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300" r:id="rId2"/>
    <p:sldId id="338" r:id="rId3"/>
    <p:sldId id="342" r:id="rId4"/>
    <p:sldId id="353" r:id="rId5"/>
    <p:sldId id="349" r:id="rId6"/>
    <p:sldId id="348" r:id="rId7"/>
    <p:sldId id="346" r:id="rId8"/>
    <p:sldId id="345" r:id="rId9"/>
    <p:sldId id="356" r:id="rId10"/>
    <p:sldId id="354" r:id="rId11"/>
    <p:sldId id="355" r:id="rId12"/>
    <p:sldId id="344" r:id="rId13"/>
    <p:sldId id="358" r:id="rId14"/>
    <p:sldId id="357" r:id="rId15"/>
    <p:sldId id="360" r:id="rId16"/>
    <p:sldId id="361" r:id="rId17"/>
    <p:sldId id="362" r:id="rId18"/>
    <p:sldId id="363" r:id="rId19"/>
    <p:sldId id="366" r:id="rId20"/>
    <p:sldId id="374" r:id="rId21"/>
    <p:sldId id="367" r:id="rId22"/>
    <p:sldId id="368" r:id="rId23"/>
    <p:sldId id="369" r:id="rId24"/>
    <p:sldId id="370" r:id="rId25"/>
    <p:sldId id="371" r:id="rId26"/>
    <p:sldId id="372" r:id="rId27"/>
    <p:sldId id="373" r:id="rId28"/>
    <p:sldId id="381" r:id="rId29"/>
    <p:sldId id="375" r:id="rId30"/>
    <p:sldId id="376" r:id="rId31"/>
    <p:sldId id="380" r:id="rId32"/>
    <p:sldId id="377" r:id="rId33"/>
    <p:sldId id="365" r:id="rId34"/>
  </p:sldIdLst>
  <p:sldSz cx="9144000" cy="6858000" type="screen4x3"/>
  <p:notesSz cx="6807200" cy="9906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115DA3"/>
    <a:srgbClr val="006296"/>
    <a:srgbClr val="C69200"/>
    <a:srgbClr val="CC6600"/>
    <a:srgbClr val="9E0040"/>
    <a:srgbClr val="151C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47" autoAdjust="0"/>
    <p:restoredTop sz="76611" autoAdjust="0"/>
  </p:normalViewPr>
  <p:slideViewPr>
    <p:cSldViewPr>
      <p:cViewPr varScale="1">
        <p:scale>
          <a:sx n="53" d="100"/>
          <a:sy n="53" d="100"/>
        </p:scale>
        <p:origin x="-162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00" y="-96"/>
      </p:cViewPr>
      <p:guideLst>
        <p:guide orient="horz" pos="3120"/>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9575" cy="495300"/>
          </a:xfrm>
          <a:prstGeom prst="rect">
            <a:avLst/>
          </a:prstGeom>
          <a:noFill/>
          <a:ln w="9525">
            <a:noFill/>
            <a:miter lim="800000"/>
            <a:headEnd/>
            <a:tailEnd/>
          </a:ln>
          <a:effectLst/>
        </p:spPr>
        <p:txBody>
          <a:bodyPr vert="horz" wrap="square" lIns="92638" tIns="46319" rIns="92638" bIns="46319" numCol="1" anchor="t" anchorCtr="0" compatLnSpc="1">
            <a:prstTxWarp prst="textNoShape">
              <a:avLst/>
            </a:prstTxWarp>
          </a:bodyPr>
          <a:lstStyle>
            <a:lvl1pPr>
              <a:defRPr sz="1200"/>
            </a:lvl1pPr>
          </a:lstStyle>
          <a:p>
            <a:pPr>
              <a:defRPr/>
            </a:pPr>
            <a:endParaRPr lang="en-US"/>
          </a:p>
        </p:txBody>
      </p:sp>
      <p:sp>
        <p:nvSpPr>
          <p:cNvPr id="35843" name="Rectangle 3"/>
          <p:cNvSpPr>
            <a:spLocks noGrp="1" noChangeArrowheads="1"/>
          </p:cNvSpPr>
          <p:nvPr>
            <p:ph type="dt" idx="1"/>
          </p:nvPr>
        </p:nvSpPr>
        <p:spPr bwMode="auto">
          <a:xfrm>
            <a:off x="3856038" y="0"/>
            <a:ext cx="2949575" cy="495300"/>
          </a:xfrm>
          <a:prstGeom prst="rect">
            <a:avLst/>
          </a:prstGeom>
          <a:noFill/>
          <a:ln w="9525">
            <a:noFill/>
            <a:miter lim="800000"/>
            <a:headEnd/>
            <a:tailEnd/>
          </a:ln>
          <a:effectLst/>
        </p:spPr>
        <p:txBody>
          <a:bodyPr vert="horz" wrap="square" lIns="92638" tIns="46319" rIns="92638" bIns="46319"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927100" y="742950"/>
            <a:ext cx="4954588"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1038" y="4705350"/>
            <a:ext cx="5445125" cy="4457700"/>
          </a:xfrm>
          <a:prstGeom prst="rect">
            <a:avLst/>
          </a:prstGeom>
          <a:noFill/>
          <a:ln w="9525">
            <a:noFill/>
            <a:miter lim="800000"/>
            <a:headEnd/>
            <a:tailEnd/>
          </a:ln>
          <a:effectLst/>
        </p:spPr>
        <p:txBody>
          <a:bodyPr vert="horz" wrap="square" lIns="92638" tIns="46319" rIns="92638" bIns="463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409113"/>
            <a:ext cx="2949575" cy="495300"/>
          </a:xfrm>
          <a:prstGeom prst="rect">
            <a:avLst/>
          </a:prstGeom>
          <a:noFill/>
          <a:ln w="9525">
            <a:noFill/>
            <a:miter lim="800000"/>
            <a:headEnd/>
            <a:tailEnd/>
          </a:ln>
          <a:effectLst/>
        </p:spPr>
        <p:txBody>
          <a:bodyPr vert="horz" wrap="square" lIns="92638" tIns="46319" rIns="92638" bIns="46319" numCol="1" anchor="b" anchorCtr="0" compatLnSpc="1">
            <a:prstTxWarp prst="textNoShape">
              <a:avLst/>
            </a:prstTxWarp>
          </a:bodyPr>
          <a:lstStyle>
            <a:lvl1pPr>
              <a:defRPr sz="1200"/>
            </a:lvl1pPr>
          </a:lstStyle>
          <a:p>
            <a:pPr>
              <a:defRPr/>
            </a:pPr>
            <a:endParaRPr lang="en-US"/>
          </a:p>
        </p:txBody>
      </p:sp>
      <p:sp>
        <p:nvSpPr>
          <p:cNvPr id="35847" name="Rectangle 7"/>
          <p:cNvSpPr>
            <a:spLocks noGrp="1" noChangeArrowheads="1"/>
          </p:cNvSpPr>
          <p:nvPr>
            <p:ph type="sldNum" sz="quarter" idx="5"/>
          </p:nvPr>
        </p:nvSpPr>
        <p:spPr bwMode="auto">
          <a:xfrm>
            <a:off x="3856038" y="9409113"/>
            <a:ext cx="2949575" cy="495300"/>
          </a:xfrm>
          <a:prstGeom prst="rect">
            <a:avLst/>
          </a:prstGeom>
          <a:noFill/>
          <a:ln w="9525">
            <a:noFill/>
            <a:miter lim="800000"/>
            <a:headEnd/>
            <a:tailEnd/>
          </a:ln>
          <a:effectLst/>
        </p:spPr>
        <p:txBody>
          <a:bodyPr vert="horz" wrap="square" lIns="92638" tIns="46319" rIns="92638" bIns="46319" numCol="1" anchor="b" anchorCtr="0" compatLnSpc="1">
            <a:prstTxWarp prst="textNoShape">
              <a:avLst/>
            </a:prstTxWarp>
          </a:bodyPr>
          <a:lstStyle>
            <a:lvl1pPr algn="r">
              <a:defRPr sz="1200"/>
            </a:lvl1pPr>
          </a:lstStyle>
          <a:p>
            <a:pPr>
              <a:defRPr/>
            </a:pPr>
            <a:fld id="{75E8EBFE-84F4-49D9-826D-2BBD89597FB6}" type="slidenum">
              <a:rPr lang="en-US"/>
              <a:pPr>
                <a:defRPr/>
              </a:pPr>
              <a:t>‹#›</a:t>
            </a:fld>
            <a:endParaRPr lang="en-US"/>
          </a:p>
        </p:txBody>
      </p:sp>
    </p:spTree>
    <p:extLst>
      <p:ext uri="{BB962C8B-B14F-4D97-AF65-F5344CB8AC3E}">
        <p14:creationId xmlns:p14="http://schemas.microsoft.com/office/powerpoint/2010/main" val="36678848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smtClean="0">
                <a:solidFill>
                  <a:schemeClr val="tx1"/>
                </a:solidFill>
                <a:effectLst/>
                <a:latin typeface="Arial" charset="0"/>
                <a:ea typeface="+mn-ea"/>
                <a:cs typeface="+mn-cs"/>
              </a:rPr>
              <a:t>Hi all, thanks for your time, and hope you can enjoy my talk. I’m Liu</a:t>
            </a:r>
            <a:r>
              <a:rPr lang="en-SG" sz="1200" kern="1200" baseline="0" dirty="0" smtClean="0">
                <a:solidFill>
                  <a:schemeClr val="tx1"/>
                </a:solidFill>
                <a:effectLst/>
                <a:latin typeface="Arial" charset="0"/>
                <a:ea typeface="+mn-ea"/>
                <a:cs typeface="+mn-cs"/>
              </a:rPr>
              <a:t> Yang who</a:t>
            </a:r>
            <a:r>
              <a:rPr lang="en-SG" sz="1200" kern="1200" dirty="0" smtClean="0">
                <a:solidFill>
                  <a:schemeClr val="tx1"/>
                </a:solidFill>
                <a:effectLst/>
                <a:latin typeface="Arial" charset="0"/>
                <a:ea typeface="+mn-ea"/>
                <a:cs typeface="+mn-cs"/>
              </a:rPr>
              <a:t> comes from Peking University</a:t>
            </a:r>
            <a:r>
              <a:rPr lang="en-SG" sz="1200" kern="1200" baseline="0" dirty="0" smtClean="0">
                <a:solidFill>
                  <a:schemeClr val="tx1"/>
                </a:solidFill>
                <a:effectLst/>
                <a:latin typeface="Arial" charset="0"/>
                <a:ea typeface="+mn-ea"/>
                <a:cs typeface="+mn-cs"/>
              </a:rPr>
              <a:t> and </a:t>
            </a:r>
            <a:r>
              <a:rPr lang="en-SG" sz="1200" b="0" i="0" u="none" strike="noStrike" kern="1200" baseline="0" dirty="0" smtClean="0">
                <a:solidFill>
                  <a:schemeClr val="tx1"/>
                </a:solidFill>
                <a:effectLst/>
                <a:latin typeface="Arial" charset="0"/>
                <a:ea typeface="+mn-ea"/>
                <a:cs typeface="+mn-cs"/>
              </a:rPr>
              <a:t>t</a:t>
            </a:r>
            <a:r>
              <a:rPr lang="en-SG" sz="1200" b="0" i="0" u="none" strike="noStrike" kern="1200" baseline="0" dirty="0" smtClean="0">
                <a:solidFill>
                  <a:schemeClr val="tx1"/>
                </a:solidFill>
                <a:latin typeface="Arial" charset="0"/>
                <a:ea typeface="+mn-ea"/>
                <a:cs typeface="+mn-cs"/>
              </a:rPr>
              <a:t>his work was done during my visit to Singapore Management</a:t>
            </a:r>
          </a:p>
          <a:p>
            <a:r>
              <a:rPr lang="en-SG" sz="1200" b="0" i="0" u="none" strike="noStrike" kern="1200" baseline="0" dirty="0" smtClean="0">
                <a:solidFill>
                  <a:schemeClr val="tx1"/>
                </a:solidFill>
                <a:latin typeface="Arial" charset="0"/>
                <a:ea typeface="+mn-ea"/>
                <a:cs typeface="+mn-cs"/>
              </a:rPr>
              <a:t>University. </a:t>
            </a:r>
            <a:r>
              <a:rPr lang="en-SG" sz="1200" kern="1200" dirty="0" smtClean="0">
                <a:solidFill>
                  <a:schemeClr val="tx1"/>
                </a:solidFill>
                <a:effectLst/>
                <a:latin typeface="Arial" charset="0"/>
                <a:ea typeface="+mn-ea"/>
                <a:cs typeface="+mn-cs"/>
              </a:rPr>
              <a:t>This is a collaborative work with my supervisors </a:t>
            </a:r>
            <a:r>
              <a:rPr lang="en-SG" sz="1200" kern="1200" baseline="0" dirty="0" smtClean="0">
                <a:solidFill>
                  <a:schemeClr val="tx1"/>
                </a:solidFill>
                <a:effectLst/>
                <a:latin typeface="Arial" charset="0"/>
                <a:ea typeface="+mn-ea"/>
                <a:cs typeface="+mn-cs"/>
              </a:rPr>
              <a:t>and colleagues.</a:t>
            </a:r>
          </a:p>
          <a:p>
            <a:endParaRPr lang="en-US" sz="1200" kern="1200" dirty="0" smtClean="0">
              <a:solidFill>
                <a:schemeClr val="tx1"/>
              </a:solidFill>
              <a:effectLst/>
              <a:latin typeface="Arial" charset="0"/>
              <a:ea typeface="+mn-ea"/>
              <a:cs typeface="+mn-cs"/>
            </a:endParaRPr>
          </a:p>
          <a:p>
            <a:r>
              <a:rPr lang="en-US" sz="1200" b="0" kern="1200" dirty="0" smtClean="0">
                <a:solidFill>
                  <a:schemeClr val="tx1"/>
                </a:solidFill>
                <a:effectLst/>
                <a:latin typeface="Arial" charset="0"/>
                <a:ea typeface="+mn-ea"/>
                <a:cs typeface="+mn-cs"/>
              </a:rPr>
              <a:t>(</a:t>
            </a:r>
            <a:r>
              <a:rPr lang="en-SG" sz="1200" b="0" kern="1200" dirty="0" smtClean="0">
                <a:solidFill>
                  <a:schemeClr val="tx1"/>
                </a:solidFill>
                <a:effectLst/>
                <a:latin typeface="Arial" charset="0"/>
                <a:ea typeface="+mn-ea"/>
                <a:cs typeface="+mn-cs"/>
              </a:rPr>
              <a:t>Each </a:t>
            </a:r>
            <a:r>
              <a:rPr lang="en-SG" sz="1200" b="0" kern="1200" dirty="0" smtClean="0">
                <a:solidFill>
                  <a:schemeClr val="tx1"/>
                </a:solidFill>
                <a:effectLst/>
                <a:latin typeface="Arial" charset="0"/>
                <a:ea typeface="+mn-ea"/>
                <a:cs typeface="+mn-cs"/>
              </a:rPr>
              <a:t>presentation of full paper is allotted </a:t>
            </a:r>
            <a:r>
              <a:rPr lang="en-SG" sz="1200" b="1" kern="1200" dirty="0" smtClean="0">
                <a:solidFill>
                  <a:schemeClr val="tx1"/>
                </a:solidFill>
                <a:effectLst/>
                <a:latin typeface="Arial" charset="0"/>
                <a:ea typeface="+mn-ea"/>
                <a:cs typeface="+mn-cs"/>
              </a:rPr>
              <a:t>25 minutes in total</a:t>
            </a:r>
            <a:r>
              <a:rPr lang="en-SG" sz="1200" b="0" kern="1200" dirty="0" smtClean="0">
                <a:solidFill>
                  <a:schemeClr val="tx1"/>
                </a:solidFill>
                <a:effectLst/>
                <a:latin typeface="Arial" charset="0"/>
                <a:ea typeface="+mn-ea"/>
                <a:cs typeface="+mn-cs"/>
              </a:rPr>
              <a:t>. The presenters are advised to prepare a </a:t>
            </a:r>
            <a:r>
              <a:rPr lang="en-SG" sz="1200" b="1" kern="1200" dirty="0" smtClean="0">
                <a:solidFill>
                  <a:schemeClr val="tx1"/>
                </a:solidFill>
                <a:effectLst/>
                <a:latin typeface="Arial" charset="0"/>
                <a:ea typeface="+mn-ea"/>
                <a:cs typeface="+mn-cs"/>
              </a:rPr>
              <a:t>20-minutes presentation</a:t>
            </a:r>
            <a:r>
              <a:rPr lang="en-SG" sz="1200" b="0" kern="1200" dirty="0" smtClean="0">
                <a:solidFill>
                  <a:schemeClr val="tx1"/>
                </a:solidFill>
                <a:effectLst/>
                <a:latin typeface="Arial" charset="0"/>
                <a:ea typeface="+mn-ea"/>
                <a:cs typeface="+mn-cs"/>
              </a:rPr>
              <a:t> to leave sufficient time for Q&amp;A and speaker change</a:t>
            </a:r>
            <a:r>
              <a:rPr lang="en-SG" sz="1200" b="0" kern="1200" dirty="0" smtClean="0">
                <a:solidFill>
                  <a:schemeClr val="tx1"/>
                </a:solidFill>
                <a:effectLst/>
                <a:latin typeface="Arial" charset="0"/>
                <a:ea typeface="+mn-ea"/>
                <a:cs typeface="+mn-cs"/>
              </a:rPr>
              <a:t>.)</a:t>
            </a:r>
            <a:endParaRPr lang="en-US" sz="1200" b="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1 when you present the method, focus more on the intuition rather than the technical details. E.g. For the </a:t>
            </a:r>
            <a:r>
              <a:rPr lang="en-US" altLang="zh-CN" sz="1200" b="0" i="0" kern="1200" dirty="0" err="1" smtClean="0">
                <a:solidFill>
                  <a:schemeClr val="tx1"/>
                </a:solidFill>
                <a:effectLst/>
                <a:latin typeface="Arial" charset="0"/>
                <a:ea typeface="+mn-ea"/>
                <a:cs typeface="+mn-cs"/>
              </a:rPr>
              <a:t>CQARank</a:t>
            </a:r>
            <a:r>
              <a:rPr lang="en-US" altLang="zh-CN" sz="1200" b="0" i="0" kern="1200" dirty="0" smtClean="0">
                <a:solidFill>
                  <a:schemeClr val="tx1"/>
                </a:solidFill>
                <a:effectLst/>
                <a:latin typeface="Arial" charset="0"/>
                <a:ea typeface="+mn-ea"/>
                <a:cs typeface="+mn-cs"/>
              </a:rPr>
              <a:t> algorithm, it's important to explain the key ideas to the audience, and this explanation doesn't need to be in any mathematical form. Remember that it's hard for the audience to digest formulas during a talk.</a:t>
            </a:r>
          </a:p>
          <a:p>
            <a:r>
              <a:rPr lang="en-US" altLang="zh-CN" dirty="0" smtClean="0"/>
              <a:t>2 Add more examples and explanations. Cut</a:t>
            </a:r>
            <a:r>
              <a:rPr lang="en-US" altLang="zh-CN" baseline="0" dirty="0" smtClean="0"/>
              <a:t> words and sentences</a:t>
            </a:r>
            <a:r>
              <a:rPr lang="en-US" altLang="zh-CN" dirty="0" smtClean="0"/>
              <a:t/>
            </a:r>
            <a:br>
              <a:rPr lang="en-US" altLang="zh-CN" dirty="0" smtClean="0"/>
            </a:br>
            <a:endParaRPr lang="en-SG"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1</a:t>
            </a:fld>
            <a:endParaRPr lang="en-US"/>
          </a:p>
        </p:txBody>
      </p:sp>
    </p:spTree>
    <p:extLst>
      <p:ext uri="{BB962C8B-B14F-4D97-AF65-F5344CB8AC3E}">
        <p14:creationId xmlns:p14="http://schemas.microsoft.com/office/powerpoint/2010/main" val="2314716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smtClean="0">
                <a:solidFill>
                  <a:schemeClr val="tx1"/>
                </a:solidFill>
                <a:effectLst/>
                <a:latin typeface="Arial" charset="0"/>
                <a:ea typeface="+mn-ea"/>
                <a:cs typeface="+mn-cs"/>
              </a:rPr>
              <a:t>Thi</a:t>
            </a:r>
            <a:r>
              <a:rPr lang="en-SG" sz="1200" kern="1200" baseline="0" dirty="0" smtClean="0">
                <a:solidFill>
                  <a:schemeClr val="tx1"/>
                </a:solidFill>
                <a:effectLst/>
                <a:latin typeface="Arial" charset="0"/>
                <a:ea typeface="+mn-ea"/>
                <a:cs typeface="+mn-cs"/>
              </a:rPr>
              <a:t>s is the </a:t>
            </a:r>
            <a:r>
              <a:rPr lang="en-SG" sz="1200" kern="1200" dirty="0" err="1" smtClean="0">
                <a:solidFill>
                  <a:schemeClr val="tx1"/>
                </a:solidFill>
                <a:effectLst/>
                <a:latin typeface="Arial" charset="0"/>
                <a:ea typeface="+mn-ea"/>
                <a:cs typeface="+mn-cs"/>
              </a:rPr>
              <a:t>CQARank</a:t>
            </a:r>
            <a:r>
              <a:rPr lang="en-SG" sz="1200" kern="1200" baseline="0" dirty="0" smtClean="0">
                <a:solidFill>
                  <a:schemeClr val="tx1"/>
                </a:solidFill>
                <a:effectLst/>
                <a:latin typeface="Arial" charset="0"/>
                <a:ea typeface="+mn-ea"/>
                <a:cs typeface="+mn-cs"/>
              </a:rPr>
              <a:t> recommendation framework proposed in our paper.</a:t>
            </a:r>
            <a:r>
              <a:rPr lang="en-SG" sz="1200" b="0" i="0" u="none" strike="noStrike" kern="1200" baseline="0" dirty="0" smtClean="0">
                <a:solidFill>
                  <a:schemeClr val="tx1"/>
                </a:solidFill>
                <a:effectLst/>
                <a:latin typeface="Arial" charset="0"/>
                <a:ea typeface="+mn-ea"/>
                <a:cs typeface="+mn-cs"/>
              </a:rPr>
              <a:t> </a:t>
            </a:r>
            <a:r>
              <a:rPr lang="en-SG" sz="1200" b="0" i="0" u="none" strike="noStrike" kern="1200" baseline="0" dirty="0" smtClean="0">
                <a:solidFill>
                  <a:schemeClr val="tx1"/>
                </a:solidFill>
                <a:latin typeface="Arial" charset="0"/>
                <a:ea typeface="+mn-ea"/>
                <a:cs typeface="+mn-cs"/>
              </a:rPr>
              <a:t>We first construct a Q&amp;A graph from user posting behaviour in CQA corpus. We then jointly model Q&amp;A textual content with votes and tags using our probabilistic Topic Expertise Model. Finally, we apply our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to combine learning results from TEM with link analysis of Q&amp;A graph to discover user topical interests and expertise. For each topic, different users exhibit different topical interests and expertise in Q&amp;A graph, so we get user lists ranked by their interests and expertise. We also have top tags and words for each topic as model results. For new questions, using recommendation score functions, we process the model outputs along with the question to generate ranked experts, answers and similar questions.</a:t>
            </a:r>
            <a:endParaRPr lang="en-SG" dirty="0"/>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10</a:t>
            </a:fld>
            <a:endParaRPr lang="en-US"/>
          </a:p>
        </p:txBody>
      </p:sp>
    </p:spTree>
    <p:extLst>
      <p:ext uri="{BB962C8B-B14F-4D97-AF65-F5344CB8AC3E}">
        <p14:creationId xmlns:p14="http://schemas.microsoft.com/office/powerpoint/2010/main" val="218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048209-6CB2-4611-A879-E9DFF230C8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Now let’s look at our Topic Expertise Model</a:t>
                </a:r>
              </a:p>
              <a:p>
                <a:r>
                  <a:rPr lang="en-SG" sz="1200" b="0" i="0" u="none" strike="noStrike" kern="1200" baseline="0" dirty="0" smtClean="0">
                    <a:solidFill>
                      <a:schemeClr val="tx1"/>
                    </a:solidFill>
                    <a:latin typeface="Arial" charset="0"/>
                    <a:ea typeface="+mn-ea"/>
                    <a:cs typeface="+mn-cs"/>
                  </a:rPr>
                  <a:t>In a typical CQA system, each user has multiple Q&amp;A posts. For each Q&amp;A post, we observe its vote, multiple words and</a:t>
                </a:r>
                <a:r>
                  <a:rPr lang="zh-CN" altLang="en-US"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tags. We assume that each post has latent variables </a:t>
                </a:r>
                <a14:m>
                  <m:oMath xmlns:m="http://schemas.openxmlformats.org/officeDocument/2006/math">
                    <m:r>
                      <a:rPr lang="en-SG" sz="1200" b="0" i="1" u="none" strike="noStrike" kern="1200" baseline="0" dirty="0" smtClean="0">
                        <a:solidFill>
                          <a:schemeClr val="tx1"/>
                        </a:solidFill>
                        <a:latin typeface="Cambria Math"/>
                        <a:ea typeface="+mn-ea"/>
                        <a:cs typeface="+mn-cs"/>
                      </a:rPr>
                      <m:t>𝑒</m:t>
                    </m:r>
                  </m:oMath>
                </a14:m>
                <a:r>
                  <a:rPr lang="en-SG" sz="1200" b="0" i="0" u="none" strike="noStrike" kern="1200" baseline="0" dirty="0" smtClean="0">
                    <a:solidFill>
                      <a:schemeClr val="tx1"/>
                    </a:solidFill>
                    <a:latin typeface="Arial" charset="0"/>
                    <a:ea typeface="+mn-ea"/>
                    <a:cs typeface="+mn-cs"/>
                  </a:rPr>
                  <a:t> and </a:t>
                </a:r>
                <a14:m>
                  <m:oMath xmlns:m="http://schemas.openxmlformats.org/officeDocument/2006/math">
                    <m:r>
                      <a:rPr lang="en-SG" sz="1200" b="0" i="1" u="none" strike="noStrike" kern="1200" baseline="0" dirty="0" smtClean="0">
                        <a:solidFill>
                          <a:schemeClr val="tx1"/>
                        </a:solidFill>
                        <a:latin typeface="Cambria Math"/>
                        <a:ea typeface="+mn-ea"/>
                        <a:cs typeface="+mn-cs"/>
                      </a:rPr>
                      <m:t>𝑧</m:t>
                    </m:r>
                  </m:oMath>
                </a14:m>
                <a:r>
                  <a:rPr lang="en-SG" sz="1200" b="0" i="0" u="none" strike="noStrike" kern="1200" baseline="0" dirty="0" smtClean="0">
                    <a:solidFill>
                      <a:schemeClr val="tx1"/>
                    </a:solidFill>
                    <a:latin typeface="Arial" charset="0"/>
                    <a:ea typeface="+mn-ea"/>
                    <a:cs typeface="+mn-cs"/>
                  </a:rPr>
                  <a:t>, which denote the expertise and topic of this post respectively. For each Q&amp;A post of a given user </a:t>
                </a:r>
                <a14:m>
                  <m:oMath xmlns:m="http://schemas.openxmlformats.org/officeDocument/2006/math">
                    <m:r>
                      <a:rPr lang="en-US" sz="1200" b="0" i="1" u="none" strike="noStrike" kern="1200" baseline="0" smtClean="0">
                        <a:solidFill>
                          <a:schemeClr val="tx1"/>
                        </a:solidFill>
                        <a:latin typeface="Cambria Math"/>
                        <a:ea typeface="+mn-ea"/>
                        <a:cs typeface="+mn-cs"/>
                      </a:rPr>
                      <m:t>𝑢</m:t>
                    </m:r>
                  </m:oMath>
                </a14:m>
                <a:r>
                  <a:rPr lang="en-SG" sz="1200" b="0" i="0" u="none" strike="noStrike" kern="1200" baseline="0" dirty="0" smtClean="0">
                    <a:solidFill>
                      <a:schemeClr val="tx1"/>
                    </a:solidFill>
                    <a:latin typeface="Arial" charset="0"/>
                    <a:ea typeface="+mn-ea"/>
                    <a:cs typeface="+mn-cs"/>
                  </a:rPr>
                  <a:t>, the topic </a:t>
                </a:r>
                <a14:m>
                  <m:oMath xmlns:m="http://schemas.openxmlformats.org/officeDocument/2006/math">
                    <m:r>
                      <a:rPr lang="en-US" sz="1200" b="0" i="1" u="none" strike="noStrike" kern="1200" baseline="0" smtClean="0">
                        <a:solidFill>
                          <a:schemeClr val="tx1"/>
                        </a:solidFill>
                        <a:latin typeface="Cambria Math"/>
                        <a:ea typeface="+mn-ea"/>
                        <a:cs typeface="+mn-cs"/>
                      </a:rPr>
                      <m:t>𝑧</m:t>
                    </m:r>
                  </m:oMath>
                </a14:m>
                <a:r>
                  <a:rPr lang="en-SG" sz="1200" b="0" i="0" u="none" strike="noStrike" kern="1200" baseline="0" dirty="0" smtClean="0">
                    <a:solidFill>
                      <a:schemeClr val="tx1"/>
                    </a:solidFill>
                    <a:latin typeface="Arial" charset="0"/>
                    <a:ea typeface="+mn-ea"/>
                    <a:cs typeface="+mn-cs"/>
                  </a:rPr>
                  <a:t> is generated from a user specific topic distribution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𝜃</m:t>
                        </m:r>
                      </m:e>
                      <m:sub>
                        <m:r>
                          <a:rPr lang="en-US" sz="1200" b="0" i="1" u="none" strike="noStrike" kern="1200" baseline="0" smtClean="0">
                            <a:solidFill>
                              <a:schemeClr val="tx1"/>
                            </a:solidFill>
                            <a:latin typeface="Cambria Math"/>
                            <a:ea typeface="+mn-ea"/>
                            <a:cs typeface="+mn-cs"/>
                          </a:rPr>
                          <m:t>𝑢</m:t>
                        </m:r>
                      </m:sub>
                    </m:sSub>
                    <m:r>
                      <a:rPr lang="en-US" sz="1200" b="0" i="1" u="none" strike="noStrike" kern="1200" baseline="0" smtClean="0">
                        <a:solidFill>
                          <a:schemeClr val="tx1"/>
                        </a:solidFill>
                        <a:latin typeface="Cambria Math"/>
                        <a:ea typeface="+mn-ea"/>
                        <a:cs typeface="+mn-cs"/>
                      </a:rPr>
                      <m:t> </m:t>
                    </m:r>
                  </m:oMath>
                </a14:m>
                <a:r>
                  <a:rPr lang="en-SG" sz="1200" b="0" i="0" u="none" strike="noStrike" kern="1200" baseline="0" dirty="0" smtClean="0">
                    <a:solidFill>
                      <a:schemeClr val="tx1"/>
                    </a:solidFill>
                    <a:latin typeface="Arial" charset="0"/>
                    <a:ea typeface="+mn-ea"/>
                    <a:cs typeface="+mn-cs"/>
                  </a:rPr>
                  <a:t>.For each topic </a:t>
                </a:r>
                <a14:m>
                  <m:oMath xmlns:m="http://schemas.openxmlformats.org/officeDocument/2006/math">
                    <m:r>
                      <a:rPr lang="en-US" sz="1200" b="0" i="1" u="none" strike="noStrike" kern="1200" baseline="0" smtClean="0">
                        <a:solidFill>
                          <a:schemeClr val="tx1"/>
                        </a:solidFill>
                        <a:latin typeface="Cambria Math"/>
                        <a:ea typeface="+mn-ea"/>
                        <a:cs typeface="+mn-cs"/>
                      </a:rPr>
                      <m:t>𝑘</m:t>
                    </m:r>
                  </m:oMath>
                </a14:m>
                <a:r>
                  <a:rPr lang="en-SG" sz="1200" b="0" i="0" u="none" strike="noStrike" kern="1200" baseline="0" dirty="0" smtClean="0">
                    <a:solidFill>
                      <a:schemeClr val="tx1"/>
                    </a:solidFill>
                    <a:latin typeface="Arial" charset="0"/>
                    <a:ea typeface="+mn-ea"/>
                    <a:cs typeface="+mn-cs"/>
                  </a:rPr>
                  <a:t>, words are generated from a topic specific word distribution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𝜑</m:t>
                        </m:r>
                      </m:e>
                      <m:sub>
                        <m:r>
                          <a:rPr lang="en-US" sz="1200" b="0" i="1" u="none" strike="noStrike" kern="1200" baseline="0" smtClean="0">
                            <a:solidFill>
                              <a:schemeClr val="tx1"/>
                            </a:solidFill>
                            <a:latin typeface="Cambria Math"/>
                            <a:ea typeface="+mn-ea"/>
                            <a:cs typeface="+mn-cs"/>
                          </a:rPr>
                          <m:t>𝑘</m:t>
                        </m:r>
                      </m:sub>
                    </m:sSub>
                  </m:oMath>
                </a14:m>
                <a:r>
                  <a:rPr lang="en-SG" sz="1200" b="0" i="0" u="none" strike="noStrike" kern="1200" baseline="0" dirty="0" smtClean="0">
                    <a:solidFill>
                      <a:schemeClr val="tx1"/>
                    </a:solidFill>
                    <a:latin typeface="Arial" charset="0"/>
                    <a:ea typeface="+mn-ea"/>
                    <a:cs typeface="+mn-cs"/>
                  </a:rPr>
                  <a:t> and tags are generated from a topic specific tag distribution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𝜓</m:t>
                        </m:r>
                      </m:e>
                      <m:sub>
                        <m:r>
                          <a:rPr lang="en-US" sz="1200" b="0" i="1" u="none" strike="noStrike" kern="1200" baseline="0" smtClean="0">
                            <a:solidFill>
                              <a:schemeClr val="tx1"/>
                            </a:solidFill>
                            <a:latin typeface="Cambria Math"/>
                            <a:ea typeface="+mn-ea"/>
                            <a:cs typeface="+mn-cs"/>
                          </a:rPr>
                          <m:t>𝑘</m:t>
                        </m:r>
                      </m:sub>
                    </m:sSub>
                  </m:oMath>
                </a14:m>
                <a:r>
                  <a:rPr lang="en-SG" sz="1200" b="0" i="0" u="none" strike="noStrike" kern="1200" baseline="0" dirty="0" smtClean="0">
                    <a:solidFill>
                      <a:schemeClr val="tx1"/>
                    </a:solidFill>
                    <a:latin typeface="Arial" charset="0"/>
                    <a:ea typeface="+mn-ea"/>
                    <a:cs typeface="+mn-cs"/>
                  </a:rPr>
                  <a:t>. Note that we assume tags of answers are the same with the corresponding question.</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For the expertise model part, the expertise of each Q&amp;A post of a given user </a:t>
                </a:r>
                <a14:m>
                  <m:oMath xmlns:m="http://schemas.openxmlformats.org/officeDocument/2006/math">
                    <m:r>
                      <a:rPr lang="en-US" sz="1200" b="0" i="1" u="none" strike="noStrike" kern="1200" baseline="0" smtClean="0">
                        <a:solidFill>
                          <a:schemeClr val="tx1"/>
                        </a:solidFill>
                        <a:latin typeface="Cambria Math"/>
                        <a:ea typeface="+mn-ea"/>
                        <a:cs typeface="+mn-cs"/>
                      </a:rPr>
                      <m:t>𝑢</m:t>
                    </m:r>
                    <m:r>
                      <a:rPr lang="en-US" sz="1200" b="0" i="1" u="none" strike="noStrike" kern="1200" baseline="0" smtClean="0">
                        <a:solidFill>
                          <a:schemeClr val="tx1"/>
                        </a:solidFill>
                        <a:latin typeface="Cambria Math"/>
                        <a:ea typeface="+mn-ea"/>
                        <a:cs typeface="+mn-cs"/>
                      </a:rPr>
                      <m:t> </m:t>
                    </m:r>
                  </m:oMath>
                </a14:m>
                <a:r>
                  <a:rPr lang="en-SG" sz="1200" b="0" i="0" u="none" strike="noStrike" kern="1200" baseline="0" dirty="0" smtClean="0">
                    <a:solidFill>
                      <a:schemeClr val="tx1"/>
                    </a:solidFill>
                    <a:latin typeface="Arial" charset="0"/>
                    <a:ea typeface="+mn-ea"/>
                    <a:cs typeface="+mn-cs"/>
                  </a:rPr>
                  <a:t>is generated from the user topical expertise distribution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𝜙</m:t>
                        </m:r>
                      </m:e>
                      <m:sub>
                        <m:r>
                          <a:rPr lang="en-US" sz="1200" b="0" i="1" u="none" strike="noStrike" kern="1200" baseline="0" smtClean="0">
                            <a:solidFill>
                              <a:schemeClr val="tx1"/>
                            </a:solidFill>
                            <a:latin typeface="Cambria Math"/>
                            <a:ea typeface="+mn-ea"/>
                            <a:cs typeface="+mn-cs"/>
                          </a:rPr>
                          <m:t>𝑘</m:t>
                        </m:r>
                        <m:r>
                          <a:rPr lang="en-US" sz="1200" b="0" i="1" u="none" strike="noStrike" kern="1200" baseline="0" smtClean="0">
                            <a:solidFill>
                              <a:schemeClr val="tx1"/>
                            </a:solidFill>
                            <a:latin typeface="Cambria Math"/>
                            <a:ea typeface="+mn-ea"/>
                            <a:cs typeface="+mn-cs"/>
                          </a:rPr>
                          <m:t>,</m:t>
                        </m:r>
                        <m:r>
                          <a:rPr lang="en-US" sz="1200" b="0" i="1" u="none" strike="noStrike" kern="1200" baseline="0" smtClean="0">
                            <a:solidFill>
                              <a:schemeClr val="tx1"/>
                            </a:solidFill>
                            <a:latin typeface="Cambria Math"/>
                            <a:ea typeface="+mn-ea"/>
                            <a:cs typeface="+mn-cs"/>
                          </a:rPr>
                          <m:t>𝑢</m:t>
                        </m:r>
                      </m:sub>
                    </m:sSub>
                  </m:oMath>
                </a14:m>
                <a:r>
                  <a:rPr lang="en-SG" sz="1200" b="0" i="0" u="none" strike="noStrike" kern="1200" baseline="0" dirty="0" smtClean="0">
                    <a:solidFill>
                      <a:schemeClr val="tx1"/>
                    </a:solidFill>
                    <a:latin typeface="Arial" charset="0"/>
                    <a:ea typeface="+mn-ea"/>
                    <a:cs typeface="+mn-cs"/>
                  </a:rPr>
                  <a:t>. For each expertise </a:t>
                </a:r>
                <a14:m>
                  <m:oMath xmlns:m="http://schemas.openxmlformats.org/officeDocument/2006/math">
                    <m:r>
                      <a:rPr lang="en-SG" sz="1200" b="0" i="1" u="none" strike="noStrike" kern="1200" baseline="0" dirty="0" smtClean="0">
                        <a:solidFill>
                          <a:schemeClr val="tx1"/>
                        </a:solidFill>
                        <a:latin typeface="Cambria Math"/>
                        <a:ea typeface="+mn-ea"/>
                        <a:cs typeface="+mn-cs"/>
                      </a:rPr>
                      <m:t>𝑒</m:t>
                    </m:r>
                  </m:oMath>
                </a14:m>
                <a:r>
                  <a:rPr lang="en-SG" sz="1200" b="0" i="0" u="none" strike="noStrike" kern="1200" baseline="0" dirty="0" smtClean="0">
                    <a:solidFill>
                      <a:schemeClr val="tx1"/>
                    </a:solidFill>
                    <a:latin typeface="Arial" charset="0"/>
                    <a:ea typeface="+mn-ea"/>
                    <a:cs typeface="+mn-cs"/>
                  </a:rPr>
                  <a:t>, votes are generated from an expertise specific Gaussian distribution </a:t>
                </a:r>
                <a14:m>
                  <m:oMath xmlns:m="http://schemas.openxmlformats.org/officeDocument/2006/math">
                    <m:r>
                      <a:rPr lang="en-US" sz="1200" b="0" i="1" u="none" strike="noStrike" kern="1200" baseline="0" smtClean="0">
                        <a:solidFill>
                          <a:schemeClr val="tx1"/>
                        </a:solidFill>
                        <a:latin typeface="Cambria Math"/>
                        <a:ea typeface="+mn-ea"/>
                        <a:cs typeface="+mn-cs"/>
                      </a:rPr>
                      <m:t>𝑁</m:t>
                    </m:r>
                    <m:r>
                      <a:rPr lang="en-US" sz="1200" b="0" i="1" u="none" strike="noStrike" kern="1200" baseline="0" smtClean="0">
                        <a:solidFill>
                          <a:schemeClr val="tx1"/>
                        </a:solidFill>
                        <a:latin typeface="Cambria Math"/>
                        <a:ea typeface="+mn-ea"/>
                        <a:cs typeface="+mn-cs"/>
                      </a:rPr>
                      <m:t>(</m:t>
                    </m:r>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𝜇</m:t>
                        </m:r>
                      </m:e>
                      <m:sub>
                        <m:r>
                          <a:rPr lang="en-US" sz="1200" b="0" i="1" u="none" strike="noStrike" kern="1200" baseline="0" smtClean="0">
                            <a:solidFill>
                              <a:schemeClr val="tx1"/>
                            </a:solidFill>
                            <a:latin typeface="Cambria Math"/>
                            <a:ea typeface="+mn-ea"/>
                            <a:cs typeface="+mn-cs"/>
                          </a:rPr>
                          <m:t>𝑒</m:t>
                        </m:r>
                      </m:sub>
                    </m:sSub>
                    <m:r>
                      <a:rPr lang="en-US" sz="1200" b="0" i="1" u="none" strike="noStrike" kern="1200" baseline="0" smtClean="0">
                        <a:solidFill>
                          <a:schemeClr val="tx1"/>
                        </a:solidFill>
                        <a:latin typeface="Cambria Math"/>
                        <a:ea typeface="+mn-ea"/>
                        <a:cs typeface="+mn-cs"/>
                      </a:rPr>
                      <m:t>, </m:t>
                    </m:r>
                    <m:sSub>
                      <m:sSubPr>
                        <m:ctrlPr>
                          <a:rPr lang="en-US" sz="1200" b="0" i="1" u="none" strike="noStrike" kern="1200" baseline="0" smtClean="0">
                            <a:solidFill>
                              <a:schemeClr val="tx1"/>
                            </a:solidFill>
                            <a:latin typeface="Cambria Math"/>
                            <a:ea typeface="+mn-ea"/>
                            <a:cs typeface="+mn-cs"/>
                          </a:rPr>
                        </m:ctrlPr>
                      </m:sSubPr>
                      <m:e>
                        <m:r>
                          <m:rPr>
                            <m:sty m:val="p"/>
                          </m:rPr>
                          <a:rPr lang="en-US" sz="1200" b="0" i="0" u="none" strike="noStrike" kern="1200" baseline="0" smtClean="0">
                            <a:solidFill>
                              <a:schemeClr val="tx1"/>
                            </a:solidFill>
                            <a:latin typeface="Cambria Math"/>
                            <a:ea typeface="+mn-ea"/>
                            <a:cs typeface="+mn-cs"/>
                          </a:rPr>
                          <m:t>Σ</m:t>
                        </m:r>
                      </m:e>
                      <m:sub>
                        <m:r>
                          <a:rPr lang="en-US" sz="1200" b="0" i="1" u="none" strike="noStrike" kern="1200" baseline="0" smtClean="0">
                            <a:solidFill>
                              <a:schemeClr val="tx1"/>
                            </a:solidFill>
                            <a:latin typeface="Cambria Math"/>
                            <a:ea typeface="+mn-ea"/>
                            <a:cs typeface="+mn-cs"/>
                          </a:rPr>
                          <m:t>𝑒</m:t>
                        </m:r>
                      </m:sub>
                    </m:sSub>
                    <m:r>
                      <a:rPr lang="en-US" sz="1200" b="0" i="1" u="none" strike="noStrike" kern="1200" baseline="0" smtClean="0">
                        <a:solidFill>
                          <a:schemeClr val="tx1"/>
                        </a:solidFill>
                        <a:latin typeface="Cambria Math"/>
                        <a:ea typeface="+mn-ea"/>
                        <a:cs typeface="+mn-cs"/>
                      </a:rPr>
                      <m:t>)</m:t>
                    </m:r>
                  </m:oMath>
                </a14:m>
                <a:r>
                  <a:rPr lang="en-SG" sz="1200" b="0" i="0" u="none" strike="noStrike" kern="1200" baseline="0" dirty="0" smtClean="0">
                    <a:solidFill>
                      <a:schemeClr val="tx1"/>
                    </a:solidFill>
                    <a:latin typeface="Arial" charset="0"/>
                    <a:ea typeface="+mn-ea"/>
                    <a:cs typeface="+mn-cs"/>
                  </a:rPr>
                  <a:t> with Normal-Gamma priors. Thus the </a:t>
                </a:r>
                <a14:m>
                  <m:oMath xmlns:m="http://schemas.openxmlformats.org/officeDocument/2006/math">
                    <m:r>
                      <a:rPr lang="en-SG" sz="1200" b="0" i="1" u="none" strike="noStrike" kern="1200" baseline="0" dirty="0" smtClean="0">
                        <a:solidFill>
                          <a:schemeClr val="tx1"/>
                        </a:solidFill>
                        <a:latin typeface="Cambria Math"/>
                        <a:ea typeface="+mn-ea"/>
                        <a:cs typeface="+mn-cs"/>
                      </a:rPr>
                      <m:t>𝐸</m:t>
                    </m:r>
                  </m:oMath>
                </a14:m>
                <a:r>
                  <a:rPr lang="en-SG" sz="1200" b="0" i="0" u="none" strike="noStrike" kern="1200" baseline="0" dirty="0" smtClean="0">
                    <a:solidFill>
                      <a:schemeClr val="tx1"/>
                    </a:solidFill>
                    <a:latin typeface="Arial" charset="0"/>
                    <a:ea typeface="+mn-ea"/>
                    <a:cs typeface="+mn-cs"/>
                  </a:rPr>
                  <a:t> expertise specific Gaussian distributions compose a Gaussian Mixture Model (GMM) component for the generation of  votes. The other distributions are Multinomial distributions with symmetric Dirichlet priors.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The inference of this model is based on Gibbs Sampling algorithm. For each post </a:t>
                </a:r>
                <a14:m>
                  <m:oMath xmlns:m="http://schemas.openxmlformats.org/officeDocument/2006/math">
                    <m:r>
                      <a:rPr lang="en-US" sz="1200" b="0" i="1" u="none" strike="noStrike" kern="1200" baseline="0" smtClean="0">
                        <a:solidFill>
                          <a:schemeClr val="tx1"/>
                        </a:solidFill>
                        <a:latin typeface="Cambria Math"/>
                        <a:ea typeface="+mn-ea"/>
                        <a:cs typeface="+mn-cs"/>
                      </a:rPr>
                      <m:t>𝑛</m:t>
                    </m:r>
                  </m:oMath>
                </a14:m>
                <a:r>
                  <a:rPr lang="en-SG" sz="1200" b="0" i="0" u="none" strike="noStrike" kern="1200" baseline="0" dirty="0" smtClean="0">
                    <a:solidFill>
                      <a:schemeClr val="tx1"/>
                    </a:solidFill>
                    <a:latin typeface="Arial" charset="0"/>
                    <a:ea typeface="+mn-ea"/>
                    <a:cs typeface="+mn-cs"/>
                  </a:rPr>
                  <a:t> of each user </a:t>
                </a:r>
                <a14:m>
                  <m:oMath xmlns:m="http://schemas.openxmlformats.org/officeDocument/2006/math">
                    <m:r>
                      <a:rPr lang="en-US" sz="1200" b="0" i="1" u="none" strike="noStrike" kern="1200" baseline="0" smtClean="0">
                        <a:solidFill>
                          <a:schemeClr val="tx1"/>
                        </a:solidFill>
                        <a:latin typeface="Cambria Math"/>
                        <a:ea typeface="+mn-ea"/>
                        <a:cs typeface="+mn-cs"/>
                      </a:rPr>
                      <m:t>𝑢</m:t>
                    </m:r>
                  </m:oMath>
                </a14:m>
                <a:r>
                  <a:rPr lang="en-SG" sz="1200" b="0" i="0" u="none" strike="noStrike" kern="1200" baseline="0" dirty="0" smtClean="0">
                    <a:solidFill>
                      <a:schemeClr val="tx1"/>
                    </a:solidFill>
                    <a:latin typeface="Arial" charset="0"/>
                    <a:ea typeface="+mn-ea"/>
                    <a:cs typeface="+mn-cs"/>
                  </a:rPr>
                  <a:t>, we jointly sample topic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𝑧</m:t>
                        </m:r>
                      </m:e>
                      <m:sub>
                        <m:r>
                          <a:rPr lang="en-US" sz="1200" b="0" i="1" u="none" strike="noStrike" kern="1200" baseline="0" smtClean="0">
                            <a:solidFill>
                              <a:schemeClr val="tx1"/>
                            </a:solidFill>
                            <a:latin typeface="Cambria Math"/>
                            <a:ea typeface="+mn-ea"/>
                            <a:cs typeface="+mn-cs"/>
                          </a:rPr>
                          <m:t>𝑢</m:t>
                        </m:r>
                        <m:r>
                          <a:rPr lang="en-US" sz="1200" b="0" i="1" u="none" strike="noStrike" kern="1200" baseline="0" smtClean="0">
                            <a:solidFill>
                              <a:schemeClr val="tx1"/>
                            </a:solidFill>
                            <a:latin typeface="Cambria Math"/>
                            <a:ea typeface="+mn-ea"/>
                            <a:cs typeface="+mn-cs"/>
                          </a:rPr>
                          <m:t>,</m:t>
                        </m:r>
                        <m:r>
                          <a:rPr lang="en-US" sz="1200" b="0" i="1" u="none" strike="noStrike" kern="1200" baseline="0" smtClean="0">
                            <a:solidFill>
                              <a:schemeClr val="tx1"/>
                            </a:solidFill>
                            <a:latin typeface="Cambria Math"/>
                            <a:ea typeface="+mn-ea"/>
                            <a:cs typeface="+mn-cs"/>
                          </a:rPr>
                          <m:t>𝑛</m:t>
                        </m:r>
                      </m:sub>
                    </m:sSub>
                  </m:oMath>
                </a14:m>
                <a:r>
                  <a:rPr lang="en-SG" sz="1200" b="0" i="0" u="none" strike="noStrike" kern="1200" baseline="0" dirty="0" smtClean="0">
                    <a:solidFill>
                      <a:schemeClr val="tx1"/>
                    </a:solidFill>
                    <a:latin typeface="Arial" charset="0"/>
                    <a:ea typeface="+mn-ea"/>
                    <a:cs typeface="+mn-cs"/>
                  </a:rPr>
                  <a:t> and expertise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𝑒</m:t>
                        </m:r>
                      </m:e>
                      <m:sub>
                        <m:r>
                          <a:rPr lang="en-US" sz="1200" b="0" i="1" u="none" strike="noStrike" kern="1200" baseline="0" smtClean="0">
                            <a:solidFill>
                              <a:schemeClr val="tx1"/>
                            </a:solidFill>
                            <a:latin typeface="Cambria Math"/>
                            <a:ea typeface="+mn-ea"/>
                            <a:cs typeface="+mn-cs"/>
                          </a:rPr>
                          <m:t>𝑢</m:t>
                        </m:r>
                        <m:r>
                          <a:rPr lang="en-US" sz="1200" b="0" i="1" u="none" strike="noStrike" kern="1200" baseline="0" smtClean="0">
                            <a:solidFill>
                              <a:schemeClr val="tx1"/>
                            </a:solidFill>
                            <a:latin typeface="Cambria Math"/>
                            <a:ea typeface="+mn-ea"/>
                            <a:cs typeface="+mn-cs"/>
                          </a:rPr>
                          <m:t>,</m:t>
                        </m:r>
                        <m:r>
                          <a:rPr lang="en-US" sz="1200" b="0" i="1" u="none" strike="noStrike" kern="1200" baseline="0" smtClean="0">
                            <a:solidFill>
                              <a:schemeClr val="tx1"/>
                            </a:solidFill>
                            <a:latin typeface="Cambria Math"/>
                            <a:ea typeface="+mn-ea"/>
                            <a:cs typeface="+mn-cs"/>
                          </a:rPr>
                          <m:t>𝑛</m:t>
                        </m:r>
                      </m:sub>
                    </m:sSub>
                  </m:oMath>
                </a14:m>
                <a:r>
                  <a:rPr lang="en-SG" sz="1200" b="0" i="0" u="none" strike="noStrike" kern="1200" baseline="0" dirty="0" smtClean="0">
                    <a:solidFill>
                      <a:schemeClr val="tx1"/>
                    </a:solidFill>
                    <a:latin typeface="Arial" charset="0"/>
                    <a:ea typeface="+mn-ea"/>
                    <a:cs typeface="+mn-cs"/>
                  </a:rPr>
                  <a:t>, where we assume (</a:t>
                </a:r>
                <a14:m>
                  <m:oMath xmlns:m="http://schemas.openxmlformats.org/officeDocument/2006/math">
                    <m:r>
                      <a:rPr lang="en-US" sz="1200" b="0" i="1" u="none" strike="noStrike" kern="1200" baseline="0" smtClean="0">
                        <a:solidFill>
                          <a:schemeClr val="tx1"/>
                        </a:solidFill>
                        <a:latin typeface="Cambria Math"/>
                        <a:ea typeface="+mn-ea"/>
                        <a:cs typeface="+mn-cs"/>
                      </a:rPr>
                      <m:t>𝜇</m:t>
                    </m:r>
                    <m:r>
                      <a:rPr lang="en-US" sz="1200" b="0" i="1" u="none" strike="noStrike" kern="1200" baseline="0" smtClean="0">
                        <a:solidFill>
                          <a:schemeClr val="tx1"/>
                        </a:solidFill>
                        <a:latin typeface="Cambria Math"/>
                        <a:ea typeface="+mn-ea"/>
                        <a:cs typeface="+mn-cs"/>
                      </a:rPr>
                      <m:t>, </m:t>
                    </m:r>
                    <m:r>
                      <m:rPr>
                        <m:sty m:val="p"/>
                      </m:rPr>
                      <a:rPr lang="en-US" sz="1200" b="0" i="0" u="none" strike="noStrike" kern="1200" baseline="0" smtClean="0">
                        <a:solidFill>
                          <a:schemeClr val="tx1"/>
                        </a:solidFill>
                        <a:latin typeface="Cambria Math"/>
                        <a:ea typeface="+mn-ea"/>
                        <a:cs typeface="+mn-cs"/>
                      </a:rPr>
                      <m:t>Σ</m:t>
                    </m:r>
                  </m:oMath>
                </a14:m>
                <a:r>
                  <a:rPr lang="en-SG" sz="1200" b="0" i="0" u="none" strike="noStrike" kern="1200" baseline="0" dirty="0" smtClean="0">
                    <a:solidFill>
                      <a:schemeClr val="tx1"/>
                    </a:solidFill>
                    <a:latin typeface="Arial" charset="0"/>
                    <a:ea typeface="+mn-ea"/>
                    <a:cs typeface="+mn-cs"/>
                  </a:rPr>
                  <a:t>) </a:t>
                </a:r>
                <a:r>
                  <a:rPr lang="en-US" altLang="zh-CN" sz="1200" b="0" i="0" u="none" strike="noStrike" kern="1200" baseline="0" dirty="0" smtClean="0">
                    <a:solidFill>
                      <a:schemeClr val="tx1"/>
                    </a:solidFill>
                    <a:latin typeface="Arial" charset="0"/>
                    <a:ea typeface="+mn-ea"/>
                    <a:cs typeface="+mn-cs"/>
                  </a:rPr>
                  <a:t>for all the expertise levels are known. Let c denotes </a:t>
                </a:r>
                <a14:m>
                  <m:oMath xmlns:m="http://schemas.openxmlformats.org/officeDocument/2006/math">
                    <m:d>
                      <m:dPr>
                        <m:begChr m:val="{"/>
                        <m:endChr m:val="}"/>
                        <m:ctrlPr>
                          <a:rPr lang="en-US" altLang="zh-CN" sz="1200" b="0" i="1" u="none" strike="noStrike" kern="1200" baseline="0" smtClean="0">
                            <a:solidFill>
                              <a:schemeClr val="tx1"/>
                            </a:solidFill>
                            <a:latin typeface="Cambria Math"/>
                            <a:ea typeface="+mn-ea"/>
                            <a:cs typeface="+mn-cs"/>
                          </a:rPr>
                        </m:ctrlPr>
                      </m:dPr>
                      <m:e>
                        <m:r>
                          <a:rPr lang="en-US" altLang="zh-CN" sz="1200" b="0" i="1" u="none" strike="noStrike" kern="1200" baseline="0" smtClean="0">
                            <a:solidFill>
                              <a:schemeClr val="tx1"/>
                            </a:solidFill>
                            <a:latin typeface="Cambria Math"/>
                            <a:ea typeface="+mn-ea"/>
                            <a:cs typeface="+mn-cs"/>
                          </a:rPr>
                          <m:t>𝑢</m:t>
                        </m:r>
                        <m:r>
                          <a:rPr lang="en-US" altLang="zh-CN" sz="1200" b="0" i="1" u="none" strike="noStrike" kern="1200" baseline="0" smtClean="0">
                            <a:solidFill>
                              <a:schemeClr val="tx1"/>
                            </a:solidFill>
                            <a:latin typeface="Cambria Math"/>
                            <a:ea typeface="+mn-ea"/>
                            <a:cs typeface="+mn-cs"/>
                          </a:rPr>
                          <m:t>,</m:t>
                        </m:r>
                        <m:r>
                          <a:rPr lang="en-US" altLang="zh-CN" sz="1200" b="0" i="1" u="none" strike="noStrike" kern="1200" baseline="0" smtClean="0">
                            <a:solidFill>
                              <a:schemeClr val="tx1"/>
                            </a:solidFill>
                            <a:latin typeface="Cambria Math"/>
                            <a:ea typeface="+mn-ea"/>
                            <a:cs typeface="+mn-cs"/>
                          </a:rPr>
                          <m:t>𝑛</m:t>
                        </m:r>
                      </m:e>
                    </m:d>
                    <m:r>
                      <a:rPr lang="en-US" altLang="zh-CN" sz="1200" b="0" i="0" u="none" strike="noStrike" kern="1200" baseline="0" smtClean="0">
                        <a:solidFill>
                          <a:schemeClr val="tx1"/>
                        </a:solidFill>
                        <a:latin typeface="Cambria Math"/>
                        <a:ea typeface="+mn-ea"/>
                        <a:cs typeface="+mn-cs"/>
                      </a:rPr>
                      <m:t>,</m:t>
                    </m:r>
                  </m:oMath>
                </a14:m>
                <a:r>
                  <a:rPr lang="en-US" altLang="zh-CN" sz="1200" b="0" i="0" u="none" strike="noStrike" kern="1200" baseline="0" dirty="0" smtClean="0">
                    <a:solidFill>
                      <a:schemeClr val="tx1"/>
                    </a:solidFill>
                    <a:latin typeface="Arial" charset="0"/>
                    <a:ea typeface="+mn-ea"/>
                    <a:cs typeface="+mn-cs"/>
                  </a:rPr>
                  <a:t> </a:t>
                </a:r>
                <a14:m>
                  <m:oMath xmlns:m="http://schemas.openxmlformats.org/officeDocument/2006/math">
                    <m:r>
                      <m:rPr>
                        <m:sty m:val="p"/>
                      </m:rPr>
                      <a:rPr lang="en-US" altLang="zh-CN" sz="1200" b="0" i="0" u="none" strike="noStrike" kern="1200" baseline="0" dirty="0" smtClean="0">
                        <a:solidFill>
                          <a:schemeClr val="tx1"/>
                        </a:solidFill>
                        <a:latin typeface="Cambria Math"/>
                        <a:ea typeface="+mn-ea"/>
                        <a:cs typeface="+mn-cs"/>
                      </a:rPr>
                      <m:t>Θ</m:t>
                    </m:r>
                  </m:oMath>
                </a14:m>
                <a:r>
                  <a:rPr lang="en-US" altLang="zh-CN" sz="1200" b="0" i="0" u="none" strike="noStrike" kern="1200" baseline="0" dirty="0" smtClean="0">
                    <a:solidFill>
                      <a:schemeClr val="tx1"/>
                    </a:solidFill>
                    <a:latin typeface="Arial" charset="0"/>
                    <a:ea typeface="+mn-ea"/>
                    <a:cs typeface="+mn-cs"/>
                  </a:rPr>
                  <a:t> denotes all the </a:t>
                </a:r>
                <a:r>
                  <a:rPr lang="en-US" altLang="zh-CN" sz="1200" b="0" i="0" u="none" strike="noStrike" kern="1200" baseline="0" dirty="0" err="1" smtClean="0">
                    <a:solidFill>
                      <a:schemeClr val="tx1"/>
                    </a:solidFill>
                    <a:latin typeface="Arial" charset="0"/>
                    <a:ea typeface="+mn-ea"/>
                    <a:cs typeface="+mn-cs"/>
                  </a:rPr>
                  <a:t>Dirichlet</a:t>
                </a:r>
                <a:r>
                  <a:rPr lang="en-US" altLang="zh-CN" sz="1200" b="0" i="0" u="none" strike="noStrike" kern="1200" baseline="0" dirty="0" smtClean="0">
                    <a:solidFill>
                      <a:schemeClr val="tx1"/>
                    </a:solidFill>
                    <a:latin typeface="Arial" charset="0"/>
                    <a:ea typeface="+mn-ea"/>
                    <a:cs typeface="+mn-cs"/>
                  </a:rPr>
                  <a:t> priors and Normal-Gamma priors, we can derive the Gibbs update rule for </a:t>
                </a:r>
                <a14:m>
                  <m:oMath xmlns:m="http://schemas.openxmlformats.org/officeDocument/2006/math">
                    <m:sSub>
                      <m:sSubPr>
                        <m:ctrlPr>
                          <a:rPr lang="en-US" altLang="zh-CN" sz="1200" b="0" i="1" u="none" strike="noStrike" kern="1200" baseline="0" smtClean="0">
                            <a:solidFill>
                              <a:schemeClr val="tx1"/>
                            </a:solidFill>
                            <a:latin typeface="Cambria Math"/>
                            <a:ea typeface="+mn-ea"/>
                            <a:cs typeface="+mn-cs"/>
                          </a:rPr>
                        </m:ctrlPr>
                      </m:sSubPr>
                      <m:e>
                        <m:r>
                          <a:rPr lang="en-US" altLang="zh-CN" sz="1200" b="0" i="1" u="none" strike="noStrike" kern="1200" baseline="0" smtClean="0">
                            <a:solidFill>
                              <a:schemeClr val="tx1"/>
                            </a:solidFill>
                            <a:latin typeface="Cambria Math"/>
                            <a:ea typeface="+mn-ea"/>
                            <a:cs typeface="+mn-cs"/>
                          </a:rPr>
                          <m:t>𝑧</m:t>
                        </m:r>
                      </m:e>
                      <m:sub>
                        <m:r>
                          <a:rPr lang="en-US" altLang="zh-CN" sz="1200" b="0" i="1" u="none" strike="noStrike" kern="1200" baseline="0" smtClean="0">
                            <a:solidFill>
                              <a:schemeClr val="tx1"/>
                            </a:solidFill>
                            <a:latin typeface="Cambria Math"/>
                            <a:ea typeface="+mn-ea"/>
                            <a:cs typeface="+mn-cs"/>
                          </a:rPr>
                          <m:t>𝑢</m:t>
                        </m:r>
                        <m:r>
                          <a:rPr lang="en-US" altLang="zh-CN" sz="1200" b="0" i="1" u="none" strike="noStrike" kern="1200" baseline="0" smtClean="0">
                            <a:solidFill>
                              <a:schemeClr val="tx1"/>
                            </a:solidFill>
                            <a:latin typeface="Cambria Math"/>
                            <a:ea typeface="+mn-ea"/>
                            <a:cs typeface="+mn-cs"/>
                          </a:rPr>
                          <m:t>,</m:t>
                        </m:r>
                        <m:r>
                          <a:rPr lang="en-US" altLang="zh-CN" sz="1200" b="0" i="1" u="none" strike="noStrike" kern="1200" baseline="0" smtClean="0">
                            <a:solidFill>
                              <a:schemeClr val="tx1"/>
                            </a:solidFill>
                            <a:latin typeface="Cambria Math"/>
                            <a:ea typeface="+mn-ea"/>
                            <a:cs typeface="+mn-cs"/>
                          </a:rPr>
                          <m:t>𝑛</m:t>
                        </m:r>
                      </m:sub>
                    </m:sSub>
                    <m:r>
                      <a:rPr lang="en-US" altLang="zh-CN" sz="1200" b="0" i="1" u="none" strike="noStrike" kern="1200" baseline="0" smtClean="0">
                        <a:solidFill>
                          <a:schemeClr val="tx1"/>
                        </a:solidFill>
                        <a:latin typeface="Cambria Math"/>
                        <a:ea typeface="+mn-ea"/>
                        <a:cs typeface="+mn-cs"/>
                      </a:rPr>
                      <m:t>  </m:t>
                    </m:r>
                  </m:oMath>
                </a14:m>
                <a:r>
                  <a:rPr lang="en-US" altLang="zh-CN" sz="1200" b="0" i="0" u="none" strike="noStrike" kern="1200" baseline="0" dirty="0" smtClean="0">
                    <a:solidFill>
                      <a:schemeClr val="tx1"/>
                    </a:solidFill>
                    <a:latin typeface="Arial" charset="0"/>
                    <a:ea typeface="+mn-ea"/>
                    <a:cs typeface="+mn-cs"/>
                  </a:rPr>
                  <a:t>and </a:t>
                </a:r>
                <a14:m>
                  <m:oMath xmlns:m="http://schemas.openxmlformats.org/officeDocument/2006/math">
                    <m:sSub>
                      <m:sSubPr>
                        <m:ctrlPr>
                          <a:rPr lang="en-US" altLang="zh-CN" sz="1200" b="0" i="1" u="none" strike="noStrike" kern="1200" baseline="0" smtClean="0">
                            <a:solidFill>
                              <a:schemeClr val="tx1"/>
                            </a:solidFill>
                            <a:latin typeface="Cambria Math"/>
                            <a:ea typeface="+mn-ea"/>
                            <a:cs typeface="+mn-cs"/>
                          </a:rPr>
                        </m:ctrlPr>
                      </m:sSubPr>
                      <m:e>
                        <m:r>
                          <a:rPr lang="en-US" altLang="zh-CN" sz="1200" b="0" i="1" u="none" strike="noStrike" kern="1200" baseline="0" smtClean="0">
                            <a:solidFill>
                              <a:schemeClr val="tx1"/>
                            </a:solidFill>
                            <a:latin typeface="Cambria Math"/>
                            <a:ea typeface="+mn-ea"/>
                            <a:cs typeface="+mn-cs"/>
                          </a:rPr>
                          <m:t>𝑒</m:t>
                        </m:r>
                      </m:e>
                      <m:sub>
                        <m:r>
                          <a:rPr lang="en-US" altLang="zh-CN" sz="1200" b="0" i="1" u="none" strike="noStrike" kern="1200" baseline="0" smtClean="0">
                            <a:solidFill>
                              <a:schemeClr val="tx1"/>
                            </a:solidFill>
                            <a:latin typeface="Cambria Math"/>
                            <a:ea typeface="+mn-ea"/>
                            <a:cs typeface="+mn-cs"/>
                          </a:rPr>
                          <m:t>𝑢</m:t>
                        </m:r>
                        <m:r>
                          <a:rPr lang="en-US" altLang="zh-CN" sz="1200" b="0" i="1" u="none" strike="noStrike" kern="1200" baseline="0" smtClean="0">
                            <a:solidFill>
                              <a:schemeClr val="tx1"/>
                            </a:solidFill>
                            <a:latin typeface="Cambria Math"/>
                            <a:ea typeface="+mn-ea"/>
                            <a:cs typeface="+mn-cs"/>
                          </a:rPr>
                          <m:t>,</m:t>
                        </m:r>
                        <m:r>
                          <a:rPr lang="en-US" altLang="zh-CN" sz="1200" b="0" i="1" u="none" strike="noStrike" kern="1200" baseline="0" smtClean="0">
                            <a:solidFill>
                              <a:schemeClr val="tx1"/>
                            </a:solidFill>
                            <a:latin typeface="Cambria Math"/>
                            <a:ea typeface="+mn-ea"/>
                            <a:cs typeface="+mn-cs"/>
                          </a:rPr>
                          <m:t>𝑛</m:t>
                        </m:r>
                      </m:sub>
                    </m:sSub>
                  </m:oMath>
                </a14:m>
                <a:r>
                  <a:rPr lang="en-US" altLang="zh-CN" sz="1200" b="0" i="1" u="none" strike="noStrike" kern="1200" baseline="0" dirty="0" smtClean="0">
                    <a:solidFill>
                      <a:schemeClr val="tx1"/>
                    </a:solidFill>
                    <a:latin typeface="Arial" charset="0"/>
                    <a:ea typeface="+mn-ea"/>
                    <a:cs typeface="+mn-cs"/>
                  </a:rPr>
                  <a:t> </a:t>
                </a:r>
                <a:r>
                  <a:rPr lang="en-US" altLang="zh-CN" sz="1200" b="0" i="0" u="none" strike="noStrike" kern="1200" baseline="0" dirty="0" smtClean="0">
                    <a:solidFill>
                      <a:schemeClr val="tx1"/>
                    </a:solidFill>
                    <a:latin typeface="Arial" charset="0"/>
                    <a:ea typeface="+mn-ea"/>
                    <a:cs typeface="+mn-cs"/>
                  </a:rPr>
                  <a:t>as follows</a:t>
                </a:r>
              </a:p>
              <a:p>
                <a:r>
                  <a:rPr lang="en-SG" sz="1200" b="0" i="0" u="none" strike="noStrike" kern="1200" baseline="0" dirty="0" smtClean="0">
                    <a:solidFill>
                      <a:schemeClr val="tx1"/>
                    </a:solidFill>
                    <a:latin typeface="Arial" charset="0"/>
                    <a:ea typeface="+mn-ea"/>
                    <a:cs typeface="+mn-cs"/>
                  </a:rPr>
                  <a:t>(In this Gibbs update rule, the previous items are similar with LDA/BLDA Gibbs update rule, the last item is the probability of drawing the vote of current post condition on the known mean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𝜇</m:t>
                        </m:r>
                      </m:e>
                      <m:sub>
                        <m:r>
                          <a:rPr lang="en-US" sz="1200" b="0" i="1" u="none" strike="noStrike" kern="1200" baseline="0" smtClean="0">
                            <a:solidFill>
                              <a:schemeClr val="tx1"/>
                            </a:solidFill>
                            <a:latin typeface="Cambria Math"/>
                            <a:ea typeface="+mn-ea"/>
                            <a:cs typeface="+mn-cs"/>
                          </a:rPr>
                          <m:t>𝑒</m:t>
                        </m:r>
                      </m:sub>
                    </m:sSub>
                  </m:oMath>
                </a14:m>
                <a:r>
                  <a:rPr lang="en-SG" sz="1200" b="0" i="0" u="none" strike="noStrike" kern="1200" baseline="0" dirty="0" smtClean="0">
                    <a:solidFill>
                      <a:schemeClr val="tx1"/>
                    </a:solidFill>
                    <a:latin typeface="Arial" charset="0"/>
                    <a:ea typeface="+mn-ea"/>
                    <a:cs typeface="+mn-cs"/>
                  </a:rPr>
                  <a:t> and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m:rPr>
                            <m:sty m:val="p"/>
                          </m:rPr>
                          <a:rPr lang="en-US" sz="1200" b="0" i="0" u="none" strike="noStrike" kern="1200" baseline="0" smtClean="0">
                            <a:solidFill>
                              <a:schemeClr val="tx1"/>
                            </a:solidFill>
                            <a:latin typeface="Cambria Math"/>
                            <a:ea typeface="+mn-ea"/>
                            <a:cs typeface="+mn-cs"/>
                          </a:rPr>
                          <m:t>Σ</m:t>
                        </m:r>
                      </m:e>
                      <m:sub>
                        <m:r>
                          <a:rPr lang="en-US" sz="1200" b="0" i="1" u="none" strike="noStrike" kern="1200" baseline="0" smtClean="0">
                            <a:solidFill>
                              <a:schemeClr val="tx1"/>
                            </a:solidFill>
                            <a:latin typeface="Cambria Math"/>
                            <a:ea typeface="+mn-ea"/>
                            <a:cs typeface="+mn-cs"/>
                          </a:rPr>
                          <m:t>𝑒</m:t>
                        </m:r>
                      </m:sub>
                    </m:sSub>
                  </m:oMath>
                </a14:m>
                <a:r>
                  <a:rPr lang="en-SG" sz="1200" b="0" i="0" u="none" strike="noStrike" kern="1200" baseline="0" dirty="0" smtClean="0">
                    <a:solidFill>
                      <a:schemeClr val="tx1"/>
                    </a:solidFill>
                    <a:latin typeface="Arial" charset="0"/>
                    <a:ea typeface="+mn-ea"/>
                    <a:cs typeface="+mn-cs"/>
                  </a:rPr>
                  <a:t> of </a:t>
                </a:r>
                <a:r>
                  <a:rPr lang="en-US" altLang="zh-CN" sz="1200" b="0" i="0" u="none" strike="noStrike" kern="1200" baseline="0" dirty="0" smtClean="0">
                    <a:solidFill>
                      <a:schemeClr val="tx1"/>
                    </a:solidFill>
                    <a:latin typeface="Arial" charset="0"/>
                    <a:ea typeface="+mn-ea"/>
                    <a:cs typeface="+mn-cs"/>
                  </a:rPr>
                  <a:t>Gaussian distribution.</a:t>
                </a:r>
                <a:r>
                  <a:rPr lang="en-SG" sz="1200" b="0" i="0" u="none" strike="noStrike" kern="1200" baseline="0" dirty="0" smtClean="0">
                    <a:solidFill>
                      <a:schemeClr val="tx1"/>
                    </a:solidFill>
                    <a:latin typeface="Arial" charset="0"/>
                    <a:ea typeface="+mn-ea"/>
                    <a:cs typeface="+mn-cs"/>
                  </a:rPr>
                  <a:t>)</a:t>
                </a:r>
              </a:p>
              <a:p>
                <a:endParaRPr lang="en-SG" sz="1200" b="0" i="0" u="none" strike="noStrike" kern="1200" baseline="0" dirty="0" smtClean="0">
                  <a:solidFill>
                    <a:schemeClr val="tx1"/>
                  </a:solidFill>
                  <a:latin typeface="Arial" charset="0"/>
                  <a:ea typeface="+mn-ea"/>
                  <a:cs typeface="+mn-cs"/>
                </a:endParaRPr>
              </a:p>
              <a:p>
                <a:r>
                  <a:rPr lang="en-US" altLang="zh-CN" sz="1200" b="0" i="0" u="none" strike="noStrike" kern="1200" baseline="0" dirty="0" smtClean="0">
                    <a:solidFill>
                      <a:schemeClr val="tx1"/>
                    </a:solidFill>
                    <a:latin typeface="Arial" charset="0"/>
                    <a:ea typeface="+mn-ea"/>
                    <a:cs typeface="+mn-cs"/>
                  </a:rPr>
                  <a:t>To estimate parameters (</a:t>
                </a:r>
                <a14:m>
                  <m:oMath xmlns:m="http://schemas.openxmlformats.org/officeDocument/2006/math">
                    <m:sSub>
                      <m:sSubPr>
                        <m:ctrlPr>
                          <a:rPr lang="en-US" altLang="zh-CN" sz="1200" b="0" i="1" u="none" strike="noStrike" kern="1200" baseline="0" smtClean="0">
                            <a:solidFill>
                              <a:schemeClr val="tx1"/>
                            </a:solidFill>
                            <a:latin typeface="Cambria Math"/>
                            <a:ea typeface="+mn-ea"/>
                            <a:cs typeface="+mn-cs"/>
                          </a:rPr>
                        </m:ctrlPr>
                      </m:sSubPr>
                      <m:e>
                        <m:r>
                          <a:rPr lang="en-US" altLang="zh-CN" sz="1200" b="0" i="1" u="none" strike="noStrike" kern="1200" baseline="0" smtClean="0">
                            <a:solidFill>
                              <a:schemeClr val="tx1"/>
                            </a:solidFill>
                            <a:latin typeface="Cambria Math"/>
                            <a:ea typeface="+mn-ea"/>
                            <a:cs typeface="+mn-cs"/>
                          </a:rPr>
                          <m:t>𝜇</m:t>
                        </m:r>
                      </m:e>
                      <m:sub>
                        <m:r>
                          <a:rPr lang="en-US" altLang="zh-CN" sz="1200" b="0" i="1" u="none" strike="noStrike" kern="1200" baseline="0" smtClean="0">
                            <a:solidFill>
                              <a:schemeClr val="tx1"/>
                            </a:solidFill>
                            <a:latin typeface="Cambria Math"/>
                            <a:ea typeface="+mn-ea"/>
                            <a:cs typeface="+mn-cs"/>
                          </a:rPr>
                          <m:t>𝑒</m:t>
                        </m:r>
                      </m:sub>
                    </m:sSub>
                  </m:oMath>
                </a14:m>
                <a:r>
                  <a:rPr lang="en-US" altLang="zh-CN" sz="1200" b="0" i="0" u="none" strike="noStrike" kern="1200" baseline="0" dirty="0" smtClean="0">
                    <a:solidFill>
                      <a:schemeClr val="tx1"/>
                    </a:solidFill>
                    <a:latin typeface="Arial" charset="0"/>
                    <a:ea typeface="+mn-ea"/>
                    <a:cs typeface="+mn-cs"/>
                  </a:rPr>
                  <a:t> ,</a:t>
                </a:r>
                <a14:m>
                  <m:oMath xmlns:m="http://schemas.openxmlformats.org/officeDocument/2006/math">
                    <m:sSub>
                      <m:sSubPr>
                        <m:ctrlPr>
                          <a:rPr lang="en-US" altLang="zh-CN" sz="1200" b="0" i="1" u="none" strike="noStrike" kern="1200" baseline="0" dirty="0" smtClean="0">
                            <a:solidFill>
                              <a:schemeClr val="tx1"/>
                            </a:solidFill>
                            <a:latin typeface="Cambria Math"/>
                            <a:ea typeface="+mn-ea"/>
                            <a:cs typeface="+mn-cs"/>
                          </a:rPr>
                        </m:ctrlPr>
                      </m:sSubPr>
                      <m:e>
                        <m:r>
                          <m:rPr>
                            <m:sty m:val="p"/>
                          </m:rPr>
                          <a:rPr lang="en-US" altLang="zh-CN" sz="1200" b="0" i="0" u="none" strike="noStrike" kern="1200" baseline="0" dirty="0" smtClean="0">
                            <a:solidFill>
                              <a:schemeClr val="tx1"/>
                            </a:solidFill>
                            <a:latin typeface="Cambria Math"/>
                            <a:ea typeface="+mn-ea"/>
                            <a:cs typeface="+mn-cs"/>
                          </a:rPr>
                          <m:t>Σ</m:t>
                        </m:r>
                      </m:e>
                      <m:sub>
                        <m:r>
                          <a:rPr lang="en-US" altLang="zh-CN" sz="1200" b="0" i="1" u="none" strike="noStrike" kern="1200" baseline="0" dirty="0" smtClean="0">
                            <a:solidFill>
                              <a:schemeClr val="tx1"/>
                            </a:solidFill>
                            <a:latin typeface="Cambria Math"/>
                            <a:ea typeface="+mn-ea"/>
                            <a:cs typeface="+mn-cs"/>
                          </a:rPr>
                          <m:t>𝑒</m:t>
                        </m:r>
                      </m:sub>
                    </m:sSub>
                  </m:oMath>
                </a14:m>
                <a:r>
                  <a:rPr lang="en-US" altLang="zh-CN" sz="1200" b="0" i="0" u="none" strike="noStrike" kern="1200" baseline="0" dirty="0" smtClean="0">
                    <a:solidFill>
                      <a:schemeClr val="tx1"/>
                    </a:solidFill>
                    <a:latin typeface="Arial" charset="0"/>
                    <a:ea typeface="+mn-ea"/>
                    <a:cs typeface="+mn-cs"/>
                  </a:rPr>
                  <a:t>) for an expertise level </a:t>
                </a:r>
                <a:r>
                  <a:rPr lang="en-US" altLang="zh-CN" sz="1200" b="0" i="1" u="none" strike="noStrike" kern="1200" baseline="0" dirty="0" smtClean="0">
                    <a:solidFill>
                      <a:schemeClr val="tx1"/>
                    </a:solidFill>
                    <a:latin typeface="Arial" charset="0"/>
                    <a:ea typeface="+mn-ea"/>
                    <a:cs typeface="+mn-cs"/>
                  </a:rPr>
                  <a:t>e</a:t>
                </a:r>
                <a:r>
                  <a:rPr lang="en-US" altLang="zh-CN" sz="1200" b="0" i="0" u="none" strike="noStrike" kern="1200" baseline="0" dirty="0" smtClean="0">
                    <a:solidFill>
                      <a:schemeClr val="tx1"/>
                    </a:solidFill>
                    <a:latin typeface="Arial" charset="0"/>
                    <a:ea typeface="+mn-ea"/>
                    <a:cs typeface="+mn-cs"/>
                  </a:rPr>
                  <a:t>, we need to consider all the votes associated with </a:t>
                </a:r>
                <a:r>
                  <a:rPr lang="en-US" altLang="zh-CN" sz="1200" b="0" i="1" u="none" strike="noStrike" kern="1200" baseline="0" dirty="0" smtClean="0">
                    <a:solidFill>
                      <a:schemeClr val="tx1"/>
                    </a:solidFill>
                    <a:latin typeface="Arial" charset="0"/>
                    <a:ea typeface="+mn-ea"/>
                    <a:cs typeface="+mn-cs"/>
                  </a:rPr>
                  <a:t>e </a:t>
                </a:r>
                <a:r>
                  <a:rPr lang="en-US" altLang="zh-CN" sz="1200" b="0" i="0" u="none" strike="noStrike" kern="1200" baseline="0" dirty="0" smtClean="0">
                    <a:solidFill>
                      <a:schemeClr val="tx1"/>
                    </a:solidFill>
                    <a:latin typeface="Arial" charset="0"/>
                    <a:ea typeface="+mn-ea"/>
                    <a:cs typeface="+mn-cs"/>
                  </a:rPr>
                  <a:t>and derive the posterior distribution. We report the derived formula in the following, one can refer to [9, 23] for the detailed derivations.</a:t>
                </a:r>
              </a:p>
              <a:p>
                <a:endParaRPr lang="en-US" sz="1200" b="0" i="0" u="none" strike="noStrike" kern="1200" baseline="0" dirty="0" smtClean="0">
                  <a:solidFill>
                    <a:schemeClr val="tx1"/>
                  </a:solidFill>
                  <a:latin typeface="Arial" charset="0"/>
                  <a:ea typeface="+mn-ea"/>
                  <a:cs typeface="+mn-cs"/>
                </a:endParaRPr>
              </a:p>
              <a:p>
                <a:r>
                  <a:rPr lang="en-US" altLang="zh-CN" sz="1200" b="0" i="0" u="none" strike="noStrike" kern="1200" baseline="0" dirty="0" smtClean="0">
                    <a:solidFill>
                      <a:schemeClr val="tx1"/>
                    </a:solidFill>
                    <a:latin typeface="Arial" charset="0"/>
                    <a:ea typeface="+mn-ea"/>
                    <a:cs typeface="+mn-cs"/>
                  </a:rPr>
                  <a:t>The mainly factors are the average vote score for expertise level </a:t>
                </a:r>
                <a:r>
                  <a:rPr lang="en-US" altLang="zh-CN" sz="1200" b="0" i="1" u="none" strike="noStrike" kern="1200" baseline="0" dirty="0" smtClean="0">
                    <a:solidFill>
                      <a:schemeClr val="tx1"/>
                    </a:solidFill>
                    <a:latin typeface="Arial" charset="0"/>
                    <a:ea typeface="+mn-ea"/>
                    <a:cs typeface="+mn-cs"/>
                  </a:rPr>
                  <a:t>e</a:t>
                </a:r>
                <a:r>
                  <a:rPr lang="en-US" altLang="zh-CN" sz="1200" b="0" i="0" u="none" strike="noStrike" kern="1200" baseline="0" dirty="0" smtClean="0">
                    <a:solidFill>
                      <a:schemeClr val="tx1"/>
                    </a:solidFill>
                    <a:latin typeface="Arial" charset="0"/>
                    <a:ea typeface="+mn-ea"/>
                    <a:cs typeface="+mn-cs"/>
                  </a:rPr>
                  <a:t>, the total number of votes under expertise level </a:t>
                </a:r>
                <a:r>
                  <a:rPr lang="en-US" altLang="zh-CN" sz="1200" b="0" i="1" u="none" strike="noStrike" kern="1200" baseline="0" dirty="0" smtClean="0">
                    <a:solidFill>
                      <a:schemeClr val="tx1"/>
                    </a:solidFill>
                    <a:latin typeface="Arial" charset="0"/>
                    <a:ea typeface="+mn-ea"/>
                    <a:cs typeface="+mn-cs"/>
                  </a:rPr>
                  <a:t>e</a:t>
                </a:r>
                <a:r>
                  <a:rPr lang="en-US" altLang="zh-CN" sz="1200" b="0" i="0" u="none" strike="noStrike" kern="1200" baseline="0" dirty="0" smtClean="0">
                    <a:solidFill>
                      <a:schemeClr val="tx1"/>
                    </a:solidFill>
                    <a:latin typeface="Arial" charset="0"/>
                    <a:ea typeface="+mn-ea"/>
                    <a:cs typeface="+mn-cs"/>
                  </a:rPr>
                  <a:t>, and the variance/precision of all votes under expertise e.</a:t>
                </a:r>
              </a:p>
              <a:p>
                <a:r>
                  <a:rPr lang="en-US" altLang="zh-CN" sz="1200" b="0" i="0" u="none" strike="noStrike" kern="1200" baseline="0" dirty="0" smtClean="0">
                    <a:solidFill>
                      <a:schemeClr val="tx1"/>
                    </a:solidFill>
                    <a:latin typeface="Arial" charset="0"/>
                    <a:ea typeface="+mn-ea"/>
                    <a:cs typeface="+mn-cs"/>
                  </a:rPr>
                  <a:t>Given all observed votes under each Gaussian distribution, we can estimate the mean and variance of this Gaussian distribution. The result will contain prior parameters if we assume there is a Normal Gamma prior for this Gaussian distribution, which is quite similar to Multi-</a:t>
                </a:r>
                <a:r>
                  <a:rPr lang="en-US" altLang="zh-CN" sz="1200" b="0" i="0" u="none" strike="noStrike" kern="1200" baseline="0" dirty="0" err="1" smtClean="0">
                    <a:solidFill>
                      <a:schemeClr val="tx1"/>
                    </a:solidFill>
                    <a:latin typeface="Arial" charset="0"/>
                    <a:ea typeface="+mn-ea"/>
                    <a:cs typeface="+mn-cs"/>
                  </a:rPr>
                  <a:t>Dir</a:t>
                </a:r>
                <a:r>
                  <a:rPr lang="en-US" altLang="zh-CN" sz="1200" b="0" i="0" u="none" strike="noStrike" kern="1200" baseline="0" dirty="0" smtClean="0">
                    <a:solidFill>
                      <a:schemeClr val="tx1"/>
                    </a:solidFill>
                    <a:latin typeface="Arial" charset="0"/>
                    <a:ea typeface="+mn-ea"/>
                    <a:cs typeface="+mn-cs"/>
                  </a:rPr>
                  <a:t> circumstance </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So the procedure of Gibbs sampling is quite simple. We will transversal all posts of all users</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First step, since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𝑒</m:t>
                        </m:r>
                      </m:e>
                      <m:sub>
                        <m:r>
                          <a:rPr lang="en-US" sz="1200" b="0" i="1" u="none" strike="noStrike" kern="1200" baseline="0" smtClean="0">
                            <a:solidFill>
                              <a:schemeClr val="tx1"/>
                            </a:solidFill>
                            <a:latin typeface="Cambria Math"/>
                            <a:ea typeface="+mn-ea"/>
                            <a:cs typeface="+mn-cs"/>
                          </a:rPr>
                          <m:t>𝑐</m:t>
                        </m:r>
                      </m:sub>
                    </m:sSub>
                  </m:oMath>
                </a14:m>
                <a:r>
                  <a:rPr lang="en-US" sz="1200" b="0" i="0" u="none" strike="noStrike" kern="1200" baseline="0" dirty="0" smtClean="0">
                    <a:solidFill>
                      <a:schemeClr val="tx1"/>
                    </a:solidFill>
                    <a:latin typeface="Arial" charset="0"/>
                    <a:ea typeface="+mn-ea"/>
                    <a:cs typeface="+mn-cs"/>
                  </a:rPr>
                  <a:t> will be changed, so votes under the original corresponding Gaussian distribution will be changed. We need to update the mean and variance of this Gaussian distribution. Suppose the old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𝑒</m:t>
                        </m:r>
                      </m:e>
                      <m:sub>
                        <m:r>
                          <a:rPr lang="en-US" sz="1200" b="0" i="1" u="none" strike="noStrike" kern="1200" baseline="0" smtClean="0">
                            <a:solidFill>
                              <a:schemeClr val="tx1"/>
                            </a:solidFill>
                            <a:latin typeface="Cambria Math"/>
                            <a:ea typeface="+mn-ea"/>
                            <a:cs typeface="+mn-cs"/>
                          </a:rPr>
                          <m:t>𝑐</m:t>
                        </m:r>
                      </m:sub>
                    </m:sSub>
                    <m:r>
                      <a:rPr lang="en-US" sz="1200" b="0" i="1" u="none" strike="noStrike" kern="1200" baseline="0" smtClean="0">
                        <a:solidFill>
                          <a:schemeClr val="tx1"/>
                        </a:solidFill>
                        <a:latin typeface="Cambria Math"/>
                        <a:ea typeface="+mn-ea"/>
                        <a:cs typeface="+mn-cs"/>
                      </a:rPr>
                      <m:t>=5</m:t>
                    </m:r>
                  </m:oMath>
                </a14:m>
                <a:r>
                  <a:rPr lang="en-US" sz="1200" b="0" i="0" u="none" strike="noStrike" kern="1200" baseline="0" dirty="0" smtClean="0">
                    <a:solidFill>
                      <a:schemeClr val="tx1"/>
                    </a:solidFill>
                    <a:latin typeface="Arial" charset="0"/>
                    <a:ea typeface="+mn-ea"/>
                    <a:cs typeface="+mn-cs"/>
                  </a:rPr>
                  <a:t>, then the 5</a:t>
                </a:r>
                <a:r>
                  <a:rPr lang="en-US" sz="1200" b="0" i="0" u="none" strike="noStrike" kern="1200" baseline="30000" dirty="0" smtClean="0">
                    <a:solidFill>
                      <a:schemeClr val="tx1"/>
                    </a:solidFill>
                    <a:latin typeface="Arial" charset="0"/>
                    <a:ea typeface="+mn-ea"/>
                    <a:cs typeface="+mn-cs"/>
                  </a:rPr>
                  <a:t>th</a:t>
                </a:r>
                <a:r>
                  <a:rPr lang="en-US" sz="1200" b="0" i="0" u="none" strike="noStrike" kern="1200" baseline="0" dirty="0" smtClean="0">
                    <a:solidFill>
                      <a:schemeClr val="tx1"/>
                    </a:solidFill>
                    <a:latin typeface="Arial" charset="0"/>
                    <a:ea typeface="+mn-ea"/>
                    <a:cs typeface="+mn-cs"/>
                  </a:rPr>
                  <a:t> </a:t>
                </a:r>
                <a:r>
                  <a:rPr lang="en-US" altLang="zh-CN" sz="1200" b="0" i="0" u="none" strike="noStrike" kern="1200" baseline="0" dirty="0" smtClean="0">
                    <a:solidFill>
                      <a:schemeClr val="tx1"/>
                    </a:solidFill>
                    <a:latin typeface="Arial" charset="0"/>
                    <a:ea typeface="+mn-ea"/>
                    <a:cs typeface="+mn-cs"/>
                  </a:rPr>
                  <a:t>Gaussian distribution will be changed because the removal of the vote of </a:t>
                </a:r>
                <a14:m>
                  <m:oMath xmlns:m="http://schemas.openxmlformats.org/officeDocument/2006/math">
                    <m:r>
                      <a:rPr lang="en-US" altLang="zh-CN" sz="1200" b="0" i="1" u="none" strike="noStrike" kern="1200" baseline="0" smtClean="0">
                        <a:solidFill>
                          <a:schemeClr val="tx1"/>
                        </a:solidFill>
                        <a:latin typeface="Cambria Math"/>
                        <a:ea typeface="+mn-ea"/>
                        <a:cs typeface="+mn-cs"/>
                      </a:rPr>
                      <m:t>𝑐</m:t>
                    </m:r>
                  </m:oMath>
                </a14:m>
                <a:r>
                  <a:rPr lang="en-US" sz="1200" b="0" i="0" u="none" strike="noStrike" kern="1200" baseline="0" dirty="0" smtClean="0">
                    <a:solidFill>
                      <a:schemeClr val="tx1"/>
                    </a:solidFill>
                    <a:latin typeface="Arial" charset="0"/>
                    <a:ea typeface="+mn-ea"/>
                    <a:cs typeface="+mn-cs"/>
                  </a:rPr>
                  <a:t> under this </a:t>
                </a:r>
                <a:r>
                  <a:rPr lang="en-US" altLang="zh-CN" sz="1200" b="0" i="0" u="none" strike="noStrike" kern="1200" baseline="0" dirty="0" smtClean="0">
                    <a:solidFill>
                      <a:schemeClr val="tx1"/>
                    </a:solidFill>
                    <a:latin typeface="Arial" charset="0"/>
                    <a:ea typeface="+mn-ea"/>
                    <a:cs typeface="+mn-cs"/>
                  </a:rPr>
                  <a:t>Gaussian distribution .</a:t>
                </a:r>
              </a:p>
              <a:p>
                <a:endParaRPr lang="en-US" altLang="zh-CN"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Second step, update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𝑧</m:t>
                        </m:r>
                      </m:e>
                      <m:sub>
                        <m:r>
                          <a:rPr lang="en-US" sz="1200" b="0" i="1" u="none" strike="noStrike" kern="1200" baseline="0" smtClean="0">
                            <a:solidFill>
                              <a:schemeClr val="tx1"/>
                            </a:solidFill>
                            <a:latin typeface="Cambria Math"/>
                            <a:ea typeface="+mn-ea"/>
                            <a:cs typeface="+mn-cs"/>
                          </a:rPr>
                          <m:t>𝑐</m:t>
                        </m:r>
                      </m:sub>
                    </m:sSub>
                    <m:r>
                      <a:rPr lang="en-US" sz="1200" b="0" i="1" u="none" strike="noStrike" kern="1200" baseline="0" smtClean="0">
                        <a:solidFill>
                          <a:schemeClr val="tx1"/>
                        </a:solidFill>
                        <a:latin typeface="Cambria Math"/>
                        <a:ea typeface="+mn-ea"/>
                        <a:cs typeface="+mn-cs"/>
                      </a:rPr>
                      <m:t> </m:t>
                    </m:r>
                  </m:oMath>
                </a14:m>
                <a:r>
                  <a:rPr lang="en-US" sz="1200" b="0" i="0" u="none" strike="noStrike" kern="1200" baseline="0" dirty="0" smtClean="0">
                    <a:solidFill>
                      <a:schemeClr val="tx1"/>
                    </a:solidFill>
                    <a:latin typeface="Arial" charset="0"/>
                    <a:ea typeface="+mn-ea"/>
                    <a:cs typeface="+mn-cs"/>
                  </a:rPr>
                  <a:t> and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𝑒</m:t>
                        </m:r>
                      </m:e>
                      <m:sub>
                        <m:r>
                          <a:rPr lang="en-US" sz="1200" b="0" i="1" u="none" strike="noStrike" kern="1200" baseline="0" smtClean="0">
                            <a:solidFill>
                              <a:schemeClr val="tx1"/>
                            </a:solidFill>
                            <a:latin typeface="Cambria Math"/>
                            <a:ea typeface="+mn-ea"/>
                            <a:cs typeface="+mn-cs"/>
                          </a:rPr>
                          <m:t>𝑐</m:t>
                        </m:r>
                      </m:sub>
                    </m:sSub>
                  </m:oMath>
                </a14:m>
                <a:r>
                  <a:rPr lang="en-US" sz="1200" b="0" i="0" u="none" strike="noStrike" kern="1200" baseline="0" dirty="0" smtClean="0">
                    <a:solidFill>
                      <a:schemeClr val="tx1"/>
                    </a:solidFill>
                    <a:latin typeface="Arial" charset="0"/>
                    <a:ea typeface="+mn-ea"/>
                    <a:cs typeface="+mn-cs"/>
                  </a:rPr>
                  <a:t> according to the Gibbs update rule(First compute probability of all combinations, then draw a combination) , so we can get new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𝑧</m:t>
                        </m:r>
                      </m:e>
                      <m:sub>
                        <m:r>
                          <a:rPr lang="en-US" sz="1200" b="0" i="1" u="none" strike="noStrike" kern="1200" baseline="0" smtClean="0">
                            <a:solidFill>
                              <a:schemeClr val="tx1"/>
                            </a:solidFill>
                            <a:latin typeface="Cambria Math"/>
                            <a:ea typeface="+mn-ea"/>
                            <a:cs typeface="+mn-cs"/>
                          </a:rPr>
                          <m:t>𝑐</m:t>
                        </m:r>
                      </m:sub>
                    </m:sSub>
                  </m:oMath>
                </a14:m>
                <a:r>
                  <a:rPr lang="en-US" sz="1200" b="0" i="0" u="none" strike="noStrike" kern="1200" baseline="0" dirty="0" smtClean="0">
                    <a:solidFill>
                      <a:schemeClr val="tx1"/>
                    </a:solidFill>
                    <a:latin typeface="Arial" charset="0"/>
                    <a:ea typeface="+mn-ea"/>
                    <a:cs typeface="+mn-cs"/>
                  </a:rPr>
                  <a:t> and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𝑒</m:t>
                        </m:r>
                      </m:e>
                      <m:sub>
                        <m:r>
                          <a:rPr lang="en-US" sz="1200" b="0" i="1" u="none" strike="noStrike" kern="1200" baseline="0" smtClean="0">
                            <a:solidFill>
                              <a:schemeClr val="tx1"/>
                            </a:solidFill>
                            <a:latin typeface="Cambria Math"/>
                            <a:ea typeface="+mn-ea"/>
                            <a:cs typeface="+mn-cs"/>
                          </a:rPr>
                          <m:t>𝑐</m:t>
                        </m:r>
                      </m:sub>
                    </m:sSub>
                  </m:oMath>
                </a14:m>
                <a:r>
                  <a:rPr lang="en-US" sz="1200" b="0" i="0" u="none" strike="noStrike" kern="1200" baseline="0" dirty="0" smtClean="0">
                    <a:solidFill>
                      <a:schemeClr val="tx1"/>
                    </a:solidFill>
                    <a:latin typeface="Arial" charset="0"/>
                    <a:ea typeface="+mn-ea"/>
                    <a:cs typeface="+mn-cs"/>
                  </a:rPr>
                  <a:t>, suppose new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𝑒</m:t>
                        </m:r>
                      </m:e>
                      <m:sub>
                        <m:r>
                          <a:rPr lang="en-US" sz="1200" b="0" i="1" u="none" strike="noStrike" kern="1200" baseline="0" smtClean="0">
                            <a:solidFill>
                              <a:schemeClr val="tx1"/>
                            </a:solidFill>
                            <a:latin typeface="Cambria Math"/>
                            <a:ea typeface="+mn-ea"/>
                            <a:cs typeface="+mn-cs"/>
                          </a:rPr>
                          <m:t>𝑐</m:t>
                        </m:r>
                      </m:sub>
                    </m:sSub>
                  </m:oMath>
                </a14:m>
                <a:r>
                  <a:rPr lang="en-US" sz="1200" b="0" i="0" u="none" strike="noStrike" kern="1200" baseline="0" dirty="0" smtClean="0">
                    <a:solidFill>
                      <a:schemeClr val="tx1"/>
                    </a:solidFill>
                    <a:latin typeface="Arial" charset="0"/>
                    <a:ea typeface="+mn-ea"/>
                    <a:cs typeface="+mn-cs"/>
                  </a:rPr>
                  <a:t> = 8 . Note that the mean and variance of all E Gaussian distributions are known in this step. (Because in the initialization step, we randomly give value for </a:t>
                </a:r>
                <a14:m>
                  <m:oMath xmlns:m="http://schemas.openxmlformats.org/officeDocument/2006/math">
                    <m:r>
                      <a:rPr lang="en-US" sz="1200" b="0" i="1" u="none" strike="noStrike" kern="1200" baseline="0" smtClean="0">
                        <a:solidFill>
                          <a:schemeClr val="tx1"/>
                        </a:solidFill>
                        <a:latin typeface="Cambria Math"/>
                        <a:ea typeface="+mn-ea"/>
                        <a:cs typeface="+mn-cs"/>
                      </a:rPr>
                      <m:t>𝑒</m:t>
                    </m:r>
                  </m:oMath>
                </a14:m>
                <a:r>
                  <a:rPr lang="en-US" sz="1200" b="0" i="0" u="none" strike="noStrike" kern="1200" baseline="0" dirty="0" smtClean="0">
                    <a:solidFill>
                      <a:schemeClr val="tx1"/>
                    </a:solidFill>
                    <a:latin typeface="Arial" charset="0"/>
                    <a:ea typeface="+mn-ea"/>
                    <a:cs typeface="+mn-cs"/>
                  </a:rPr>
                  <a:t> of all posts. We can estimate mean and variance given the alignment of votes. Afterward, we remove vote of </a:t>
                </a:r>
                <a14:m>
                  <m:oMath xmlns:m="http://schemas.openxmlformats.org/officeDocument/2006/math">
                    <m:r>
                      <a:rPr lang="en-US" sz="1200" b="0" i="1" u="none" strike="noStrike" kern="1200" baseline="0" smtClean="0">
                        <a:solidFill>
                          <a:schemeClr val="tx1"/>
                        </a:solidFill>
                        <a:latin typeface="Cambria Math"/>
                        <a:ea typeface="+mn-ea"/>
                        <a:cs typeface="+mn-cs"/>
                      </a:rPr>
                      <m:t>𝑐</m:t>
                    </m:r>
                  </m:oMath>
                </a14:m>
                <a:r>
                  <a:rPr lang="en-US" sz="1200" b="0" i="0" u="none" strike="noStrike" kern="1200" baseline="0" dirty="0" smtClean="0">
                    <a:solidFill>
                      <a:schemeClr val="tx1"/>
                    </a:solidFill>
                    <a:latin typeface="Arial" charset="0"/>
                    <a:ea typeface="+mn-ea"/>
                    <a:cs typeface="+mn-cs"/>
                  </a:rPr>
                  <a:t> from old </a:t>
                </a:r>
                <a:r>
                  <a:rPr lang="en-US" altLang="zh-CN" sz="1200" b="0" i="0" u="none" strike="noStrike" kern="1200" baseline="0" dirty="0" smtClean="0">
                    <a:solidFill>
                      <a:schemeClr val="tx1"/>
                    </a:solidFill>
                    <a:latin typeface="Arial" charset="0"/>
                    <a:ea typeface="+mn-ea"/>
                    <a:cs typeface="+mn-cs"/>
                  </a:rPr>
                  <a:t>Gaussian distribution, then update </a:t>
                </a:r>
                <a14:m>
                  <m:oMath xmlns:m="http://schemas.openxmlformats.org/officeDocument/2006/math">
                    <m:sSub>
                      <m:sSubPr>
                        <m:ctrlPr>
                          <a:rPr lang="en-US" altLang="zh-CN" sz="1200" b="0" i="1" u="none" strike="noStrike" kern="1200" baseline="0" smtClean="0">
                            <a:solidFill>
                              <a:schemeClr val="tx1"/>
                            </a:solidFill>
                            <a:latin typeface="Cambria Math"/>
                            <a:ea typeface="+mn-ea"/>
                            <a:cs typeface="+mn-cs"/>
                          </a:rPr>
                        </m:ctrlPr>
                      </m:sSubPr>
                      <m:e>
                        <m:r>
                          <a:rPr lang="en-US" altLang="zh-CN" sz="1200" b="0" i="1" u="none" strike="noStrike" kern="1200" baseline="0" smtClean="0">
                            <a:solidFill>
                              <a:schemeClr val="tx1"/>
                            </a:solidFill>
                            <a:latin typeface="Cambria Math"/>
                            <a:ea typeface="+mn-ea"/>
                            <a:cs typeface="+mn-cs"/>
                          </a:rPr>
                          <m:t>𝑧</m:t>
                        </m:r>
                      </m:e>
                      <m:sub>
                        <m:r>
                          <a:rPr lang="en-US" altLang="zh-CN" sz="1200" b="0" i="1" u="none" strike="noStrike" kern="1200" baseline="0" smtClean="0">
                            <a:solidFill>
                              <a:schemeClr val="tx1"/>
                            </a:solidFill>
                            <a:latin typeface="Cambria Math"/>
                            <a:ea typeface="+mn-ea"/>
                            <a:cs typeface="+mn-cs"/>
                          </a:rPr>
                          <m:t>𝑐</m:t>
                        </m:r>
                      </m:sub>
                    </m:sSub>
                    <m:r>
                      <a:rPr lang="en-US" altLang="zh-CN" sz="1200" b="0" i="1" u="none" strike="noStrike" kern="1200" baseline="0" smtClean="0">
                        <a:solidFill>
                          <a:schemeClr val="tx1"/>
                        </a:solidFill>
                        <a:latin typeface="Cambria Math"/>
                        <a:ea typeface="+mn-ea"/>
                        <a:cs typeface="+mn-cs"/>
                      </a:rPr>
                      <m:t> </m:t>
                    </m:r>
                  </m:oMath>
                </a14:m>
                <a:r>
                  <a:rPr lang="en-US" altLang="zh-CN" sz="1200" b="0" i="0" u="none" strike="noStrike" kern="1200" baseline="0" dirty="0" smtClean="0">
                    <a:solidFill>
                      <a:schemeClr val="tx1"/>
                    </a:solidFill>
                    <a:latin typeface="Arial" charset="0"/>
                    <a:ea typeface="+mn-ea"/>
                    <a:cs typeface="+mn-cs"/>
                  </a:rPr>
                  <a:t> and </a:t>
                </a:r>
                <a14:m>
                  <m:oMath xmlns:m="http://schemas.openxmlformats.org/officeDocument/2006/math">
                    <m:sSub>
                      <m:sSubPr>
                        <m:ctrlPr>
                          <a:rPr lang="en-US" altLang="zh-CN" sz="1200" b="0" i="1" u="none" strike="noStrike" kern="1200" baseline="0" smtClean="0">
                            <a:solidFill>
                              <a:schemeClr val="tx1"/>
                            </a:solidFill>
                            <a:latin typeface="Cambria Math"/>
                            <a:ea typeface="+mn-ea"/>
                            <a:cs typeface="+mn-cs"/>
                          </a:rPr>
                        </m:ctrlPr>
                      </m:sSubPr>
                      <m:e>
                        <m:r>
                          <a:rPr lang="en-US" altLang="zh-CN" sz="1200" b="0" i="1" u="none" strike="noStrike" kern="1200" baseline="0" smtClean="0">
                            <a:solidFill>
                              <a:schemeClr val="tx1"/>
                            </a:solidFill>
                            <a:latin typeface="Cambria Math"/>
                            <a:ea typeface="+mn-ea"/>
                            <a:cs typeface="+mn-cs"/>
                          </a:rPr>
                          <m:t>𝑒</m:t>
                        </m:r>
                      </m:e>
                      <m:sub>
                        <m:r>
                          <a:rPr lang="en-US" altLang="zh-CN" sz="1200" b="0" i="1" u="none" strike="noStrike" kern="1200" baseline="0" smtClean="0">
                            <a:solidFill>
                              <a:schemeClr val="tx1"/>
                            </a:solidFill>
                            <a:latin typeface="Cambria Math"/>
                            <a:ea typeface="+mn-ea"/>
                            <a:cs typeface="+mn-cs"/>
                          </a:rPr>
                          <m:t>𝑐</m:t>
                        </m:r>
                      </m:sub>
                    </m:sSub>
                  </m:oMath>
                </a14:m>
                <a:r>
                  <a:rPr lang="en-US" altLang="zh-CN" sz="1200" b="0" i="0" u="none" strike="noStrike" kern="1200" baseline="0" dirty="0" smtClean="0">
                    <a:solidFill>
                      <a:schemeClr val="tx1"/>
                    </a:solidFill>
                    <a:latin typeface="Arial" charset="0"/>
                    <a:ea typeface="+mn-ea"/>
                    <a:cs typeface="+mn-cs"/>
                  </a:rPr>
                  <a:t> . When we know new </a:t>
                </a:r>
                <a14:m>
                  <m:oMath xmlns:m="http://schemas.openxmlformats.org/officeDocument/2006/math">
                    <m:r>
                      <a:rPr lang="en-US" altLang="zh-CN" sz="1200" b="0" i="1" u="none" strike="noStrike" kern="1200" baseline="0" smtClean="0">
                        <a:solidFill>
                          <a:schemeClr val="tx1"/>
                        </a:solidFill>
                        <a:latin typeface="Cambria Math"/>
                        <a:ea typeface="+mn-ea"/>
                        <a:cs typeface="+mn-cs"/>
                      </a:rPr>
                      <m:t>𝑒</m:t>
                    </m:r>
                  </m:oMath>
                </a14:m>
                <a:r>
                  <a:rPr lang="en-US" altLang="zh-CN" sz="1200" b="0" i="0" u="none" strike="noStrike" kern="1200" baseline="0" dirty="0" smtClean="0">
                    <a:solidFill>
                      <a:schemeClr val="tx1"/>
                    </a:solidFill>
                    <a:latin typeface="Arial" charset="0"/>
                    <a:ea typeface="+mn-ea"/>
                    <a:cs typeface="+mn-cs"/>
                  </a:rPr>
                  <a:t> for vote of </a:t>
                </a:r>
                <a14:m>
                  <m:oMath xmlns:m="http://schemas.openxmlformats.org/officeDocument/2006/math">
                    <m:r>
                      <a:rPr lang="en-US" altLang="zh-CN" sz="1200" b="0" i="1" u="none" strike="noStrike" kern="1200" baseline="0" smtClean="0">
                        <a:solidFill>
                          <a:schemeClr val="tx1"/>
                        </a:solidFill>
                        <a:latin typeface="Cambria Math"/>
                        <a:ea typeface="+mn-ea"/>
                        <a:cs typeface="+mn-cs"/>
                      </a:rPr>
                      <m:t>𝑐</m:t>
                    </m:r>
                    <m:r>
                      <a:rPr lang="en-US" altLang="zh-CN" sz="1200" b="0" i="1" u="none" strike="noStrike" kern="1200" baseline="0" smtClean="0">
                        <a:solidFill>
                          <a:schemeClr val="tx1"/>
                        </a:solidFill>
                        <a:latin typeface="Cambria Math"/>
                        <a:ea typeface="+mn-ea"/>
                        <a:cs typeface="+mn-cs"/>
                      </a:rPr>
                      <m:t>,</m:t>
                    </m:r>
                  </m:oMath>
                </a14:m>
                <a:r>
                  <a:rPr lang="en-US" altLang="zh-CN" sz="1200" b="0" i="0" u="none" strike="noStrike" kern="1200" baseline="0" dirty="0" smtClean="0">
                    <a:solidFill>
                      <a:schemeClr val="tx1"/>
                    </a:solidFill>
                    <a:latin typeface="Arial" charset="0"/>
                    <a:ea typeface="+mn-ea"/>
                    <a:cs typeface="+mn-cs"/>
                  </a:rPr>
                  <a:t> we update mean and variance related to Gaussian distribution of this new </a:t>
                </a:r>
                <a14:m>
                  <m:oMath xmlns:m="http://schemas.openxmlformats.org/officeDocument/2006/math">
                    <m:r>
                      <a:rPr lang="en-US" altLang="zh-CN" sz="1200" b="0" i="1" u="none" strike="noStrike" kern="1200" baseline="0" smtClean="0">
                        <a:solidFill>
                          <a:schemeClr val="tx1"/>
                        </a:solidFill>
                        <a:latin typeface="Cambria Math"/>
                        <a:ea typeface="+mn-ea"/>
                        <a:cs typeface="+mn-cs"/>
                      </a:rPr>
                      <m:t>𝑒</m:t>
                    </m:r>
                  </m:oMath>
                </a14:m>
                <a:r>
                  <a:rPr lang="en-US" altLang="zh-CN" sz="1200" b="0"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Third step, since the 8</a:t>
                </a:r>
                <a:r>
                  <a:rPr lang="en-US" sz="1200" b="0" i="0" u="none" strike="noStrike" kern="1200" baseline="30000" dirty="0" smtClean="0">
                    <a:solidFill>
                      <a:schemeClr val="tx1"/>
                    </a:solidFill>
                    <a:latin typeface="Arial" charset="0"/>
                    <a:ea typeface="+mn-ea"/>
                    <a:cs typeface="+mn-cs"/>
                  </a:rPr>
                  <a:t>th</a:t>
                </a:r>
                <a:r>
                  <a:rPr lang="en-US" sz="1200" b="0" i="0" u="none" strike="noStrike" kern="1200" baseline="0" dirty="0" smtClean="0">
                    <a:solidFill>
                      <a:schemeClr val="tx1"/>
                    </a:solidFill>
                    <a:latin typeface="Arial" charset="0"/>
                    <a:ea typeface="+mn-ea"/>
                    <a:cs typeface="+mn-cs"/>
                  </a:rPr>
                  <a:t> </a:t>
                </a:r>
                <a:r>
                  <a:rPr lang="en-US" altLang="zh-CN" sz="1200" b="0" i="0" u="none" strike="noStrike" kern="1200" baseline="0" dirty="0" smtClean="0">
                    <a:solidFill>
                      <a:schemeClr val="tx1"/>
                    </a:solidFill>
                    <a:latin typeface="Arial" charset="0"/>
                    <a:ea typeface="+mn-ea"/>
                    <a:cs typeface="+mn-cs"/>
                  </a:rPr>
                  <a:t>Gaussian distribution have one more vote from post </a:t>
                </a:r>
                <a14:m>
                  <m:oMath xmlns:m="http://schemas.openxmlformats.org/officeDocument/2006/math">
                    <m:r>
                      <a:rPr lang="en-US" altLang="zh-CN" sz="1200" b="0" i="1" u="none" strike="noStrike" kern="1200" baseline="0" smtClean="0">
                        <a:solidFill>
                          <a:schemeClr val="tx1"/>
                        </a:solidFill>
                        <a:latin typeface="Cambria Math"/>
                        <a:ea typeface="+mn-ea"/>
                        <a:cs typeface="+mn-cs"/>
                      </a:rPr>
                      <m:t>𝑐</m:t>
                    </m:r>
                  </m:oMath>
                </a14:m>
                <a:r>
                  <a:rPr lang="en-US" sz="1200" b="0" i="0" u="none" strike="noStrike" kern="1200" baseline="0" dirty="0" smtClean="0">
                    <a:solidFill>
                      <a:schemeClr val="tx1"/>
                    </a:solidFill>
                    <a:latin typeface="Arial" charset="0"/>
                    <a:ea typeface="+mn-ea"/>
                    <a:cs typeface="+mn-cs"/>
                  </a:rPr>
                  <a:t>, we need to update mean and variance of </a:t>
                </a:r>
                <a:r>
                  <a:rPr lang="en-US" altLang="zh-CN" sz="1200" b="0" i="0" u="none" strike="noStrike" kern="1200" baseline="0" dirty="0" smtClean="0">
                    <a:solidFill>
                      <a:schemeClr val="tx1"/>
                    </a:solidFill>
                    <a:latin typeface="Arial" charset="0"/>
                    <a:ea typeface="+mn-ea"/>
                    <a:cs typeface="+mn-cs"/>
                  </a:rPr>
                  <a:t>the 8</a:t>
                </a:r>
                <a:r>
                  <a:rPr lang="en-US" altLang="zh-CN" sz="1200" b="0" i="0" u="none" strike="noStrike" kern="1200" baseline="30000" dirty="0" smtClean="0">
                    <a:solidFill>
                      <a:schemeClr val="tx1"/>
                    </a:solidFill>
                    <a:latin typeface="Arial" charset="0"/>
                    <a:ea typeface="+mn-ea"/>
                    <a:cs typeface="+mn-cs"/>
                  </a:rPr>
                  <a:t>th</a:t>
                </a:r>
                <a:r>
                  <a:rPr lang="en-US" altLang="zh-CN" sz="1200" b="0" i="0" u="none" strike="noStrike" kern="1200" baseline="0" dirty="0" smtClean="0">
                    <a:solidFill>
                      <a:schemeClr val="tx1"/>
                    </a:solidFill>
                    <a:latin typeface="Arial" charset="0"/>
                    <a:ea typeface="+mn-ea"/>
                    <a:cs typeface="+mn-cs"/>
                  </a:rPr>
                  <a:t> Gaussian distribution </a:t>
                </a:r>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p:txBody>
          </p:sp>
        </mc:Choice>
        <mc:Fallback xmlns="">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In our model, the user “topical expertise" </a:t>
                </a:r>
                <a:r>
                  <a:rPr lang="en-SG" sz="1200" b="0" i="0" u="none" strike="noStrike" kern="1200" baseline="0" dirty="0" smtClean="0">
                    <a:solidFill>
                      <a:schemeClr val="tx1"/>
                    </a:solidFill>
                    <a:latin typeface="Cambria Math"/>
                    <a:ea typeface="+mn-ea"/>
                    <a:cs typeface="+mn-cs"/>
                  </a:rPr>
                  <a:t>𝑒</a:t>
                </a:r>
                <a:r>
                  <a:rPr lang="en-SG" sz="1200" b="0" i="0" u="none" strike="noStrike" kern="1200" baseline="0" dirty="0" smtClean="0">
                    <a:solidFill>
                      <a:schemeClr val="tx1"/>
                    </a:solidFill>
                    <a:latin typeface="Arial" charset="0"/>
                    <a:ea typeface="+mn-ea"/>
                    <a:cs typeface="+mn-cs"/>
                  </a:rPr>
                  <a:t> is the level of knowledge and </a:t>
                </a:r>
                <a:r>
                  <a:rPr lang="en-SG" sz="1200" b="0" i="0" u="none" strike="noStrike" kern="1200" baseline="0" dirty="0" smtClean="0">
                    <a:solidFill>
                      <a:schemeClr val="tx1"/>
                    </a:solidFill>
                    <a:latin typeface="Arial" charset="0"/>
                    <a:ea typeface="+mn-ea"/>
                    <a:cs typeface="+mn-cs"/>
                  </a:rPr>
                  <a:t>ability of a user </a:t>
                </a:r>
                <a:r>
                  <a:rPr lang="en-SG" sz="1200" b="0" i="0" u="none" strike="noStrike" kern="1200" baseline="0" dirty="0" smtClean="0">
                    <a:solidFill>
                      <a:schemeClr val="tx1"/>
                    </a:solidFill>
                    <a:latin typeface="Cambria Math"/>
                    <a:ea typeface="+mn-ea"/>
                    <a:cs typeface="+mn-cs"/>
                  </a:rPr>
                  <a:t>𝑢</a:t>
                </a:r>
                <a:r>
                  <a:rPr lang="en-SG" sz="1200" b="0" i="0" u="none" strike="noStrike" kern="1200" baseline="0" dirty="0" smtClean="0">
                    <a:solidFill>
                      <a:schemeClr val="tx1"/>
                    </a:solidFill>
                    <a:latin typeface="Arial" charset="0"/>
                    <a:ea typeface="+mn-ea"/>
                    <a:cs typeface="+mn-cs"/>
                  </a:rPr>
                  <a:t> under a topic </a:t>
                </a:r>
                <a:r>
                  <a:rPr lang="en-SG" sz="1200" b="0" i="0" u="none" strike="noStrike" kern="1200" baseline="0" dirty="0" smtClean="0">
                    <a:solidFill>
                      <a:schemeClr val="tx1"/>
                    </a:solidFill>
                    <a:latin typeface="Cambria Math"/>
                    <a:ea typeface="+mn-ea"/>
                    <a:cs typeface="+mn-cs"/>
                  </a:rPr>
                  <a:t>𝑧</a:t>
                </a:r>
                <a:r>
                  <a:rPr lang="en-SG" sz="1200" b="0" i="0" u="none" strike="noStrike" kern="1200" baseline="0" dirty="0" smtClean="0">
                    <a:solidFill>
                      <a:schemeClr val="tx1"/>
                    </a:solidFill>
                    <a:latin typeface="Arial" charset="0"/>
                    <a:ea typeface="+mn-ea"/>
                    <a:cs typeface="+mn-cs"/>
                  </a:rPr>
                  <a:t>. To model this </a:t>
                </a:r>
                <a:r>
                  <a:rPr lang="en-SG" sz="1200" b="0" i="0" u="none" strike="noStrike" kern="1200" baseline="0" dirty="0" smtClean="0">
                    <a:solidFill>
                      <a:schemeClr val="tx1"/>
                    </a:solidFill>
                    <a:latin typeface="Arial" charset="0"/>
                    <a:ea typeface="+mn-ea"/>
                    <a:cs typeface="+mn-cs"/>
                  </a:rPr>
                  <a:t>information, we </a:t>
                </a:r>
                <a:r>
                  <a:rPr lang="en-SG" sz="1200" b="0" i="0" u="none" strike="noStrike" kern="1200" baseline="0" dirty="0" smtClean="0">
                    <a:solidFill>
                      <a:schemeClr val="tx1"/>
                    </a:solidFill>
                    <a:latin typeface="Arial" charset="0"/>
                    <a:ea typeface="+mn-ea"/>
                    <a:cs typeface="+mn-cs"/>
                  </a:rPr>
                  <a:t>assume there exist </a:t>
                </a:r>
                <a:r>
                  <a:rPr lang="en-SG" sz="1200" b="0" i="0" u="none" strike="noStrike" kern="1200" baseline="0" dirty="0" smtClean="0">
                    <a:solidFill>
                      <a:schemeClr val="tx1"/>
                    </a:solidFill>
                    <a:latin typeface="Cambria Math"/>
                    <a:ea typeface="+mn-ea"/>
                    <a:cs typeface="+mn-cs"/>
                  </a:rPr>
                  <a:t>𝐸</a:t>
                </a:r>
                <a:r>
                  <a:rPr lang="en-SG" sz="1200" b="0" i="0" u="none" strike="noStrike" kern="1200" baseline="0" dirty="0" smtClean="0">
                    <a:solidFill>
                      <a:schemeClr val="tx1"/>
                    </a:solidFill>
                    <a:latin typeface="Arial" charset="0"/>
                    <a:ea typeface="+mn-ea"/>
                    <a:cs typeface="+mn-cs"/>
                  </a:rPr>
                  <a:t> expertise levels, each with a </a:t>
                </a:r>
                <a:r>
                  <a:rPr lang="en-SG" sz="1200" b="0" i="0" u="none" strike="noStrike" kern="1200" baseline="0" dirty="0" smtClean="0">
                    <a:solidFill>
                      <a:schemeClr val="tx1"/>
                    </a:solidFill>
                    <a:latin typeface="Arial" charset="0"/>
                    <a:ea typeface="+mn-ea"/>
                    <a:cs typeface="+mn-cs"/>
                  </a:rPr>
                  <a:t>Gaussian distribution </a:t>
                </a:r>
                <a:r>
                  <a:rPr lang="en-SG" sz="1200" b="0" i="0" u="none" strike="noStrike" kern="1200" baseline="0" dirty="0" smtClean="0">
                    <a:solidFill>
                      <a:schemeClr val="tx1"/>
                    </a:solidFill>
                    <a:latin typeface="Arial" charset="0"/>
                    <a:ea typeface="+mn-ea"/>
                    <a:cs typeface="+mn-cs"/>
                  </a:rPr>
                  <a:t>on vote </a:t>
                </a:r>
                <a:r>
                  <a:rPr lang="en-SG" sz="1200" b="0" i="0" u="none" strike="noStrike" kern="1200" baseline="0" dirty="0" smtClean="0">
                    <a:solidFill>
                      <a:schemeClr val="tx1"/>
                    </a:solidFill>
                    <a:latin typeface="Arial" charset="0"/>
                    <a:ea typeface="+mn-ea"/>
                    <a:cs typeface="+mn-cs"/>
                  </a:rPr>
                  <a:t>scores Specifically</a:t>
                </a:r>
                <a:r>
                  <a:rPr lang="en-SG" sz="1200" b="0" i="0" u="none" strike="noStrike" kern="1200" baseline="0" dirty="0" smtClean="0">
                    <a:solidFill>
                      <a:schemeClr val="tx1"/>
                    </a:solidFill>
                    <a:latin typeface="Arial" charset="0"/>
                    <a:ea typeface="+mn-ea"/>
                    <a:cs typeface="+mn-cs"/>
                  </a:rPr>
                  <a:t>, a high expertise level is </a:t>
                </a:r>
                <a:r>
                  <a:rPr lang="en-SG" sz="1200" b="0" i="0" u="none" strike="noStrike" kern="1200" baseline="0" dirty="0" smtClean="0">
                    <a:solidFill>
                      <a:schemeClr val="tx1"/>
                    </a:solidFill>
                    <a:latin typeface="Arial" charset="0"/>
                    <a:ea typeface="+mn-ea"/>
                    <a:cs typeface="+mn-cs"/>
                  </a:rPr>
                  <a:t>often associated </a:t>
                </a:r>
                <a:r>
                  <a:rPr lang="en-SG" sz="1200" b="0" i="0" u="none" strike="noStrike" kern="1200" baseline="0" dirty="0" smtClean="0">
                    <a:solidFill>
                      <a:schemeClr val="tx1"/>
                    </a:solidFill>
                    <a:latin typeface="Arial" charset="0"/>
                    <a:ea typeface="+mn-ea"/>
                    <a:cs typeface="+mn-cs"/>
                  </a:rPr>
                  <a:t>with high vote scores which can be </a:t>
                </a:r>
                <a:r>
                  <a:rPr lang="en-SG" sz="1200" b="0" i="0" u="none" strike="noStrike" kern="1200" baseline="0" dirty="0" smtClean="0">
                    <a:solidFill>
                      <a:schemeClr val="tx1"/>
                    </a:solidFill>
                    <a:latin typeface="Arial" charset="0"/>
                    <a:ea typeface="+mn-ea"/>
                    <a:cs typeface="+mn-cs"/>
                  </a:rPr>
                  <a:t>modelled </a:t>
                </a:r>
                <a:r>
                  <a:rPr lang="en-SG" sz="1200" b="0" i="0" u="none" strike="noStrike" kern="1200" baseline="0" dirty="0" smtClean="0">
                    <a:solidFill>
                      <a:schemeClr val="tx1"/>
                    </a:solidFill>
                    <a:latin typeface="Arial" charset="0"/>
                    <a:ea typeface="+mn-ea"/>
                    <a:cs typeface="+mn-cs"/>
                  </a:rPr>
                  <a:t>by a </a:t>
                </a:r>
                <a:r>
                  <a:rPr lang="en-SG" sz="1200" b="0" i="0" u="none" strike="noStrike" kern="1200" baseline="0" dirty="0" smtClean="0">
                    <a:solidFill>
                      <a:schemeClr val="tx1"/>
                    </a:solidFill>
                    <a:latin typeface="Arial" charset="0"/>
                    <a:ea typeface="+mn-ea"/>
                    <a:cs typeface="+mn-cs"/>
                  </a:rPr>
                  <a:t>Gaussian distribution </a:t>
                </a:r>
                <a:r>
                  <a:rPr lang="en-SG" sz="1200" b="0" i="0" u="none" strike="noStrike" kern="1200" baseline="0" dirty="0" smtClean="0">
                    <a:solidFill>
                      <a:schemeClr val="tx1"/>
                    </a:solidFill>
                    <a:latin typeface="Arial" charset="0"/>
                    <a:ea typeface="+mn-ea"/>
                    <a:cs typeface="+mn-cs"/>
                  </a:rPr>
                  <a:t>with high mean. </a:t>
                </a:r>
                <a:r>
                  <a:rPr lang="en-SG" sz="1200" b="0" i="0" u="none" strike="noStrike" kern="1200" baseline="0" dirty="0" smtClean="0">
                    <a:solidFill>
                      <a:schemeClr val="tx1"/>
                    </a:solidFill>
                    <a:latin typeface="Arial" charset="0"/>
                    <a:ea typeface="+mn-ea"/>
                    <a:cs typeface="+mn-cs"/>
                  </a:rPr>
                  <a:t>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(To model user topical expertise, we assume each user u has an expertise level distribution on each topic </a:t>
                </a:r>
                <a:r>
                  <a:rPr lang="en-SG" sz="1200" b="0" i="0" u="none" strike="noStrike" kern="1200" baseline="0" dirty="0" smtClean="0">
                    <a:solidFill>
                      <a:schemeClr val="tx1"/>
                    </a:solidFill>
                    <a:latin typeface="Cambria Math"/>
                    <a:ea typeface="+mn-ea"/>
                    <a:cs typeface="+mn-cs"/>
                  </a:rPr>
                  <a:t>𝑧</a:t>
                </a:r>
                <a:r>
                  <a:rPr lang="en-SG" sz="1200" b="0" i="0" u="none" strike="noStrike" kern="1200" baseline="0" dirty="0" smtClean="0">
                    <a:solidFill>
                      <a:schemeClr val="tx1"/>
                    </a:solidFill>
                    <a:latin typeface="Arial" charset="0"/>
                    <a:ea typeface="+mn-ea"/>
                    <a:cs typeface="+mn-cs"/>
                  </a:rPr>
                  <a:t>, denoted as </a:t>
                </a:r>
                <a:r>
                  <a:rPr lang="en-US" sz="1200" b="0" i="0" u="none" strike="noStrike" kern="1200" baseline="0" smtClean="0">
                    <a:solidFill>
                      <a:schemeClr val="tx1"/>
                    </a:solidFill>
                    <a:latin typeface="Cambria Math"/>
                    <a:ea typeface="+mn-ea"/>
                    <a:cs typeface="+mn-cs"/>
                  </a:rPr>
                  <a:t>𝜙_(𝑧,𝑢)</a:t>
                </a:r>
                <a:r>
                  <a:rPr lang="en-SG" sz="1200" b="0" i="0" u="none" strike="noStrike" kern="1200" baseline="0" dirty="0" smtClean="0">
                    <a:solidFill>
                      <a:schemeClr val="tx1"/>
                    </a:solidFill>
                    <a:latin typeface="Arial" charset="0"/>
                    <a:ea typeface="+mn-ea"/>
                    <a:cs typeface="+mn-cs"/>
                  </a:rPr>
                  <a:t>. In this case, if this user</a:t>
                </a:r>
                <a:r>
                  <a:rPr lang="zh-CN" altLang="en-US"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is an expert in topic </a:t>
                </a:r>
                <a:r>
                  <a:rPr lang="en-SG" sz="1200" b="0" i="0" u="none" strike="noStrike" kern="1200" baseline="0" dirty="0" smtClean="0">
                    <a:solidFill>
                      <a:schemeClr val="tx1"/>
                    </a:solidFill>
                    <a:latin typeface="Cambria Math"/>
                    <a:ea typeface="+mn-ea"/>
                    <a:cs typeface="+mn-cs"/>
                  </a:rPr>
                  <a:t>𝑧</a:t>
                </a:r>
                <a:r>
                  <a:rPr lang="en-SG" sz="1200" b="0" i="0" u="none" strike="noStrike" kern="1200" baseline="0" dirty="0" smtClean="0">
                    <a:solidFill>
                      <a:schemeClr val="tx1"/>
                    </a:solidFill>
                    <a:latin typeface="Arial" charset="0"/>
                    <a:ea typeface="+mn-ea"/>
                    <a:cs typeface="+mn-cs"/>
                  </a:rPr>
                  <a:t>, the probability proportions </a:t>
                </a:r>
                <a:r>
                  <a:rPr lang="en-US" sz="1200" b="0" i="0" u="none" strike="noStrike" kern="1200" baseline="0" smtClean="0">
                    <a:solidFill>
                      <a:schemeClr val="tx1"/>
                    </a:solidFill>
                    <a:latin typeface="Cambria Math"/>
                    <a:ea typeface="+mn-ea"/>
                    <a:cs typeface="+mn-cs"/>
                  </a:rPr>
                  <a:t>𝜙</a:t>
                </a:r>
                <a:r>
                  <a:rPr lang="en-US" sz="1200" b="0" i="0" u="none" strike="noStrike" kern="1200" baseline="0" smtClean="0">
                    <a:solidFill>
                      <a:schemeClr val="tx1"/>
                    </a:solidFill>
                    <a:latin typeface="Cambria Math"/>
                    <a:ea typeface="+mn-ea"/>
                    <a:cs typeface="+mn-cs"/>
                  </a:rPr>
                  <a:t>_(</a:t>
                </a:r>
                <a:r>
                  <a:rPr lang="en-US" sz="1200" b="0" i="0" u="none" strike="noStrike" kern="1200" baseline="0" smtClean="0">
                    <a:solidFill>
                      <a:schemeClr val="tx1"/>
                    </a:solidFill>
                    <a:latin typeface="Cambria Math"/>
                    <a:ea typeface="+mn-ea"/>
                    <a:cs typeface="+mn-cs"/>
                  </a:rPr>
                  <a:t>𝑧,𝑢</a:t>
                </a:r>
                <a:r>
                  <a:rPr lang="en-US" sz="1200" b="0" i="0" u="none" strike="noStrike" kern="1200" baseline="0" smtClean="0">
                    <a:solidFill>
                      <a:schemeClr val="tx1"/>
                    </a:solidFill>
                    <a:latin typeface="Cambria Math"/>
                    <a:ea typeface="+mn-ea"/>
                    <a:cs typeface="+mn-cs"/>
                  </a:rPr>
                  <a:t>)</a:t>
                </a:r>
                <a:r>
                  <a:rPr lang="zh-CN" altLang="en-US"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will have</a:t>
                </a:r>
                <a:r>
                  <a:rPr lang="zh-CN" altLang="en-US"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high values for expertise levels which correspond to Gaussian distributions</a:t>
                </a:r>
                <a:r>
                  <a:rPr lang="zh-CN" altLang="en-US"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with high mean.</a:t>
                </a:r>
                <a:r>
                  <a:rPr lang="en-US" sz="1200" b="0" i="0" u="none" strike="noStrike" kern="1200" baseline="0" dirty="0" smtClean="0">
                    <a:solidFill>
                      <a:schemeClr val="tx1"/>
                    </a:solidFill>
                    <a:latin typeface="Arial" charset="0"/>
                    <a:ea typeface="+mn-ea"/>
                    <a:cs typeface="+mn-cs"/>
                  </a:rPr>
                  <a:t>)</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For each Q&amp;A post, we observe its vote, multiple words and</a:t>
                </a:r>
                <a:r>
                  <a:rPr lang="zh-CN" altLang="en-US"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tags. We assume that each post has latent variables </a:t>
                </a:r>
                <a:r>
                  <a:rPr lang="en-SG" sz="1200" b="0" i="0" u="none" strike="noStrike" kern="1200" baseline="0" dirty="0" smtClean="0">
                    <a:solidFill>
                      <a:schemeClr val="tx1"/>
                    </a:solidFill>
                    <a:latin typeface="Cambria Math"/>
                    <a:ea typeface="+mn-ea"/>
                    <a:cs typeface="+mn-cs"/>
                  </a:rPr>
                  <a:t>𝑒</a:t>
                </a:r>
                <a:r>
                  <a:rPr lang="en-SG" sz="1200" b="0" i="0" u="none" strike="noStrike" kern="1200" baseline="0" dirty="0" smtClean="0">
                    <a:solidFill>
                      <a:schemeClr val="tx1"/>
                    </a:solidFill>
                    <a:latin typeface="Arial" charset="0"/>
                    <a:ea typeface="+mn-ea"/>
                    <a:cs typeface="+mn-cs"/>
                  </a:rPr>
                  <a:t> and </a:t>
                </a:r>
                <a:r>
                  <a:rPr lang="en-SG" sz="1200" b="0" i="0" u="none" strike="noStrike" kern="1200" baseline="0" dirty="0" smtClean="0">
                    <a:solidFill>
                      <a:schemeClr val="tx1"/>
                    </a:solidFill>
                    <a:latin typeface="Cambria Math"/>
                    <a:ea typeface="+mn-ea"/>
                    <a:cs typeface="+mn-cs"/>
                  </a:rPr>
                  <a:t>𝑧</a:t>
                </a:r>
                <a:r>
                  <a:rPr lang="en-SG" sz="1200" b="0" i="0" u="none" strike="noStrike" kern="1200" baseline="0" dirty="0" smtClean="0">
                    <a:solidFill>
                      <a:schemeClr val="tx1"/>
                    </a:solidFill>
                    <a:latin typeface="Arial" charset="0"/>
                    <a:ea typeface="+mn-ea"/>
                    <a:cs typeface="+mn-cs"/>
                  </a:rPr>
                  <a:t>, which denote the expertise and topic of this post respectively. For each Q&amp;A post of a given user </a:t>
                </a:r>
                <a:r>
                  <a:rPr lang="en-US" sz="1200" b="0" i="0" u="none" strike="noStrike" kern="1200" baseline="0" smtClean="0">
                    <a:solidFill>
                      <a:schemeClr val="tx1"/>
                    </a:solidFill>
                    <a:latin typeface="Cambria Math"/>
                    <a:ea typeface="+mn-ea"/>
                    <a:cs typeface="+mn-cs"/>
                  </a:rPr>
                  <a:t>𝑢</a:t>
                </a:r>
                <a:r>
                  <a:rPr lang="en-SG" sz="1200" b="0" i="0" u="none" strike="noStrike" kern="1200" baseline="0" dirty="0" smtClean="0">
                    <a:solidFill>
                      <a:schemeClr val="tx1"/>
                    </a:solidFill>
                    <a:latin typeface="Arial" charset="0"/>
                    <a:ea typeface="+mn-ea"/>
                    <a:cs typeface="+mn-cs"/>
                  </a:rPr>
                  <a:t>, the topic </a:t>
                </a:r>
                <a:r>
                  <a:rPr lang="en-US" sz="1200" b="0" i="0" u="none" strike="noStrike" kern="1200" baseline="0" smtClean="0">
                    <a:solidFill>
                      <a:schemeClr val="tx1"/>
                    </a:solidFill>
                    <a:latin typeface="Cambria Math"/>
                    <a:ea typeface="+mn-ea"/>
                    <a:cs typeface="+mn-cs"/>
                  </a:rPr>
                  <a:t>𝑧</a:t>
                </a:r>
                <a:r>
                  <a:rPr lang="en-SG" sz="1200" b="0" i="0" u="none" strike="noStrike" kern="1200" baseline="0" dirty="0" smtClean="0">
                    <a:solidFill>
                      <a:schemeClr val="tx1"/>
                    </a:solidFill>
                    <a:latin typeface="Arial" charset="0"/>
                    <a:ea typeface="+mn-ea"/>
                    <a:cs typeface="+mn-cs"/>
                  </a:rPr>
                  <a:t> is generated from a user specific topic </a:t>
                </a:r>
                <a:r>
                  <a:rPr lang="en-SG" sz="1200" b="0" i="0" u="none" strike="noStrike" kern="1200" baseline="0" dirty="0" smtClean="0">
                    <a:solidFill>
                      <a:schemeClr val="tx1"/>
                    </a:solidFill>
                    <a:latin typeface="Arial" charset="0"/>
                    <a:ea typeface="+mn-ea"/>
                    <a:cs typeface="+mn-cs"/>
                  </a:rPr>
                  <a:t>distribution </a:t>
                </a:r>
                <a:r>
                  <a:rPr lang="en-US" sz="1200" b="0" i="0" u="none" strike="noStrike" kern="1200" baseline="0" smtClean="0">
                    <a:solidFill>
                      <a:schemeClr val="tx1"/>
                    </a:solidFill>
                    <a:latin typeface="Cambria Math"/>
                    <a:ea typeface="+mn-ea"/>
                    <a:cs typeface="+mn-cs"/>
                  </a:rPr>
                  <a:t>𝜃_𝑢  </a:t>
                </a:r>
                <a:r>
                  <a:rPr lang="en-SG" sz="1200" b="0" i="0" u="none" strike="noStrike" kern="1200" baseline="0" dirty="0" smtClean="0">
                    <a:solidFill>
                      <a:schemeClr val="tx1"/>
                    </a:solidFill>
                    <a:latin typeface="Arial" charset="0"/>
                    <a:ea typeface="+mn-ea"/>
                    <a:cs typeface="+mn-cs"/>
                  </a:rPr>
                  <a:t>.For </a:t>
                </a:r>
                <a:r>
                  <a:rPr lang="en-SG" sz="1200" b="0" i="0" u="none" strike="noStrike" kern="1200" baseline="0" dirty="0" smtClean="0">
                    <a:solidFill>
                      <a:schemeClr val="tx1"/>
                    </a:solidFill>
                    <a:latin typeface="Arial" charset="0"/>
                    <a:ea typeface="+mn-ea"/>
                    <a:cs typeface="+mn-cs"/>
                  </a:rPr>
                  <a:t>each topic </a:t>
                </a:r>
                <a:r>
                  <a:rPr lang="en-US" sz="1200" b="0" i="0" u="none" strike="noStrike" kern="1200" baseline="0" smtClean="0">
                    <a:solidFill>
                      <a:schemeClr val="tx1"/>
                    </a:solidFill>
                    <a:latin typeface="Cambria Math"/>
                    <a:ea typeface="+mn-ea"/>
                    <a:cs typeface="+mn-cs"/>
                  </a:rPr>
                  <a:t>𝑘</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words </a:t>
                </a:r>
                <a:r>
                  <a:rPr lang="en-SG" sz="1200" b="0" i="0" u="none" strike="noStrike" kern="1200" baseline="0" dirty="0" smtClean="0">
                    <a:solidFill>
                      <a:schemeClr val="tx1"/>
                    </a:solidFill>
                    <a:latin typeface="Arial" charset="0"/>
                    <a:ea typeface="+mn-ea"/>
                    <a:cs typeface="+mn-cs"/>
                  </a:rPr>
                  <a:t>are generated </a:t>
                </a:r>
                <a:r>
                  <a:rPr lang="en-SG" sz="1200" b="0" i="0" u="none" strike="noStrike" kern="1200" baseline="0" dirty="0" smtClean="0">
                    <a:solidFill>
                      <a:schemeClr val="tx1"/>
                    </a:solidFill>
                    <a:latin typeface="Arial" charset="0"/>
                    <a:ea typeface="+mn-ea"/>
                    <a:cs typeface="+mn-cs"/>
                  </a:rPr>
                  <a:t>from a topic specific word distribution </a:t>
                </a:r>
                <a:r>
                  <a:rPr lang="en-US" sz="1200" b="0" i="0" u="none" strike="noStrike" kern="1200" baseline="0" smtClean="0">
                    <a:solidFill>
                      <a:schemeClr val="tx1"/>
                    </a:solidFill>
                    <a:latin typeface="Cambria Math"/>
                    <a:ea typeface="+mn-ea"/>
                    <a:cs typeface="+mn-cs"/>
                  </a:rPr>
                  <a:t>𝜑_𝑘</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and tags </a:t>
                </a:r>
                <a:r>
                  <a:rPr lang="en-SG" sz="1200" b="0" i="0" u="none" strike="noStrike" kern="1200" baseline="0" dirty="0" smtClean="0">
                    <a:solidFill>
                      <a:schemeClr val="tx1"/>
                    </a:solidFill>
                    <a:latin typeface="Arial" charset="0"/>
                    <a:ea typeface="+mn-ea"/>
                    <a:cs typeface="+mn-cs"/>
                  </a:rPr>
                  <a:t>are generated </a:t>
                </a:r>
                <a:r>
                  <a:rPr lang="en-SG" sz="1200" b="0" i="0" u="none" strike="noStrike" kern="1200" baseline="0" dirty="0" smtClean="0">
                    <a:solidFill>
                      <a:schemeClr val="tx1"/>
                    </a:solidFill>
                    <a:latin typeface="Arial" charset="0"/>
                    <a:ea typeface="+mn-ea"/>
                    <a:cs typeface="+mn-cs"/>
                  </a:rPr>
                  <a:t>from a topic specific tag </a:t>
                </a:r>
                <a:r>
                  <a:rPr lang="en-SG" sz="1200" b="0" i="0" u="none" strike="noStrike" kern="1200" baseline="0" dirty="0" smtClean="0">
                    <a:solidFill>
                      <a:schemeClr val="tx1"/>
                    </a:solidFill>
                    <a:latin typeface="Arial" charset="0"/>
                    <a:ea typeface="+mn-ea"/>
                    <a:cs typeface="+mn-cs"/>
                  </a:rPr>
                  <a:t>distribution </a:t>
                </a:r>
                <a:r>
                  <a:rPr lang="en-US" sz="1200" b="0" i="0" u="none" strike="noStrike" kern="1200" baseline="0" smtClean="0">
                    <a:solidFill>
                      <a:schemeClr val="tx1"/>
                    </a:solidFill>
                    <a:latin typeface="Cambria Math"/>
                    <a:ea typeface="+mn-ea"/>
                    <a:cs typeface="+mn-cs"/>
                  </a:rPr>
                  <a:t>𝜓_𝑘</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Note that we </a:t>
                </a:r>
                <a:r>
                  <a:rPr lang="en-SG" sz="1200" b="0" i="0" u="none" strike="noStrike" kern="1200" baseline="0" dirty="0" smtClean="0">
                    <a:solidFill>
                      <a:schemeClr val="tx1"/>
                    </a:solidFill>
                    <a:latin typeface="Arial" charset="0"/>
                    <a:ea typeface="+mn-ea"/>
                    <a:cs typeface="+mn-cs"/>
                  </a:rPr>
                  <a:t>assume tags </a:t>
                </a:r>
                <a:r>
                  <a:rPr lang="en-SG" sz="1200" b="0" i="0" u="none" strike="noStrike" kern="1200" baseline="0" dirty="0" smtClean="0">
                    <a:solidFill>
                      <a:schemeClr val="tx1"/>
                    </a:solidFill>
                    <a:latin typeface="Arial" charset="0"/>
                    <a:ea typeface="+mn-ea"/>
                    <a:cs typeface="+mn-cs"/>
                  </a:rPr>
                  <a:t>of answers are the same with the corresponding question</a:t>
                </a:r>
                <a:r>
                  <a:rPr lang="en-SG" sz="1200" b="0" i="0" u="none" strike="noStrike" kern="1200" baseline="0" dirty="0" smtClean="0">
                    <a:solidFill>
                      <a:schemeClr val="tx1"/>
                    </a:solidFill>
                    <a:latin typeface="Arial" charset="0"/>
                    <a:ea typeface="+mn-ea"/>
                    <a:cs typeface="+mn-cs"/>
                  </a:rPr>
                  <a:t>.</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For the expertise model part, the expertise of each Q&amp;A post of a given user </a:t>
                </a:r>
                <a:r>
                  <a:rPr lang="en-US" sz="1200" b="0" i="0" u="none" strike="noStrike" kern="1200" baseline="0" smtClean="0">
                    <a:solidFill>
                      <a:schemeClr val="tx1"/>
                    </a:solidFill>
                    <a:latin typeface="Cambria Math"/>
                    <a:ea typeface="+mn-ea"/>
                    <a:cs typeface="+mn-cs"/>
                  </a:rPr>
                  <a:t>𝑢 </a:t>
                </a:r>
                <a:r>
                  <a:rPr lang="en-SG" sz="1200" b="0" i="0" u="none" strike="noStrike" kern="1200" baseline="0" dirty="0" smtClean="0">
                    <a:solidFill>
                      <a:schemeClr val="tx1"/>
                    </a:solidFill>
                    <a:latin typeface="Arial" charset="0"/>
                    <a:ea typeface="+mn-ea"/>
                    <a:cs typeface="+mn-cs"/>
                  </a:rPr>
                  <a:t>is </a:t>
                </a:r>
                <a:r>
                  <a:rPr lang="en-SG" sz="1200" b="0" i="0" u="none" strike="noStrike" kern="1200" baseline="0" dirty="0" smtClean="0">
                    <a:solidFill>
                      <a:schemeClr val="tx1"/>
                    </a:solidFill>
                    <a:latin typeface="Arial" charset="0"/>
                    <a:ea typeface="+mn-ea"/>
                    <a:cs typeface="+mn-cs"/>
                  </a:rPr>
                  <a:t>generated from the user topical expertise distribution </a:t>
                </a:r>
                <a:r>
                  <a:rPr lang="en-US" sz="1200" b="0" i="0" u="none" strike="noStrike" kern="1200" baseline="0" smtClean="0">
                    <a:solidFill>
                      <a:schemeClr val="tx1"/>
                    </a:solidFill>
                    <a:latin typeface="Cambria Math"/>
                    <a:ea typeface="+mn-ea"/>
                    <a:cs typeface="+mn-cs"/>
                  </a:rPr>
                  <a:t>𝜙_(</a:t>
                </a:r>
                <a:r>
                  <a:rPr lang="en-US" sz="1200" b="0" i="0" u="none" strike="noStrike" kern="1200" baseline="0" smtClean="0">
                    <a:solidFill>
                      <a:schemeClr val="tx1"/>
                    </a:solidFill>
                    <a:latin typeface="Cambria Math"/>
                    <a:ea typeface="+mn-ea"/>
                    <a:cs typeface="+mn-cs"/>
                  </a:rPr>
                  <a:t>𝑘,</a:t>
                </a:r>
                <a:r>
                  <a:rPr lang="en-US" sz="1200" b="0" i="0" u="none" strike="noStrike" kern="1200" baseline="0" smtClean="0">
                    <a:solidFill>
                      <a:schemeClr val="tx1"/>
                    </a:solidFill>
                    <a:latin typeface="Cambria Math"/>
                    <a:ea typeface="+mn-ea"/>
                    <a:cs typeface="+mn-cs"/>
                  </a:rPr>
                  <a:t>𝑢)</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For </a:t>
                </a:r>
                <a:r>
                  <a:rPr lang="en-SG" sz="1200" b="0" i="0" u="none" strike="noStrike" kern="1200" baseline="0" dirty="0" smtClean="0">
                    <a:solidFill>
                      <a:schemeClr val="tx1"/>
                    </a:solidFill>
                    <a:latin typeface="Arial" charset="0"/>
                    <a:ea typeface="+mn-ea"/>
                    <a:cs typeface="+mn-cs"/>
                  </a:rPr>
                  <a:t>each expertise </a:t>
                </a:r>
                <a:r>
                  <a:rPr lang="en-SG" sz="1200" b="0" i="0" u="none" strike="noStrike" kern="1200" baseline="0" dirty="0" smtClean="0">
                    <a:solidFill>
                      <a:schemeClr val="tx1"/>
                    </a:solidFill>
                    <a:latin typeface="Cambria Math"/>
                    <a:ea typeface="+mn-ea"/>
                    <a:cs typeface="+mn-cs"/>
                  </a:rPr>
                  <a:t>𝑒</a:t>
                </a:r>
                <a:r>
                  <a:rPr lang="en-SG" sz="1200" b="0" i="0" u="none" strike="noStrike" kern="1200" baseline="0" dirty="0" smtClean="0">
                    <a:solidFill>
                      <a:schemeClr val="tx1"/>
                    </a:solidFill>
                    <a:latin typeface="Arial" charset="0"/>
                    <a:ea typeface="+mn-ea"/>
                    <a:cs typeface="+mn-cs"/>
                  </a:rPr>
                  <a:t>, votes are generated from an expertise </a:t>
                </a:r>
                <a:r>
                  <a:rPr lang="en-SG" sz="1200" b="0" i="0" u="none" strike="noStrike" kern="1200" baseline="0" dirty="0" smtClean="0">
                    <a:solidFill>
                      <a:schemeClr val="tx1"/>
                    </a:solidFill>
                    <a:latin typeface="Arial" charset="0"/>
                    <a:ea typeface="+mn-ea"/>
                    <a:cs typeface="+mn-cs"/>
                  </a:rPr>
                  <a:t>specific Gaussian distribution </a:t>
                </a:r>
                <a:r>
                  <a:rPr lang="en-US" sz="1200" b="0" i="0" u="none" strike="noStrike" kern="1200" baseline="0" smtClean="0">
                    <a:solidFill>
                      <a:schemeClr val="tx1"/>
                    </a:solidFill>
                    <a:latin typeface="Cambria Math"/>
                    <a:ea typeface="+mn-ea"/>
                    <a:cs typeface="+mn-cs"/>
                  </a:rPr>
                  <a:t>𝑁(𝜇_𝑒, Σ_𝑒)</a:t>
                </a:r>
                <a:r>
                  <a:rPr lang="en-SG" sz="1200" b="0" i="0" u="none" strike="noStrike" kern="1200" baseline="0" dirty="0" smtClean="0">
                    <a:solidFill>
                      <a:schemeClr val="tx1"/>
                    </a:solidFill>
                    <a:latin typeface="Arial" charset="0"/>
                    <a:ea typeface="+mn-ea"/>
                    <a:cs typeface="+mn-cs"/>
                  </a:rPr>
                  <a:t> with </a:t>
                </a:r>
                <a:r>
                  <a:rPr lang="en-SG" sz="1200" b="0" i="0" u="none" strike="noStrike" kern="1200" baseline="0" dirty="0" smtClean="0">
                    <a:solidFill>
                      <a:schemeClr val="tx1"/>
                    </a:solidFill>
                    <a:latin typeface="Arial" charset="0"/>
                    <a:ea typeface="+mn-ea"/>
                    <a:cs typeface="+mn-cs"/>
                  </a:rPr>
                  <a:t>Normal-Gamma </a:t>
                </a:r>
                <a:r>
                  <a:rPr lang="en-SG" sz="1200" b="0" i="0" u="none" strike="noStrike" kern="1200" baseline="0" dirty="0" smtClean="0">
                    <a:solidFill>
                      <a:schemeClr val="tx1"/>
                    </a:solidFill>
                    <a:latin typeface="Arial" charset="0"/>
                    <a:ea typeface="+mn-ea"/>
                    <a:cs typeface="+mn-cs"/>
                  </a:rPr>
                  <a:t>priors</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Thus the </a:t>
                </a:r>
                <a:r>
                  <a:rPr lang="en-SG" sz="1200" b="0" i="0" u="none" strike="noStrike" kern="1200" baseline="0" dirty="0" smtClean="0">
                    <a:solidFill>
                      <a:schemeClr val="tx1"/>
                    </a:solidFill>
                    <a:latin typeface="Cambria Math"/>
                    <a:ea typeface="+mn-ea"/>
                    <a:cs typeface="+mn-cs"/>
                  </a:rPr>
                  <a:t>𝐸</a:t>
                </a:r>
                <a:r>
                  <a:rPr lang="en-SG" sz="1200" b="0" i="0" u="none" strike="noStrike" kern="1200" baseline="0" dirty="0" smtClean="0">
                    <a:solidFill>
                      <a:schemeClr val="tx1"/>
                    </a:solidFill>
                    <a:latin typeface="Arial" charset="0"/>
                    <a:ea typeface="+mn-ea"/>
                    <a:cs typeface="+mn-cs"/>
                  </a:rPr>
                  <a:t> expertise specific Gaussian distributions </a:t>
                </a:r>
                <a:r>
                  <a:rPr lang="en-SG" sz="1200" b="0" i="0" u="none" strike="noStrike" kern="1200" baseline="0" dirty="0" smtClean="0">
                    <a:solidFill>
                      <a:schemeClr val="tx1"/>
                    </a:solidFill>
                    <a:latin typeface="Arial" charset="0"/>
                    <a:ea typeface="+mn-ea"/>
                    <a:cs typeface="+mn-cs"/>
                  </a:rPr>
                  <a:t>compose a </a:t>
                </a:r>
                <a:r>
                  <a:rPr lang="en-SG" sz="1200" b="0" i="0" u="none" strike="noStrike" kern="1200" baseline="0" dirty="0" smtClean="0">
                    <a:solidFill>
                      <a:schemeClr val="tx1"/>
                    </a:solidFill>
                    <a:latin typeface="Arial" charset="0"/>
                    <a:ea typeface="+mn-ea"/>
                    <a:cs typeface="+mn-cs"/>
                  </a:rPr>
                  <a:t>Gaussian Mixture Model (GMM) component </a:t>
                </a:r>
                <a:r>
                  <a:rPr lang="en-SG" sz="1200" b="0" i="0" u="none" strike="noStrike" kern="1200" baseline="0" dirty="0" smtClean="0">
                    <a:solidFill>
                      <a:schemeClr val="tx1"/>
                    </a:solidFill>
                    <a:latin typeface="Arial" charset="0"/>
                    <a:ea typeface="+mn-ea"/>
                    <a:cs typeface="+mn-cs"/>
                  </a:rPr>
                  <a:t>for the generation of  </a:t>
                </a:r>
                <a:r>
                  <a:rPr lang="en-SG" sz="1200" b="0" i="0" u="none" strike="noStrike" kern="1200" baseline="0" dirty="0" smtClean="0">
                    <a:solidFill>
                      <a:schemeClr val="tx1"/>
                    </a:solidFill>
                    <a:latin typeface="Arial" charset="0"/>
                    <a:ea typeface="+mn-ea"/>
                    <a:cs typeface="+mn-cs"/>
                  </a:rPr>
                  <a:t>votes. The other distributions are Multinomial </a:t>
                </a:r>
                <a:r>
                  <a:rPr lang="en-SG" sz="1200" b="0" i="0" u="none" strike="noStrike" kern="1200" baseline="0" dirty="0" smtClean="0">
                    <a:solidFill>
                      <a:schemeClr val="tx1"/>
                    </a:solidFill>
                    <a:latin typeface="Arial" charset="0"/>
                    <a:ea typeface="+mn-ea"/>
                    <a:cs typeface="+mn-cs"/>
                  </a:rPr>
                  <a:t>distributions with </a:t>
                </a:r>
                <a:r>
                  <a:rPr lang="en-SG" sz="1200" b="0" i="0" u="none" strike="noStrike" kern="1200" baseline="0" dirty="0" smtClean="0">
                    <a:solidFill>
                      <a:schemeClr val="tx1"/>
                    </a:solidFill>
                    <a:latin typeface="Arial" charset="0"/>
                    <a:ea typeface="+mn-ea"/>
                    <a:cs typeface="+mn-cs"/>
                  </a:rPr>
                  <a:t>symmetric Dirichlet priors. </a:t>
                </a:r>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12</a:t>
            </a:fld>
            <a:endParaRPr lang="en-US"/>
          </a:p>
        </p:txBody>
      </p:sp>
    </p:spTree>
    <p:extLst>
      <p:ext uri="{BB962C8B-B14F-4D97-AF65-F5344CB8AC3E}">
        <p14:creationId xmlns:p14="http://schemas.microsoft.com/office/powerpoint/2010/main" val="4182603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048209-6CB2-4611-A879-E9DFF230C8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TEM is a latent variable model for modelling textual contents and voting information to discover user topical interests and expertise. It does not make use of user network structure built from user Q&amp;A graph. However, user network structure will be helpful for topical expertise learning because users who provide answers to high expertise</a:t>
                </a:r>
              </a:p>
              <a:p>
                <a:r>
                  <a:rPr lang="en-SG" sz="1200" b="0" i="0" u="none" strike="noStrike" kern="1200" baseline="0" dirty="0" smtClean="0">
                    <a:solidFill>
                      <a:schemeClr val="tx1"/>
                    </a:solidFill>
                    <a:latin typeface="Arial" charset="0"/>
                    <a:ea typeface="+mn-ea"/>
                    <a:cs typeface="+mn-cs"/>
                  </a:rPr>
                  <a:t>level users tend to also be with a high expertise. Inspired by this intuition, we propose </a:t>
                </a:r>
                <a14:m>
                  <m:oMath xmlns:m="http://schemas.openxmlformats.org/officeDocument/2006/math">
                    <m:r>
                      <a:rPr lang="en-SG" sz="1200" b="0" i="1" u="none" strike="noStrike" kern="1200" baseline="0" dirty="0" smtClean="0">
                        <a:solidFill>
                          <a:schemeClr val="tx1"/>
                        </a:solidFill>
                        <a:latin typeface="Cambria Math"/>
                        <a:ea typeface="+mn-ea"/>
                        <a:cs typeface="+mn-cs"/>
                      </a:rPr>
                      <m:t>𝐶𝑄𝐴𝑅𝑎𝑛𝑘</m:t>
                    </m:r>
                  </m:oMath>
                </a14:m>
                <a:r>
                  <a:rPr lang="en-SG" sz="1200" b="0" i="0" u="none" strike="noStrike" kern="1200" baseline="0" dirty="0" smtClean="0">
                    <a:solidFill>
                      <a:schemeClr val="tx1"/>
                    </a:solidFill>
                    <a:latin typeface="Arial" charset="0"/>
                    <a:ea typeface="+mn-ea"/>
                    <a:cs typeface="+mn-cs"/>
                  </a:rPr>
                  <a:t> to combine user topical interests and expertise learning results in TEM with link structure analysis to enforce user topical expertise learning.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First of all, we construct a Q&amp;A graph </a:t>
                </a:r>
                <a14:m>
                  <m:oMath xmlns:m="http://schemas.openxmlformats.org/officeDocument/2006/math">
                    <m:r>
                      <a:rPr lang="en-SG" sz="1200" b="0" i="1" u="none" strike="noStrike" kern="1200" baseline="0" dirty="0" smtClean="0">
                        <a:solidFill>
                          <a:schemeClr val="tx1"/>
                        </a:solidFill>
                        <a:latin typeface="Cambria Math"/>
                        <a:ea typeface="+mn-ea"/>
                        <a:cs typeface="+mn-cs"/>
                      </a:rPr>
                      <m:t>𝐺</m:t>
                    </m:r>
                    <m:r>
                      <a:rPr lang="en-SG" sz="1200" b="0" i="1" u="none" strike="noStrike" kern="1200" baseline="0" dirty="0" smtClean="0">
                        <a:solidFill>
                          <a:schemeClr val="tx1"/>
                        </a:solidFill>
                        <a:latin typeface="Cambria Math"/>
                        <a:ea typeface="+mn-ea"/>
                        <a:cs typeface="+mn-cs"/>
                      </a:rPr>
                      <m:t> = (</m:t>
                    </m:r>
                    <m:r>
                      <a:rPr lang="en-SG" sz="1200" b="0" i="1" u="none" strike="noStrike" kern="1200" baseline="0" dirty="0" smtClean="0">
                        <a:solidFill>
                          <a:schemeClr val="tx1"/>
                        </a:solidFill>
                        <a:latin typeface="Cambria Math"/>
                        <a:ea typeface="+mn-ea"/>
                        <a:cs typeface="+mn-cs"/>
                      </a:rPr>
                      <m:t>𝑉</m:t>
                    </m:r>
                    <m:r>
                      <a:rPr lang="en-SG" sz="1200" b="0" i="1" u="none" strike="noStrike" kern="1200" baseline="0" dirty="0" smtClean="0">
                        <a:solidFill>
                          <a:schemeClr val="tx1"/>
                        </a:solidFill>
                        <a:latin typeface="Cambria Math"/>
                        <a:ea typeface="+mn-ea"/>
                        <a:cs typeface="+mn-cs"/>
                      </a:rPr>
                      <m:t>,</m:t>
                    </m:r>
                    <m:r>
                      <a:rPr lang="en-SG" sz="1200" b="0" i="1" u="none" strike="noStrike" kern="1200" baseline="0" dirty="0" smtClean="0">
                        <a:solidFill>
                          <a:schemeClr val="tx1"/>
                        </a:solidFill>
                        <a:latin typeface="Cambria Math"/>
                        <a:ea typeface="+mn-ea"/>
                        <a:cs typeface="+mn-cs"/>
                      </a:rPr>
                      <m:t>𝐸</m:t>
                    </m:r>
                    <m:r>
                      <a:rPr lang="en-SG" sz="1200" b="0" i="1" u="none" strike="noStrike" kern="1200" baseline="0" dirty="0" smtClean="0">
                        <a:solidFill>
                          <a:schemeClr val="tx1"/>
                        </a:solidFill>
                        <a:latin typeface="Cambria Math"/>
                        <a:ea typeface="+mn-ea"/>
                        <a:cs typeface="+mn-cs"/>
                      </a:rPr>
                      <m:t>) </m:t>
                    </m:r>
                  </m:oMath>
                </a14:m>
                <a:r>
                  <a:rPr lang="en-SG" sz="1200" b="0" i="0" u="none" strike="noStrike" kern="1200" baseline="0" dirty="0" smtClean="0">
                    <a:solidFill>
                      <a:schemeClr val="tx1"/>
                    </a:solidFill>
                    <a:latin typeface="Arial" charset="0"/>
                    <a:ea typeface="+mn-ea"/>
                    <a:cs typeface="+mn-cs"/>
                  </a:rPr>
                  <a:t>in CQA. </a:t>
                </a:r>
                <a14:m>
                  <m:oMath xmlns:m="http://schemas.openxmlformats.org/officeDocument/2006/math">
                    <m:r>
                      <a:rPr lang="en-SG" sz="1200" b="0" i="1" u="none" strike="noStrike" kern="1200" baseline="0" dirty="0" smtClean="0">
                        <a:solidFill>
                          <a:schemeClr val="tx1"/>
                        </a:solidFill>
                        <a:latin typeface="Cambria Math"/>
                        <a:ea typeface="+mn-ea"/>
                        <a:cs typeface="+mn-cs"/>
                      </a:rPr>
                      <m:t>𝑉</m:t>
                    </m:r>
                    <m:r>
                      <a:rPr lang="en-SG" sz="1200" b="0" i="1" u="none" strike="noStrike" kern="1200" baseline="0" dirty="0" smtClean="0">
                        <a:solidFill>
                          <a:schemeClr val="tx1"/>
                        </a:solidFill>
                        <a:latin typeface="Cambria Math"/>
                        <a:ea typeface="+mn-ea"/>
                        <a:cs typeface="+mn-cs"/>
                      </a:rPr>
                      <m:t> </m:t>
                    </m:r>
                  </m:oMath>
                </a14:m>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is a set of nodes representing all users. </a:t>
                </a:r>
                <a14:m>
                  <m:oMath xmlns:m="http://schemas.openxmlformats.org/officeDocument/2006/math">
                    <m:r>
                      <a:rPr lang="en-SG" sz="1200" b="0" i="1" u="none" strike="noStrike" kern="1200" baseline="0" dirty="0" smtClean="0">
                        <a:solidFill>
                          <a:schemeClr val="tx1"/>
                        </a:solidFill>
                        <a:latin typeface="Cambria Math"/>
                        <a:ea typeface="+mn-ea"/>
                        <a:cs typeface="+mn-cs"/>
                      </a:rPr>
                      <m:t>𝐸</m:t>
                    </m:r>
                  </m:oMath>
                </a14:m>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is a set of directed edges from the asker to the answer. The weight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𝑊</m:t>
                        </m:r>
                      </m:e>
                      <m:sub>
                        <m:r>
                          <a:rPr lang="en-US" sz="1200" b="0" i="1" u="none" strike="noStrike" kern="1200" baseline="0" smtClean="0">
                            <a:solidFill>
                              <a:schemeClr val="tx1"/>
                            </a:solidFill>
                            <a:latin typeface="Cambria Math"/>
                            <a:ea typeface="+mn-ea"/>
                            <a:cs typeface="+mn-cs"/>
                          </a:rPr>
                          <m:t>𝑖𝑗</m:t>
                        </m:r>
                      </m:sub>
                    </m:sSub>
                  </m:oMath>
                </a14:m>
                <a:r>
                  <a:rPr lang="en-SG" sz="1200" b="0" i="0" u="none" strike="noStrike" kern="1200" baseline="0" dirty="0" smtClean="0">
                    <a:solidFill>
                      <a:schemeClr val="tx1"/>
                    </a:solidFill>
                    <a:latin typeface="Arial" charset="0"/>
                    <a:ea typeface="+mn-ea"/>
                    <a:cs typeface="+mn-cs"/>
                  </a:rPr>
                  <a:t> is the number of all answers provided by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𝑢</m:t>
                        </m:r>
                      </m:e>
                      <m:sub>
                        <m:r>
                          <a:rPr lang="en-US" sz="1200" b="0" i="1" u="none" strike="noStrike" kern="1200" baseline="0" smtClean="0">
                            <a:solidFill>
                              <a:schemeClr val="tx1"/>
                            </a:solidFill>
                            <a:latin typeface="Cambria Math"/>
                            <a:ea typeface="+mn-ea"/>
                            <a:cs typeface="+mn-cs"/>
                          </a:rPr>
                          <m:t>𝑗</m:t>
                        </m:r>
                      </m:sub>
                    </m:sSub>
                  </m:oMath>
                </a14:m>
                <a:r>
                  <a:rPr lang="en-SG" sz="1200" b="0" i="0" u="none" strike="noStrike" kern="1200" baseline="0" dirty="0" smtClean="0">
                    <a:solidFill>
                      <a:schemeClr val="tx1"/>
                    </a:solidFill>
                    <a:latin typeface="Arial" charset="0"/>
                    <a:ea typeface="+mn-ea"/>
                    <a:cs typeface="+mn-cs"/>
                  </a:rPr>
                  <a:t> for questions of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𝑢</m:t>
                        </m:r>
                      </m:e>
                      <m:sub>
                        <m:r>
                          <a:rPr lang="en-US" sz="1200" b="0" i="1" u="none" strike="noStrike" kern="1200" baseline="0" smtClean="0">
                            <a:solidFill>
                              <a:schemeClr val="tx1"/>
                            </a:solidFill>
                            <a:latin typeface="Cambria Math"/>
                            <a:ea typeface="+mn-ea"/>
                            <a:cs typeface="+mn-cs"/>
                          </a:rPr>
                          <m:t>𝑖</m:t>
                        </m:r>
                      </m:sub>
                    </m:sSub>
                  </m:oMath>
                </a14:m>
                <a:endParaRPr lang="en-SG" dirty="0"/>
              </a:p>
            </p:txBody>
          </p:sp>
        </mc:Choice>
        <mc:Fallback xmlns="">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TEM is a latent variable model for modelling textual contents and voting information to discover user topical interests and expertise. It does not make use of user network structure built from user Q&amp;A graph. However, user network structure will be helpful for topical expertise learning because users who provide answers to high expertise</a:t>
                </a:r>
              </a:p>
              <a:p>
                <a:r>
                  <a:rPr lang="en-SG" sz="1200" b="0" i="0" u="none" strike="noStrike" kern="1200" baseline="0" dirty="0" smtClean="0">
                    <a:solidFill>
                      <a:schemeClr val="tx1"/>
                    </a:solidFill>
                    <a:latin typeface="Arial" charset="0"/>
                    <a:ea typeface="+mn-ea"/>
                    <a:cs typeface="+mn-cs"/>
                  </a:rPr>
                  <a:t>level users tend to also be with a high expertise. Inspired by this intuition, we propose </a:t>
                </a:r>
                <a:r>
                  <a:rPr lang="en-SG" sz="1200" b="0" i="0" u="none" strike="noStrike" kern="1200" baseline="0" dirty="0" smtClean="0">
                    <a:solidFill>
                      <a:schemeClr val="tx1"/>
                    </a:solidFill>
                    <a:latin typeface="Cambria Math"/>
                    <a:ea typeface="+mn-ea"/>
                    <a:cs typeface="+mn-cs"/>
                  </a:rPr>
                  <a:t>𝐶𝑄𝐴𝑅𝑎𝑛𝑘</a:t>
                </a:r>
                <a:r>
                  <a:rPr lang="en-SG" sz="1200" b="0" i="0" u="none" strike="noStrike" kern="1200" baseline="0" dirty="0" smtClean="0">
                    <a:solidFill>
                      <a:schemeClr val="tx1"/>
                    </a:solidFill>
                    <a:latin typeface="Arial" charset="0"/>
                    <a:ea typeface="+mn-ea"/>
                    <a:cs typeface="+mn-cs"/>
                  </a:rPr>
                  <a:t> to combine user topical interests and expertise learning results in TEM with link structure to enforce user topical expertise learning.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First of all, we construct a Q&amp;A graph </a:t>
                </a:r>
                <a:r>
                  <a:rPr lang="en-SG" sz="1200" b="0" i="0" u="none" strike="noStrike" kern="1200" baseline="0" dirty="0" smtClean="0">
                    <a:solidFill>
                      <a:schemeClr val="tx1"/>
                    </a:solidFill>
                    <a:latin typeface="Cambria Math"/>
                    <a:ea typeface="+mn-ea"/>
                    <a:cs typeface="+mn-cs"/>
                  </a:rPr>
                  <a:t>𝐺 = (𝑉,𝐸) </a:t>
                </a:r>
                <a:r>
                  <a:rPr lang="en-SG" sz="1200" b="0" i="0" u="none" strike="noStrike" kern="1200" baseline="0" dirty="0" smtClean="0">
                    <a:solidFill>
                      <a:schemeClr val="tx1"/>
                    </a:solidFill>
                    <a:latin typeface="Arial" charset="0"/>
                    <a:ea typeface="+mn-ea"/>
                    <a:cs typeface="+mn-cs"/>
                  </a:rPr>
                  <a:t>in CQA. </a:t>
                </a:r>
                <a:r>
                  <a:rPr lang="en-SG" sz="1200" b="0" i="0" u="none" strike="noStrike" kern="1200" baseline="0" dirty="0" smtClean="0">
                    <a:solidFill>
                      <a:schemeClr val="tx1"/>
                    </a:solidFill>
                    <a:latin typeface="Cambria Math"/>
                    <a:ea typeface="+mn-ea"/>
                    <a:cs typeface="+mn-cs"/>
                  </a:rPr>
                  <a:t>𝑉 </a:t>
                </a:r>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is a set of nodes representing all users. </a:t>
                </a:r>
                <a:r>
                  <a:rPr lang="en-SG" sz="1200" b="0" i="0" u="none" strike="noStrike" kern="1200" baseline="0" dirty="0" smtClean="0">
                    <a:solidFill>
                      <a:schemeClr val="tx1"/>
                    </a:solidFill>
                    <a:latin typeface="Cambria Math"/>
                    <a:ea typeface="+mn-ea"/>
                    <a:cs typeface="+mn-cs"/>
                  </a:rPr>
                  <a:t>𝐸</a:t>
                </a:r>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is a set of directed edges from the asker to the answer. The weight </a:t>
                </a:r>
                <a:r>
                  <a:rPr lang="en-US" sz="1200" b="0" i="0" u="none" strike="noStrike" kern="1200" baseline="0" smtClean="0">
                    <a:solidFill>
                      <a:schemeClr val="tx1"/>
                    </a:solidFill>
                    <a:latin typeface="Cambria Math"/>
                    <a:ea typeface="+mn-ea"/>
                    <a:cs typeface="+mn-cs"/>
                  </a:rPr>
                  <a:t>𝑊_𝑖𝑗</a:t>
                </a:r>
                <a:r>
                  <a:rPr lang="en-SG" sz="1200" b="0" i="0" u="none" strike="noStrike" kern="1200" baseline="0" dirty="0" smtClean="0">
                    <a:solidFill>
                      <a:schemeClr val="tx1"/>
                    </a:solidFill>
                    <a:latin typeface="Arial" charset="0"/>
                    <a:ea typeface="+mn-ea"/>
                    <a:cs typeface="+mn-cs"/>
                  </a:rPr>
                  <a:t> is the number of all answers provided by </a:t>
                </a:r>
                <a:r>
                  <a:rPr lang="en-US" sz="1200" b="0" i="0" u="none" strike="noStrike" kern="1200" baseline="0" smtClean="0">
                    <a:solidFill>
                      <a:schemeClr val="tx1"/>
                    </a:solidFill>
                    <a:latin typeface="Cambria Math"/>
                    <a:ea typeface="+mn-ea"/>
                    <a:cs typeface="+mn-cs"/>
                  </a:rPr>
                  <a:t>𝑢_𝑗</a:t>
                </a:r>
                <a:r>
                  <a:rPr lang="en-SG" sz="1200" b="0" i="0" u="none" strike="noStrike" kern="1200" baseline="0" dirty="0" smtClean="0">
                    <a:solidFill>
                      <a:schemeClr val="tx1"/>
                    </a:solidFill>
                    <a:latin typeface="Arial" charset="0"/>
                    <a:ea typeface="+mn-ea"/>
                    <a:cs typeface="+mn-cs"/>
                  </a:rPr>
                  <a:t> for questions of </a:t>
                </a:r>
                <a:r>
                  <a:rPr lang="en-US" sz="1200" b="0" i="0" u="none" strike="noStrike" kern="1200" baseline="0" smtClean="0">
                    <a:solidFill>
                      <a:schemeClr val="tx1"/>
                    </a:solidFill>
                    <a:latin typeface="Cambria Math"/>
                    <a:ea typeface="+mn-ea"/>
                    <a:cs typeface="+mn-cs"/>
                  </a:rPr>
                  <a:t>𝑢_𝑖</a:t>
                </a:r>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14</a:t>
            </a:fld>
            <a:endParaRPr lang="en-US"/>
          </a:p>
        </p:txBody>
      </p:sp>
    </p:spTree>
    <p:extLst>
      <p:ext uri="{BB962C8B-B14F-4D97-AF65-F5344CB8AC3E}">
        <p14:creationId xmlns:p14="http://schemas.microsoft.com/office/powerpoint/2010/main" val="1885891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77500" lnSpcReduction="20000"/>
              </a:bodyPr>
              <a:lstStyle/>
              <a:p>
                <a:r>
                  <a:rPr lang="en-SG" sz="1200" b="0" i="0" u="none" strike="noStrike" kern="1200" baseline="0" dirty="0" smtClean="0">
                    <a:solidFill>
                      <a:schemeClr val="tx1"/>
                    </a:solidFill>
                    <a:latin typeface="Arial" charset="0"/>
                    <a:ea typeface="+mn-ea"/>
                    <a:cs typeface="+mn-cs"/>
                  </a:rPr>
                  <a:t>To let the random surfer visits user nodes with higher topical expertise and interest with larger probability, we incorporate the results from TEM into the transition matrix and teleportation vector computation of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Given a topic </a:t>
                </a:r>
                <a14:m>
                  <m:oMath xmlns:m="http://schemas.openxmlformats.org/officeDocument/2006/math">
                    <m:r>
                      <a:rPr lang="en-SG" sz="1200" b="0" i="1" u="none" strike="noStrike" kern="1200" baseline="0" dirty="0" smtClean="0">
                        <a:solidFill>
                          <a:schemeClr val="tx1"/>
                        </a:solidFill>
                        <a:latin typeface="Cambria Math"/>
                        <a:ea typeface="+mn-ea"/>
                        <a:cs typeface="+mn-cs"/>
                      </a:rPr>
                      <m:t>𝑧</m:t>
                    </m:r>
                  </m:oMath>
                </a14:m>
                <a:r>
                  <a:rPr lang="en-SG" sz="1200" b="0" i="0" u="none" strike="noStrike" kern="1200" baseline="0" dirty="0" smtClean="0">
                    <a:solidFill>
                      <a:schemeClr val="tx1"/>
                    </a:solidFill>
                    <a:latin typeface="Arial" charset="0"/>
                    <a:ea typeface="+mn-ea"/>
                    <a:cs typeface="+mn-cs"/>
                  </a:rPr>
                  <a:t>, the transition probability of a random surfer from asker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𝑢</m:t>
                        </m:r>
                      </m:e>
                      <m:sub>
                        <m:r>
                          <a:rPr lang="en-US" sz="1200" b="0" i="1" u="none" strike="noStrike" kern="1200" baseline="0" smtClean="0">
                            <a:solidFill>
                              <a:schemeClr val="tx1"/>
                            </a:solidFill>
                            <a:latin typeface="Cambria Math"/>
                            <a:ea typeface="+mn-ea"/>
                            <a:cs typeface="+mn-cs"/>
                          </a:rPr>
                          <m:t>𝑖</m:t>
                        </m:r>
                      </m:sub>
                    </m:sSub>
                  </m:oMath>
                </a14:m>
                <a:r>
                  <a:rPr lang="en-SG" sz="1200" b="0" i="0" u="none" strike="noStrike" kern="1200" baseline="0" dirty="0" smtClean="0">
                    <a:solidFill>
                      <a:schemeClr val="tx1"/>
                    </a:solidFill>
                    <a:latin typeface="Arial" charset="0"/>
                    <a:ea typeface="+mn-ea"/>
                    <a:cs typeface="+mn-cs"/>
                  </a:rPr>
                  <a:t> to answer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𝑢</m:t>
                        </m:r>
                      </m:e>
                      <m:sub>
                        <m:r>
                          <a:rPr lang="en-US" sz="1200" b="0" i="1" u="none" strike="noStrike" kern="1200" baseline="0" smtClean="0">
                            <a:solidFill>
                              <a:schemeClr val="tx1"/>
                            </a:solidFill>
                            <a:latin typeface="Cambria Math"/>
                            <a:ea typeface="+mn-ea"/>
                            <a:cs typeface="+mn-cs"/>
                          </a:rPr>
                          <m:t>𝑗</m:t>
                        </m:r>
                      </m:sub>
                    </m:sSub>
                  </m:oMath>
                </a14:m>
                <a:r>
                  <a:rPr lang="en-SG" sz="1200" b="0" i="0" u="none" strike="noStrike" kern="1200" baseline="0" dirty="0" smtClean="0">
                    <a:solidFill>
                      <a:schemeClr val="tx1"/>
                    </a:solidFill>
                    <a:latin typeface="Arial" charset="0"/>
                    <a:ea typeface="+mn-ea"/>
                    <a:cs typeface="+mn-cs"/>
                  </a:rPr>
                  <a:t> is defined as follows:</a:t>
                </a:r>
                <a:endParaRPr lang="en-US" sz="1200" b="0" i="0" u="none" strike="noStrike" kern="1200" baseline="0" dirty="0" smtClean="0">
                  <a:solidFill>
                    <a:schemeClr val="tx1"/>
                  </a:solidFill>
                  <a:latin typeface="Arial" charset="0"/>
                  <a:ea typeface="+mn-ea"/>
                  <a:cs typeface="+mn-cs"/>
                </a:endParaRPr>
              </a:p>
              <a:p>
                <a:pPr marL="800100" lvl="3" indent="-342900">
                  <a:buClr>
                    <a:srgbClr val="C00000"/>
                  </a:buClr>
                  <a:buFont typeface="Courier New" pitchFamily="49" charset="0"/>
                  <a:buChar char="o"/>
                </a:pPr>
                <a14:m>
                  <m:oMath xmlns:m="http://schemas.openxmlformats.org/officeDocument/2006/math">
                    <m:sSub>
                      <m:sSubPr>
                        <m:ctrlPr>
                          <a:rPr lang="en-US" sz="2400" i="1" smtClean="0">
                            <a:latin typeface="Cambria Math"/>
                            <a:cs typeface="Calibri" pitchFamily="34" charset="0"/>
                          </a:rPr>
                        </m:ctrlPr>
                      </m:sSubPr>
                      <m:e>
                        <m:r>
                          <a:rPr lang="en-US" sz="2400" i="1">
                            <a:latin typeface="Cambria Math"/>
                            <a:cs typeface="Calibri" pitchFamily="34" charset="0"/>
                          </a:rPr>
                          <m:t>𝑃</m:t>
                        </m:r>
                      </m:e>
                      <m:sub>
                        <m:r>
                          <a:rPr lang="en-US" sz="2400" i="1">
                            <a:latin typeface="Cambria Math"/>
                            <a:cs typeface="Calibri" pitchFamily="34" charset="0"/>
                          </a:rPr>
                          <m:t>𝑧</m:t>
                        </m:r>
                      </m:sub>
                    </m:sSub>
                    <m:d>
                      <m:dPr>
                        <m:ctrlPr>
                          <a:rPr lang="en-US" sz="2400" i="1">
                            <a:latin typeface="Cambria Math"/>
                            <a:cs typeface="Calibri" pitchFamily="34" charset="0"/>
                          </a:rPr>
                        </m:ctrlPr>
                      </m:dPr>
                      <m:e>
                        <m:r>
                          <a:rPr lang="en-US" sz="2400" i="1">
                            <a:latin typeface="Cambria Math"/>
                            <a:cs typeface="Calibri" pitchFamily="34" charset="0"/>
                          </a:rPr>
                          <m:t>𝑖</m:t>
                        </m:r>
                        <m:r>
                          <a:rPr lang="en-US" sz="2400" i="1">
                            <a:latin typeface="Cambria Math"/>
                            <a:ea typeface="Cambria Math"/>
                            <a:cs typeface="Calibri" pitchFamily="34" charset="0"/>
                          </a:rPr>
                          <m:t>→</m:t>
                        </m:r>
                        <m:r>
                          <a:rPr lang="en-US" sz="2400" i="1">
                            <a:latin typeface="Cambria Math"/>
                            <a:ea typeface="Cambria Math"/>
                            <a:cs typeface="Calibri" pitchFamily="34" charset="0"/>
                          </a:rPr>
                          <m:t>𝑗</m:t>
                        </m:r>
                      </m:e>
                    </m:d>
                    <m:r>
                      <a:rPr lang="en-US" sz="2400" i="1">
                        <a:latin typeface="Cambria Math"/>
                        <a:cs typeface="Calibri" pitchFamily="34" charset="0"/>
                      </a:rPr>
                      <m:t>=</m:t>
                    </m:r>
                    <m:f>
                      <m:fPr>
                        <m:ctrlPr>
                          <a:rPr lang="en-US" sz="2400" i="1">
                            <a:latin typeface="Cambria Math"/>
                          </a:rPr>
                        </m:ctrlPr>
                      </m:fPr>
                      <m:num>
                        <m:sSub>
                          <m:sSubPr>
                            <m:ctrlPr>
                              <a:rPr lang="en-US" sz="2400" i="1">
                                <a:latin typeface="Cambria Math"/>
                              </a:rPr>
                            </m:ctrlPr>
                          </m:sSubPr>
                          <m:e>
                            <m:r>
                              <a:rPr lang="en-US" sz="2400" i="1">
                                <a:latin typeface="Cambria Math"/>
                              </a:rPr>
                              <m:t>𝑊</m:t>
                            </m:r>
                          </m:e>
                          <m:sub>
                            <m:r>
                              <a:rPr lang="en-US" sz="2400" i="1">
                                <a:latin typeface="Cambria Math"/>
                              </a:rPr>
                              <m:t>𝑖𝑗</m:t>
                            </m:r>
                          </m:sub>
                        </m:sSub>
                        <m:r>
                          <a:rPr lang="en-US" sz="2400" i="1">
                            <a:latin typeface="Cambria Math"/>
                          </a:rPr>
                          <m:t> </m:t>
                        </m:r>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𝑠𝑖</m:t>
                        </m:r>
                        <m:sSub>
                          <m:sSubPr>
                            <m:ctrlPr>
                              <a:rPr lang="en-US" sz="2400" i="1" dirty="0">
                                <a:latin typeface="Cambria Math"/>
                                <a:ea typeface="Cambria Math"/>
                                <a:cs typeface="Calibri" pitchFamily="34" charset="0"/>
                              </a:rPr>
                            </m:ctrlPr>
                          </m:sSubPr>
                          <m:e>
                            <m:r>
                              <a:rPr lang="en-US" sz="2400" i="1" dirty="0">
                                <a:latin typeface="Cambria Math"/>
                                <a:ea typeface="Cambria Math"/>
                                <a:cs typeface="Calibri" pitchFamily="34" charset="0"/>
                              </a:rPr>
                              <m:t>𝑚</m:t>
                            </m:r>
                          </m:e>
                          <m:sub>
                            <m:r>
                              <a:rPr lang="en-US" sz="2400" i="1" dirty="0">
                                <a:latin typeface="Cambria Math"/>
                                <a:ea typeface="Cambria Math"/>
                                <a:cs typeface="Calibri" pitchFamily="34" charset="0"/>
                              </a:rPr>
                              <m:t>𝑧</m:t>
                            </m:r>
                          </m:sub>
                        </m:sSub>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𝑖</m:t>
                        </m:r>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𝑗</m:t>
                        </m:r>
                        <m:r>
                          <a:rPr lang="en-US" sz="2400" i="1" dirty="0">
                            <a:latin typeface="Cambria Math"/>
                            <a:ea typeface="Cambria Math"/>
                            <a:cs typeface="Calibri" pitchFamily="34" charset="0"/>
                          </a:rPr>
                          <m:t>)</m:t>
                        </m:r>
                      </m:num>
                      <m:den>
                        <m:sSubSup>
                          <m:sSubSupPr>
                            <m:ctrlPr>
                              <a:rPr lang="en-US" sz="2400" i="1">
                                <a:latin typeface="Cambria Math"/>
                              </a:rPr>
                            </m:ctrlPr>
                          </m:sSubSupPr>
                          <m:e>
                            <m:r>
                              <m:rPr>
                                <m:sty m:val="p"/>
                              </m:rPr>
                              <a:rPr lang="en-US" sz="2400">
                                <a:latin typeface="Cambria Math"/>
                              </a:rPr>
                              <m:t>Σ</m:t>
                            </m:r>
                          </m:e>
                          <m:sub>
                            <m:r>
                              <a:rPr lang="en-US" sz="2400" i="1">
                                <a:latin typeface="Cambria Math"/>
                              </a:rPr>
                              <m:t>𝑘</m:t>
                            </m:r>
                            <m:r>
                              <a:rPr lang="en-US" sz="2400" i="1">
                                <a:latin typeface="Cambria Math"/>
                              </a:rPr>
                              <m:t>=1</m:t>
                            </m:r>
                          </m:sub>
                          <m:sup>
                            <m:d>
                              <m:dPr>
                                <m:begChr m:val="|"/>
                                <m:endChr m:val="|"/>
                                <m:ctrlPr>
                                  <a:rPr lang="en-US" sz="2400" i="1">
                                    <a:latin typeface="Cambria Math"/>
                                  </a:rPr>
                                </m:ctrlPr>
                              </m:dPr>
                              <m:e>
                                <m:r>
                                  <a:rPr lang="en-US" sz="2400" i="1">
                                    <a:latin typeface="Cambria Math"/>
                                  </a:rPr>
                                  <m:t>𝑉</m:t>
                                </m:r>
                              </m:e>
                            </m:d>
                          </m:sup>
                        </m:sSubSup>
                        <m:sSub>
                          <m:sSubPr>
                            <m:ctrlPr>
                              <a:rPr lang="en-US" sz="2400" i="1">
                                <a:latin typeface="Cambria Math"/>
                              </a:rPr>
                            </m:ctrlPr>
                          </m:sSubPr>
                          <m:e>
                            <m:r>
                              <a:rPr lang="en-US" sz="2400" i="1">
                                <a:latin typeface="Cambria Math"/>
                              </a:rPr>
                              <m:t>𝑊</m:t>
                            </m:r>
                          </m:e>
                          <m:sub>
                            <m:r>
                              <a:rPr lang="en-US" sz="2400" i="1">
                                <a:latin typeface="Cambria Math"/>
                              </a:rPr>
                              <m:t>𝑖𝑘</m:t>
                            </m:r>
                          </m:sub>
                        </m:sSub>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𝑠𝑖</m:t>
                        </m:r>
                        <m:sSub>
                          <m:sSubPr>
                            <m:ctrlPr>
                              <a:rPr lang="en-US" sz="2400" i="1" dirty="0">
                                <a:latin typeface="Cambria Math"/>
                                <a:ea typeface="Cambria Math"/>
                                <a:cs typeface="Calibri" pitchFamily="34" charset="0"/>
                              </a:rPr>
                            </m:ctrlPr>
                          </m:sSubPr>
                          <m:e>
                            <m:r>
                              <a:rPr lang="en-US" sz="2400" i="1" dirty="0">
                                <a:latin typeface="Cambria Math"/>
                                <a:ea typeface="Cambria Math"/>
                                <a:cs typeface="Calibri" pitchFamily="34" charset="0"/>
                              </a:rPr>
                              <m:t>𝑚</m:t>
                            </m:r>
                          </m:e>
                          <m:sub>
                            <m:r>
                              <a:rPr lang="en-US" sz="2400" i="1" dirty="0">
                                <a:latin typeface="Cambria Math"/>
                                <a:ea typeface="Cambria Math"/>
                                <a:cs typeface="Calibri" pitchFamily="34" charset="0"/>
                              </a:rPr>
                              <m:t>𝑧</m:t>
                            </m:r>
                          </m:sub>
                        </m:sSub>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𝑖</m:t>
                        </m:r>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𝑘</m:t>
                        </m:r>
                        <m:r>
                          <a:rPr lang="en-US" sz="2400" i="1" dirty="0">
                            <a:latin typeface="Cambria Math"/>
                            <a:ea typeface="Cambria Math"/>
                            <a:cs typeface="Calibri" pitchFamily="34" charset="0"/>
                          </a:rPr>
                          <m:t>)</m:t>
                        </m:r>
                      </m:den>
                    </m:f>
                  </m:oMath>
                </a14:m>
                <a:r>
                  <a:rPr lang="en-US" sz="2400" dirty="0">
                    <a:latin typeface="Calibri" pitchFamily="34" charset="0"/>
                    <a:cs typeface="Calibri" pitchFamily="34" charset="0"/>
                  </a:rPr>
                  <a:t> </a:t>
                </a:r>
                <a14:m>
                  <m:oMath xmlns:m="http://schemas.openxmlformats.org/officeDocument/2006/math">
                    <m:r>
                      <a:rPr lang="en-US" sz="2400" i="1" dirty="0">
                        <a:latin typeface="Cambria Math"/>
                        <a:cs typeface="Calibri" pitchFamily="34" charset="0"/>
                      </a:rPr>
                      <m:t> </m:t>
                    </m:r>
                    <m:r>
                      <a:rPr lang="en-US" sz="2400" i="1" dirty="0">
                        <a:latin typeface="Cambria Math"/>
                        <a:cs typeface="Calibri" pitchFamily="34" charset="0"/>
                      </a:rPr>
                      <m:t>𝑖𝑓</m:t>
                    </m:r>
                    <m:r>
                      <a:rPr lang="en-US" sz="2400" i="1" dirty="0">
                        <a:latin typeface="Cambria Math"/>
                        <a:cs typeface="Calibri" pitchFamily="34" charset="0"/>
                      </a:rPr>
                      <m:t> </m:t>
                    </m:r>
                    <m:nary>
                      <m:naryPr>
                        <m:chr m:val="∑"/>
                        <m:supHide m:val="on"/>
                        <m:ctrlPr>
                          <a:rPr lang="en-US" sz="2400" i="1" dirty="0">
                            <a:latin typeface="Cambria Math"/>
                            <a:cs typeface="Calibri" pitchFamily="34" charset="0"/>
                          </a:rPr>
                        </m:ctrlPr>
                      </m:naryPr>
                      <m:sub>
                        <m:r>
                          <a:rPr lang="en-US" sz="2400" i="1" dirty="0">
                            <a:latin typeface="Cambria Math"/>
                            <a:cs typeface="Calibri" pitchFamily="34" charset="0"/>
                          </a:rPr>
                          <m:t>𝑚</m:t>
                        </m:r>
                      </m:sub>
                      <m:sup/>
                      <m:e>
                        <m:sSub>
                          <m:sSubPr>
                            <m:ctrlPr>
                              <a:rPr lang="en-US" sz="2400" i="1" dirty="0">
                                <a:latin typeface="Cambria Math"/>
                                <a:cs typeface="Calibri" pitchFamily="34" charset="0"/>
                              </a:rPr>
                            </m:ctrlPr>
                          </m:sSubPr>
                          <m:e>
                            <m:r>
                              <a:rPr lang="en-US" sz="2400" i="1" dirty="0">
                                <a:latin typeface="Cambria Math"/>
                                <a:cs typeface="Calibri" pitchFamily="34" charset="0"/>
                              </a:rPr>
                              <m:t>𝑤</m:t>
                            </m:r>
                          </m:e>
                          <m:sub>
                            <m:r>
                              <a:rPr lang="en-US" sz="2400" i="1" dirty="0">
                                <a:latin typeface="Cambria Math"/>
                                <a:cs typeface="Calibri" pitchFamily="34" charset="0"/>
                              </a:rPr>
                              <m:t>𝑖</m:t>
                            </m:r>
                            <m:r>
                              <a:rPr lang="en-US" sz="2400" i="1" dirty="0">
                                <a:latin typeface="Cambria Math"/>
                                <a:cs typeface="Calibri" pitchFamily="34" charset="0"/>
                              </a:rPr>
                              <m:t>,</m:t>
                            </m:r>
                            <m:r>
                              <a:rPr lang="en-US" sz="2400" i="1" dirty="0">
                                <a:latin typeface="Cambria Math"/>
                                <a:cs typeface="Calibri" pitchFamily="34" charset="0"/>
                              </a:rPr>
                              <m:t>𝑚</m:t>
                            </m:r>
                          </m:sub>
                        </m:sSub>
                      </m:e>
                    </m:nary>
                    <m:r>
                      <a:rPr lang="en-US" sz="2400" i="1" dirty="0">
                        <a:latin typeface="Cambria Math"/>
                        <a:cs typeface="Calibri" pitchFamily="34" charset="0"/>
                      </a:rPr>
                      <m:t>𝑊</m:t>
                    </m:r>
                    <m:r>
                      <a:rPr lang="en-US" sz="2400" i="1" dirty="0">
                        <a:latin typeface="Cambria Math"/>
                        <a:ea typeface="Cambria Math"/>
                        <a:cs typeface="Calibri" pitchFamily="34" charset="0"/>
                      </a:rPr>
                      <m:t>≠0</m:t>
                    </m:r>
                  </m:oMath>
                </a14:m>
                <a:endParaRPr lang="en-US" sz="2400" dirty="0">
                  <a:latin typeface="Calibri" pitchFamily="34" charset="0"/>
                  <a:cs typeface="Calibri" pitchFamily="34" charset="0"/>
                </a:endParaRPr>
              </a:p>
              <a:p>
                <a:pPr marL="800100" lvl="3" indent="-342900">
                  <a:buClr>
                    <a:srgbClr val="C00000"/>
                  </a:buClr>
                  <a:buFont typeface="Courier New" pitchFamily="49" charset="0"/>
                  <a:buChar char="o"/>
                </a:pPr>
                <a:r>
                  <a:rPr lang="en-US" sz="2400" dirty="0">
                    <a:latin typeface="Calibri" pitchFamily="34" charset="0"/>
                    <a:cs typeface="Calibri" pitchFamily="34" charset="0"/>
                  </a:rPr>
                  <a:t> </a:t>
                </a:r>
                <a14:m>
                  <m:oMath xmlns:m="http://schemas.openxmlformats.org/officeDocument/2006/math">
                    <m:sSub>
                      <m:sSubPr>
                        <m:ctrlPr>
                          <a:rPr lang="en-US" sz="2400" i="1">
                            <a:latin typeface="Cambria Math"/>
                            <a:cs typeface="Calibri" pitchFamily="34" charset="0"/>
                          </a:rPr>
                        </m:ctrlPr>
                      </m:sSubPr>
                      <m:e>
                        <m:r>
                          <a:rPr lang="en-US" sz="2400" i="1">
                            <a:latin typeface="Cambria Math"/>
                            <a:cs typeface="Calibri" pitchFamily="34" charset="0"/>
                          </a:rPr>
                          <m:t>𝑃</m:t>
                        </m:r>
                      </m:e>
                      <m:sub>
                        <m:r>
                          <a:rPr lang="en-US" sz="2400" i="1">
                            <a:latin typeface="Cambria Math"/>
                            <a:cs typeface="Calibri" pitchFamily="34" charset="0"/>
                          </a:rPr>
                          <m:t>𝑧</m:t>
                        </m:r>
                      </m:sub>
                    </m:sSub>
                    <m:d>
                      <m:dPr>
                        <m:ctrlPr>
                          <a:rPr lang="en-US" sz="2400" i="1">
                            <a:latin typeface="Cambria Math"/>
                            <a:cs typeface="Calibri" pitchFamily="34" charset="0"/>
                          </a:rPr>
                        </m:ctrlPr>
                      </m:dPr>
                      <m:e>
                        <m:r>
                          <a:rPr lang="en-US" sz="2400" i="1">
                            <a:latin typeface="Cambria Math"/>
                            <a:cs typeface="Calibri" pitchFamily="34" charset="0"/>
                          </a:rPr>
                          <m:t>𝑖</m:t>
                        </m:r>
                        <m:r>
                          <a:rPr lang="en-US" sz="2400" i="1">
                            <a:latin typeface="Cambria Math"/>
                            <a:ea typeface="Cambria Math"/>
                            <a:cs typeface="Calibri" pitchFamily="34" charset="0"/>
                          </a:rPr>
                          <m:t>→</m:t>
                        </m:r>
                        <m:r>
                          <a:rPr lang="en-US" sz="2400" i="1">
                            <a:latin typeface="Cambria Math"/>
                            <a:ea typeface="Cambria Math"/>
                            <a:cs typeface="Calibri" pitchFamily="34" charset="0"/>
                          </a:rPr>
                          <m:t>𝑗</m:t>
                        </m:r>
                      </m:e>
                    </m:d>
                    <m:r>
                      <a:rPr lang="en-US" sz="2400" i="1">
                        <a:latin typeface="Cambria Math"/>
                        <a:cs typeface="Calibri" pitchFamily="34" charset="0"/>
                      </a:rPr>
                      <m:t>=</m:t>
                    </m:r>
                    <m:r>
                      <a:rPr lang="en-US" sz="2400" i="1">
                        <a:latin typeface="Cambria Math"/>
                      </a:rPr>
                      <m:t>0  </m:t>
                    </m:r>
                    <m:r>
                      <a:rPr lang="en-US" sz="2400" i="1" dirty="0">
                        <a:latin typeface="Cambria Math"/>
                        <a:cs typeface="Calibri" pitchFamily="34" charset="0"/>
                      </a:rPr>
                      <m:t>𝑜𝑡h𝑒𝑟𝑤𝑖𝑠𝑒</m:t>
                    </m:r>
                  </m:oMath>
                </a14:m>
                <a:r>
                  <a:rPr lang="en-US" sz="2400" dirty="0">
                    <a:latin typeface="Calibri" pitchFamily="34" charset="0"/>
                    <a:cs typeface="Calibri" pitchFamily="34" charset="0"/>
                  </a:rPr>
                  <a:t>             </a:t>
                </a:r>
                <a:endParaRPr lang="en-US" sz="2800" b="0" i="1" dirty="0" smtClean="0">
                  <a:solidFill>
                    <a:schemeClr val="tx1"/>
                  </a:solidFill>
                  <a:latin typeface="Cambria Math"/>
                  <a:cs typeface="Calibri" pitchFamily="34" charset="0"/>
                </a:endParaRPr>
              </a:p>
              <a:p>
                <a:endParaRPr lang="en-US"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solidFill>
                      <a:schemeClr val="tx1"/>
                    </a:solidFill>
                    <a:cs typeface="Calibri" pitchFamily="34" charset="0"/>
                  </a:rPr>
                  <a:t>Here </a:t>
                </a:r>
                <a14:m>
                  <m:oMath xmlns:m="http://schemas.openxmlformats.org/officeDocument/2006/math">
                    <m:r>
                      <a:rPr lang="en-US" sz="1200" b="0" i="1" smtClean="0">
                        <a:solidFill>
                          <a:schemeClr val="tx1"/>
                        </a:solidFill>
                        <a:latin typeface="Cambria Math"/>
                        <a:cs typeface="Calibri" pitchFamily="34" charset="0"/>
                      </a:rPr>
                      <m:t>𝑠𝑖</m:t>
                    </m:r>
                    <m:sSub>
                      <m:sSubPr>
                        <m:ctrlPr>
                          <a:rPr lang="en-US" sz="1200" b="0" i="1" smtClean="0">
                            <a:solidFill>
                              <a:schemeClr val="tx1"/>
                            </a:solidFill>
                            <a:latin typeface="Cambria Math"/>
                            <a:cs typeface="Calibri" pitchFamily="34" charset="0"/>
                          </a:rPr>
                        </m:ctrlPr>
                      </m:sSubPr>
                      <m:e>
                        <m:r>
                          <a:rPr lang="en-US" sz="1200" b="0" i="1" smtClean="0">
                            <a:solidFill>
                              <a:schemeClr val="tx1"/>
                            </a:solidFill>
                            <a:latin typeface="Cambria Math"/>
                            <a:cs typeface="Calibri" pitchFamily="34" charset="0"/>
                          </a:rPr>
                          <m:t>𝑚</m:t>
                        </m:r>
                      </m:e>
                      <m:sub>
                        <m:r>
                          <a:rPr lang="en-US" sz="1200" b="0" i="1" smtClean="0">
                            <a:solidFill>
                              <a:schemeClr val="tx1"/>
                            </a:solidFill>
                            <a:latin typeface="Cambria Math"/>
                            <a:cs typeface="Calibri" pitchFamily="34" charset="0"/>
                          </a:rPr>
                          <m:t>𝑧</m:t>
                        </m:r>
                      </m:sub>
                    </m:sSub>
                    <m:r>
                      <a:rPr lang="en-US" sz="1200" b="0" i="1" smtClean="0">
                        <a:solidFill>
                          <a:schemeClr val="tx1"/>
                        </a:solidFill>
                        <a:latin typeface="Cambria Math"/>
                        <a:cs typeface="Calibri" pitchFamily="34" charset="0"/>
                      </a:rPr>
                      <m:t>(</m:t>
                    </m:r>
                    <m:r>
                      <a:rPr lang="en-US" sz="1200" b="0" i="1" smtClean="0">
                        <a:solidFill>
                          <a:schemeClr val="tx1"/>
                        </a:solidFill>
                        <a:latin typeface="Cambria Math"/>
                        <a:cs typeface="Calibri" pitchFamily="34" charset="0"/>
                      </a:rPr>
                      <m:t>𝑖</m:t>
                    </m:r>
                    <m:r>
                      <a:rPr lang="en-US" sz="1200" b="0" i="1" smtClean="0">
                        <a:solidFill>
                          <a:schemeClr val="tx1"/>
                        </a:solidFill>
                        <a:latin typeface="Cambria Math"/>
                        <a:ea typeface="Cambria Math"/>
                        <a:cs typeface="Calibri" pitchFamily="34" charset="0"/>
                      </a:rPr>
                      <m:t>→</m:t>
                    </m:r>
                    <m:r>
                      <a:rPr lang="en-US" sz="1200" b="0" i="1" smtClean="0">
                        <a:solidFill>
                          <a:schemeClr val="tx1"/>
                        </a:solidFill>
                        <a:latin typeface="Cambria Math"/>
                        <a:ea typeface="Cambria Math"/>
                        <a:cs typeface="Calibri" pitchFamily="34" charset="0"/>
                      </a:rPr>
                      <m:t>𝑗</m:t>
                    </m:r>
                    <m:r>
                      <a:rPr lang="en-US" sz="1200" b="0" i="1" smtClean="0">
                        <a:solidFill>
                          <a:schemeClr val="tx1"/>
                        </a:solidFill>
                        <a:latin typeface="Cambria Math"/>
                        <a:cs typeface="Calibri" pitchFamily="34" charset="0"/>
                      </a:rPr>
                      <m:t>)</m:t>
                    </m:r>
                  </m:oMath>
                </a14:m>
                <a:r>
                  <a:rPr lang="en-US" sz="1200" dirty="0" smtClean="0">
                    <a:solidFill>
                      <a:schemeClr val="tx1"/>
                    </a:solidFill>
                    <a:latin typeface="Calibri" pitchFamily="34" charset="0"/>
                    <a:cs typeface="Calibri" pitchFamily="34" charset="0"/>
                  </a:rPr>
                  <a:t> is the similarity between </a:t>
                </a:r>
                <a14:m>
                  <m:oMath xmlns:m="http://schemas.openxmlformats.org/officeDocument/2006/math">
                    <m:sSub>
                      <m:sSubPr>
                        <m:ctrlPr>
                          <a:rPr lang="en-US" sz="1200" b="0" i="1" smtClean="0">
                            <a:solidFill>
                              <a:schemeClr val="tx1"/>
                            </a:solidFill>
                            <a:latin typeface="Cambria Math"/>
                            <a:cs typeface="Calibri" pitchFamily="34" charset="0"/>
                          </a:rPr>
                        </m:ctrlPr>
                      </m:sSubPr>
                      <m:e>
                        <m:r>
                          <a:rPr lang="en-US" sz="1200" b="0" i="1" smtClean="0">
                            <a:solidFill>
                              <a:schemeClr val="tx1"/>
                            </a:solidFill>
                            <a:latin typeface="Cambria Math"/>
                            <a:cs typeface="Calibri" pitchFamily="34" charset="0"/>
                          </a:rPr>
                          <m:t>𝑢</m:t>
                        </m:r>
                      </m:e>
                      <m:sub>
                        <m:r>
                          <a:rPr lang="en-US" sz="1200" b="0" i="1" smtClean="0">
                            <a:solidFill>
                              <a:schemeClr val="tx1"/>
                            </a:solidFill>
                            <a:latin typeface="Cambria Math"/>
                            <a:cs typeface="Calibri" pitchFamily="34" charset="0"/>
                          </a:rPr>
                          <m:t>𝑖</m:t>
                        </m:r>
                      </m:sub>
                    </m:sSub>
                  </m:oMath>
                </a14:m>
                <a:r>
                  <a:rPr lang="en-US" sz="1200" dirty="0" smtClean="0">
                    <a:solidFill>
                      <a:schemeClr val="tx1"/>
                    </a:solidFill>
                    <a:latin typeface="Calibri" pitchFamily="34" charset="0"/>
                    <a:cs typeface="Calibri" pitchFamily="34" charset="0"/>
                  </a:rPr>
                  <a:t> and </a:t>
                </a:r>
                <a14:m>
                  <m:oMath xmlns:m="http://schemas.openxmlformats.org/officeDocument/2006/math">
                    <m:sSub>
                      <m:sSubPr>
                        <m:ctrlPr>
                          <a:rPr lang="en-US" sz="1200" b="0" i="1" smtClean="0">
                            <a:solidFill>
                              <a:schemeClr val="tx1"/>
                            </a:solidFill>
                            <a:latin typeface="Cambria Math"/>
                            <a:cs typeface="Calibri" pitchFamily="34" charset="0"/>
                          </a:rPr>
                        </m:ctrlPr>
                      </m:sSubPr>
                      <m:e>
                        <m:r>
                          <a:rPr lang="en-US" sz="1200" b="0" i="1" smtClean="0">
                            <a:solidFill>
                              <a:schemeClr val="tx1"/>
                            </a:solidFill>
                            <a:latin typeface="Cambria Math"/>
                            <a:cs typeface="Calibri" pitchFamily="34" charset="0"/>
                          </a:rPr>
                          <m:t>𝑢</m:t>
                        </m:r>
                      </m:e>
                      <m:sub>
                        <m:r>
                          <a:rPr lang="en-US" sz="1200" b="0" i="1" smtClean="0">
                            <a:solidFill>
                              <a:schemeClr val="tx1"/>
                            </a:solidFill>
                            <a:latin typeface="Cambria Math"/>
                            <a:cs typeface="Calibri" pitchFamily="34" charset="0"/>
                          </a:rPr>
                          <m:t>𝑗</m:t>
                        </m:r>
                      </m:sub>
                    </m:sSub>
                  </m:oMath>
                </a14:m>
                <a:r>
                  <a:rPr lang="en-US" sz="1200" dirty="0" smtClean="0">
                    <a:solidFill>
                      <a:schemeClr val="tx1"/>
                    </a:solidFill>
                    <a:latin typeface="Calibri" pitchFamily="34" charset="0"/>
                    <a:cs typeface="Calibri" pitchFamily="34" charset="0"/>
                  </a:rPr>
                  <a:t> under topic </a:t>
                </a:r>
                <a14:m>
                  <m:oMath xmlns:m="http://schemas.openxmlformats.org/officeDocument/2006/math">
                    <m:r>
                      <a:rPr lang="en-US" sz="1200" b="0" i="1" smtClean="0">
                        <a:solidFill>
                          <a:schemeClr val="tx1"/>
                        </a:solidFill>
                        <a:latin typeface="Cambria Math"/>
                        <a:cs typeface="Calibri" pitchFamily="34" charset="0"/>
                      </a:rPr>
                      <m:t>𝑧</m:t>
                    </m:r>
                  </m:oMath>
                </a14:m>
                <a:r>
                  <a:rPr lang="en-US" sz="1200" dirty="0" smtClean="0">
                    <a:solidFill>
                      <a:schemeClr val="tx1"/>
                    </a:solidFill>
                    <a:latin typeface="Calibri" pitchFamily="34" charset="0"/>
                    <a:cs typeface="Calibri" pitchFamily="34" charset="0"/>
                  </a:rPr>
                  <a:t>, which is defined as</a:t>
                </a:r>
              </a:p>
              <a:p>
                <a:pPr lvl="1">
                  <a:buFont typeface="Courier New" pitchFamily="49" charset="0"/>
                  <a:buChar char="o"/>
                </a:pPr>
                <a14:m>
                  <m:oMath xmlns:m="http://schemas.openxmlformats.org/officeDocument/2006/math">
                    <m:r>
                      <a:rPr lang="en-US" sz="2400" b="0" i="1" smtClean="0">
                        <a:solidFill>
                          <a:schemeClr val="tx1"/>
                        </a:solidFill>
                        <a:latin typeface="Cambria Math"/>
                        <a:cs typeface="Calibri" pitchFamily="34" charset="0"/>
                      </a:rPr>
                      <m:t>𝑠𝑖</m:t>
                    </m:r>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𝑚</m:t>
                        </m:r>
                      </m:e>
                      <m:sub>
                        <m:r>
                          <a:rPr lang="en-US" sz="2400" b="0" i="1" smtClean="0">
                            <a:solidFill>
                              <a:schemeClr val="tx1"/>
                            </a:solidFill>
                            <a:latin typeface="Cambria Math"/>
                            <a:cs typeface="Calibri" pitchFamily="34" charset="0"/>
                          </a:rPr>
                          <m:t>𝑧</m:t>
                        </m:r>
                      </m:sub>
                    </m:sSub>
                    <m:d>
                      <m:dPr>
                        <m:ctrlPr>
                          <a:rPr lang="en-US" sz="2400" b="0" i="1" smtClean="0">
                            <a:solidFill>
                              <a:schemeClr val="tx1"/>
                            </a:solidFill>
                            <a:latin typeface="Cambria Math"/>
                            <a:cs typeface="Calibri" pitchFamily="34" charset="0"/>
                          </a:rPr>
                        </m:ctrlPr>
                      </m:dPr>
                      <m:e>
                        <m:r>
                          <a:rPr lang="en-US" sz="2400" b="0" i="1" smtClean="0">
                            <a:solidFill>
                              <a:schemeClr val="tx1"/>
                            </a:solidFill>
                            <a:latin typeface="Cambria Math"/>
                            <a:cs typeface="Calibri" pitchFamily="34" charset="0"/>
                          </a:rPr>
                          <m:t>𝑖</m:t>
                        </m:r>
                        <m:r>
                          <a:rPr lang="en-US" sz="2400" b="0" i="1" smtClean="0">
                            <a:solidFill>
                              <a:schemeClr val="tx1"/>
                            </a:solidFill>
                            <a:latin typeface="Cambria Math"/>
                            <a:ea typeface="Cambria Math"/>
                            <a:cs typeface="Calibri" pitchFamily="34" charset="0"/>
                          </a:rPr>
                          <m:t>→</m:t>
                        </m:r>
                        <m:r>
                          <a:rPr lang="en-US" sz="2400" b="0" i="1" smtClean="0">
                            <a:solidFill>
                              <a:schemeClr val="tx1"/>
                            </a:solidFill>
                            <a:latin typeface="Cambria Math"/>
                            <a:ea typeface="Cambria Math"/>
                            <a:cs typeface="Calibri" pitchFamily="34" charset="0"/>
                          </a:rPr>
                          <m:t>𝑗</m:t>
                        </m:r>
                      </m:e>
                    </m:d>
                    <m:r>
                      <a:rPr lang="en-US" sz="2400" b="0" i="1" smtClean="0">
                        <a:solidFill>
                          <a:schemeClr val="tx1"/>
                        </a:solidFill>
                        <a:latin typeface="Cambria Math"/>
                        <a:ea typeface="Cambria Math"/>
                        <a:cs typeface="Calibri" pitchFamily="34" charset="0"/>
                      </a:rPr>
                      <m:t>=1 −</m:t>
                    </m:r>
                    <m:d>
                      <m:dPr>
                        <m:begChr m:val="|"/>
                        <m:endChr m:val="|"/>
                        <m:ctrlPr>
                          <a:rPr lang="en-US" sz="2400" b="0" i="1" smtClean="0">
                            <a:solidFill>
                              <a:schemeClr val="tx1"/>
                            </a:solidFill>
                            <a:latin typeface="Cambria Math"/>
                            <a:ea typeface="Cambria Math"/>
                            <a:cs typeface="Calibri" pitchFamily="34" charset="0"/>
                          </a:rPr>
                        </m:ctrlPr>
                      </m:dPr>
                      <m:e>
                        <m:sSubSup>
                          <m:sSubSupPr>
                            <m:ctrlPr>
                              <a:rPr lang="en-US" sz="2400" b="0" i="1" smtClean="0">
                                <a:solidFill>
                                  <a:schemeClr val="tx1"/>
                                </a:solidFill>
                                <a:latin typeface="Cambria Math"/>
                                <a:ea typeface="Cambria Math"/>
                                <a:cs typeface="Calibri" pitchFamily="34" charset="0"/>
                              </a:rPr>
                            </m:ctrlPr>
                          </m:sSubSupPr>
                          <m:e>
                            <m:r>
                              <a:rPr lang="en-US" sz="2400" b="0" i="1" smtClean="0">
                                <a:solidFill>
                                  <a:schemeClr val="tx1"/>
                                </a:solidFill>
                                <a:latin typeface="Cambria Math"/>
                                <a:ea typeface="Cambria Math"/>
                                <a:cs typeface="Calibri" pitchFamily="34" charset="0"/>
                              </a:rPr>
                              <m:t>𝜃</m:t>
                            </m:r>
                          </m:e>
                          <m:sub>
                            <m:r>
                              <a:rPr lang="en-US" sz="2400" b="0" i="1" smtClean="0">
                                <a:solidFill>
                                  <a:schemeClr val="tx1"/>
                                </a:solidFill>
                                <a:latin typeface="Cambria Math"/>
                                <a:ea typeface="Cambria Math"/>
                                <a:cs typeface="Calibri" pitchFamily="34" charset="0"/>
                              </a:rPr>
                              <m:t>𝑖𝑧</m:t>
                            </m:r>
                          </m:sub>
                          <m:sup>
                            <m:r>
                              <a:rPr lang="en-US" sz="2400" b="0" i="1" smtClean="0">
                                <a:solidFill>
                                  <a:schemeClr val="tx1"/>
                                </a:solidFill>
                                <a:latin typeface="Cambria Math"/>
                                <a:ea typeface="Cambria Math"/>
                                <a:cs typeface="Calibri" pitchFamily="34" charset="0"/>
                              </a:rPr>
                              <m:t>′</m:t>
                            </m:r>
                          </m:sup>
                        </m:sSubSup>
                        <m:r>
                          <a:rPr lang="en-US" sz="2400" b="0" i="1" smtClean="0">
                            <a:solidFill>
                              <a:schemeClr val="tx1"/>
                            </a:solidFill>
                            <a:latin typeface="Cambria Math"/>
                            <a:ea typeface="Cambria Math"/>
                            <a:cs typeface="Calibri" pitchFamily="34" charset="0"/>
                          </a:rPr>
                          <m:t> −</m:t>
                        </m:r>
                        <m:sSubSup>
                          <m:sSubSupPr>
                            <m:ctrlPr>
                              <a:rPr lang="en-US" sz="2400" b="0" i="1" smtClean="0">
                                <a:solidFill>
                                  <a:schemeClr val="tx1"/>
                                </a:solidFill>
                                <a:latin typeface="Cambria Math"/>
                                <a:ea typeface="Cambria Math"/>
                                <a:cs typeface="Calibri" pitchFamily="34" charset="0"/>
                              </a:rPr>
                            </m:ctrlPr>
                          </m:sSubSupPr>
                          <m:e>
                            <m:r>
                              <a:rPr lang="en-US" sz="2400" b="0" i="1" smtClean="0">
                                <a:solidFill>
                                  <a:schemeClr val="tx1"/>
                                </a:solidFill>
                                <a:latin typeface="Cambria Math"/>
                                <a:ea typeface="Cambria Math"/>
                                <a:cs typeface="Calibri" pitchFamily="34" charset="0"/>
                              </a:rPr>
                              <m:t>𝜃</m:t>
                            </m:r>
                          </m:e>
                          <m:sub>
                            <m:r>
                              <a:rPr lang="en-US" sz="2400" b="0" i="1" smtClean="0">
                                <a:solidFill>
                                  <a:schemeClr val="tx1"/>
                                </a:solidFill>
                                <a:latin typeface="Cambria Math"/>
                                <a:ea typeface="Cambria Math"/>
                                <a:cs typeface="Calibri" pitchFamily="34" charset="0"/>
                              </a:rPr>
                              <m:t>𝑗𝑧</m:t>
                            </m:r>
                          </m:sub>
                          <m:sup>
                            <m:r>
                              <a:rPr lang="en-US" sz="2400" b="0" i="1" smtClean="0">
                                <a:solidFill>
                                  <a:schemeClr val="tx1"/>
                                </a:solidFill>
                                <a:latin typeface="Cambria Math"/>
                                <a:ea typeface="Cambria Math"/>
                                <a:cs typeface="Calibri" pitchFamily="34" charset="0"/>
                              </a:rPr>
                              <m:t>′</m:t>
                            </m:r>
                          </m:sup>
                        </m:sSubSup>
                      </m:e>
                    </m:d>
                  </m:oMath>
                </a14:m>
                <a:endParaRPr lang="en-US" sz="2400" b="0" dirty="0" smtClean="0">
                  <a:solidFill>
                    <a:schemeClr val="tx1"/>
                  </a:solidFill>
                  <a:latin typeface="Calibri" pitchFamily="34" charset="0"/>
                  <a:ea typeface="Cambria Math"/>
                  <a:cs typeface="Calibri" pitchFamily="34" charset="0"/>
                </a:endParaRPr>
              </a:p>
              <a:p>
                <a:pPr marL="457200" marR="0" lvl="1" indent="0" algn="l" defTabSz="914400" rtl="0" eaLnBrk="0" fontAlgn="base" latinLnBrk="0" hangingPunct="0">
                  <a:lnSpc>
                    <a:spcPct val="100000"/>
                  </a:lnSpc>
                  <a:spcBef>
                    <a:spcPct val="30000"/>
                  </a:spcBef>
                  <a:spcAft>
                    <a:spcPct val="0"/>
                  </a:spcAft>
                  <a:buClrTx/>
                  <a:buSzTx/>
                  <a:buFont typeface="Courier New" pitchFamily="49" charset="0"/>
                  <a:buNone/>
                  <a:tabLst/>
                  <a:defRPr/>
                </a:pPr>
                <a14:m>
                  <m:oMath xmlns:m="http://schemas.openxmlformats.org/officeDocument/2006/math">
                    <m:r>
                      <a:rPr lang="en-US" sz="2400" b="0" i="1" smtClean="0">
                        <a:latin typeface="Cambria Math"/>
                        <a:cs typeface="Calibri" pitchFamily="34" charset="0"/>
                      </a:rPr>
                      <m:t>𝜃</m:t>
                    </m:r>
                    <m:r>
                      <a:rPr lang="en-US" sz="2400" b="0" i="1" smtClean="0">
                        <a:latin typeface="Cambria Math"/>
                        <a:cs typeface="Calibri" pitchFamily="34" charset="0"/>
                      </a:rPr>
                      <m:t>′</m:t>
                    </m:r>
                  </m:oMath>
                </a14:m>
                <a:r>
                  <a:rPr lang="en-US" sz="2400" dirty="0" smtClean="0">
                    <a:latin typeface="Calibri" pitchFamily="34" charset="0"/>
                    <a:cs typeface="Calibri" pitchFamily="34" charset="0"/>
                  </a:rPr>
                  <a:t> is </a:t>
                </a:r>
                <a:r>
                  <a:rPr lang="en-US" sz="2400" dirty="0">
                    <a:latin typeface="Calibri" pitchFamily="34" charset="0"/>
                    <a:cs typeface="Calibri" pitchFamily="34" charset="0"/>
                  </a:rPr>
                  <a:t>row-normalized matrix learnt as user specific topic distribution in TEM</a:t>
                </a:r>
                <a:r>
                  <a:rPr lang="en-US" sz="2400" dirty="0" smtClean="0">
                    <a:latin typeface="Calibri" pitchFamily="34" charset="0"/>
                    <a:cs typeface="Calibri" pitchFamily="34" charset="0"/>
                  </a:rPr>
                  <a:t>.</a:t>
                </a:r>
                <a:endParaRPr lang="en-US" sz="2400" b="0" dirty="0" smtClean="0">
                  <a:solidFill>
                    <a:schemeClr val="tx1"/>
                  </a:solidFill>
                  <a:latin typeface="Calibri" pitchFamily="34" charset="0"/>
                  <a:ea typeface="Cambria Math"/>
                  <a:cs typeface="Calibri" pitchFamily="34" charset="0"/>
                </a:endParaRPr>
              </a:p>
              <a:p>
                <a:r>
                  <a:rPr lang="en-US" sz="2800" dirty="0" smtClean="0">
                    <a:latin typeface="Calibri" pitchFamily="34" charset="0"/>
                    <a:cs typeface="Calibri" pitchFamily="34" charset="0"/>
                  </a:rPr>
                  <a:t>The </a:t>
                </a:r>
                <a:r>
                  <a:rPr lang="en-US" sz="2800" dirty="0">
                    <a:latin typeface="Calibri" pitchFamily="34" charset="0"/>
                    <a:cs typeface="Calibri" pitchFamily="34" charset="0"/>
                  </a:rPr>
                  <a:t>row-normalized transition matrix </a:t>
                </a:r>
                <a14:m>
                  <m:oMath xmlns:m="http://schemas.openxmlformats.org/officeDocument/2006/math">
                    <m:r>
                      <m:rPr>
                        <m:sty m:val="p"/>
                      </m:rPr>
                      <a:rPr lang="en-US" sz="2800" i="0">
                        <a:latin typeface="Cambria Math"/>
                        <a:cs typeface="Calibri" pitchFamily="34" charset="0"/>
                      </a:rPr>
                      <m:t>M</m:t>
                    </m:r>
                  </m:oMath>
                </a14:m>
                <a:r>
                  <a:rPr lang="en-US" sz="2800" dirty="0">
                    <a:latin typeface="Calibri" pitchFamily="34" charset="0"/>
                    <a:cs typeface="Calibri" pitchFamily="34" charset="0"/>
                  </a:rPr>
                  <a:t> is defined as</a:t>
                </a:r>
              </a:p>
              <a:p>
                <a:pPr lvl="1">
                  <a:buFont typeface="Courier New" pitchFamily="49" charset="0"/>
                  <a:buChar char="o"/>
                </a:pPr>
                <a14:m>
                  <m:oMath xmlns:m="http://schemas.openxmlformats.org/officeDocument/2006/math">
                    <m:sSub>
                      <m:sSubPr>
                        <m:ctrlPr>
                          <a:rPr lang="en-US" sz="2400" b="0" i="1" smtClean="0">
                            <a:solidFill>
                              <a:schemeClr val="tx1"/>
                            </a:solidFill>
                            <a:latin typeface="Cambria Math"/>
                            <a:cs typeface="Calibri" pitchFamily="34" charset="0"/>
                          </a:rPr>
                        </m:ctrlPr>
                      </m:sSubPr>
                      <m:e>
                        <m:r>
                          <a:rPr lang="en-US" sz="2400" b="1" i="0" smtClean="0">
                            <a:solidFill>
                              <a:schemeClr val="tx1"/>
                            </a:solidFill>
                            <a:latin typeface="Cambria Math"/>
                            <a:cs typeface="Calibri" pitchFamily="34" charset="0"/>
                          </a:rPr>
                          <m:t>𝐌</m:t>
                        </m:r>
                      </m:e>
                      <m:sub>
                        <m:r>
                          <a:rPr lang="en-US" sz="2400" b="0" i="1" smtClean="0">
                            <a:solidFill>
                              <a:schemeClr val="tx1"/>
                            </a:solidFill>
                            <a:latin typeface="Cambria Math"/>
                            <a:cs typeface="Calibri" pitchFamily="34" charset="0"/>
                          </a:rPr>
                          <m:t>𝑖𝑗</m:t>
                        </m:r>
                      </m:sub>
                    </m:sSub>
                    <m:r>
                      <a:rPr lang="en-US" sz="2400" b="0" i="1" smtClean="0">
                        <a:solidFill>
                          <a:schemeClr val="tx1"/>
                        </a:solidFill>
                        <a:latin typeface="Cambria Math"/>
                        <a:cs typeface="Calibri" pitchFamily="34" charset="0"/>
                      </a:rPr>
                      <m:t>=</m:t>
                    </m:r>
                    <m:sSub>
                      <m:sSubPr>
                        <m:ctrlPr>
                          <a:rPr lang="en-US" sz="2400" i="1">
                            <a:latin typeface="Cambria Math"/>
                            <a:cs typeface="Calibri" pitchFamily="34" charset="0"/>
                          </a:rPr>
                        </m:ctrlPr>
                      </m:sSubPr>
                      <m:e>
                        <m:r>
                          <a:rPr lang="en-US" sz="2400" i="1">
                            <a:latin typeface="Cambria Math"/>
                            <a:cs typeface="Calibri" pitchFamily="34" charset="0"/>
                          </a:rPr>
                          <m:t>𝑃</m:t>
                        </m:r>
                      </m:e>
                      <m:sub>
                        <m:r>
                          <a:rPr lang="en-US" sz="2400" i="1">
                            <a:latin typeface="Cambria Math"/>
                            <a:cs typeface="Calibri" pitchFamily="34" charset="0"/>
                          </a:rPr>
                          <m:t>𝑧</m:t>
                        </m:r>
                      </m:sub>
                    </m:sSub>
                    <m:d>
                      <m:dPr>
                        <m:ctrlPr>
                          <a:rPr lang="en-US" sz="2400" i="1">
                            <a:latin typeface="Cambria Math"/>
                            <a:cs typeface="Calibri" pitchFamily="34" charset="0"/>
                          </a:rPr>
                        </m:ctrlPr>
                      </m:dPr>
                      <m:e>
                        <m:r>
                          <a:rPr lang="en-US" sz="2400" i="1">
                            <a:latin typeface="Cambria Math"/>
                            <a:cs typeface="Calibri" pitchFamily="34" charset="0"/>
                          </a:rPr>
                          <m:t>𝑖</m:t>
                        </m:r>
                        <m:r>
                          <a:rPr lang="en-US" sz="2400" i="1">
                            <a:latin typeface="Cambria Math"/>
                            <a:ea typeface="Cambria Math"/>
                            <a:cs typeface="Calibri" pitchFamily="34" charset="0"/>
                          </a:rPr>
                          <m:t>→</m:t>
                        </m:r>
                        <m:r>
                          <a:rPr lang="en-US" sz="2400" i="1">
                            <a:latin typeface="Cambria Math"/>
                            <a:ea typeface="Cambria Math"/>
                            <a:cs typeface="Calibri" pitchFamily="34" charset="0"/>
                          </a:rPr>
                          <m:t>𝑗</m:t>
                        </m:r>
                      </m:e>
                    </m:d>
                  </m:oMath>
                </a14:m>
                <a:endParaRPr lang="en-US" sz="1200" b="0" i="1" dirty="0" smtClean="0">
                  <a:latin typeface="Cambria Math"/>
                  <a:cs typeface="Calibri" pitchFamily="34" charset="0"/>
                </a:endParaRPr>
              </a:p>
              <a:p>
                <a:r>
                  <a:rPr lang="en-SG" sz="1200" b="1" i="0" u="none" strike="noStrike" kern="1200" baseline="0" dirty="0" smtClean="0">
                    <a:solidFill>
                      <a:schemeClr val="tx1"/>
                    </a:solidFill>
                    <a:latin typeface="Arial" charset="0"/>
                    <a:ea typeface="+mn-ea"/>
                    <a:cs typeface="+mn-cs"/>
                  </a:rPr>
                  <a:t>In this definition, the more </a:t>
                </a:r>
                <a14:m>
                  <m:oMath xmlns:m="http://schemas.openxmlformats.org/officeDocument/2006/math">
                    <m:sSub>
                      <m:sSubPr>
                        <m:ctrlPr>
                          <a:rPr lang="en-US" sz="1200" b="1" i="1" u="none" strike="noStrike" kern="1200" baseline="0" smtClean="0">
                            <a:solidFill>
                              <a:schemeClr val="tx1"/>
                            </a:solidFill>
                            <a:latin typeface="Cambria Math"/>
                            <a:ea typeface="+mn-ea"/>
                            <a:cs typeface="+mn-cs"/>
                          </a:rPr>
                        </m:ctrlPr>
                      </m:sSubPr>
                      <m:e>
                        <m:r>
                          <a:rPr lang="en-US" sz="1200" b="1" i="1" u="none" strike="noStrike" kern="1200" baseline="0" smtClean="0">
                            <a:solidFill>
                              <a:schemeClr val="tx1"/>
                            </a:solidFill>
                            <a:latin typeface="Cambria Math"/>
                            <a:ea typeface="+mn-ea"/>
                            <a:cs typeface="+mn-cs"/>
                          </a:rPr>
                          <m:t>𝒖</m:t>
                        </m:r>
                      </m:e>
                      <m:sub>
                        <m:r>
                          <a:rPr lang="en-US" sz="1200" b="1" i="1" u="none" strike="noStrike" kern="1200" baseline="0" smtClean="0">
                            <a:solidFill>
                              <a:schemeClr val="tx1"/>
                            </a:solidFill>
                            <a:latin typeface="Cambria Math"/>
                            <a:ea typeface="+mn-ea"/>
                            <a:cs typeface="+mn-cs"/>
                          </a:rPr>
                          <m:t>𝒋</m:t>
                        </m:r>
                      </m:sub>
                    </m:sSub>
                  </m:oMath>
                </a14:m>
                <a:r>
                  <a:rPr lang="en-SG" sz="1200" b="1" i="0" u="none" strike="noStrike" kern="1200" baseline="0" dirty="0" smtClean="0">
                    <a:solidFill>
                      <a:schemeClr val="tx1"/>
                    </a:solidFill>
                    <a:latin typeface="Arial" charset="0"/>
                    <a:ea typeface="+mn-ea"/>
                    <a:cs typeface="+mn-cs"/>
                  </a:rPr>
                  <a:t> answer questions of </a:t>
                </a:r>
                <a14:m>
                  <m:oMath xmlns:m="http://schemas.openxmlformats.org/officeDocument/2006/math">
                    <m:sSub>
                      <m:sSubPr>
                        <m:ctrlPr>
                          <a:rPr lang="en-US" sz="1200" b="1" i="1" u="none" strike="noStrike" kern="1200" baseline="0" smtClean="0">
                            <a:solidFill>
                              <a:schemeClr val="tx1"/>
                            </a:solidFill>
                            <a:latin typeface="Cambria Math"/>
                            <a:ea typeface="+mn-ea"/>
                            <a:cs typeface="+mn-cs"/>
                          </a:rPr>
                        </m:ctrlPr>
                      </m:sSubPr>
                      <m:e>
                        <m:r>
                          <a:rPr lang="en-US" sz="1200" b="1" i="1" u="none" strike="noStrike" kern="1200" baseline="0" smtClean="0">
                            <a:solidFill>
                              <a:schemeClr val="tx1"/>
                            </a:solidFill>
                            <a:latin typeface="Cambria Math"/>
                            <a:ea typeface="+mn-ea"/>
                            <a:cs typeface="+mn-cs"/>
                          </a:rPr>
                          <m:t>𝒖</m:t>
                        </m:r>
                      </m:e>
                      <m:sub>
                        <m:r>
                          <a:rPr lang="en-US" sz="1200" b="1" i="1" u="none" strike="noStrike" kern="1200" baseline="0" smtClean="0">
                            <a:solidFill>
                              <a:schemeClr val="tx1"/>
                            </a:solidFill>
                            <a:latin typeface="Cambria Math"/>
                            <a:ea typeface="+mn-ea"/>
                            <a:cs typeface="+mn-cs"/>
                          </a:rPr>
                          <m:t>𝒊</m:t>
                        </m:r>
                      </m:sub>
                    </m:sSub>
                  </m:oMath>
                </a14:m>
                <a:r>
                  <a:rPr lang="en-SG" sz="1200" b="1" i="0" u="none" strike="noStrike" kern="1200" baseline="0" dirty="0" smtClean="0">
                    <a:solidFill>
                      <a:schemeClr val="tx1"/>
                    </a:solidFill>
                    <a:latin typeface="Arial" charset="0"/>
                    <a:ea typeface="+mn-ea"/>
                    <a:cs typeface="+mn-cs"/>
                  </a:rPr>
                  <a:t> , the higher expertise </a:t>
                </a:r>
                <a14:m>
                  <m:oMath xmlns:m="http://schemas.openxmlformats.org/officeDocument/2006/math">
                    <m:sSub>
                      <m:sSubPr>
                        <m:ctrlPr>
                          <a:rPr lang="en-US" sz="1200" b="1" i="1" u="none" strike="noStrike" kern="1200" baseline="0" smtClean="0">
                            <a:solidFill>
                              <a:schemeClr val="tx1"/>
                            </a:solidFill>
                            <a:latin typeface="Cambria Math"/>
                            <a:ea typeface="+mn-ea"/>
                            <a:cs typeface="+mn-cs"/>
                          </a:rPr>
                        </m:ctrlPr>
                      </m:sSubPr>
                      <m:e>
                        <m:r>
                          <a:rPr lang="en-US" sz="1200" b="1" i="1" u="none" strike="noStrike" kern="1200" baseline="0" smtClean="0">
                            <a:solidFill>
                              <a:schemeClr val="tx1"/>
                            </a:solidFill>
                            <a:latin typeface="Cambria Math"/>
                            <a:ea typeface="+mn-ea"/>
                            <a:cs typeface="+mn-cs"/>
                          </a:rPr>
                          <m:t>𝒖</m:t>
                        </m:r>
                      </m:e>
                      <m:sub>
                        <m:r>
                          <a:rPr lang="en-US" sz="1200" b="1" i="1" u="none" strike="noStrike" kern="1200" baseline="0" smtClean="0">
                            <a:solidFill>
                              <a:schemeClr val="tx1"/>
                            </a:solidFill>
                            <a:latin typeface="Cambria Math"/>
                            <a:ea typeface="+mn-ea"/>
                            <a:cs typeface="+mn-cs"/>
                          </a:rPr>
                          <m:t>𝒋</m:t>
                        </m:r>
                      </m:sub>
                    </m:sSub>
                  </m:oMath>
                </a14:m>
                <a:r>
                  <a:rPr lang="en-SG" sz="1200" b="1" i="1" u="none" strike="noStrike" kern="1200" baseline="0" dirty="0" smtClean="0">
                    <a:solidFill>
                      <a:schemeClr val="tx1"/>
                    </a:solidFill>
                    <a:latin typeface="Arial" charset="0"/>
                    <a:ea typeface="+mn-ea"/>
                    <a:cs typeface="+mn-cs"/>
                  </a:rPr>
                  <a:t>  </a:t>
                </a:r>
                <a:r>
                  <a:rPr lang="en-SG" sz="1200" b="1" i="0" u="none" strike="noStrike" kern="1200" baseline="0" dirty="0" smtClean="0">
                    <a:solidFill>
                      <a:schemeClr val="tx1"/>
                    </a:solidFill>
                    <a:latin typeface="Arial" charset="0"/>
                    <a:ea typeface="+mn-ea"/>
                    <a:cs typeface="+mn-cs"/>
                  </a:rPr>
                  <a:t>will gain, which corresponds to a higher transition probability from </a:t>
                </a:r>
                <a14:m>
                  <m:oMath xmlns:m="http://schemas.openxmlformats.org/officeDocument/2006/math">
                    <m:sSub>
                      <m:sSubPr>
                        <m:ctrlPr>
                          <a:rPr lang="en-US" sz="1200" b="1" i="1" u="none" strike="noStrike" kern="1200" baseline="0" smtClean="0">
                            <a:solidFill>
                              <a:schemeClr val="tx1"/>
                            </a:solidFill>
                            <a:latin typeface="Cambria Math"/>
                            <a:ea typeface="+mn-ea"/>
                            <a:cs typeface="+mn-cs"/>
                          </a:rPr>
                        </m:ctrlPr>
                      </m:sSubPr>
                      <m:e>
                        <m:r>
                          <a:rPr lang="en-US" sz="1200" b="1" i="1" u="none" strike="noStrike" kern="1200" baseline="0" smtClean="0">
                            <a:solidFill>
                              <a:schemeClr val="tx1"/>
                            </a:solidFill>
                            <a:latin typeface="Cambria Math"/>
                            <a:ea typeface="+mn-ea"/>
                            <a:cs typeface="+mn-cs"/>
                          </a:rPr>
                          <m:t>𝒖</m:t>
                        </m:r>
                      </m:e>
                      <m:sub>
                        <m:r>
                          <a:rPr lang="en-US" sz="1200" b="1" i="1" u="none" strike="noStrike" kern="1200" baseline="0" smtClean="0">
                            <a:solidFill>
                              <a:schemeClr val="tx1"/>
                            </a:solidFill>
                            <a:latin typeface="Cambria Math"/>
                            <a:ea typeface="+mn-ea"/>
                            <a:cs typeface="+mn-cs"/>
                          </a:rPr>
                          <m:t>𝒊</m:t>
                        </m:r>
                      </m:sub>
                    </m:sSub>
                    <m:r>
                      <a:rPr lang="en-US" sz="1200" b="1" i="1" u="none" strike="noStrike" kern="1200" baseline="0" smtClean="0">
                        <a:solidFill>
                          <a:schemeClr val="tx1"/>
                        </a:solidFill>
                        <a:latin typeface="Cambria Math"/>
                        <a:ea typeface="+mn-ea"/>
                        <a:cs typeface="+mn-cs"/>
                      </a:rPr>
                      <m:t> </m:t>
                    </m:r>
                  </m:oMath>
                </a14:m>
                <a:r>
                  <a:rPr lang="en-SG" sz="1200" b="1" i="0" u="none" strike="noStrike" kern="1200" baseline="0" dirty="0" smtClean="0">
                    <a:solidFill>
                      <a:schemeClr val="tx1"/>
                    </a:solidFill>
                    <a:latin typeface="Arial" charset="0"/>
                    <a:ea typeface="+mn-ea"/>
                    <a:cs typeface="+mn-cs"/>
                  </a:rPr>
                  <a:t>to </a:t>
                </a:r>
                <a14:m>
                  <m:oMath xmlns:m="http://schemas.openxmlformats.org/officeDocument/2006/math">
                    <m:sSub>
                      <m:sSubPr>
                        <m:ctrlPr>
                          <a:rPr lang="en-US" sz="1200" b="1" i="1" u="none" strike="noStrike" kern="1200" baseline="0" smtClean="0">
                            <a:solidFill>
                              <a:schemeClr val="tx1"/>
                            </a:solidFill>
                            <a:latin typeface="Cambria Math"/>
                            <a:ea typeface="+mn-ea"/>
                            <a:cs typeface="+mn-cs"/>
                          </a:rPr>
                        </m:ctrlPr>
                      </m:sSubPr>
                      <m:e>
                        <m:r>
                          <a:rPr lang="en-US" sz="1200" b="1" i="1" u="none" strike="noStrike" kern="1200" baseline="0" smtClean="0">
                            <a:solidFill>
                              <a:schemeClr val="tx1"/>
                            </a:solidFill>
                            <a:latin typeface="Cambria Math"/>
                            <a:ea typeface="+mn-ea"/>
                            <a:cs typeface="+mn-cs"/>
                          </a:rPr>
                          <m:t>𝒖</m:t>
                        </m:r>
                      </m:e>
                      <m:sub>
                        <m:r>
                          <a:rPr lang="en-US" sz="1200" b="1" i="1" u="none" strike="noStrike" kern="1200" baseline="0" smtClean="0">
                            <a:solidFill>
                              <a:schemeClr val="tx1"/>
                            </a:solidFill>
                            <a:latin typeface="Cambria Math"/>
                            <a:ea typeface="+mn-ea"/>
                            <a:cs typeface="+mn-cs"/>
                          </a:rPr>
                          <m:t>𝒋</m:t>
                        </m:r>
                      </m:sub>
                    </m:sSub>
                  </m:oMath>
                </a14:m>
                <a:r>
                  <a:rPr lang="en-SG" sz="1200" b="1" i="0" u="none" strike="noStrike" kern="1200" baseline="0" dirty="0" smtClean="0">
                    <a:solidFill>
                      <a:schemeClr val="tx1"/>
                    </a:solidFill>
                    <a:latin typeface="Arial" charset="0"/>
                    <a:ea typeface="+mn-ea"/>
                    <a:cs typeface="+mn-cs"/>
                  </a:rPr>
                  <a:t>. Also </a:t>
                </a:r>
                <a14:m>
                  <m:oMath xmlns:m="http://schemas.openxmlformats.org/officeDocument/2006/math">
                    <m:sSub>
                      <m:sSubPr>
                        <m:ctrlPr>
                          <a:rPr lang="en-US" sz="1200" b="1" i="1" u="none" strike="noStrike" kern="1200" baseline="0" smtClean="0">
                            <a:solidFill>
                              <a:schemeClr val="tx1"/>
                            </a:solidFill>
                            <a:latin typeface="Cambria Math"/>
                            <a:ea typeface="+mn-ea"/>
                            <a:cs typeface="+mn-cs"/>
                          </a:rPr>
                        </m:ctrlPr>
                      </m:sSubPr>
                      <m:e>
                        <m:r>
                          <a:rPr lang="en-US" sz="1200" b="1" i="1" u="none" strike="noStrike" kern="1200" baseline="0" smtClean="0">
                            <a:solidFill>
                              <a:schemeClr val="tx1"/>
                            </a:solidFill>
                            <a:latin typeface="Cambria Math"/>
                            <a:ea typeface="+mn-ea"/>
                            <a:cs typeface="+mn-cs"/>
                          </a:rPr>
                          <m:t>𝒖</m:t>
                        </m:r>
                      </m:e>
                      <m:sub>
                        <m:r>
                          <a:rPr lang="en-US" sz="1200" b="1" i="1" u="none" strike="noStrike" kern="1200" baseline="0" smtClean="0">
                            <a:solidFill>
                              <a:schemeClr val="tx1"/>
                            </a:solidFill>
                            <a:latin typeface="Cambria Math"/>
                            <a:ea typeface="+mn-ea"/>
                            <a:cs typeface="+mn-cs"/>
                          </a:rPr>
                          <m:t>𝒋</m:t>
                        </m:r>
                      </m:sub>
                    </m:sSub>
                  </m:oMath>
                </a14:m>
                <a:r>
                  <a:rPr lang="en-SG" sz="1200" b="1" i="0" u="none" strike="noStrike" kern="1200" baseline="0" dirty="0" smtClean="0">
                    <a:solidFill>
                      <a:schemeClr val="tx1"/>
                    </a:solidFill>
                    <a:latin typeface="Arial" charset="0"/>
                    <a:ea typeface="+mn-ea"/>
                    <a:cs typeface="+mn-cs"/>
                  </a:rPr>
                  <a:t> is more likely to answer questions of </a:t>
                </a:r>
                <a14:m>
                  <m:oMath xmlns:m="http://schemas.openxmlformats.org/officeDocument/2006/math">
                    <m:sSub>
                      <m:sSubPr>
                        <m:ctrlPr>
                          <a:rPr lang="en-US" sz="1200" b="1" i="1" u="none" strike="noStrike" kern="1200" baseline="0" smtClean="0">
                            <a:solidFill>
                              <a:schemeClr val="tx1"/>
                            </a:solidFill>
                            <a:latin typeface="Cambria Math"/>
                            <a:ea typeface="+mn-ea"/>
                            <a:cs typeface="+mn-cs"/>
                          </a:rPr>
                        </m:ctrlPr>
                      </m:sSubPr>
                      <m:e>
                        <m:r>
                          <a:rPr lang="en-US" sz="1200" b="1" i="1" u="none" strike="noStrike" kern="1200" baseline="0" smtClean="0">
                            <a:solidFill>
                              <a:schemeClr val="tx1"/>
                            </a:solidFill>
                            <a:latin typeface="Cambria Math"/>
                            <a:ea typeface="+mn-ea"/>
                            <a:cs typeface="+mn-cs"/>
                          </a:rPr>
                          <m:t>𝒖</m:t>
                        </m:r>
                      </m:e>
                      <m:sub>
                        <m:r>
                          <a:rPr lang="en-US" sz="1200" b="1" i="1" u="none" strike="noStrike" kern="1200" baseline="0" smtClean="0">
                            <a:solidFill>
                              <a:schemeClr val="tx1"/>
                            </a:solidFill>
                            <a:latin typeface="Cambria Math"/>
                            <a:ea typeface="+mn-ea"/>
                            <a:cs typeface="+mn-cs"/>
                          </a:rPr>
                          <m:t>𝒊</m:t>
                        </m:r>
                      </m:sub>
                    </m:sSub>
                  </m:oMath>
                </a14:m>
                <a:r>
                  <a:rPr lang="en-SG" sz="1200" b="1" i="1" u="none" strike="noStrike" kern="1200" baseline="0" dirty="0" smtClean="0">
                    <a:solidFill>
                      <a:schemeClr val="tx1"/>
                    </a:solidFill>
                    <a:latin typeface="Arial" charset="0"/>
                    <a:ea typeface="+mn-ea"/>
                    <a:cs typeface="+mn-cs"/>
                  </a:rPr>
                  <a:t> </a:t>
                </a:r>
                <a:r>
                  <a:rPr lang="en-SG" sz="1200" b="1" i="0" u="none" strike="noStrike" kern="1200" baseline="0" dirty="0" smtClean="0">
                    <a:solidFill>
                      <a:schemeClr val="tx1"/>
                    </a:solidFill>
                    <a:latin typeface="Arial" charset="0"/>
                    <a:ea typeface="+mn-ea"/>
                    <a:cs typeface="+mn-cs"/>
                  </a:rPr>
                  <a:t>if they share similar topical interests.</a:t>
                </a:r>
                <a:endParaRPr lang="en-US" b="1" dirty="0"/>
              </a:p>
            </p:txBody>
          </p:sp>
        </mc:Choice>
        <mc:Fallback xmlns="">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smtClean="0">
                    <a:latin typeface="Cambria Math"/>
                    <a:cs typeface="Calibri" pitchFamily="34" charset="0"/>
                  </a:rPr>
                  <a:t>𝜃′</a:t>
                </a:r>
                <a:r>
                  <a:rPr lang="en-US" sz="1200" dirty="0" smtClean="0">
                    <a:latin typeface="Calibri" pitchFamily="34" charset="0"/>
                    <a:cs typeface="Calibri" pitchFamily="34" charset="0"/>
                  </a:rPr>
                  <a:t> is </a:t>
                </a:r>
                <a:r>
                  <a:rPr lang="en-US" sz="1200" dirty="0">
                    <a:latin typeface="Calibri" pitchFamily="34" charset="0"/>
                    <a:cs typeface="Calibri" pitchFamily="34" charset="0"/>
                  </a:rPr>
                  <a:t>row-normalized matrix learnt as user specific topic distribution in TEM.</a:t>
                </a:r>
              </a:p>
              <a:p>
                <a:endParaRPr lang="en-US" dirty="0"/>
              </a:p>
            </p:txBody>
          </p:sp>
        </mc:Fallback>
      </mc:AlternateContent>
      <p:sp>
        <p:nvSpPr>
          <p:cNvPr id="4" name="Slide Number Placeholder 3"/>
          <p:cNvSpPr>
            <a:spLocks noGrp="1"/>
          </p:cNvSpPr>
          <p:nvPr>
            <p:ph type="sldNum" sz="quarter" idx="10"/>
          </p:nvPr>
        </p:nvSpPr>
        <p:spPr/>
        <p:txBody>
          <a:bodyPr/>
          <a:lstStyle/>
          <a:p>
            <a:fld id="{3C048209-6CB2-4611-A879-E9DFF230C8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70000" lnSpcReduction="20000"/>
              </a:bodyPr>
              <a:lstStyle/>
              <a:p>
                <a:r>
                  <a:rPr lang="en-US" sz="2800" dirty="0" smtClean="0">
                    <a:solidFill>
                      <a:schemeClr val="tx1"/>
                    </a:solidFill>
                    <a:latin typeface="Calibri" pitchFamily="34" charset="0"/>
                    <a:cs typeface="Calibri" pitchFamily="34" charset="0"/>
                  </a:rPr>
                  <a:t>Given topic </a:t>
                </a:r>
                <a14:m>
                  <m:oMath xmlns:m="http://schemas.openxmlformats.org/officeDocument/2006/math">
                    <m:r>
                      <a:rPr lang="en-US" sz="2800" b="0" i="1" smtClean="0">
                        <a:solidFill>
                          <a:schemeClr val="tx1"/>
                        </a:solidFill>
                        <a:latin typeface="Cambria Math"/>
                        <a:cs typeface="Calibri" pitchFamily="34" charset="0"/>
                      </a:rPr>
                      <m:t>𝑧</m:t>
                    </m:r>
                  </m:oMath>
                </a14:m>
                <a:r>
                  <a:rPr lang="en-US" sz="2800" dirty="0" smtClean="0">
                    <a:solidFill>
                      <a:schemeClr val="tx1"/>
                    </a:solidFill>
                    <a:latin typeface="Calibri" pitchFamily="34" charset="0"/>
                    <a:cs typeface="Calibri" pitchFamily="34" charset="0"/>
                  </a:rPr>
                  <a:t> , the </a:t>
                </a:r>
                <a14:m>
                  <m:oMath xmlns:m="http://schemas.openxmlformats.org/officeDocument/2006/math">
                    <m:r>
                      <a:rPr lang="en-US" sz="2800" i="1" dirty="0" smtClean="0">
                        <a:solidFill>
                          <a:schemeClr val="tx1"/>
                        </a:solidFill>
                        <a:latin typeface="Cambria Math"/>
                        <a:cs typeface="Calibri" pitchFamily="34" charset="0"/>
                      </a:rPr>
                      <m:t>𝐶𝑄𝐴𝑅𝑎𝑛𝑘</m:t>
                    </m:r>
                  </m:oMath>
                </a14:m>
                <a:r>
                  <a:rPr lang="en-US" sz="2800" dirty="0" smtClean="0">
                    <a:solidFill>
                      <a:schemeClr val="tx1"/>
                    </a:solidFill>
                    <a:latin typeface="Calibri" pitchFamily="34" charset="0"/>
                    <a:cs typeface="Calibri" pitchFamily="34" charset="0"/>
                  </a:rPr>
                  <a:t> saliency score </a:t>
                </a:r>
                <a:r>
                  <a:rPr lang="en-US" sz="2800" dirty="0" smtClean="0">
                    <a:latin typeface="Calibri" pitchFamily="34" charset="0"/>
                    <a:cs typeface="Calibri" pitchFamily="34" charset="0"/>
                  </a:rPr>
                  <a:t>of </a:t>
                </a:r>
                <a14:m>
                  <m:oMath xmlns:m="http://schemas.openxmlformats.org/officeDocument/2006/math">
                    <m:sSub>
                      <m:sSubPr>
                        <m:ctrlPr>
                          <a:rPr lang="en-US" sz="2800" b="0" i="1" smtClean="0">
                            <a:latin typeface="Cambria Math"/>
                            <a:cs typeface="Calibri" pitchFamily="34" charset="0"/>
                          </a:rPr>
                        </m:ctrlPr>
                      </m:sSubPr>
                      <m:e>
                        <m:r>
                          <a:rPr lang="en-US" sz="2800" b="0" i="1" smtClean="0">
                            <a:latin typeface="Cambria Math"/>
                            <a:cs typeface="Calibri" pitchFamily="34" charset="0"/>
                          </a:rPr>
                          <m:t>𝑢</m:t>
                        </m:r>
                      </m:e>
                      <m:sub>
                        <m:r>
                          <a:rPr lang="en-US" sz="2800" b="0" i="1" smtClean="0">
                            <a:latin typeface="Cambria Math"/>
                            <a:cs typeface="Calibri" pitchFamily="34" charset="0"/>
                          </a:rPr>
                          <m:t>𝑖</m:t>
                        </m:r>
                      </m:sub>
                    </m:sSub>
                  </m:oMath>
                </a14:m>
                <a:r>
                  <a:rPr lang="en-US" sz="2800" dirty="0" smtClean="0">
                    <a:solidFill>
                      <a:schemeClr val="tx1"/>
                    </a:solidFill>
                    <a:latin typeface="Calibri" pitchFamily="34" charset="0"/>
                    <a:cs typeface="Calibri" pitchFamily="34" charset="0"/>
                  </a:rPr>
                  <a:t> is computed based on the following formula:</a:t>
                </a:r>
              </a:p>
              <a:p>
                <a:pPr lvl="1">
                  <a:buFont typeface="Courier New" pitchFamily="49" charset="0"/>
                  <a:buChar char="o"/>
                </a:pPr>
                <a14:m>
                  <m:oMath xmlns:m="http://schemas.openxmlformats.org/officeDocument/2006/math">
                    <m:sSub>
                      <m:sSubPr>
                        <m:ctrlPr>
                          <a:rPr lang="en-US" sz="2400" b="0" i="1" smtClean="0">
                            <a:solidFill>
                              <a:schemeClr val="tx1"/>
                            </a:solidFill>
                            <a:latin typeface="Cambria Math"/>
                            <a:cs typeface="Calibri" pitchFamily="34" charset="0"/>
                          </a:rPr>
                        </m:ctrlPr>
                      </m:sSubPr>
                      <m:e>
                        <m:r>
                          <a:rPr lang="en-US" sz="2400" b="1" i="0" smtClean="0">
                            <a:solidFill>
                              <a:schemeClr val="tx1"/>
                            </a:solidFill>
                            <a:latin typeface="Cambria Math"/>
                            <a:cs typeface="Calibri" pitchFamily="34" charset="0"/>
                          </a:rPr>
                          <m:t>𝐑</m:t>
                        </m:r>
                      </m:e>
                      <m:sub>
                        <m:r>
                          <a:rPr lang="en-US" sz="2400" b="0" i="1" smtClean="0">
                            <a:solidFill>
                              <a:schemeClr val="tx1"/>
                            </a:solidFill>
                            <a:latin typeface="Cambria Math"/>
                            <a:cs typeface="Calibri" pitchFamily="34" charset="0"/>
                          </a:rPr>
                          <m:t>𝑧</m:t>
                        </m:r>
                      </m:sub>
                    </m:sSub>
                    <m:d>
                      <m:dPr>
                        <m:ctrlPr>
                          <a:rPr lang="en-US" sz="2400" b="0" i="1" smtClean="0">
                            <a:solidFill>
                              <a:schemeClr val="tx1"/>
                            </a:solidFill>
                            <a:latin typeface="Cambria Math"/>
                            <a:cs typeface="Calibri" pitchFamily="34" charset="0"/>
                          </a:rPr>
                        </m:ctrlPr>
                      </m:dPr>
                      <m:e>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𝑢</m:t>
                            </m:r>
                          </m:e>
                          <m:sub>
                            <m:r>
                              <a:rPr lang="en-US" sz="2400" b="0" i="1" smtClean="0">
                                <a:solidFill>
                                  <a:schemeClr val="tx1"/>
                                </a:solidFill>
                                <a:latin typeface="Cambria Math"/>
                                <a:cs typeface="Calibri" pitchFamily="34" charset="0"/>
                              </a:rPr>
                              <m:t>𝑖</m:t>
                            </m:r>
                          </m:sub>
                        </m:sSub>
                      </m:e>
                    </m:d>
                    <m:r>
                      <a:rPr lang="en-US" sz="2400" b="0" i="1" smtClean="0">
                        <a:solidFill>
                          <a:schemeClr val="tx1"/>
                        </a:solidFill>
                        <a:latin typeface="Cambria Math"/>
                        <a:cs typeface="Calibri" pitchFamily="34" charset="0"/>
                      </a:rPr>
                      <m:t>= </m:t>
                    </m:r>
                    <m:r>
                      <a:rPr lang="en-US" sz="2400" b="0" i="1" smtClean="0">
                        <a:solidFill>
                          <a:schemeClr val="tx1"/>
                        </a:solidFill>
                        <a:latin typeface="Cambria Math"/>
                        <a:cs typeface="Calibri" pitchFamily="34" charset="0"/>
                      </a:rPr>
                      <m:t>𝜆</m:t>
                    </m:r>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m:t>
                        </m:r>
                      </m:e>
                      <m:sub>
                        <m:r>
                          <a:rPr lang="en-US" sz="2400" b="0" i="1" smtClean="0">
                            <a:solidFill>
                              <a:schemeClr val="tx1"/>
                            </a:solidFill>
                            <a:latin typeface="Cambria Math"/>
                            <a:cs typeface="Calibri" pitchFamily="34" charset="0"/>
                          </a:rPr>
                          <m:t>𝑗</m:t>
                        </m:r>
                        <m:r>
                          <a:rPr lang="en-US" sz="2400" b="0" i="1" smtClean="0">
                            <a:solidFill>
                              <a:schemeClr val="tx1"/>
                            </a:solidFill>
                            <a:latin typeface="Cambria Math"/>
                            <a:cs typeface="Calibri" pitchFamily="34" charset="0"/>
                          </a:rPr>
                          <m:t>:</m:t>
                        </m:r>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𝑢</m:t>
                            </m:r>
                          </m:e>
                          <m:sub>
                            <m:r>
                              <a:rPr lang="en-US" sz="2400" b="0" i="1" smtClean="0">
                                <a:solidFill>
                                  <a:schemeClr val="tx1"/>
                                </a:solidFill>
                                <a:latin typeface="Cambria Math"/>
                                <a:cs typeface="Calibri" pitchFamily="34" charset="0"/>
                              </a:rPr>
                              <m:t>𝑗</m:t>
                            </m:r>
                          </m:sub>
                        </m:sSub>
                        <m:r>
                          <a:rPr lang="en-US" sz="2400" b="0" i="1" smtClean="0">
                            <a:solidFill>
                              <a:schemeClr val="tx1"/>
                            </a:solidFill>
                            <a:latin typeface="Cambria Math"/>
                            <a:ea typeface="Cambria Math"/>
                            <a:cs typeface="Calibri" pitchFamily="34" charset="0"/>
                          </a:rPr>
                          <m:t>→</m:t>
                        </m:r>
                        <m:sSub>
                          <m:sSubPr>
                            <m:ctrlPr>
                              <a:rPr lang="en-US" sz="2400" b="0" i="1" smtClean="0">
                                <a:solidFill>
                                  <a:schemeClr val="tx1"/>
                                </a:solidFill>
                                <a:latin typeface="Cambria Math"/>
                                <a:ea typeface="Cambria Math"/>
                                <a:cs typeface="Calibri" pitchFamily="34" charset="0"/>
                              </a:rPr>
                            </m:ctrlPr>
                          </m:sSubPr>
                          <m:e>
                            <m:r>
                              <a:rPr lang="en-US" sz="2400" b="0" i="1" smtClean="0">
                                <a:solidFill>
                                  <a:schemeClr val="tx1"/>
                                </a:solidFill>
                                <a:latin typeface="Cambria Math"/>
                                <a:ea typeface="Cambria Math"/>
                                <a:cs typeface="Calibri" pitchFamily="34" charset="0"/>
                              </a:rPr>
                              <m:t>𝑢</m:t>
                            </m:r>
                          </m:e>
                          <m:sub>
                            <m:r>
                              <a:rPr lang="en-US" sz="2400" b="0" i="1" smtClean="0">
                                <a:solidFill>
                                  <a:schemeClr val="tx1"/>
                                </a:solidFill>
                                <a:latin typeface="Cambria Math"/>
                                <a:ea typeface="Cambria Math"/>
                                <a:cs typeface="Calibri" pitchFamily="34" charset="0"/>
                              </a:rPr>
                              <m:t>𝑖</m:t>
                            </m:r>
                          </m:sub>
                        </m:sSub>
                      </m:sub>
                    </m:sSub>
                    <m:sSub>
                      <m:sSubPr>
                        <m:ctrlPr>
                          <a:rPr lang="en-US" sz="2400" b="0" i="1" smtClean="0">
                            <a:solidFill>
                              <a:schemeClr val="tx1"/>
                            </a:solidFill>
                            <a:latin typeface="Cambria Math"/>
                            <a:cs typeface="Calibri" pitchFamily="34" charset="0"/>
                          </a:rPr>
                        </m:ctrlPr>
                      </m:sSubPr>
                      <m:e>
                        <m:r>
                          <a:rPr lang="en-US" sz="2400" b="1" i="0" smtClean="0">
                            <a:solidFill>
                              <a:schemeClr val="tx1"/>
                            </a:solidFill>
                            <a:latin typeface="Cambria Math"/>
                            <a:cs typeface="Calibri" pitchFamily="34" charset="0"/>
                          </a:rPr>
                          <m:t>𝐑</m:t>
                        </m:r>
                      </m:e>
                      <m:sub>
                        <m:r>
                          <a:rPr lang="en-US" sz="2400" b="0" i="1" smtClean="0">
                            <a:solidFill>
                              <a:schemeClr val="tx1"/>
                            </a:solidFill>
                            <a:latin typeface="Cambria Math"/>
                            <a:cs typeface="Calibri" pitchFamily="34" charset="0"/>
                          </a:rPr>
                          <m:t>𝑧</m:t>
                        </m:r>
                      </m:sub>
                    </m:sSub>
                    <m:d>
                      <m:dPr>
                        <m:ctrlPr>
                          <a:rPr lang="en-US" sz="2400" b="0" i="1" smtClean="0">
                            <a:solidFill>
                              <a:schemeClr val="tx1"/>
                            </a:solidFill>
                            <a:latin typeface="Cambria Math"/>
                            <a:cs typeface="Calibri" pitchFamily="34" charset="0"/>
                          </a:rPr>
                        </m:ctrlPr>
                      </m:dPr>
                      <m:e>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𝑢</m:t>
                            </m:r>
                          </m:e>
                          <m:sub>
                            <m:r>
                              <a:rPr lang="en-US" sz="2400" b="0" i="1" smtClean="0">
                                <a:solidFill>
                                  <a:schemeClr val="tx1"/>
                                </a:solidFill>
                                <a:latin typeface="Cambria Math"/>
                                <a:cs typeface="Calibri" pitchFamily="34" charset="0"/>
                              </a:rPr>
                              <m:t>𝑗</m:t>
                            </m:r>
                          </m:sub>
                        </m:sSub>
                      </m:e>
                    </m:d>
                    <m:r>
                      <a:rPr lang="en-US" sz="2400" b="0" i="1" smtClean="0">
                        <a:solidFill>
                          <a:schemeClr val="tx1"/>
                        </a:solidFill>
                        <a:latin typeface="Cambria Math"/>
                        <a:ea typeface="Cambria Math"/>
                        <a:cs typeface="Calibri" pitchFamily="34" charset="0"/>
                      </a:rPr>
                      <m:t>∙</m:t>
                    </m:r>
                    <m:sSub>
                      <m:sSubPr>
                        <m:ctrlPr>
                          <a:rPr lang="en-US" sz="2400" b="0" i="1" smtClean="0">
                            <a:solidFill>
                              <a:schemeClr val="tx1"/>
                            </a:solidFill>
                            <a:latin typeface="Cambria Math"/>
                            <a:ea typeface="Cambria Math"/>
                            <a:cs typeface="Calibri" pitchFamily="34" charset="0"/>
                          </a:rPr>
                        </m:ctrlPr>
                      </m:sSubPr>
                      <m:e>
                        <m:r>
                          <a:rPr lang="en-US" sz="2400" b="1" i="0" smtClean="0">
                            <a:solidFill>
                              <a:schemeClr val="tx1"/>
                            </a:solidFill>
                            <a:latin typeface="Cambria Math"/>
                            <a:ea typeface="Cambria Math"/>
                            <a:cs typeface="Calibri" pitchFamily="34" charset="0"/>
                          </a:rPr>
                          <m:t>𝐌</m:t>
                        </m:r>
                      </m:e>
                      <m:sub>
                        <m:r>
                          <a:rPr lang="en-US" sz="2400" b="0" i="1" smtClean="0">
                            <a:solidFill>
                              <a:schemeClr val="tx1"/>
                            </a:solidFill>
                            <a:latin typeface="Cambria Math"/>
                            <a:ea typeface="Cambria Math"/>
                            <a:cs typeface="Calibri" pitchFamily="34" charset="0"/>
                          </a:rPr>
                          <m:t>𝑖𝑗</m:t>
                        </m:r>
                      </m:sub>
                    </m:sSub>
                    <m:r>
                      <a:rPr lang="en-US" altLang="zh-CN" sz="2400" b="0" i="1" smtClean="0">
                        <a:solidFill>
                          <a:schemeClr val="tx1"/>
                        </a:solidFill>
                        <a:latin typeface="Cambria Math"/>
                        <a:ea typeface="Cambria Math"/>
                        <a:cs typeface="Calibri" pitchFamily="34" charset="0"/>
                      </a:rPr>
                      <m:t>+</m:t>
                    </m:r>
                    <m:d>
                      <m:dPr>
                        <m:ctrlPr>
                          <a:rPr lang="en-US" altLang="zh-CN" sz="2400" b="0" i="1" smtClean="0">
                            <a:solidFill>
                              <a:schemeClr val="tx1"/>
                            </a:solidFill>
                            <a:latin typeface="Cambria Math"/>
                            <a:ea typeface="Cambria Math"/>
                            <a:cs typeface="Calibri" pitchFamily="34" charset="0"/>
                          </a:rPr>
                        </m:ctrlPr>
                      </m:dPr>
                      <m:e>
                        <m:r>
                          <a:rPr lang="en-US" altLang="zh-CN" sz="2400" b="0" i="1" smtClean="0">
                            <a:solidFill>
                              <a:schemeClr val="tx1"/>
                            </a:solidFill>
                            <a:latin typeface="Cambria Math"/>
                            <a:ea typeface="Cambria Math"/>
                            <a:cs typeface="Calibri" pitchFamily="34" charset="0"/>
                          </a:rPr>
                          <m:t>1−</m:t>
                        </m:r>
                        <m:r>
                          <a:rPr lang="en-US" altLang="zh-CN" sz="2400" b="0" i="1" smtClean="0">
                            <a:solidFill>
                              <a:schemeClr val="tx1"/>
                            </a:solidFill>
                            <a:latin typeface="Cambria Math"/>
                            <a:ea typeface="Cambria Math"/>
                            <a:cs typeface="Calibri" pitchFamily="34" charset="0"/>
                          </a:rPr>
                          <m:t>𝜆</m:t>
                        </m:r>
                      </m:e>
                    </m:d>
                    <m:r>
                      <a:rPr lang="en-US" altLang="zh-CN" sz="2400" b="0" i="1" smtClean="0">
                        <a:solidFill>
                          <a:schemeClr val="tx1"/>
                        </a:solidFill>
                        <a:latin typeface="Cambria Math"/>
                        <a:ea typeface="Cambria Math"/>
                        <a:cs typeface="Calibri" pitchFamily="34" charset="0"/>
                      </a:rPr>
                      <m:t>∙</m:t>
                    </m:r>
                    <m:sSub>
                      <m:sSubPr>
                        <m:ctrlPr>
                          <a:rPr lang="en-US" altLang="zh-CN" sz="2400" b="0" i="1" smtClean="0">
                            <a:solidFill>
                              <a:schemeClr val="tx1"/>
                            </a:solidFill>
                            <a:latin typeface="Cambria Math"/>
                            <a:ea typeface="Cambria Math"/>
                            <a:cs typeface="Calibri" pitchFamily="34" charset="0"/>
                          </a:rPr>
                        </m:ctrlPr>
                      </m:sSubPr>
                      <m:e>
                        <m:r>
                          <a:rPr lang="en-US" altLang="zh-CN" sz="2400" b="0" i="1" smtClean="0">
                            <a:solidFill>
                              <a:schemeClr val="tx1"/>
                            </a:solidFill>
                            <a:latin typeface="Cambria Math"/>
                            <a:ea typeface="Cambria Math"/>
                            <a:cs typeface="Calibri" pitchFamily="34" charset="0"/>
                          </a:rPr>
                          <m:t>𝜃</m:t>
                        </m:r>
                      </m:e>
                      <m:sub>
                        <m:sSub>
                          <m:sSubPr>
                            <m:ctrlPr>
                              <a:rPr lang="en-US" altLang="zh-CN" sz="2400" b="0" i="1" smtClean="0">
                                <a:solidFill>
                                  <a:schemeClr val="tx1"/>
                                </a:solidFill>
                                <a:latin typeface="Cambria Math"/>
                                <a:ea typeface="Cambria Math"/>
                                <a:cs typeface="Calibri" pitchFamily="34" charset="0"/>
                              </a:rPr>
                            </m:ctrlPr>
                          </m:sSubPr>
                          <m:e>
                            <m:r>
                              <a:rPr lang="en-US" altLang="zh-CN" sz="2400" b="0" i="1" smtClean="0">
                                <a:solidFill>
                                  <a:schemeClr val="tx1"/>
                                </a:solidFill>
                                <a:latin typeface="Cambria Math"/>
                                <a:ea typeface="Cambria Math"/>
                                <a:cs typeface="Calibri" pitchFamily="34" charset="0"/>
                              </a:rPr>
                              <m:t>𝑢</m:t>
                            </m:r>
                          </m:e>
                          <m:sub>
                            <m:r>
                              <a:rPr lang="en-US" altLang="zh-CN" sz="2400" b="0" i="1" smtClean="0">
                                <a:solidFill>
                                  <a:schemeClr val="tx1"/>
                                </a:solidFill>
                                <a:latin typeface="Cambria Math"/>
                                <a:ea typeface="Cambria Math"/>
                                <a:cs typeface="Calibri" pitchFamily="34" charset="0"/>
                              </a:rPr>
                              <m:t>𝑖</m:t>
                            </m:r>
                          </m:sub>
                        </m:sSub>
                        <m:r>
                          <a:rPr lang="en-US" altLang="zh-CN" sz="2400" b="0" i="1" smtClean="0">
                            <a:solidFill>
                              <a:schemeClr val="tx1"/>
                            </a:solidFill>
                            <a:latin typeface="Cambria Math"/>
                            <a:ea typeface="Cambria Math"/>
                            <a:cs typeface="Calibri" pitchFamily="34" charset="0"/>
                          </a:rPr>
                          <m:t>𝑧</m:t>
                        </m:r>
                      </m:sub>
                    </m:sSub>
                    <m:r>
                      <a:rPr lang="en-US" altLang="zh-CN" sz="2400" b="0" i="1" smtClean="0">
                        <a:solidFill>
                          <a:schemeClr val="tx1"/>
                        </a:solidFill>
                        <a:latin typeface="Cambria Math"/>
                        <a:ea typeface="Cambria Math"/>
                        <a:cs typeface="Calibri" pitchFamily="34" charset="0"/>
                      </a:rPr>
                      <m:t>∙</m:t>
                    </m:r>
                    <m:r>
                      <a:rPr lang="en-US" altLang="zh-CN" sz="2400" b="1" i="0" smtClean="0">
                        <a:solidFill>
                          <a:schemeClr val="tx1"/>
                        </a:solidFill>
                        <a:latin typeface="Cambria Math"/>
                        <a:ea typeface="Cambria Math"/>
                        <a:cs typeface="Calibri" pitchFamily="34" charset="0"/>
                      </a:rPr>
                      <m:t>𝐄</m:t>
                    </m:r>
                    <m:r>
                      <a:rPr lang="en-US" altLang="zh-CN" sz="2400" b="0" i="1" smtClean="0">
                        <a:solidFill>
                          <a:schemeClr val="tx1"/>
                        </a:solidFill>
                        <a:latin typeface="Cambria Math"/>
                        <a:ea typeface="Cambria Math"/>
                        <a:cs typeface="Calibri" pitchFamily="34" charset="0"/>
                      </a:rPr>
                      <m:t>(</m:t>
                    </m:r>
                    <m:r>
                      <a:rPr lang="en-US" altLang="zh-CN" sz="2400" b="0" i="1" smtClean="0">
                        <a:solidFill>
                          <a:schemeClr val="tx1"/>
                        </a:solidFill>
                        <a:latin typeface="Cambria Math"/>
                        <a:ea typeface="Cambria Math"/>
                        <a:cs typeface="Calibri" pitchFamily="34" charset="0"/>
                      </a:rPr>
                      <m:t>𝑧</m:t>
                    </m:r>
                    <m:r>
                      <a:rPr lang="en-US" altLang="zh-CN" sz="2400" b="0" i="1" smtClean="0">
                        <a:solidFill>
                          <a:schemeClr val="tx1"/>
                        </a:solidFill>
                        <a:latin typeface="Cambria Math"/>
                        <a:ea typeface="Cambria Math"/>
                        <a:cs typeface="Calibri" pitchFamily="34" charset="0"/>
                      </a:rPr>
                      <m:t>,</m:t>
                    </m:r>
                    <m:sSub>
                      <m:sSubPr>
                        <m:ctrlPr>
                          <a:rPr lang="en-US" altLang="zh-CN" sz="2400" b="0" i="1" smtClean="0">
                            <a:solidFill>
                              <a:schemeClr val="tx1"/>
                            </a:solidFill>
                            <a:latin typeface="Cambria Math"/>
                            <a:ea typeface="Cambria Math"/>
                            <a:cs typeface="Calibri" pitchFamily="34" charset="0"/>
                          </a:rPr>
                        </m:ctrlPr>
                      </m:sSubPr>
                      <m:e>
                        <m:r>
                          <a:rPr lang="en-US" altLang="zh-CN" sz="2400" b="0" i="1" smtClean="0">
                            <a:solidFill>
                              <a:schemeClr val="tx1"/>
                            </a:solidFill>
                            <a:latin typeface="Cambria Math"/>
                            <a:ea typeface="Cambria Math"/>
                            <a:cs typeface="Calibri" pitchFamily="34" charset="0"/>
                          </a:rPr>
                          <m:t>𝑢</m:t>
                        </m:r>
                      </m:e>
                      <m:sub>
                        <m:r>
                          <a:rPr lang="en-US" altLang="zh-CN" sz="2400" b="0" i="1" smtClean="0">
                            <a:solidFill>
                              <a:schemeClr val="tx1"/>
                            </a:solidFill>
                            <a:latin typeface="Cambria Math"/>
                            <a:ea typeface="Cambria Math"/>
                            <a:cs typeface="Calibri" pitchFamily="34" charset="0"/>
                          </a:rPr>
                          <m:t>𝑖</m:t>
                        </m:r>
                      </m:sub>
                    </m:sSub>
                    <m:r>
                      <a:rPr lang="en-US" altLang="zh-CN" sz="2400" b="0" i="1" smtClean="0">
                        <a:solidFill>
                          <a:schemeClr val="tx1"/>
                        </a:solidFill>
                        <a:latin typeface="Cambria Math"/>
                        <a:ea typeface="Cambria Math"/>
                        <a:cs typeface="Calibri" pitchFamily="34" charset="0"/>
                      </a:rPr>
                      <m:t>)  </m:t>
                    </m:r>
                  </m:oMath>
                </a14:m>
                <a:endParaRPr lang="en-US" sz="2400" dirty="0" smtClean="0">
                  <a:solidFill>
                    <a:schemeClr val="tx1"/>
                  </a:solidFill>
                  <a:latin typeface="Calibri" pitchFamily="34" charset="0"/>
                  <a:cs typeface="Calibri" pitchFamily="34" charset="0"/>
                </a:endParaRPr>
              </a:p>
              <a:p>
                <a:pPr marL="800100" lvl="3" indent="-342900">
                  <a:buClr>
                    <a:srgbClr val="C00000"/>
                  </a:buClr>
                  <a:buFont typeface="Courier New" pitchFamily="49" charset="0"/>
                  <a:buChar char="o"/>
                </a:pPr>
                <a14:m>
                  <m:oMath xmlns:m="http://schemas.openxmlformats.org/officeDocument/2006/math">
                    <m:r>
                      <a:rPr lang="en-US" altLang="zh-CN" sz="2400" b="1" i="0" smtClean="0">
                        <a:latin typeface="Cambria Math"/>
                        <a:ea typeface="+mn-ea"/>
                        <a:cs typeface="Calibri" pitchFamily="34" charset="0"/>
                      </a:rPr>
                      <m:t>𝐄</m:t>
                    </m:r>
                    <m:r>
                      <a:rPr lang="en-US" altLang="zh-CN" sz="2400">
                        <a:latin typeface="Cambria Math"/>
                        <a:ea typeface="+mn-ea"/>
                        <a:cs typeface="Calibri" pitchFamily="34" charset="0"/>
                      </a:rPr>
                      <m:t>(</m:t>
                    </m:r>
                    <m:r>
                      <a:rPr lang="en-US" altLang="zh-CN" sz="2400">
                        <a:latin typeface="Cambria Math"/>
                        <a:ea typeface="+mn-ea"/>
                        <a:cs typeface="Calibri" pitchFamily="34" charset="0"/>
                      </a:rPr>
                      <m:t>𝑧</m:t>
                    </m:r>
                    <m:r>
                      <a:rPr lang="en-US" altLang="zh-CN" sz="2400">
                        <a:latin typeface="Cambria Math"/>
                        <a:ea typeface="+mn-ea"/>
                        <a:cs typeface="Calibri" pitchFamily="34" charset="0"/>
                      </a:rPr>
                      <m:t>,</m:t>
                    </m:r>
                    <m:sSub>
                      <m:sSubPr>
                        <m:ctrlPr>
                          <a:rPr lang="en-US" altLang="zh-CN" sz="2400" i="1">
                            <a:latin typeface="Cambria Math"/>
                            <a:ea typeface="+mn-ea"/>
                            <a:cs typeface="Calibri" pitchFamily="34" charset="0"/>
                          </a:rPr>
                        </m:ctrlPr>
                      </m:sSubPr>
                      <m:e>
                        <m:r>
                          <a:rPr lang="en-US" altLang="zh-CN" sz="2400">
                            <a:latin typeface="Cambria Math"/>
                            <a:ea typeface="+mn-ea"/>
                            <a:cs typeface="Calibri" pitchFamily="34" charset="0"/>
                          </a:rPr>
                          <m:t>𝑢</m:t>
                        </m:r>
                      </m:e>
                      <m:sub>
                        <m:r>
                          <a:rPr lang="en-US" altLang="zh-CN" sz="2400">
                            <a:latin typeface="Cambria Math"/>
                            <a:ea typeface="+mn-ea"/>
                            <a:cs typeface="Calibri" pitchFamily="34" charset="0"/>
                          </a:rPr>
                          <m:t>𝑖</m:t>
                        </m:r>
                      </m:sub>
                    </m:sSub>
                    <m:r>
                      <a:rPr lang="en-US" altLang="zh-CN" sz="2400">
                        <a:latin typeface="Cambria Math"/>
                        <a:ea typeface="+mn-ea"/>
                        <a:cs typeface="Calibri" pitchFamily="34" charset="0"/>
                      </a:rPr>
                      <m:t>) </m:t>
                    </m:r>
                  </m:oMath>
                </a14:m>
                <a:r>
                  <a:rPr lang="en-US" sz="2400" dirty="0">
                    <a:latin typeface="Calibri" pitchFamily="34" charset="0"/>
                    <a:ea typeface="+mn-ea"/>
                    <a:cs typeface="Calibri" pitchFamily="34" charset="0"/>
                  </a:rPr>
                  <a:t>is the estimated expertise score of </a:t>
                </a:r>
                <a14:m>
                  <m:oMath xmlns:m="http://schemas.openxmlformats.org/officeDocument/2006/math">
                    <m:sSub>
                      <m:sSubPr>
                        <m:ctrlPr>
                          <a:rPr lang="en-US" sz="2400" i="1">
                            <a:latin typeface="Cambria Math"/>
                            <a:ea typeface="+mn-ea"/>
                            <a:cs typeface="Calibri" pitchFamily="34" charset="0"/>
                          </a:rPr>
                        </m:ctrlPr>
                      </m:sSubPr>
                      <m:e>
                        <m:r>
                          <a:rPr lang="en-US" sz="2400">
                            <a:latin typeface="Cambria Math"/>
                            <a:ea typeface="+mn-ea"/>
                            <a:cs typeface="Calibri" pitchFamily="34" charset="0"/>
                          </a:rPr>
                          <m:t>𝑢</m:t>
                        </m:r>
                      </m:e>
                      <m:sub>
                        <m:r>
                          <a:rPr lang="en-US" sz="2400">
                            <a:latin typeface="Cambria Math"/>
                            <a:ea typeface="+mn-ea"/>
                            <a:cs typeface="Calibri" pitchFamily="34" charset="0"/>
                          </a:rPr>
                          <m:t>𝑖</m:t>
                        </m:r>
                      </m:sub>
                    </m:sSub>
                  </m:oMath>
                </a14:m>
                <a:r>
                  <a:rPr lang="en-US" sz="2400" dirty="0">
                    <a:latin typeface="Calibri" pitchFamily="34" charset="0"/>
                    <a:ea typeface="+mn-ea"/>
                    <a:cs typeface="Calibri" pitchFamily="34" charset="0"/>
                  </a:rPr>
                  <a:t> under topic </a:t>
                </a:r>
                <a14:m>
                  <m:oMath xmlns:m="http://schemas.openxmlformats.org/officeDocument/2006/math">
                    <m:r>
                      <a:rPr lang="en-US" sz="2400">
                        <a:latin typeface="Cambria Math"/>
                        <a:ea typeface="+mn-ea"/>
                        <a:cs typeface="Calibri" pitchFamily="34" charset="0"/>
                      </a:rPr>
                      <m:t>𝑧</m:t>
                    </m:r>
                  </m:oMath>
                </a14:m>
                <a:r>
                  <a:rPr lang="en-US" sz="2400" dirty="0">
                    <a:latin typeface="Calibri" pitchFamily="34" charset="0"/>
                    <a:ea typeface="+mn-ea"/>
                    <a:cs typeface="Calibri" pitchFamily="34" charset="0"/>
                  </a:rPr>
                  <a:t>, which is defined as the expectation of </a:t>
                </a:r>
                <a:r>
                  <a:rPr lang="en-US" sz="2400" dirty="0" smtClean="0">
                    <a:latin typeface="Calibri" pitchFamily="34" charset="0"/>
                    <a:ea typeface="+mn-ea"/>
                    <a:cs typeface="Calibri" pitchFamily="34" charset="0"/>
                  </a:rPr>
                  <a:t>user topical </a:t>
                </a:r>
                <a:r>
                  <a:rPr lang="en-US" sz="2400" dirty="0">
                    <a:latin typeface="Calibri" pitchFamily="34" charset="0"/>
                    <a:ea typeface="+mn-ea"/>
                    <a:cs typeface="Calibri" pitchFamily="34" charset="0"/>
                  </a:rPr>
                  <a:t>expertise distribution learnt by TEM.</a:t>
                </a:r>
                <a:r>
                  <a:rPr lang="en-US" sz="2400" dirty="0" smtClean="0">
                    <a:latin typeface="Calibri" pitchFamily="34" charset="0"/>
                    <a:ea typeface="+mn-ea"/>
                    <a:cs typeface="Calibri" pitchFamily="34" charset="0"/>
                  </a:rPr>
                  <a:t> </a:t>
                </a:r>
                <a14:m>
                  <m:oMath xmlns:m="http://schemas.openxmlformats.org/officeDocument/2006/math">
                    <m:r>
                      <a:rPr lang="en-US" altLang="zh-CN" sz="2400" b="0" i="0" smtClean="0">
                        <a:latin typeface="Cambria Math"/>
                        <a:cs typeface="Calibri" pitchFamily="34" charset="0"/>
                      </a:rPr>
                      <m:t>       </m:t>
                    </m:r>
                  </m:oMath>
                </a14:m>
                <a:endParaRPr lang="en-US" altLang="zh-CN" sz="2400" b="0" i="0" dirty="0" smtClean="0">
                  <a:latin typeface="Calibri" pitchFamily="34" charset="0"/>
                  <a:cs typeface="Calibri" pitchFamily="34" charset="0"/>
                </a:endParaRPr>
              </a:p>
              <a:p>
                <a:pPr marL="457200" lvl="3" indent="0">
                  <a:buClr>
                    <a:srgbClr val="C00000"/>
                  </a:buClr>
                  <a:buNone/>
                </a:pPr>
                <a14:m>
                  <m:oMathPara xmlns:m="http://schemas.openxmlformats.org/officeDocument/2006/math">
                    <m:oMathParaPr>
                      <m:jc m:val="centerGroup"/>
                    </m:oMathParaPr>
                    <m:oMath xmlns:m="http://schemas.openxmlformats.org/officeDocument/2006/math">
                      <m:r>
                        <a:rPr lang="en-US" altLang="zh-CN" sz="2400" b="1" i="0">
                          <a:latin typeface="Cambria Math"/>
                          <a:cs typeface="Calibri" pitchFamily="34" charset="0"/>
                        </a:rPr>
                        <m:t>𝐄</m:t>
                      </m:r>
                      <m:d>
                        <m:dPr>
                          <m:ctrlPr>
                            <a:rPr lang="en-US" altLang="zh-CN" sz="2400" i="1">
                              <a:latin typeface="Cambria Math"/>
                              <a:cs typeface="Calibri" pitchFamily="34" charset="0"/>
                            </a:rPr>
                          </m:ctrlPr>
                        </m:dPr>
                        <m:e>
                          <m:r>
                            <a:rPr lang="en-US" altLang="zh-CN" sz="2400" i="1">
                              <a:latin typeface="Cambria Math"/>
                              <a:cs typeface="Calibri" pitchFamily="34" charset="0"/>
                            </a:rPr>
                            <m:t>𝑧</m:t>
                          </m:r>
                          <m:r>
                            <a:rPr lang="en-US" altLang="zh-CN" sz="2400" i="1">
                              <a:latin typeface="Cambria Math"/>
                              <a:cs typeface="Calibri" pitchFamily="34" charset="0"/>
                            </a:rPr>
                            <m:t>,</m:t>
                          </m:r>
                          <m:sSub>
                            <m:sSubPr>
                              <m:ctrlPr>
                                <a:rPr lang="en-US" altLang="zh-CN" sz="2400" i="1">
                                  <a:latin typeface="Cambria Math"/>
                                  <a:cs typeface="Calibri" pitchFamily="34" charset="0"/>
                                </a:rPr>
                              </m:ctrlPr>
                            </m:sSubPr>
                            <m:e>
                              <m:r>
                                <a:rPr lang="en-US" altLang="zh-CN" sz="2400" i="1">
                                  <a:latin typeface="Cambria Math"/>
                                  <a:cs typeface="Calibri" pitchFamily="34" charset="0"/>
                                </a:rPr>
                                <m:t>𝑢</m:t>
                              </m:r>
                            </m:e>
                            <m:sub>
                              <m:r>
                                <a:rPr lang="en-US" altLang="zh-CN" sz="2400" i="1">
                                  <a:latin typeface="Cambria Math"/>
                                  <a:cs typeface="Calibri" pitchFamily="34" charset="0"/>
                                </a:rPr>
                                <m:t>𝑖</m:t>
                              </m:r>
                            </m:sub>
                          </m:sSub>
                        </m:e>
                      </m:d>
                      <m:r>
                        <a:rPr lang="en-US" altLang="zh-CN" sz="2400" i="1">
                          <a:latin typeface="Cambria Math"/>
                          <a:cs typeface="Calibri" pitchFamily="34" charset="0"/>
                        </a:rPr>
                        <m:t>=</m:t>
                      </m:r>
                      <m:nary>
                        <m:naryPr>
                          <m:chr m:val="∑"/>
                          <m:supHide m:val="on"/>
                          <m:ctrlPr>
                            <a:rPr lang="en-US" altLang="zh-CN" sz="2400" b="0" i="1" smtClean="0">
                              <a:latin typeface="Cambria Math"/>
                              <a:cs typeface="Calibri" pitchFamily="34" charset="0"/>
                            </a:rPr>
                          </m:ctrlPr>
                        </m:naryPr>
                        <m:sub>
                          <m:r>
                            <a:rPr lang="en-US" altLang="zh-CN" sz="2400" b="0" i="1" smtClean="0">
                              <a:latin typeface="Cambria Math"/>
                              <a:cs typeface="Calibri" pitchFamily="34" charset="0"/>
                            </a:rPr>
                            <m:t>𝑒</m:t>
                          </m:r>
                        </m:sub>
                        <m:sup/>
                        <m:e>
                          <m:sSub>
                            <m:sSubPr>
                              <m:ctrlPr>
                                <a:rPr lang="en-US" altLang="zh-CN" sz="2400" b="0" i="1" smtClean="0">
                                  <a:latin typeface="Cambria Math"/>
                                  <a:cs typeface="Calibri" pitchFamily="34" charset="0"/>
                                </a:rPr>
                              </m:ctrlPr>
                            </m:sSubPr>
                            <m:e>
                              <m:r>
                                <a:rPr lang="en-US" altLang="zh-CN" sz="2400" b="0" i="1" smtClean="0">
                                  <a:latin typeface="Cambria Math"/>
                                  <a:cs typeface="Calibri" pitchFamily="34" charset="0"/>
                                </a:rPr>
                                <m:t>𝜙</m:t>
                              </m:r>
                            </m:e>
                            <m:sub>
                              <m:r>
                                <a:rPr lang="en-US" altLang="zh-CN" sz="2400" b="0" i="1" smtClean="0">
                                  <a:latin typeface="Cambria Math"/>
                                  <a:cs typeface="Calibri" pitchFamily="34" charset="0"/>
                                </a:rPr>
                                <m:t>𝑧</m:t>
                              </m:r>
                              <m:r>
                                <a:rPr lang="en-US" altLang="zh-CN" sz="2400" b="0" i="1" smtClean="0">
                                  <a:latin typeface="Cambria Math"/>
                                  <a:cs typeface="Calibri" pitchFamily="34" charset="0"/>
                                </a:rPr>
                                <m:t>,</m:t>
                              </m:r>
                              <m:sSub>
                                <m:sSubPr>
                                  <m:ctrlPr>
                                    <a:rPr lang="en-US" altLang="zh-CN" sz="2400" b="0" i="1" smtClean="0">
                                      <a:latin typeface="Cambria Math"/>
                                      <a:cs typeface="Calibri" pitchFamily="34" charset="0"/>
                                    </a:rPr>
                                  </m:ctrlPr>
                                </m:sSubPr>
                                <m:e>
                                  <m:r>
                                    <a:rPr lang="en-US" altLang="zh-CN" sz="2400" b="0" i="1" smtClean="0">
                                      <a:latin typeface="Cambria Math"/>
                                      <a:cs typeface="Calibri" pitchFamily="34" charset="0"/>
                                    </a:rPr>
                                    <m:t>𝑢</m:t>
                                  </m:r>
                                </m:e>
                                <m:sub>
                                  <m:r>
                                    <a:rPr lang="en-US" altLang="zh-CN" sz="2400" b="0" i="1" smtClean="0">
                                      <a:latin typeface="Cambria Math"/>
                                      <a:cs typeface="Calibri" pitchFamily="34" charset="0"/>
                                    </a:rPr>
                                    <m:t>𝑖</m:t>
                                  </m:r>
                                </m:sub>
                              </m:sSub>
                              <m:r>
                                <a:rPr lang="en-US" altLang="zh-CN" sz="2400" b="0" i="1" smtClean="0">
                                  <a:latin typeface="Cambria Math"/>
                                  <a:cs typeface="Calibri" pitchFamily="34" charset="0"/>
                                </a:rPr>
                                <m:t>,</m:t>
                              </m:r>
                              <m:r>
                                <a:rPr lang="en-US" altLang="zh-CN" sz="2400" b="0" i="1" smtClean="0">
                                  <a:latin typeface="Cambria Math"/>
                                  <a:cs typeface="Calibri" pitchFamily="34" charset="0"/>
                                </a:rPr>
                                <m:t>𝑒</m:t>
                              </m:r>
                            </m:sub>
                          </m:sSub>
                          <m:r>
                            <a:rPr lang="en-US" altLang="zh-CN" sz="2400" b="0" i="1" smtClean="0">
                              <a:latin typeface="Cambria Math"/>
                              <a:cs typeface="Calibri" pitchFamily="34" charset="0"/>
                            </a:rPr>
                            <m:t> </m:t>
                          </m:r>
                        </m:e>
                      </m:nary>
                      <m:r>
                        <a:rPr lang="en-US" altLang="zh-CN" sz="2400" i="1">
                          <a:latin typeface="Cambria Math"/>
                          <a:ea typeface="Cambria Math"/>
                          <a:cs typeface="Calibri" pitchFamily="34" charset="0"/>
                        </a:rPr>
                        <m:t>∙</m:t>
                      </m:r>
                      <m:sSub>
                        <m:sSubPr>
                          <m:ctrlPr>
                            <a:rPr lang="en-US" altLang="zh-CN" sz="2400" b="0" i="1" smtClean="0">
                              <a:latin typeface="Cambria Math"/>
                              <a:ea typeface="Cambria Math"/>
                              <a:cs typeface="Calibri" pitchFamily="34" charset="0"/>
                            </a:rPr>
                          </m:ctrlPr>
                        </m:sSubPr>
                        <m:e>
                          <m:r>
                            <a:rPr lang="en-US" altLang="zh-CN" sz="2400" b="0" i="1" smtClean="0">
                              <a:latin typeface="Cambria Math"/>
                              <a:ea typeface="Cambria Math"/>
                              <a:cs typeface="Calibri" pitchFamily="34" charset="0"/>
                            </a:rPr>
                            <m:t>𝜇</m:t>
                          </m:r>
                        </m:e>
                        <m:sub>
                          <m:r>
                            <a:rPr lang="en-US" altLang="zh-CN" sz="2400" b="0" i="1" smtClean="0">
                              <a:latin typeface="Cambria Math"/>
                              <a:ea typeface="Cambria Math"/>
                              <a:cs typeface="Calibri" pitchFamily="34" charset="0"/>
                            </a:rPr>
                            <m:t>𝑒</m:t>
                          </m:r>
                        </m:sub>
                      </m:sSub>
                    </m:oMath>
                  </m:oMathPara>
                </a14:m>
                <a:endParaRPr lang="en-US" sz="2400" i="1" dirty="0" smtClean="0">
                  <a:latin typeface="Calibri" pitchFamily="34" charset="0"/>
                  <a:cs typeface="Calibri" pitchFamily="34" charset="0"/>
                </a:endParaRPr>
              </a:p>
              <a:p>
                <a:pPr lvl="1">
                  <a:buFont typeface="Courier New" pitchFamily="49" charset="0"/>
                  <a:buChar char="o"/>
                </a:pPr>
                <a14:m>
                  <m:oMath xmlns:m="http://schemas.openxmlformats.org/officeDocument/2006/math">
                    <m:r>
                      <a:rPr lang="en-US" sz="2400" b="0" i="1" smtClean="0">
                        <a:latin typeface="Cambria Math"/>
                        <a:cs typeface="Calibri" pitchFamily="34" charset="0"/>
                      </a:rPr>
                      <m:t>𝜆</m:t>
                    </m:r>
                    <m:r>
                      <a:rPr lang="en-US" sz="2400" b="0" i="1" smtClean="0">
                        <a:latin typeface="Cambria Math"/>
                        <a:cs typeface="Calibri" pitchFamily="34" charset="0"/>
                      </a:rPr>
                      <m:t>∈</m:t>
                    </m:r>
                    <m:d>
                      <m:dPr>
                        <m:begChr m:val="["/>
                        <m:endChr m:val="]"/>
                        <m:ctrlPr>
                          <a:rPr lang="en-US" sz="2400" b="0" i="1" smtClean="0">
                            <a:latin typeface="Cambria Math"/>
                          </a:rPr>
                        </m:ctrlPr>
                      </m:dPr>
                      <m:e>
                        <m:r>
                          <a:rPr lang="en-US" sz="2400" b="0" i="1" smtClean="0">
                            <a:latin typeface="Cambria Math"/>
                          </a:rPr>
                          <m:t>0,1</m:t>
                        </m:r>
                      </m:e>
                    </m:d>
                  </m:oMath>
                </a14:m>
                <a:r>
                  <a:rPr lang="en-US" sz="2400" dirty="0" smtClean="0">
                    <a:latin typeface="Calibri" pitchFamily="34" charset="0"/>
                    <a:cs typeface="Calibri" pitchFamily="34" charset="0"/>
                  </a:rPr>
                  <a:t> is a parameter to control the probability of teleportation operation.</a:t>
                </a:r>
              </a:p>
              <a:p>
                <a:r>
                  <a:rPr lang="en-SG" sz="1200" b="0" i="0" u="none" strike="noStrike" kern="1200" baseline="0" dirty="0" smtClean="0">
                    <a:solidFill>
                      <a:schemeClr val="tx1"/>
                    </a:solidFill>
                    <a:latin typeface="Arial" charset="0"/>
                    <a:ea typeface="+mn-ea"/>
                    <a:cs typeface="+mn-cs"/>
                  </a:rPr>
                  <a:t>Thus  </a:t>
                </a:r>
                <a14:m>
                  <m:oMath xmlns:m="http://schemas.openxmlformats.org/officeDocument/2006/math">
                    <m:sSub>
                      <m:sSubPr>
                        <m:ctrlPr>
                          <a:rPr lang="en-US" altLang="zh-CN" sz="1200" b="0" i="1" smtClean="0">
                            <a:solidFill>
                              <a:schemeClr val="tx1"/>
                            </a:solidFill>
                            <a:latin typeface="Cambria Math"/>
                            <a:ea typeface="Cambria Math"/>
                            <a:cs typeface="Calibri" pitchFamily="34" charset="0"/>
                          </a:rPr>
                        </m:ctrlPr>
                      </m:sSubPr>
                      <m:e>
                        <m:r>
                          <a:rPr lang="en-US" altLang="zh-CN" sz="1200" b="0" i="1" smtClean="0">
                            <a:solidFill>
                              <a:schemeClr val="tx1"/>
                            </a:solidFill>
                            <a:latin typeface="Cambria Math"/>
                            <a:ea typeface="Cambria Math"/>
                            <a:cs typeface="Calibri" pitchFamily="34" charset="0"/>
                          </a:rPr>
                          <m:t>𝜃</m:t>
                        </m:r>
                      </m:e>
                      <m:sub>
                        <m:sSub>
                          <m:sSubPr>
                            <m:ctrlPr>
                              <a:rPr lang="en-US" altLang="zh-CN" sz="1200" b="0" i="1" smtClean="0">
                                <a:solidFill>
                                  <a:schemeClr val="tx1"/>
                                </a:solidFill>
                                <a:latin typeface="Cambria Math"/>
                                <a:ea typeface="Cambria Math"/>
                                <a:cs typeface="Calibri" pitchFamily="34" charset="0"/>
                              </a:rPr>
                            </m:ctrlPr>
                          </m:sSubPr>
                          <m:e>
                            <m:r>
                              <a:rPr lang="en-US" altLang="zh-CN" sz="1200" b="0" i="1" smtClean="0">
                                <a:solidFill>
                                  <a:schemeClr val="tx1"/>
                                </a:solidFill>
                                <a:latin typeface="Cambria Math"/>
                                <a:ea typeface="Cambria Math"/>
                                <a:cs typeface="Calibri" pitchFamily="34" charset="0"/>
                              </a:rPr>
                              <m:t>𝑢</m:t>
                            </m:r>
                          </m:e>
                          <m:sub>
                            <m:r>
                              <a:rPr lang="en-US" altLang="zh-CN" sz="1200" b="0" i="1" smtClean="0">
                                <a:solidFill>
                                  <a:schemeClr val="tx1"/>
                                </a:solidFill>
                                <a:latin typeface="Cambria Math"/>
                                <a:ea typeface="Cambria Math"/>
                                <a:cs typeface="Calibri" pitchFamily="34" charset="0"/>
                              </a:rPr>
                              <m:t>𝑖</m:t>
                            </m:r>
                          </m:sub>
                        </m:sSub>
                        <m:r>
                          <a:rPr lang="en-US" altLang="zh-CN" sz="1200" b="0" i="1" smtClean="0">
                            <a:solidFill>
                              <a:schemeClr val="tx1"/>
                            </a:solidFill>
                            <a:latin typeface="Cambria Math"/>
                            <a:ea typeface="Cambria Math"/>
                            <a:cs typeface="Calibri" pitchFamily="34" charset="0"/>
                          </a:rPr>
                          <m:t>𝑧</m:t>
                        </m:r>
                      </m:sub>
                    </m:sSub>
                    <m:r>
                      <a:rPr lang="en-US" altLang="zh-CN" sz="1200" b="0" i="1" smtClean="0">
                        <a:solidFill>
                          <a:schemeClr val="tx1"/>
                        </a:solidFill>
                        <a:latin typeface="Cambria Math"/>
                        <a:ea typeface="Cambria Math"/>
                        <a:cs typeface="Calibri" pitchFamily="34" charset="0"/>
                      </a:rPr>
                      <m:t>∙</m:t>
                    </m:r>
                    <m:r>
                      <a:rPr lang="en-US" altLang="zh-CN" sz="1200" b="1" i="0" smtClean="0">
                        <a:solidFill>
                          <a:schemeClr val="tx1"/>
                        </a:solidFill>
                        <a:latin typeface="Cambria Math"/>
                        <a:ea typeface="Cambria Math"/>
                        <a:cs typeface="Calibri" pitchFamily="34" charset="0"/>
                      </a:rPr>
                      <m:t>𝐄</m:t>
                    </m:r>
                    <m:r>
                      <a:rPr lang="en-US" altLang="zh-CN" sz="1200" b="0" i="1" smtClean="0">
                        <a:solidFill>
                          <a:schemeClr val="tx1"/>
                        </a:solidFill>
                        <a:latin typeface="Cambria Math"/>
                        <a:ea typeface="Cambria Math"/>
                        <a:cs typeface="Calibri" pitchFamily="34" charset="0"/>
                      </a:rPr>
                      <m:t>(</m:t>
                    </m:r>
                    <m:r>
                      <a:rPr lang="en-US" altLang="zh-CN" sz="1200" b="0" i="1" smtClean="0">
                        <a:solidFill>
                          <a:schemeClr val="tx1"/>
                        </a:solidFill>
                        <a:latin typeface="Cambria Math"/>
                        <a:ea typeface="Cambria Math"/>
                        <a:cs typeface="Calibri" pitchFamily="34" charset="0"/>
                      </a:rPr>
                      <m:t>𝑧</m:t>
                    </m:r>
                    <m:r>
                      <a:rPr lang="en-US" altLang="zh-CN" sz="1200" b="0" i="1" smtClean="0">
                        <a:solidFill>
                          <a:schemeClr val="tx1"/>
                        </a:solidFill>
                        <a:latin typeface="Cambria Math"/>
                        <a:ea typeface="Cambria Math"/>
                        <a:cs typeface="Calibri" pitchFamily="34" charset="0"/>
                      </a:rPr>
                      <m:t>,</m:t>
                    </m:r>
                    <m:sSub>
                      <m:sSubPr>
                        <m:ctrlPr>
                          <a:rPr lang="en-US" altLang="zh-CN" sz="1200" b="0" i="1" smtClean="0">
                            <a:solidFill>
                              <a:schemeClr val="tx1"/>
                            </a:solidFill>
                            <a:latin typeface="Cambria Math"/>
                            <a:ea typeface="Cambria Math"/>
                            <a:cs typeface="Calibri" pitchFamily="34" charset="0"/>
                          </a:rPr>
                        </m:ctrlPr>
                      </m:sSubPr>
                      <m:e>
                        <m:r>
                          <a:rPr lang="en-US" altLang="zh-CN" sz="1200" b="0" i="1" smtClean="0">
                            <a:solidFill>
                              <a:schemeClr val="tx1"/>
                            </a:solidFill>
                            <a:latin typeface="Cambria Math"/>
                            <a:ea typeface="Cambria Math"/>
                            <a:cs typeface="Calibri" pitchFamily="34" charset="0"/>
                          </a:rPr>
                          <m:t>𝑢</m:t>
                        </m:r>
                      </m:e>
                      <m:sub>
                        <m:r>
                          <a:rPr lang="en-US" altLang="zh-CN" sz="1200" b="0" i="1" smtClean="0">
                            <a:solidFill>
                              <a:schemeClr val="tx1"/>
                            </a:solidFill>
                            <a:latin typeface="Cambria Math"/>
                            <a:ea typeface="Cambria Math"/>
                            <a:cs typeface="Calibri" pitchFamily="34" charset="0"/>
                          </a:rPr>
                          <m:t>𝑖</m:t>
                        </m:r>
                      </m:sub>
                    </m:sSub>
                    <m:r>
                      <a:rPr lang="en-US" altLang="zh-CN" sz="1200" b="0" i="1" smtClean="0">
                        <a:solidFill>
                          <a:schemeClr val="tx1"/>
                        </a:solidFill>
                        <a:latin typeface="Cambria Math"/>
                        <a:ea typeface="Cambria Math"/>
                        <a:cs typeface="Calibri" pitchFamily="34" charset="0"/>
                      </a:rPr>
                      <m:t>) </m:t>
                    </m:r>
                  </m:oMath>
                </a14:m>
                <a:r>
                  <a:rPr lang="en-SG" sz="1200" b="0" i="0" u="none" strike="noStrike" kern="1200" baseline="0" dirty="0" smtClean="0">
                    <a:solidFill>
                      <a:schemeClr val="tx1"/>
                    </a:solidFill>
                    <a:latin typeface="Arial" charset="0"/>
                    <a:ea typeface="+mn-ea"/>
                    <a:cs typeface="+mn-cs"/>
                  </a:rPr>
                  <a:t> defines the teleportation vector of the random surfer under topic </a:t>
                </a:r>
                <a14:m>
                  <m:oMath xmlns:m="http://schemas.openxmlformats.org/officeDocument/2006/math">
                    <m:r>
                      <a:rPr lang="en-SG" sz="1200" b="0" i="1" u="none" strike="noStrike" kern="1200" baseline="0" dirty="0" smtClean="0">
                        <a:solidFill>
                          <a:schemeClr val="tx1"/>
                        </a:solidFill>
                        <a:latin typeface="Cambria Math"/>
                        <a:ea typeface="+mn-ea"/>
                        <a:cs typeface="+mn-cs"/>
                      </a:rPr>
                      <m:t>𝑧</m:t>
                    </m:r>
                  </m:oMath>
                </a14:m>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in </a:t>
                </a:r>
                <a14:m>
                  <m:oMath xmlns:m="http://schemas.openxmlformats.org/officeDocument/2006/math">
                    <m:r>
                      <a:rPr lang="en-SG" sz="1200" b="0" i="1" u="none" strike="noStrike" kern="1200" baseline="0" dirty="0" smtClean="0">
                        <a:solidFill>
                          <a:schemeClr val="tx1"/>
                        </a:solidFill>
                        <a:latin typeface="Cambria Math"/>
                        <a:ea typeface="+mn-ea"/>
                        <a:cs typeface="+mn-cs"/>
                      </a:rPr>
                      <m:t>𝐶𝑄𝐴𝑅𝑎𝑛𝑘</m:t>
                    </m:r>
                  </m:oMath>
                </a14:m>
                <a:endParaRPr lang="en-US" dirty="0" smtClean="0"/>
              </a:p>
              <a:p>
                <a:endParaRPr lang="en-US" dirty="0" smtClean="0"/>
              </a:p>
              <a:p>
                <a:endParaRPr lang="en-US" dirty="0" smtClean="0"/>
              </a:p>
              <a:p>
                <a:endParaRPr lang="en-US" dirty="0" smtClean="0"/>
              </a:p>
              <a:p>
                <a:endParaRPr lang="en-US" dirty="0" smtClean="0"/>
              </a:p>
              <a:p>
                <a:r>
                  <a:rPr lang="en-SG" sz="1200" b="0" i="0" u="none" strike="noStrike" kern="1200" baseline="0" dirty="0" smtClean="0">
                    <a:solidFill>
                      <a:schemeClr val="tx1"/>
                    </a:solidFill>
                    <a:latin typeface="Arial" charset="0"/>
                    <a:ea typeface="+mn-ea"/>
                    <a:cs typeface="+mn-cs"/>
                  </a:rPr>
                  <a:t>(Note that we can estimate each user’s topical expertise score by just using TEM results with </a:t>
                </a:r>
                <a14:m>
                  <m:oMath xmlns:m="http://schemas.openxmlformats.org/officeDocument/2006/math">
                    <m:r>
                      <a:rPr lang="en-US" altLang="zh-CN" sz="1200" b="1" i="0" smtClean="0">
                        <a:latin typeface="Cambria Math"/>
                        <a:cs typeface="Calibri" pitchFamily="34" charset="0"/>
                      </a:rPr>
                      <m:t>𝐄</m:t>
                    </m:r>
                    <m:d>
                      <m:dPr>
                        <m:ctrlPr>
                          <a:rPr lang="en-US" altLang="zh-CN" sz="1200" i="1">
                            <a:latin typeface="Cambria Math"/>
                            <a:cs typeface="Calibri" pitchFamily="34" charset="0"/>
                          </a:rPr>
                        </m:ctrlPr>
                      </m:dPr>
                      <m:e>
                        <m:r>
                          <a:rPr lang="en-US" altLang="zh-CN" sz="1200" i="1">
                            <a:latin typeface="Cambria Math"/>
                            <a:cs typeface="Calibri" pitchFamily="34" charset="0"/>
                          </a:rPr>
                          <m:t>𝑧</m:t>
                        </m:r>
                        <m:r>
                          <a:rPr lang="en-US" altLang="zh-CN" sz="1200" i="1">
                            <a:latin typeface="Cambria Math"/>
                            <a:cs typeface="Calibri" pitchFamily="34" charset="0"/>
                          </a:rPr>
                          <m:t>,</m:t>
                        </m:r>
                        <m:sSub>
                          <m:sSubPr>
                            <m:ctrlPr>
                              <a:rPr lang="en-US" altLang="zh-CN" sz="1200" i="1">
                                <a:latin typeface="Cambria Math"/>
                                <a:cs typeface="Calibri" pitchFamily="34" charset="0"/>
                              </a:rPr>
                            </m:ctrlPr>
                          </m:sSubPr>
                          <m:e>
                            <m:r>
                              <a:rPr lang="en-US" altLang="zh-CN" sz="1200" i="1">
                                <a:latin typeface="Cambria Math"/>
                                <a:cs typeface="Calibri" pitchFamily="34" charset="0"/>
                              </a:rPr>
                              <m:t>𝑢</m:t>
                            </m:r>
                          </m:e>
                          <m:sub>
                            <m:r>
                              <a:rPr lang="en-US" altLang="zh-CN" sz="1200" i="1">
                                <a:latin typeface="Cambria Math"/>
                                <a:cs typeface="Calibri" pitchFamily="34" charset="0"/>
                              </a:rPr>
                              <m:t>𝑖</m:t>
                            </m:r>
                          </m:sub>
                        </m:sSub>
                      </m:e>
                    </m:d>
                    <m:r>
                      <a:rPr lang="en-US" altLang="zh-CN" sz="1200" i="1">
                        <a:latin typeface="Cambria Math"/>
                        <a:cs typeface="Calibri" pitchFamily="34" charset="0"/>
                      </a:rPr>
                      <m:t>=</m:t>
                    </m:r>
                    <m:nary>
                      <m:naryPr>
                        <m:chr m:val="∑"/>
                        <m:supHide m:val="on"/>
                        <m:ctrlPr>
                          <a:rPr lang="en-US" altLang="zh-CN" sz="1200" b="0" i="1" smtClean="0">
                            <a:latin typeface="Cambria Math"/>
                            <a:cs typeface="Calibri" pitchFamily="34" charset="0"/>
                          </a:rPr>
                        </m:ctrlPr>
                      </m:naryPr>
                      <m:sub>
                        <m:r>
                          <a:rPr lang="en-US" altLang="zh-CN" sz="1200" b="0" i="1" smtClean="0">
                            <a:latin typeface="Cambria Math"/>
                            <a:cs typeface="Calibri" pitchFamily="34" charset="0"/>
                          </a:rPr>
                          <m:t>𝑒</m:t>
                        </m:r>
                      </m:sub>
                      <m:sup/>
                      <m:e>
                        <m:sSub>
                          <m:sSubPr>
                            <m:ctrlPr>
                              <a:rPr lang="en-US" altLang="zh-CN" sz="1200" b="0" i="1" smtClean="0">
                                <a:latin typeface="Cambria Math"/>
                                <a:cs typeface="Calibri" pitchFamily="34" charset="0"/>
                              </a:rPr>
                            </m:ctrlPr>
                          </m:sSubPr>
                          <m:e>
                            <m:r>
                              <a:rPr lang="en-US" altLang="zh-CN" sz="1200" b="0" i="1" smtClean="0">
                                <a:latin typeface="Cambria Math"/>
                                <a:cs typeface="Calibri" pitchFamily="34" charset="0"/>
                              </a:rPr>
                              <m:t>𝜙</m:t>
                            </m:r>
                          </m:e>
                          <m:sub>
                            <m:r>
                              <a:rPr lang="en-US" altLang="zh-CN" sz="1200" b="0" i="1" smtClean="0">
                                <a:latin typeface="Cambria Math"/>
                                <a:cs typeface="Calibri" pitchFamily="34" charset="0"/>
                              </a:rPr>
                              <m:t>𝑧</m:t>
                            </m:r>
                            <m:r>
                              <a:rPr lang="en-US" altLang="zh-CN" sz="1200" b="0" i="1" smtClean="0">
                                <a:latin typeface="Cambria Math"/>
                                <a:cs typeface="Calibri" pitchFamily="34" charset="0"/>
                              </a:rPr>
                              <m:t>,</m:t>
                            </m:r>
                            <m:sSub>
                              <m:sSubPr>
                                <m:ctrlPr>
                                  <a:rPr lang="en-US" altLang="zh-CN" sz="1200" b="0" i="1" smtClean="0">
                                    <a:latin typeface="Cambria Math"/>
                                    <a:cs typeface="Calibri" pitchFamily="34" charset="0"/>
                                  </a:rPr>
                                </m:ctrlPr>
                              </m:sSubPr>
                              <m:e>
                                <m:r>
                                  <a:rPr lang="en-US" altLang="zh-CN" sz="1200" b="0" i="1" smtClean="0">
                                    <a:latin typeface="Cambria Math"/>
                                    <a:cs typeface="Calibri" pitchFamily="34" charset="0"/>
                                  </a:rPr>
                                  <m:t>𝑢</m:t>
                                </m:r>
                              </m:e>
                              <m:sub>
                                <m:r>
                                  <a:rPr lang="en-US" altLang="zh-CN" sz="1200" b="0" i="1" smtClean="0">
                                    <a:latin typeface="Cambria Math"/>
                                    <a:cs typeface="Calibri" pitchFamily="34" charset="0"/>
                                  </a:rPr>
                                  <m:t>𝑖</m:t>
                                </m:r>
                              </m:sub>
                            </m:sSub>
                            <m:r>
                              <a:rPr lang="en-US" altLang="zh-CN" sz="1200" b="0" i="1" smtClean="0">
                                <a:latin typeface="Cambria Math"/>
                                <a:cs typeface="Calibri" pitchFamily="34" charset="0"/>
                              </a:rPr>
                              <m:t>,</m:t>
                            </m:r>
                            <m:r>
                              <a:rPr lang="en-US" altLang="zh-CN" sz="1200" b="0" i="1" smtClean="0">
                                <a:latin typeface="Cambria Math"/>
                                <a:cs typeface="Calibri" pitchFamily="34" charset="0"/>
                              </a:rPr>
                              <m:t>𝑒</m:t>
                            </m:r>
                          </m:sub>
                        </m:sSub>
                        <m:r>
                          <a:rPr lang="en-US" altLang="zh-CN" sz="1200" b="0" i="1" smtClean="0">
                            <a:latin typeface="Cambria Math"/>
                            <a:cs typeface="Calibri" pitchFamily="34" charset="0"/>
                          </a:rPr>
                          <m:t> </m:t>
                        </m:r>
                      </m:e>
                    </m:nary>
                    <m:r>
                      <a:rPr lang="en-US" altLang="zh-CN" sz="1200" i="1">
                        <a:latin typeface="Cambria Math"/>
                        <a:ea typeface="Cambria Math"/>
                        <a:cs typeface="Calibri" pitchFamily="34" charset="0"/>
                      </a:rPr>
                      <m:t>∙</m:t>
                    </m:r>
                    <m:sSub>
                      <m:sSubPr>
                        <m:ctrlPr>
                          <a:rPr lang="en-US" altLang="zh-CN" sz="1200" b="0" i="1" smtClean="0">
                            <a:latin typeface="Cambria Math"/>
                            <a:ea typeface="Cambria Math"/>
                            <a:cs typeface="Calibri" pitchFamily="34" charset="0"/>
                          </a:rPr>
                        </m:ctrlPr>
                      </m:sSubPr>
                      <m:e>
                        <m:r>
                          <a:rPr lang="en-US" altLang="zh-CN" sz="1200" b="0" i="1" smtClean="0">
                            <a:latin typeface="Cambria Math"/>
                            <a:ea typeface="Cambria Math"/>
                            <a:cs typeface="Calibri" pitchFamily="34" charset="0"/>
                          </a:rPr>
                          <m:t>𝜇</m:t>
                        </m:r>
                      </m:e>
                      <m:sub>
                        <m:r>
                          <a:rPr lang="en-US" altLang="zh-CN" sz="1200" b="0" i="1" smtClean="0">
                            <a:latin typeface="Cambria Math"/>
                            <a:ea typeface="Cambria Math"/>
                            <a:cs typeface="Calibri" pitchFamily="34" charset="0"/>
                          </a:rPr>
                          <m:t>𝑒</m:t>
                        </m:r>
                      </m:sub>
                    </m:sSub>
                  </m:oMath>
                </a14:m>
                <a:r>
                  <a:rPr lang="en-SG" sz="1200" b="0" i="0" u="none" strike="noStrike" kern="1200" baseline="0" dirty="0" smtClean="0">
                    <a:solidFill>
                      <a:schemeClr val="tx1"/>
                    </a:solidFill>
                    <a:latin typeface="Arial" charset="0"/>
                    <a:ea typeface="+mn-ea"/>
                    <a:cs typeface="+mn-cs"/>
                  </a:rPr>
                  <a:t>. However, for </a:t>
                </a:r>
                <a14:m>
                  <m:oMath xmlns:m="http://schemas.openxmlformats.org/officeDocument/2006/math">
                    <m:r>
                      <a:rPr lang="en-SG" sz="1200" b="0" i="1" u="none" strike="noStrike" kern="1200" baseline="0" dirty="0" smtClean="0">
                        <a:solidFill>
                          <a:schemeClr val="tx1"/>
                        </a:solidFill>
                        <a:latin typeface="Cambria Math"/>
                        <a:ea typeface="+mn-ea"/>
                        <a:cs typeface="+mn-cs"/>
                      </a:rPr>
                      <m:t>𝐶𝑄𝐴𝑅𝑎𝑛𝑘</m:t>
                    </m:r>
                    <m:r>
                      <a:rPr lang="en-SG" sz="1200" b="0" i="1" u="none" strike="noStrike" kern="1200" baseline="0" dirty="0" smtClean="0">
                        <a:solidFill>
                          <a:schemeClr val="tx1"/>
                        </a:solidFill>
                        <a:latin typeface="Cambria Math"/>
                        <a:ea typeface="+mn-ea"/>
                        <a:cs typeface="+mn-cs"/>
                      </a:rPr>
                      <m:t> </m:t>
                    </m:r>
                  </m:oMath>
                </a14:m>
                <a:r>
                  <a:rPr lang="en-SG" sz="1200" b="0" i="0" u="none" strike="noStrike" kern="1200" baseline="0" dirty="0" smtClean="0">
                    <a:solidFill>
                      <a:schemeClr val="tx1"/>
                    </a:solidFill>
                    <a:latin typeface="Arial" charset="0"/>
                    <a:ea typeface="+mn-ea"/>
                    <a:cs typeface="+mn-cs"/>
                  </a:rPr>
                  <a:t>, we measure user topical expertise by the final saliency score </a:t>
                </a:r>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1" i="0" u="none" strike="noStrike" kern="1200" baseline="0" smtClean="0">
                            <a:solidFill>
                              <a:schemeClr val="tx1"/>
                            </a:solidFill>
                            <a:latin typeface="Cambria Math"/>
                            <a:ea typeface="+mn-ea"/>
                            <a:cs typeface="+mn-cs"/>
                          </a:rPr>
                          <m:t>𝐑</m:t>
                        </m:r>
                      </m:e>
                      <m:sub>
                        <m:r>
                          <a:rPr lang="en-US" sz="1200" b="0" i="1" u="none" strike="noStrike" kern="1200" baseline="0" smtClean="0">
                            <a:solidFill>
                              <a:schemeClr val="tx1"/>
                            </a:solidFill>
                            <a:latin typeface="Cambria Math"/>
                            <a:ea typeface="+mn-ea"/>
                            <a:cs typeface="+mn-cs"/>
                          </a:rPr>
                          <m:t>𝑧</m:t>
                        </m:r>
                      </m:sub>
                    </m:sSub>
                    <m:d>
                      <m:dPr>
                        <m:ctrlPr>
                          <a:rPr lang="en-US" sz="1200" b="0" i="1" u="none" strike="noStrike" kern="1200" baseline="0" smtClean="0">
                            <a:solidFill>
                              <a:schemeClr val="tx1"/>
                            </a:solidFill>
                            <a:latin typeface="Cambria Math"/>
                            <a:ea typeface="+mn-ea"/>
                            <a:cs typeface="+mn-cs"/>
                          </a:rPr>
                        </m:ctrlPr>
                      </m:dPr>
                      <m:e>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𝑢</m:t>
                            </m:r>
                          </m:e>
                          <m:sub>
                            <m:r>
                              <a:rPr lang="en-US" sz="1200" b="0" i="1" u="none" strike="noStrike" kern="1200" baseline="0" smtClean="0">
                                <a:solidFill>
                                  <a:schemeClr val="tx1"/>
                                </a:solidFill>
                                <a:latin typeface="Cambria Math"/>
                                <a:ea typeface="+mn-ea"/>
                                <a:cs typeface="+mn-cs"/>
                              </a:rPr>
                              <m:t>𝑖</m:t>
                            </m:r>
                          </m:sub>
                        </m:sSub>
                      </m:e>
                    </m:d>
                    <m:r>
                      <a:rPr lang="en-US" sz="1200" b="0" i="1" u="none" strike="noStrike" kern="1200" baseline="0" smtClean="0">
                        <a:solidFill>
                          <a:schemeClr val="tx1"/>
                        </a:solidFill>
                        <a:latin typeface="Cambria Math"/>
                        <a:ea typeface="+mn-ea"/>
                        <a:cs typeface="+mn-cs"/>
                      </a:rPr>
                      <m:t> </m:t>
                    </m:r>
                  </m:oMath>
                </a14:m>
                <a:r>
                  <a:rPr lang="en-SG" sz="1200" b="0" i="0" u="none" strike="noStrike" kern="1200" baseline="0" dirty="0" smtClean="0">
                    <a:solidFill>
                      <a:schemeClr val="tx1"/>
                    </a:solidFill>
                    <a:latin typeface="Arial" charset="0"/>
                    <a:ea typeface="+mn-ea"/>
                    <a:cs typeface="+mn-cs"/>
                  </a:rPr>
                  <a:t>when the iterated algorithm converges. The advantage of which is to combines results from TEM and link analysis of Q&amp;A graph to further improve the user topical expertise discovery. We design recommendation experiments to compare performance of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and TEM to reveal the effectiveness of incorporating Q&amp;A graph information.)</a:t>
                </a:r>
                <a:endParaRPr lang="en-US" dirty="0"/>
              </a:p>
            </p:txBody>
          </p:sp>
        </mc:Choice>
        <mc:Fallback xmlns="">
          <p:sp>
            <p:nvSpPr>
              <p:cNvPr id="3" name="Notes Placeholder 2"/>
              <p:cNvSpPr>
                <a:spLocks noGrp="1"/>
              </p:cNvSpPr>
              <p:nvPr>
                <p:ph type="body" idx="1"/>
              </p:nvPr>
            </p:nvSpPr>
            <p:spPr/>
            <p:txBody>
              <a:bodyPr>
                <a:normAutofit fontScale="85000" lnSpcReduction="10000"/>
              </a:bodyPr>
              <a:lstStyle/>
              <a:p>
                <a:r>
                  <a:rPr lang="en-US" sz="2800" dirty="0" smtClean="0">
                    <a:solidFill>
                      <a:schemeClr val="tx1"/>
                    </a:solidFill>
                    <a:latin typeface="Calibri" pitchFamily="34" charset="0"/>
                    <a:cs typeface="Calibri" pitchFamily="34" charset="0"/>
                  </a:rPr>
                  <a:t>Given topic </a:t>
                </a:r>
                <a:r>
                  <a:rPr lang="en-US" sz="2800" b="0" i="0" smtClean="0">
                    <a:solidFill>
                      <a:schemeClr val="tx1"/>
                    </a:solidFill>
                    <a:latin typeface="Cambria Math"/>
                    <a:cs typeface="Calibri" pitchFamily="34" charset="0"/>
                  </a:rPr>
                  <a:t>𝑧</a:t>
                </a:r>
                <a:r>
                  <a:rPr lang="en-US" sz="2800" dirty="0" smtClean="0">
                    <a:solidFill>
                      <a:schemeClr val="tx1"/>
                    </a:solidFill>
                    <a:latin typeface="Calibri" pitchFamily="34" charset="0"/>
                    <a:cs typeface="Calibri" pitchFamily="34" charset="0"/>
                  </a:rPr>
                  <a:t> , the </a:t>
                </a:r>
                <a:r>
                  <a:rPr lang="en-US" sz="2800" i="0" dirty="0" smtClean="0">
                    <a:solidFill>
                      <a:schemeClr val="tx1"/>
                    </a:solidFill>
                    <a:latin typeface="Cambria Math"/>
                    <a:cs typeface="Calibri" pitchFamily="34" charset="0"/>
                  </a:rPr>
                  <a:t>𝐶𝑄𝐴𝑅𝑎𝑛𝑘</a:t>
                </a:r>
                <a:r>
                  <a:rPr lang="en-US" sz="2800" dirty="0" smtClean="0">
                    <a:solidFill>
                      <a:schemeClr val="tx1"/>
                    </a:solidFill>
                    <a:latin typeface="Calibri" pitchFamily="34" charset="0"/>
                    <a:cs typeface="Calibri" pitchFamily="34" charset="0"/>
                  </a:rPr>
                  <a:t> saliency score </a:t>
                </a:r>
                <a:r>
                  <a:rPr lang="en-US" sz="2800" dirty="0" smtClean="0">
                    <a:latin typeface="Calibri" pitchFamily="34" charset="0"/>
                    <a:cs typeface="Calibri" pitchFamily="34" charset="0"/>
                  </a:rPr>
                  <a:t>of </a:t>
                </a:r>
                <a:r>
                  <a:rPr lang="en-US" sz="2800" b="0" i="0" smtClean="0">
                    <a:latin typeface="Cambria Math"/>
                    <a:cs typeface="Calibri" pitchFamily="34" charset="0"/>
                  </a:rPr>
                  <a:t>𝑢_𝑖</a:t>
                </a:r>
                <a:r>
                  <a:rPr lang="en-US" sz="2800" dirty="0" smtClean="0">
                    <a:solidFill>
                      <a:schemeClr val="tx1"/>
                    </a:solidFill>
                    <a:latin typeface="Calibri" pitchFamily="34" charset="0"/>
                    <a:cs typeface="Calibri" pitchFamily="34" charset="0"/>
                  </a:rPr>
                  <a:t> is computed based on the following formula:</a:t>
                </a:r>
              </a:p>
              <a:p>
                <a:pPr lvl="1">
                  <a:buFont typeface="Courier New" pitchFamily="49" charset="0"/>
                  <a:buChar char="o"/>
                </a:pPr>
                <a:r>
                  <a:rPr lang="en-US" sz="2400" b="1" i="0" smtClean="0">
                    <a:solidFill>
                      <a:schemeClr val="tx1"/>
                    </a:solidFill>
                    <a:latin typeface="Cambria Math"/>
                    <a:cs typeface="Calibri" pitchFamily="34" charset="0"/>
                  </a:rPr>
                  <a:t>𝐑</a:t>
                </a:r>
                <a:r>
                  <a:rPr lang="en-US" sz="2400" b="0" i="0" smtClean="0">
                    <a:solidFill>
                      <a:schemeClr val="tx1"/>
                    </a:solidFill>
                    <a:latin typeface="Cambria Math"/>
                    <a:cs typeface="Calibri" pitchFamily="34" charset="0"/>
                  </a:rPr>
                  <a:t>_𝑧 </a:t>
                </a:r>
                <a:r>
                  <a:rPr lang="en-US" sz="2400" b="0" i="0" smtClean="0">
                    <a:solidFill>
                      <a:schemeClr val="tx1"/>
                    </a:solidFill>
                    <a:latin typeface="Cambria Math"/>
                  </a:rPr>
                  <a:t>(</a:t>
                </a:r>
                <a:r>
                  <a:rPr lang="en-US" sz="2400" b="0" i="0" smtClean="0">
                    <a:solidFill>
                      <a:schemeClr val="tx1"/>
                    </a:solidFill>
                    <a:latin typeface="Cambria Math"/>
                    <a:cs typeface="Calibri" pitchFamily="34" charset="0"/>
                  </a:rPr>
                  <a:t>𝑢_𝑖 )= 𝜆∑_(𝑗:𝑢_𝑗</a:t>
                </a:r>
                <a:r>
                  <a:rPr lang="en-US" sz="2400" b="0" i="0" smtClean="0">
                    <a:solidFill>
                      <a:schemeClr val="tx1"/>
                    </a:solidFill>
                    <a:latin typeface="Cambria Math"/>
                    <a:ea typeface="Cambria Math"/>
                    <a:cs typeface="Calibri" pitchFamily="34" charset="0"/>
                  </a:rPr>
                  <a:t>→𝑢_𝑖 ) </a:t>
                </a:r>
                <a:r>
                  <a:rPr lang="en-US" sz="2400" b="1" i="0" smtClean="0">
                    <a:solidFill>
                      <a:schemeClr val="tx1"/>
                    </a:solidFill>
                    <a:latin typeface="Cambria Math"/>
                    <a:cs typeface="Calibri" pitchFamily="34" charset="0"/>
                  </a:rPr>
                  <a:t>𝐑</a:t>
                </a:r>
                <a:r>
                  <a:rPr lang="en-US" sz="2400" b="0" i="0" smtClean="0">
                    <a:solidFill>
                      <a:schemeClr val="tx1"/>
                    </a:solidFill>
                    <a:latin typeface="Cambria Math"/>
                    <a:cs typeface="Calibri" pitchFamily="34" charset="0"/>
                  </a:rPr>
                  <a:t>_𝑧 </a:t>
                </a:r>
                <a:r>
                  <a:rPr lang="en-US" sz="2400" b="0" i="0" smtClean="0">
                    <a:solidFill>
                      <a:schemeClr val="tx1"/>
                    </a:solidFill>
                    <a:latin typeface="Cambria Math"/>
                  </a:rPr>
                  <a:t>(</a:t>
                </a:r>
                <a:r>
                  <a:rPr lang="en-US" sz="2400" b="0" i="0" smtClean="0">
                    <a:solidFill>
                      <a:schemeClr val="tx1"/>
                    </a:solidFill>
                    <a:latin typeface="Cambria Math"/>
                    <a:cs typeface="Calibri" pitchFamily="34" charset="0"/>
                  </a:rPr>
                  <a:t>𝑢_𝑗 )</a:t>
                </a:r>
                <a:r>
                  <a:rPr lang="en-US" sz="2400" b="0" i="0" smtClean="0">
                    <a:solidFill>
                      <a:schemeClr val="tx1"/>
                    </a:solidFill>
                    <a:latin typeface="Cambria Math"/>
                    <a:ea typeface="Cambria Math"/>
                    <a:cs typeface="Calibri" pitchFamily="34" charset="0"/>
                  </a:rPr>
                  <a:t>∙</a:t>
                </a:r>
                <a:r>
                  <a:rPr lang="en-US" sz="2400" b="1" i="0" smtClean="0">
                    <a:solidFill>
                      <a:schemeClr val="tx1"/>
                    </a:solidFill>
                    <a:latin typeface="Cambria Math"/>
                    <a:ea typeface="Cambria Math"/>
                    <a:cs typeface="Calibri" pitchFamily="34" charset="0"/>
                  </a:rPr>
                  <a:t>𝐌</a:t>
                </a:r>
                <a:r>
                  <a:rPr lang="en-US" sz="2400" b="0" i="0" smtClean="0">
                    <a:solidFill>
                      <a:schemeClr val="tx1"/>
                    </a:solidFill>
                    <a:latin typeface="Cambria Math"/>
                    <a:ea typeface="Cambria Math"/>
                    <a:cs typeface="Calibri" pitchFamily="34" charset="0"/>
                  </a:rPr>
                  <a:t>_𝑖𝑗</a:t>
                </a:r>
                <a:r>
                  <a:rPr lang="en-US" altLang="zh-CN" sz="2400" b="0" i="0" smtClean="0">
                    <a:solidFill>
                      <a:schemeClr val="tx1"/>
                    </a:solidFill>
                    <a:latin typeface="Cambria Math"/>
                    <a:ea typeface="Cambria Math"/>
                    <a:cs typeface="Calibri" pitchFamily="34" charset="0"/>
                  </a:rPr>
                  <a:t>+</a:t>
                </a:r>
                <a:r>
                  <a:rPr lang="en-US" altLang="zh-CN" sz="2400" b="0" i="0" smtClean="0">
                    <a:solidFill>
                      <a:schemeClr val="tx1"/>
                    </a:solidFill>
                    <a:latin typeface="Cambria Math"/>
                    <a:ea typeface="Cambria Math"/>
                  </a:rPr>
                  <a:t>(</a:t>
                </a:r>
                <a:r>
                  <a:rPr lang="en-US" altLang="zh-CN" sz="2400" b="0" i="0" smtClean="0">
                    <a:solidFill>
                      <a:schemeClr val="tx1"/>
                    </a:solidFill>
                    <a:latin typeface="Cambria Math"/>
                    <a:ea typeface="Cambria Math"/>
                    <a:cs typeface="Calibri" pitchFamily="34" charset="0"/>
                  </a:rPr>
                  <a:t>1−𝜆)∙𝜃_(𝑢_𝑖 𝑧)∙</a:t>
                </a:r>
                <a:r>
                  <a:rPr lang="en-US" altLang="zh-CN" sz="2400" b="1" i="0" smtClean="0">
                    <a:solidFill>
                      <a:schemeClr val="tx1"/>
                    </a:solidFill>
                    <a:latin typeface="Cambria Math"/>
                    <a:ea typeface="Cambria Math"/>
                    <a:cs typeface="Calibri" pitchFamily="34" charset="0"/>
                  </a:rPr>
                  <a:t>𝐄</a:t>
                </a:r>
                <a:r>
                  <a:rPr lang="en-US" altLang="zh-CN" sz="2400" b="0" i="0" smtClean="0">
                    <a:solidFill>
                      <a:schemeClr val="tx1"/>
                    </a:solidFill>
                    <a:latin typeface="Cambria Math"/>
                    <a:ea typeface="Cambria Math"/>
                    <a:cs typeface="Calibri" pitchFamily="34" charset="0"/>
                  </a:rPr>
                  <a:t>(𝑧,𝑢_𝑖)  </a:t>
                </a:r>
                <a:endParaRPr lang="en-US" sz="2400" dirty="0" smtClean="0">
                  <a:solidFill>
                    <a:schemeClr val="tx1"/>
                  </a:solidFill>
                  <a:latin typeface="Calibri" pitchFamily="34" charset="0"/>
                  <a:cs typeface="Calibri" pitchFamily="34" charset="0"/>
                </a:endParaRPr>
              </a:p>
              <a:p>
                <a:pPr marL="800100" lvl="3" indent="-342900">
                  <a:buClr>
                    <a:srgbClr val="C00000"/>
                  </a:buClr>
                  <a:buFont typeface="Courier New" pitchFamily="49" charset="0"/>
                  <a:buChar char="o"/>
                </a:pPr>
                <a:r>
                  <a:rPr lang="en-US" altLang="zh-CN" sz="2400" b="1" i="0" smtClean="0">
                    <a:latin typeface="Cambria Math"/>
                    <a:ea typeface="+mn-ea"/>
                    <a:cs typeface="Calibri" pitchFamily="34" charset="0"/>
                  </a:rPr>
                  <a:t>𝐄</a:t>
                </a:r>
                <a:r>
                  <a:rPr lang="en-US" altLang="zh-CN" sz="2400" i="0">
                    <a:latin typeface="Cambria Math"/>
                    <a:ea typeface="+mn-ea"/>
                    <a:cs typeface="Calibri" pitchFamily="34" charset="0"/>
                  </a:rPr>
                  <a:t>(𝑧,𝑢_𝑖) </a:t>
                </a:r>
                <a:r>
                  <a:rPr lang="en-US" sz="2400" dirty="0">
                    <a:latin typeface="Calibri" pitchFamily="34" charset="0"/>
                    <a:ea typeface="+mn-ea"/>
                    <a:cs typeface="Calibri" pitchFamily="34" charset="0"/>
                  </a:rPr>
                  <a:t>is the estimated expertise score of </a:t>
                </a:r>
                <a:r>
                  <a:rPr lang="en-US" sz="2400" i="0">
                    <a:latin typeface="Cambria Math"/>
                    <a:ea typeface="+mn-ea"/>
                    <a:cs typeface="Calibri" pitchFamily="34" charset="0"/>
                  </a:rPr>
                  <a:t>𝑢_𝑖</a:t>
                </a:r>
                <a:r>
                  <a:rPr lang="en-US" sz="2400" dirty="0">
                    <a:latin typeface="Calibri" pitchFamily="34" charset="0"/>
                    <a:ea typeface="+mn-ea"/>
                    <a:cs typeface="Calibri" pitchFamily="34" charset="0"/>
                  </a:rPr>
                  <a:t> under topic </a:t>
                </a:r>
                <a:r>
                  <a:rPr lang="en-US" sz="2400" i="0">
                    <a:latin typeface="Cambria Math"/>
                    <a:ea typeface="+mn-ea"/>
                    <a:cs typeface="Calibri" pitchFamily="34" charset="0"/>
                  </a:rPr>
                  <a:t>𝑧</a:t>
                </a:r>
                <a:r>
                  <a:rPr lang="en-US" sz="2400" dirty="0">
                    <a:latin typeface="Calibri" pitchFamily="34" charset="0"/>
                    <a:ea typeface="+mn-ea"/>
                    <a:cs typeface="Calibri" pitchFamily="34" charset="0"/>
                  </a:rPr>
                  <a:t>, which is defined as the expectation of </a:t>
                </a:r>
                <a:r>
                  <a:rPr lang="en-US" sz="2400" dirty="0" smtClean="0">
                    <a:latin typeface="Calibri" pitchFamily="34" charset="0"/>
                    <a:ea typeface="+mn-ea"/>
                    <a:cs typeface="Calibri" pitchFamily="34" charset="0"/>
                  </a:rPr>
                  <a:t>user topical </a:t>
                </a:r>
                <a:r>
                  <a:rPr lang="en-US" sz="2400" dirty="0">
                    <a:latin typeface="Calibri" pitchFamily="34" charset="0"/>
                    <a:ea typeface="+mn-ea"/>
                    <a:cs typeface="Calibri" pitchFamily="34" charset="0"/>
                  </a:rPr>
                  <a:t>expertise distribution learnt by TEM.</a:t>
                </a:r>
                <a:r>
                  <a:rPr lang="en-US" sz="2400" dirty="0" smtClean="0">
                    <a:latin typeface="Calibri" pitchFamily="34" charset="0"/>
                    <a:ea typeface="+mn-ea"/>
                    <a:cs typeface="Calibri" pitchFamily="34" charset="0"/>
                  </a:rPr>
                  <a:t> </a:t>
                </a:r>
                <a:r>
                  <a:rPr lang="en-US" altLang="zh-CN" sz="2400" b="0" i="0" smtClean="0">
                    <a:latin typeface="Cambria Math"/>
                    <a:cs typeface="Calibri" pitchFamily="34" charset="0"/>
                  </a:rPr>
                  <a:t>       </a:t>
                </a:r>
                <a:endParaRPr lang="en-US" altLang="zh-CN" sz="2400" b="0" i="0" dirty="0" smtClean="0">
                  <a:latin typeface="Calibri" pitchFamily="34" charset="0"/>
                  <a:cs typeface="Calibri" pitchFamily="34" charset="0"/>
                </a:endParaRPr>
              </a:p>
              <a:p>
                <a:pPr marL="457200" lvl="3" indent="0">
                  <a:buClr>
                    <a:srgbClr val="C00000"/>
                  </a:buClr>
                  <a:buNone/>
                </a:pPr>
                <a:r>
                  <a:rPr lang="en-US" altLang="zh-CN" sz="2400" b="1" i="0">
                    <a:latin typeface="Cambria Math"/>
                    <a:cs typeface="Calibri" pitchFamily="34" charset="0"/>
                  </a:rPr>
                  <a:t>𝐄</a:t>
                </a:r>
                <a:r>
                  <a:rPr lang="en-US" altLang="zh-CN" sz="2400" i="0">
                    <a:latin typeface="Cambria Math"/>
                  </a:rPr>
                  <a:t>(</a:t>
                </a:r>
                <a:r>
                  <a:rPr lang="en-US" altLang="zh-CN" sz="2400" i="0">
                    <a:latin typeface="Cambria Math"/>
                    <a:cs typeface="Calibri" pitchFamily="34" charset="0"/>
                  </a:rPr>
                  <a:t>𝑧,𝑢_𝑖 )=</a:t>
                </a:r>
                <a:r>
                  <a:rPr lang="en-US" altLang="zh-CN" sz="2400" b="0" i="0" smtClean="0">
                    <a:latin typeface="Cambria Math"/>
                  </a:rPr>
                  <a:t>∑_</a:t>
                </a:r>
                <a:r>
                  <a:rPr lang="en-US" altLang="zh-CN" sz="2400" b="0" i="0" smtClean="0">
                    <a:latin typeface="Cambria Math"/>
                    <a:cs typeface="Calibri" pitchFamily="34" charset="0"/>
                  </a:rPr>
                  <a:t>𝑒▒〖𝜙_(𝑧,𝑢_𝑖,𝑒)  〗</a:t>
                </a:r>
                <a:r>
                  <a:rPr lang="en-US" altLang="zh-CN" sz="2400" i="0">
                    <a:latin typeface="Cambria Math"/>
                    <a:ea typeface="Cambria Math"/>
                    <a:cs typeface="Calibri" pitchFamily="34" charset="0"/>
                  </a:rPr>
                  <a:t>∙</a:t>
                </a:r>
                <a:r>
                  <a:rPr lang="en-US" altLang="zh-CN" sz="2400" b="0" i="0" smtClean="0">
                    <a:latin typeface="Cambria Math"/>
                    <a:ea typeface="Cambria Math"/>
                    <a:cs typeface="Calibri" pitchFamily="34" charset="0"/>
                  </a:rPr>
                  <a:t>𝜇_𝑒</a:t>
                </a:r>
                <a:endParaRPr lang="en-US" sz="2400" i="1" dirty="0" smtClean="0">
                  <a:latin typeface="Calibri" pitchFamily="34" charset="0"/>
                  <a:cs typeface="Calibri" pitchFamily="34" charset="0"/>
                </a:endParaRPr>
              </a:p>
              <a:p>
                <a:pPr lvl="1">
                  <a:buFont typeface="Courier New" pitchFamily="49" charset="0"/>
                  <a:buChar char="o"/>
                </a:pPr>
                <a:r>
                  <a:rPr lang="en-US" sz="2400" b="0" i="0" smtClean="0">
                    <a:latin typeface="Cambria Math"/>
                    <a:cs typeface="Calibri" pitchFamily="34" charset="0"/>
                  </a:rPr>
                  <a:t>𝜆∈</a:t>
                </a:r>
                <a:r>
                  <a:rPr lang="en-US" sz="2400" b="0" i="0" smtClean="0">
                    <a:latin typeface="Cambria Math"/>
                  </a:rPr>
                  <a:t>[0,1]</a:t>
                </a:r>
                <a:r>
                  <a:rPr lang="en-US" sz="2400" dirty="0" smtClean="0">
                    <a:latin typeface="Calibri" pitchFamily="34" charset="0"/>
                    <a:cs typeface="Calibri" pitchFamily="34" charset="0"/>
                  </a:rPr>
                  <a:t> is a parameter to control the probability of teleportation operation.</a:t>
                </a:r>
              </a:p>
              <a:p>
                <a:r>
                  <a:rPr lang="en-SG" sz="1200" b="0" i="0" u="none" strike="noStrike" kern="1200" baseline="0" dirty="0" smtClean="0">
                    <a:solidFill>
                      <a:schemeClr val="tx1"/>
                    </a:solidFill>
                    <a:latin typeface="Arial" charset="0"/>
                    <a:ea typeface="+mn-ea"/>
                    <a:cs typeface="+mn-cs"/>
                  </a:rPr>
                  <a:t>Thus  </a:t>
                </a:r>
                <a:r>
                  <a:rPr lang="en-US" altLang="zh-CN" sz="1200" b="0" i="0" smtClean="0">
                    <a:solidFill>
                      <a:schemeClr val="tx1"/>
                    </a:solidFill>
                    <a:latin typeface="Cambria Math"/>
                    <a:ea typeface="Cambria Math"/>
                    <a:cs typeface="Calibri" pitchFamily="34" charset="0"/>
                  </a:rPr>
                  <a:t>𝜃</a:t>
                </a:r>
                <a:r>
                  <a:rPr lang="en-US" altLang="zh-CN" sz="1200" b="0" i="0" smtClean="0">
                    <a:solidFill>
                      <a:schemeClr val="tx1"/>
                    </a:solidFill>
                    <a:latin typeface="Cambria Math"/>
                    <a:ea typeface="Cambria Math"/>
                    <a:cs typeface="Calibri" pitchFamily="34" charset="0"/>
                  </a:rPr>
                  <a:t>_(</a:t>
                </a:r>
                <a:r>
                  <a:rPr lang="en-US" altLang="zh-CN" sz="1200" b="0" i="0" smtClean="0">
                    <a:solidFill>
                      <a:schemeClr val="tx1"/>
                    </a:solidFill>
                    <a:latin typeface="Cambria Math"/>
                    <a:ea typeface="Cambria Math"/>
                    <a:cs typeface="Calibri" pitchFamily="34" charset="0"/>
                  </a:rPr>
                  <a:t>𝑢_𝑖 𝑧</a:t>
                </a:r>
                <a:r>
                  <a:rPr lang="en-US" altLang="zh-CN" sz="1200" b="0" i="0" smtClean="0">
                    <a:solidFill>
                      <a:schemeClr val="tx1"/>
                    </a:solidFill>
                    <a:latin typeface="Cambria Math"/>
                    <a:ea typeface="Cambria Math"/>
                    <a:cs typeface="Calibri" pitchFamily="34" charset="0"/>
                  </a:rPr>
                  <a:t>)</a:t>
                </a:r>
                <a:r>
                  <a:rPr lang="en-US" altLang="zh-CN" sz="1200" b="0" i="0" smtClean="0">
                    <a:solidFill>
                      <a:schemeClr val="tx1"/>
                    </a:solidFill>
                    <a:latin typeface="Cambria Math"/>
                    <a:ea typeface="Cambria Math"/>
                    <a:cs typeface="Calibri" pitchFamily="34" charset="0"/>
                  </a:rPr>
                  <a:t>∙</a:t>
                </a:r>
                <a:r>
                  <a:rPr lang="en-US" altLang="zh-CN" sz="1200" b="1" i="0" smtClean="0">
                    <a:solidFill>
                      <a:schemeClr val="tx1"/>
                    </a:solidFill>
                    <a:latin typeface="Cambria Math"/>
                    <a:ea typeface="Cambria Math"/>
                    <a:cs typeface="Calibri" pitchFamily="34" charset="0"/>
                  </a:rPr>
                  <a:t>𝐄</a:t>
                </a:r>
                <a:r>
                  <a:rPr lang="en-US" altLang="zh-CN" sz="1200" b="0" i="0" smtClean="0">
                    <a:solidFill>
                      <a:schemeClr val="tx1"/>
                    </a:solidFill>
                    <a:latin typeface="Cambria Math"/>
                    <a:ea typeface="Cambria Math"/>
                    <a:cs typeface="Calibri" pitchFamily="34" charset="0"/>
                  </a:rPr>
                  <a:t>(𝑧,𝑢_𝑖) </a:t>
                </a:r>
                <a:r>
                  <a:rPr lang="en-SG" sz="1200" b="0" i="0" u="none" strike="noStrike" kern="1200" baseline="0" dirty="0" smtClean="0">
                    <a:solidFill>
                      <a:schemeClr val="tx1"/>
                    </a:solidFill>
                    <a:latin typeface="Arial" charset="0"/>
                    <a:ea typeface="+mn-ea"/>
                    <a:cs typeface="+mn-cs"/>
                  </a:rPr>
                  <a:t> defines the teleportation vector of the random surfer under topic </a:t>
                </a:r>
                <a:r>
                  <a:rPr lang="en-SG" sz="1200" b="0" i="0" u="none" strike="noStrike" kern="1200" baseline="0" dirty="0" smtClean="0">
                    <a:solidFill>
                      <a:schemeClr val="tx1"/>
                    </a:solidFill>
                    <a:latin typeface="Cambria Math"/>
                    <a:ea typeface="+mn-ea"/>
                    <a:cs typeface="+mn-cs"/>
                  </a:rPr>
                  <a:t>𝑧</a:t>
                </a:r>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in </a:t>
                </a:r>
                <a:r>
                  <a:rPr lang="en-SG" sz="1200" b="0" i="0" u="none" strike="noStrike" kern="1200" baseline="0" dirty="0" smtClean="0">
                    <a:solidFill>
                      <a:schemeClr val="tx1"/>
                    </a:solidFill>
                    <a:latin typeface="Cambria Math"/>
                    <a:ea typeface="+mn-ea"/>
                    <a:cs typeface="+mn-cs"/>
                  </a:rPr>
                  <a:t>𝐶𝑄𝐴𝑅𝑎𝑛𝑘</a:t>
                </a:r>
                <a:endParaRPr lang="en-US" dirty="0" smtClean="0"/>
              </a:p>
              <a:p>
                <a:endParaRPr lang="en-US" dirty="0" smtClean="0"/>
              </a:p>
              <a:p>
                <a:r>
                  <a:rPr lang="en-SG" sz="1200" b="0" i="0" u="none" strike="noStrike" kern="1200" baseline="0" dirty="0" smtClean="0">
                    <a:solidFill>
                      <a:schemeClr val="tx1"/>
                    </a:solidFill>
                    <a:latin typeface="Arial" charset="0"/>
                    <a:ea typeface="+mn-ea"/>
                    <a:cs typeface="+mn-cs"/>
                  </a:rPr>
                  <a:t>(Note that we can estimate each user’s topical expertise score by just using TEM results with </a:t>
                </a:r>
                <a:r>
                  <a:rPr lang="en-US" altLang="zh-CN" sz="1200" b="1" i="0" smtClean="0">
                    <a:latin typeface="Cambria Math"/>
                    <a:cs typeface="Calibri" pitchFamily="34" charset="0"/>
                  </a:rPr>
                  <a:t>𝐄</a:t>
                </a:r>
                <a:r>
                  <a:rPr lang="en-US" altLang="zh-CN" sz="1200" i="0">
                    <a:latin typeface="Cambria Math"/>
                  </a:rPr>
                  <a:t>(</a:t>
                </a:r>
                <a:r>
                  <a:rPr lang="en-US" altLang="zh-CN" sz="1200" i="0">
                    <a:latin typeface="Cambria Math"/>
                    <a:cs typeface="Calibri" pitchFamily="34" charset="0"/>
                  </a:rPr>
                  <a:t>𝑧,𝑢_𝑖 )=</a:t>
                </a:r>
                <a:r>
                  <a:rPr lang="en-US" altLang="zh-CN" sz="1200" b="0" i="0" smtClean="0">
                    <a:latin typeface="Cambria Math"/>
                  </a:rPr>
                  <a:t>∑_</a:t>
                </a:r>
                <a:r>
                  <a:rPr lang="en-US" altLang="zh-CN" sz="1200" b="0" i="0" smtClean="0">
                    <a:latin typeface="Cambria Math"/>
                    <a:cs typeface="Calibri" pitchFamily="34" charset="0"/>
                  </a:rPr>
                  <a:t>𝑒▒〖𝜙_(𝑧,𝑢_𝑖,𝑒)  〗</a:t>
                </a:r>
                <a:r>
                  <a:rPr lang="en-US" altLang="zh-CN" sz="1200" i="0">
                    <a:latin typeface="Cambria Math"/>
                    <a:ea typeface="Cambria Math"/>
                    <a:cs typeface="Calibri" pitchFamily="34" charset="0"/>
                  </a:rPr>
                  <a:t>∙</a:t>
                </a:r>
                <a:r>
                  <a:rPr lang="en-US" altLang="zh-CN" sz="1200" b="0" i="0" smtClean="0">
                    <a:latin typeface="Cambria Math"/>
                    <a:ea typeface="Cambria Math"/>
                    <a:cs typeface="Calibri" pitchFamily="34" charset="0"/>
                  </a:rPr>
                  <a:t>𝜇_𝑒</a:t>
                </a:r>
                <a:r>
                  <a:rPr lang="en-SG" sz="1200" b="0" i="0" u="none" strike="noStrike" kern="1200" baseline="0" dirty="0" smtClean="0">
                    <a:solidFill>
                      <a:schemeClr val="tx1"/>
                    </a:solidFill>
                    <a:latin typeface="Arial" charset="0"/>
                    <a:ea typeface="+mn-ea"/>
                    <a:cs typeface="+mn-cs"/>
                  </a:rPr>
                  <a:t>. However, for </a:t>
                </a:r>
                <a:r>
                  <a:rPr lang="en-SG" sz="1200" b="0" i="0" u="none" strike="noStrike" kern="1200" baseline="0" dirty="0" smtClean="0">
                    <a:solidFill>
                      <a:schemeClr val="tx1"/>
                    </a:solidFill>
                    <a:latin typeface="Cambria Math"/>
                    <a:ea typeface="+mn-ea"/>
                    <a:cs typeface="+mn-cs"/>
                  </a:rPr>
                  <a:t>𝐶𝑄𝐴𝑅𝑎𝑛𝑘 </a:t>
                </a:r>
                <a:r>
                  <a:rPr lang="en-SG" sz="1200" b="0" i="0" u="none" strike="noStrike" kern="1200" baseline="0" dirty="0" smtClean="0">
                    <a:solidFill>
                      <a:schemeClr val="tx1"/>
                    </a:solidFill>
                    <a:latin typeface="Arial" charset="0"/>
                    <a:ea typeface="+mn-ea"/>
                    <a:cs typeface="+mn-cs"/>
                  </a:rPr>
                  <a:t>, we measure user topical expertise by the final saliency score </a:t>
                </a:r>
                <a:r>
                  <a:rPr lang="en-US" sz="1200" b="1" i="0" u="none" strike="noStrike" kern="1200" baseline="0" smtClean="0">
                    <a:solidFill>
                      <a:schemeClr val="tx1"/>
                    </a:solidFill>
                    <a:latin typeface="Cambria Math"/>
                    <a:ea typeface="+mn-ea"/>
                    <a:cs typeface="+mn-cs"/>
                  </a:rPr>
                  <a:t>𝐑</a:t>
                </a:r>
                <a:r>
                  <a:rPr lang="en-US" sz="1200" b="0" i="0" u="none" strike="noStrike" kern="1200" baseline="0" smtClean="0">
                    <a:solidFill>
                      <a:schemeClr val="tx1"/>
                    </a:solidFill>
                    <a:latin typeface="Cambria Math"/>
                    <a:ea typeface="+mn-ea"/>
                    <a:cs typeface="+mn-cs"/>
                  </a:rPr>
                  <a:t>_𝑧 (𝑢_𝑖 )  </a:t>
                </a:r>
                <a:r>
                  <a:rPr lang="en-SG" sz="1200" b="0" i="0" u="none" strike="noStrike" kern="1200" baseline="0" dirty="0" smtClean="0">
                    <a:solidFill>
                      <a:schemeClr val="tx1"/>
                    </a:solidFill>
                    <a:latin typeface="Arial" charset="0"/>
                    <a:ea typeface="+mn-ea"/>
                    <a:cs typeface="+mn-cs"/>
                  </a:rPr>
                  <a:t>when the iterated algorithm converges. The advantage of which is to combines results from TEM and link analysis of Q&amp;A graph to further improve the user topical expertise discovery. We design recommendation experiments to compare performance of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and TEM to reveal the effectiveness of incorporating Q&amp;A graph information.)</a:t>
                </a:r>
                <a:endParaRPr lang="en-US" dirty="0"/>
              </a:p>
            </p:txBody>
          </p:sp>
        </mc:Fallback>
      </mc:AlternateContent>
      <p:sp>
        <p:nvSpPr>
          <p:cNvPr id="4" name="Slide Number Placeholder 3"/>
          <p:cNvSpPr>
            <a:spLocks noGrp="1"/>
          </p:cNvSpPr>
          <p:nvPr>
            <p:ph type="sldNum" sz="quarter" idx="10"/>
          </p:nvPr>
        </p:nvSpPr>
        <p:spPr/>
        <p:txBody>
          <a:bodyPr/>
          <a:lstStyle/>
          <a:p>
            <a:fld id="{3C048209-6CB2-4611-A879-E9DFF230C8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048209-6CB2-4611-A879-E9DFF230C8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kern="1200" dirty="0" smtClean="0">
                    <a:solidFill>
                      <a:schemeClr val="tx1"/>
                    </a:solidFill>
                    <a:effectLst/>
                    <a:latin typeface="Arial" charset="0"/>
                    <a:ea typeface="+mn-ea"/>
                    <a:cs typeface="+mn-cs"/>
                  </a:rPr>
                  <a:t>Now let’s look at our experiments. </a:t>
                </a:r>
                <a:r>
                  <a:rPr lang="en-SG" sz="1200" b="0" i="0" u="none" strike="noStrike" kern="1200" baseline="0" dirty="0" smtClean="0">
                    <a:solidFill>
                      <a:schemeClr val="tx1"/>
                    </a:solidFill>
                    <a:latin typeface="Arial" charset="0"/>
                    <a:ea typeface="+mn-ea"/>
                    <a:cs typeface="+mn-cs"/>
                  </a:rPr>
                  <a:t>We use real data from Stack Overflow which is the most popular question answering community focusing on computer programming  for experiments. We use all Q&amp;A posts in three months from May 1st 2009 to August 1st 2009 and then use all the posts of users who have asked and answered no fewer than 80 times for the training of TEM.</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So here is the statistics for our training data. </a:t>
                </a:r>
              </a:p>
              <a:p>
                <a:r>
                  <a:rPr lang="en-SG" sz="1200" b="0" i="0" u="none" strike="noStrike" kern="1200" baseline="0" dirty="0" smtClean="0">
                    <a:solidFill>
                      <a:schemeClr val="tx1"/>
                    </a:solidFill>
                    <a:latin typeface="Arial" charset="0"/>
                    <a:ea typeface="+mn-ea"/>
                    <a:cs typeface="+mn-cs"/>
                  </a:rPr>
                  <a:t>Our testing data for expert users and answers recommendation experiments is all posts of the same set of users in training data in a different time period. So training and testing data do not have any overlap.  We also remove testing questions which have no, or only one, answer.</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For data pre-processing, we tokenize text and discard all code snippets. Then we remove the stop words and HTML tags in text.</a:t>
                </a:r>
              </a:p>
              <a:p>
                <a:endParaRPr lang="en-US"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This is the parameter setting in our experiments.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(We run TEM with 500 iterations of Gibbs sampling. With some trails on the number of topics and expertise, we set topic number K = </a:t>
                </a:r>
                <a14:m>
                  <m:oMath xmlns:m="http://schemas.openxmlformats.org/officeDocument/2006/math">
                    <m:r>
                      <a:rPr lang="en-SG" sz="1200" b="0" i="1" u="none" strike="noStrike" kern="1200" baseline="0" dirty="0" smtClean="0">
                        <a:solidFill>
                          <a:schemeClr val="tx1"/>
                        </a:solidFill>
                        <a:latin typeface="Cambria Math"/>
                        <a:ea typeface="+mn-ea"/>
                        <a:cs typeface="+mn-cs"/>
                      </a:rPr>
                      <m:t>15</m:t>
                    </m:r>
                  </m:oMath>
                </a14:m>
                <a:r>
                  <a:rPr lang="en-SG" sz="1200" b="0" i="0" u="none" strike="noStrike" kern="1200" baseline="0" dirty="0" smtClean="0">
                    <a:solidFill>
                      <a:schemeClr val="tx1"/>
                    </a:solidFill>
                    <a:latin typeface="Arial" charset="0"/>
                    <a:ea typeface="+mn-ea"/>
                    <a:cs typeface="+mn-cs"/>
                  </a:rPr>
                  <a:t>, expertise number E = </a:t>
                </a:r>
                <a14:m>
                  <m:oMath xmlns:m="http://schemas.openxmlformats.org/officeDocument/2006/math">
                    <m:r>
                      <a:rPr lang="en-SG" sz="1200" b="0" i="1" u="none" strike="noStrike" kern="1200" baseline="0" dirty="0" smtClean="0">
                        <a:solidFill>
                          <a:schemeClr val="tx1"/>
                        </a:solidFill>
                        <a:latin typeface="Cambria Math"/>
                        <a:ea typeface="+mn-ea"/>
                        <a:cs typeface="+mn-cs"/>
                      </a:rPr>
                      <m:t>10</m:t>
                    </m:r>
                  </m:oMath>
                </a14:m>
                <a:r>
                  <a:rPr lang="en-SG" sz="1200" b="0" i="0" u="none" strike="noStrike" kern="1200" baseline="0" dirty="0" smtClean="0">
                    <a:solidFill>
                      <a:schemeClr val="tx1"/>
                    </a:solidFill>
                    <a:latin typeface="Arial" charset="0"/>
                    <a:ea typeface="+mn-ea"/>
                    <a:cs typeface="+mn-cs"/>
                  </a:rPr>
                  <a:t> as they provide meaningful topics and vote Gaussian distributions for our data set. )</a:t>
                </a:r>
                <a:endParaRPr lang="en-SG" dirty="0"/>
              </a:p>
            </p:txBody>
          </p:sp>
        </mc:Choice>
        <mc:Fallback xmlns="">
          <p:sp>
            <p:nvSpPr>
              <p:cNvPr id="3" name="Notes Placeholder 2"/>
              <p:cNvSpPr>
                <a:spLocks noGrp="1"/>
              </p:cNvSpPr>
              <p:nvPr>
                <p:ph type="body" idx="1"/>
              </p:nvPr>
            </p:nvSpPr>
            <p:spPr/>
            <p:txBody>
              <a:bodyPr/>
              <a:lstStyle/>
              <a:p>
                <a:r>
                  <a:rPr lang="en-SG" sz="1200" kern="1200" dirty="0" smtClean="0">
                    <a:solidFill>
                      <a:schemeClr val="tx1"/>
                    </a:solidFill>
                    <a:effectLst/>
                    <a:latin typeface="Arial" charset="0"/>
                    <a:ea typeface="+mn-ea"/>
                    <a:cs typeface="+mn-cs"/>
                  </a:rPr>
                  <a:t>Now let’s look at our experiments. </a:t>
                </a:r>
                <a:r>
                  <a:rPr lang="en-SG" sz="1200" b="0" i="0" u="none" strike="noStrike" kern="1200" baseline="0" dirty="0" smtClean="0">
                    <a:solidFill>
                      <a:schemeClr val="tx1"/>
                    </a:solidFill>
                    <a:latin typeface="Arial" charset="0"/>
                    <a:ea typeface="+mn-ea"/>
                    <a:cs typeface="+mn-cs"/>
                  </a:rPr>
                  <a:t>We </a:t>
                </a:r>
                <a:r>
                  <a:rPr lang="en-SG" sz="1200" b="0" i="0" u="none" strike="noStrike" kern="1200" baseline="0" dirty="0" smtClean="0">
                    <a:solidFill>
                      <a:schemeClr val="tx1"/>
                    </a:solidFill>
                    <a:latin typeface="Arial" charset="0"/>
                    <a:ea typeface="+mn-ea"/>
                    <a:cs typeface="+mn-cs"/>
                  </a:rPr>
                  <a:t>use real data from Stack </a:t>
                </a:r>
                <a:r>
                  <a:rPr lang="en-SG" sz="1200" b="0" i="0" u="none" strike="noStrike" kern="1200" baseline="0" dirty="0" smtClean="0">
                    <a:solidFill>
                      <a:schemeClr val="tx1"/>
                    </a:solidFill>
                    <a:latin typeface="Arial" charset="0"/>
                    <a:ea typeface="+mn-ea"/>
                    <a:cs typeface="+mn-cs"/>
                  </a:rPr>
                  <a:t>Overflow which is the most popular question answering community focusing on computer programming is  </a:t>
                </a:r>
                <a:r>
                  <a:rPr lang="en-SG" sz="1200" b="0" i="0" u="none" strike="noStrike" kern="1200" baseline="0" dirty="0" smtClean="0">
                    <a:solidFill>
                      <a:schemeClr val="tx1"/>
                    </a:solidFill>
                    <a:latin typeface="Arial" charset="0"/>
                    <a:ea typeface="+mn-ea"/>
                    <a:cs typeface="+mn-cs"/>
                  </a:rPr>
                  <a:t>for </a:t>
                </a:r>
                <a:r>
                  <a:rPr lang="en-SG" sz="1200" b="0" i="0" u="none" strike="noStrike" kern="1200" baseline="0" dirty="0" smtClean="0">
                    <a:solidFill>
                      <a:schemeClr val="tx1"/>
                    </a:solidFill>
                    <a:latin typeface="Arial" charset="0"/>
                    <a:ea typeface="+mn-ea"/>
                    <a:cs typeface="+mn-cs"/>
                  </a:rPr>
                  <a:t>experiments. We use all Q&amp;A posts in </a:t>
                </a:r>
                <a:r>
                  <a:rPr lang="en-SG" sz="1200" b="0" i="0" u="none" strike="noStrike" kern="1200" baseline="0" dirty="0" smtClean="0">
                    <a:solidFill>
                      <a:schemeClr val="tx1"/>
                    </a:solidFill>
                    <a:latin typeface="Arial" charset="0"/>
                    <a:ea typeface="+mn-ea"/>
                    <a:cs typeface="+mn-cs"/>
                  </a:rPr>
                  <a:t>three months from May 1st 2009 to August 1st 2009 and </a:t>
                </a:r>
                <a:r>
                  <a:rPr lang="en-SG" sz="1200" b="0" i="0" u="none" strike="noStrike" kern="1200" baseline="0" dirty="0" smtClean="0">
                    <a:solidFill>
                      <a:schemeClr val="tx1"/>
                    </a:solidFill>
                    <a:latin typeface="Arial" charset="0"/>
                    <a:ea typeface="+mn-ea"/>
                    <a:cs typeface="+mn-cs"/>
                  </a:rPr>
                  <a:t>then use </a:t>
                </a:r>
                <a:r>
                  <a:rPr lang="en-SG" sz="1200" b="0" i="0" u="none" strike="noStrike" kern="1200" baseline="0" dirty="0" smtClean="0">
                    <a:solidFill>
                      <a:schemeClr val="tx1"/>
                    </a:solidFill>
                    <a:latin typeface="Arial" charset="0"/>
                    <a:ea typeface="+mn-ea"/>
                    <a:cs typeface="+mn-cs"/>
                  </a:rPr>
                  <a:t>all the posts of users who have asked and answered no </a:t>
                </a:r>
                <a:r>
                  <a:rPr lang="en-SG" sz="1200" b="0" i="0" u="none" strike="noStrike" kern="1200" baseline="0" dirty="0" smtClean="0">
                    <a:solidFill>
                      <a:schemeClr val="tx1"/>
                    </a:solidFill>
                    <a:latin typeface="Arial" charset="0"/>
                    <a:ea typeface="+mn-ea"/>
                    <a:cs typeface="+mn-cs"/>
                  </a:rPr>
                  <a:t>fewer than </a:t>
                </a:r>
                <a:r>
                  <a:rPr lang="en-SG" sz="1200" b="0" i="0" u="none" strike="noStrike" kern="1200" baseline="0" dirty="0" smtClean="0">
                    <a:solidFill>
                      <a:schemeClr val="tx1"/>
                    </a:solidFill>
                    <a:latin typeface="Arial" charset="0"/>
                    <a:ea typeface="+mn-ea"/>
                    <a:cs typeface="+mn-cs"/>
                  </a:rPr>
                  <a:t>80 times for the training of TEM</a:t>
                </a:r>
                <a:r>
                  <a:rPr lang="en-SG" sz="1200" b="0" i="0" u="none" strike="noStrike" kern="1200" baseline="0" dirty="0" smtClean="0">
                    <a:solidFill>
                      <a:schemeClr val="tx1"/>
                    </a:solidFill>
                    <a:latin typeface="Arial" charset="0"/>
                    <a:ea typeface="+mn-ea"/>
                    <a:cs typeface="+mn-cs"/>
                  </a:rPr>
                  <a:t>.</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In </a:t>
                </a:r>
                <a:r>
                  <a:rPr lang="en-SG" sz="1200" b="0" i="0" u="none" strike="noStrike" kern="1200" baseline="0" dirty="0" smtClean="0">
                    <a:solidFill>
                      <a:schemeClr val="tx1"/>
                    </a:solidFill>
                    <a:latin typeface="Arial" charset="0"/>
                    <a:ea typeface="+mn-ea"/>
                    <a:cs typeface="+mn-cs"/>
                  </a:rPr>
                  <a:t>training data, we </a:t>
                </a:r>
                <a:r>
                  <a:rPr lang="en-SG" sz="1200" b="0" i="0" u="none" strike="noStrike" kern="1200" baseline="0" dirty="0" smtClean="0">
                    <a:solidFill>
                      <a:schemeClr val="tx1"/>
                    </a:solidFill>
                    <a:latin typeface="Arial" charset="0"/>
                    <a:ea typeface="+mn-ea"/>
                    <a:cs typeface="+mn-cs"/>
                  </a:rPr>
                  <a:t>have 8904 </a:t>
                </a:r>
                <a:r>
                  <a:rPr lang="en-SG" sz="1200" b="0" i="0" u="none" strike="noStrike" kern="1200" baseline="0" dirty="0" smtClean="0">
                    <a:solidFill>
                      <a:schemeClr val="tx1"/>
                    </a:solidFill>
                    <a:latin typeface="Arial" charset="0"/>
                    <a:ea typeface="+mn-ea"/>
                    <a:cs typeface="+mn-cs"/>
                  </a:rPr>
                  <a:t>questions and </a:t>
                </a:r>
                <a:r>
                  <a:rPr lang="en-SG" sz="1200" b="0" i="0" u="none" strike="noStrike" kern="1200" baseline="0" dirty="0" smtClean="0">
                    <a:solidFill>
                      <a:schemeClr val="tx1"/>
                    </a:solidFill>
                    <a:latin typeface="Arial" charset="0"/>
                    <a:ea typeface="+mn-ea"/>
                    <a:cs typeface="+mn-cs"/>
                  </a:rPr>
                  <a:t>96629 </a:t>
                </a:r>
                <a:r>
                  <a:rPr lang="en-SG" sz="1200" b="0" i="0" u="none" strike="noStrike" kern="1200" baseline="0" dirty="0" smtClean="0">
                    <a:solidFill>
                      <a:schemeClr val="tx1"/>
                    </a:solidFill>
                    <a:latin typeface="Arial" charset="0"/>
                    <a:ea typeface="+mn-ea"/>
                    <a:cs typeface="+mn-cs"/>
                  </a:rPr>
                  <a:t>answers posted by 663 users. </a:t>
                </a:r>
                <a:r>
                  <a:rPr lang="en-SG" sz="1200" b="0" i="0" u="none" strike="noStrike" kern="1200" baseline="0" dirty="0" smtClean="0">
                    <a:solidFill>
                      <a:schemeClr val="tx1"/>
                    </a:solidFill>
                    <a:latin typeface="Arial" charset="0"/>
                    <a:ea typeface="+mn-ea"/>
                    <a:cs typeface="+mn-cs"/>
                  </a:rPr>
                  <a:t>The data </a:t>
                </a:r>
                <a:r>
                  <a:rPr lang="en-SG" sz="1200" b="0" i="0" u="none" strike="noStrike" kern="1200" baseline="0" dirty="0" smtClean="0">
                    <a:solidFill>
                      <a:schemeClr val="tx1"/>
                    </a:solidFill>
                    <a:latin typeface="Arial" charset="0"/>
                    <a:ea typeface="+mn-ea"/>
                    <a:cs typeface="+mn-cs"/>
                  </a:rPr>
                  <a:t>set contains </a:t>
                </a:r>
                <a:r>
                  <a:rPr lang="en-SG" sz="1200" b="0" i="0" u="none" strike="noStrike" kern="1200" baseline="0" dirty="0" smtClean="0">
                    <a:solidFill>
                      <a:schemeClr val="tx1"/>
                    </a:solidFill>
                    <a:latin typeface="Arial" charset="0"/>
                    <a:ea typeface="+mn-ea"/>
                    <a:cs typeface="+mn-cs"/>
                  </a:rPr>
                  <a:t>85527 </a:t>
                </a:r>
                <a:r>
                  <a:rPr lang="en-SG" sz="1200" b="0" i="0" u="none" strike="noStrike" kern="1200" baseline="0" dirty="0" smtClean="0">
                    <a:solidFill>
                      <a:schemeClr val="tx1"/>
                    </a:solidFill>
                    <a:latin typeface="Arial" charset="0"/>
                    <a:ea typeface="+mn-ea"/>
                    <a:cs typeface="+mn-cs"/>
                  </a:rPr>
                  <a:t>unique words, </a:t>
                </a:r>
                <a:r>
                  <a:rPr lang="en-SG" sz="1200" b="0" i="0" u="none" strike="noStrike" kern="1200" baseline="0" dirty="0" smtClean="0">
                    <a:solidFill>
                      <a:schemeClr val="tx1"/>
                    </a:solidFill>
                    <a:latin typeface="Arial" charset="0"/>
                    <a:ea typeface="+mn-ea"/>
                    <a:cs typeface="+mn-cs"/>
                  </a:rPr>
                  <a:t>10689 </a:t>
                </a:r>
                <a:r>
                  <a:rPr lang="en-SG" sz="1200" b="0" i="0" u="none" strike="noStrike" kern="1200" baseline="0" dirty="0" smtClean="0">
                    <a:solidFill>
                      <a:schemeClr val="tx1"/>
                    </a:solidFill>
                    <a:latin typeface="Arial" charset="0"/>
                    <a:ea typeface="+mn-ea"/>
                    <a:cs typeface="+mn-cs"/>
                  </a:rPr>
                  <a:t>unique tags </a:t>
                </a:r>
                <a:r>
                  <a:rPr lang="en-SG" sz="1200" b="0" i="0" u="none" strike="noStrike" kern="1200" baseline="0" dirty="0" smtClean="0">
                    <a:solidFill>
                      <a:schemeClr val="tx1"/>
                    </a:solidFill>
                    <a:latin typeface="Arial" charset="0"/>
                    <a:ea typeface="+mn-ea"/>
                    <a:cs typeface="+mn-cs"/>
                  </a:rPr>
                  <a:t>and 135 </a:t>
                </a:r>
                <a:r>
                  <a:rPr lang="en-SG" sz="1200" b="0" i="0" u="none" strike="noStrike" kern="1200" baseline="0" dirty="0" smtClean="0">
                    <a:solidFill>
                      <a:schemeClr val="tx1"/>
                    </a:solidFill>
                    <a:latin typeface="Arial" charset="0"/>
                    <a:ea typeface="+mn-ea"/>
                    <a:cs typeface="+mn-cs"/>
                  </a:rPr>
                  <a:t>unique votes. Our testing data for expert users and </a:t>
                </a:r>
                <a:r>
                  <a:rPr lang="en-SG" sz="1200" b="0" i="0" u="none" strike="noStrike" kern="1200" baseline="0" dirty="0" smtClean="0">
                    <a:solidFill>
                      <a:schemeClr val="tx1"/>
                    </a:solidFill>
                    <a:latin typeface="Arial" charset="0"/>
                    <a:ea typeface="+mn-ea"/>
                    <a:cs typeface="+mn-cs"/>
                  </a:rPr>
                  <a:t>answers recommendation experiments is </a:t>
                </a:r>
                <a:r>
                  <a:rPr lang="en-SG" sz="1200" b="0" i="0" u="none" strike="noStrike" kern="1200" baseline="0" dirty="0" smtClean="0">
                    <a:solidFill>
                      <a:schemeClr val="tx1"/>
                    </a:solidFill>
                    <a:latin typeface="Arial" charset="0"/>
                    <a:ea typeface="+mn-ea"/>
                    <a:cs typeface="+mn-cs"/>
                  </a:rPr>
                  <a:t>all posts of the </a:t>
                </a:r>
                <a:r>
                  <a:rPr lang="en-SG" sz="1200" b="0" i="0" u="none" strike="noStrike" kern="1200" baseline="0" dirty="0" smtClean="0">
                    <a:solidFill>
                      <a:schemeClr val="tx1"/>
                    </a:solidFill>
                    <a:latin typeface="Arial" charset="0"/>
                    <a:ea typeface="+mn-ea"/>
                    <a:cs typeface="+mn-cs"/>
                  </a:rPr>
                  <a:t>same set </a:t>
                </a:r>
                <a:r>
                  <a:rPr lang="en-SG" sz="1200" b="0" i="0" u="none" strike="noStrike" kern="1200" baseline="0" dirty="0" smtClean="0">
                    <a:solidFill>
                      <a:schemeClr val="tx1"/>
                    </a:solidFill>
                    <a:latin typeface="Arial" charset="0"/>
                    <a:ea typeface="+mn-ea"/>
                    <a:cs typeface="+mn-cs"/>
                  </a:rPr>
                  <a:t>of users in training data from August 2nd 2009 to April 29th</a:t>
                </a:r>
              </a:p>
              <a:p>
                <a:r>
                  <a:rPr lang="en-SG" sz="1200" b="0" i="0" u="none" strike="noStrike" kern="1200" baseline="0" dirty="0" smtClean="0">
                    <a:solidFill>
                      <a:schemeClr val="tx1"/>
                    </a:solidFill>
                    <a:latin typeface="Arial" charset="0"/>
                    <a:ea typeface="+mn-ea"/>
                    <a:cs typeface="+mn-cs"/>
                  </a:rPr>
                  <a:t>2010. So training and testing data do not have overlap. </a:t>
                </a:r>
                <a:r>
                  <a:rPr lang="en-SG" sz="1200" b="0" i="0" u="none" strike="noStrike" kern="1200" baseline="0" dirty="0" smtClean="0">
                    <a:solidFill>
                      <a:schemeClr val="tx1"/>
                    </a:solidFill>
                    <a:latin typeface="Arial" charset="0"/>
                    <a:ea typeface="+mn-ea"/>
                    <a:cs typeface="+mn-cs"/>
                  </a:rPr>
                  <a:t> We also remove testing </a:t>
                </a:r>
                <a:r>
                  <a:rPr lang="en-SG" sz="1200" b="0" i="0" u="none" strike="noStrike" kern="1200" baseline="0" dirty="0" smtClean="0">
                    <a:solidFill>
                      <a:schemeClr val="tx1"/>
                    </a:solidFill>
                    <a:latin typeface="Arial" charset="0"/>
                    <a:ea typeface="+mn-ea"/>
                    <a:cs typeface="+mn-cs"/>
                  </a:rPr>
                  <a:t>questions which have no, or only one, answer. </a:t>
                </a:r>
                <a:r>
                  <a:rPr lang="en-SG" sz="1200" b="0" i="0" u="none" strike="noStrike" kern="1200" baseline="0" dirty="0" smtClean="0">
                    <a:solidFill>
                      <a:schemeClr val="tx1"/>
                    </a:solidFill>
                    <a:latin typeface="Arial" charset="0"/>
                    <a:ea typeface="+mn-ea"/>
                    <a:cs typeface="+mn-cs"/>
                  </a:rPr>
                  <a:t>The testing </a:t>
                </a:r>
                <a:r>
                  <a:rPr lang="en-SG" sz="1200" b="0" i="0" u="none" strike="noStrike" kern="1200" baseline="0" dirty="0" smtClean="0">
                    <a:solidFill>
                      <a:schemeClr val="tx1"/>
                    </a:solidFill>
                    <a:latin typeface="Arial" charset="0"/>
                    <a:ea typeface="+mn-ea"/>
                    <a:cs typeface="+mn-cs"/>
                  </a:rPr>
                  <a:t>data set contains </a:t>
                </a:r>
                <a:r>
                  <a:rPr lang="en-SG" sz="1200" b="0" i="0" u="none" strike="noStrike" kern="1200" baseline="0" dirty="0" smtClean="0">
                    <a:solidFill>
                      <a:schemeClr val="tx1"/>
                    </a:solidFill>
                    <a:latin typeface="Arial" charset="0"/>
                    <a:ea typeface="+mn-ea"/>
                    <a:cs typeface="+mn-cs"/>
                  </a:rPr>
                  <a:t>1173 </a:t>
                </a:r>
                <a:r>
                  <a:rPr lang="en-SG" sz="1200" b="0" i="0" u="none" strike="noStrike" kern="1200" baseline="0" dirty="0" smtClean="0">
                    <a:solidFill>
                      <a:schemeClr val="tx1"/>
                    </a:solidFill>
                    <a:latin typeface="Arial" charset="0"/>
                    <a:ea typeface="+mn-ea"/>
                    <a:cs typeface="+mn-cs"/>
                  </a:rPr>
                  <a:t>questions and </a:t>
                </a:r>
                <a:r>
                  <a:rPr lang="en-SG" sz="1200" b="0" i="0" u="none" strike="noStrike" kern="1200" baseline="0" dirty="0" smtClean="0">
                    <a:solidFill>
                      <a:schemeClr val="tx1"/>
                    </a:solidFill>
                    <a:latin typeface="Arial" charset="0"/>
                    <a:ea typeface="+mn-ea"/>
                    <a:cs typeface="+mn-cs"/>
                  </a:rPr>
                  <a:t>9883 </a:t>
                </a:r>
                <a:r>
                  <a:rPr lang="en-SG" sz="1200" b="0" i="0" u="none" strike="noStrike" kern="1200" baseline="0" dirty="0" smtClean="0">
                    <a:solidFill>
                      <a:schemeClr val="tx1"/>
                    </a:solidFill>
                    <a:latin typeface="Arial" charset="0"/>
                    <a:ea typeface="+mn-ea"/>
                    <a:cs typeface="+mn-cs"/>
                  </a:rPr>
                  <a:t>answers. </a:t>
                </a:r>
                <a:endParaRPr lang="en-SG" sz="1200" b="0" i="0" u="none" strike="noStrike" kern="1200" baseline="0" dirty="0" smtClean="0">
                  <a:solidFill>
                    <a:schemeClr val="tx1"/>
                  </a:solidFill>
                  <a:latin typeface="Arial" charset="0"/>
                  <a:ea typeface="+mn-ea"/>
                  <a:cs typeface="+mn-cs"/>
                </a:endParaRP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For data pre-processing, </a:t>
                </a:r>
                <a:r>
                  <a:rPr lang="en-SG" sz="1200" b="0" i="0" u="none" strike="noStrike" kern="1200" baseline="0" dirty="0" smtClean="0">
                    <a:solidFill>
                      <a:schemeClr val="tx1"/>
                    </a:solidFill>
                    <a:latin typeface="Arial" charset="0"/>
                    <a:ea typeface="+mn-ea"/>
                    <a:cs typeface="+mn-cs"/>
                  </a:rPr>
                  <a:t>we tokenize text and discard all code </a:t>
                </a:r>
                <a:r>
                  <a:rPr lang="en-SG" sz="1200" b="0" i="0" u="none" strike="noStrike" kern="1200" baseline="0" dirty="0" smtClean="0">
                    <a:solidFill>
                      <a:schemeClr val="tx1"/>
                    </a:solidFill>
                    <a:latin typeface="Arial" charset="0"/>
                    <a:ea typeface="+mn-ea"/>
                    <a:cs typeface="+mn-cs"/>
                  </a:rPr>
                  <a:t>snippets. Then </a:t>
                </a:r>
                <a:r>
                  <a:rPr lang="en-SG" sz="1200" b="0" i="0" u="none" strike="noStrike" kern="1200" baseline="0" dirty="0" smtClean="0">
                    <a:solidFill>
                      <a:schemeClr val="tx1"/>
                    </a:solidFill>
                    <a:latin typeface="Arial" charset="0"/>
                    <a:ea typeface="+mn-ea"/>
                    <a:cs typeface="+mn-cs"/>
                  </a:rPr>
                  <a:t>we remove the stop words and HTML tags in text.</a:t>
                </a:r>
              </a:p>
              <a:p>
                <a:endParaRPr lang="en-US"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This is the parameter setting in our experiments. </a:t>
                </a:r>
                <a:r>
                  <a:rPr lang="en-SG" sz="1200" b="0" i="0" u="none" strike="noStrike" kern="1200" baseline="0" dirty="0" smtClean="0">
                    <a:solidFill>
                      <a:schemeClr val="tx1"/>
                    </a:solidFill>
                    <a:latin typeface="Arial" charset="0"/>
                    <a:ea typeface="+mn-ea"/>
                    <a:cs typeface="+mn-cs"/>
                  </a:rPr>
                  <a:t>We </a:t>
                </a:r>
                <a:r>
                  <a:rPr lang="en-SG" sz="1200" b="0" i="0" u="none" strike="noStrike" kern="1200" baseline="0" dirty="0" smtClean="0">
                    <a:solidFill>
                      <a:schemeClr val="tx1"/>
                    </a:solidFill>
                    <a:latin typeface="Arial" charset="0"/>
                    <a:ea typeface="+mn-ea"/>
                    <a:cs typeface="+mn-cs"/>
                  </a:rPr>
                  <a:t>run TEM </a:t>
                </a:r>
                <a:r>
                  <a:rPr lang="en-SG" sz="1200" b="0" i="0" u="none" strike="noStrike" kern="1200" baseline="0" dirty="0" smtClean="0">
                    <a:solidFill>
                      <a:schemeClr val="tx1"/>
                    </a:solidFill>
                    <a:latin typeface="Arial" charset="0"/>
                    <a:ea typeface="+mn-ea"/>
                    <a:cs typeface="+mn-cs"/>
                  </a:rPr>
                  <a:t>with 500 iterations of Gibbs sampling. With some trails </a:t>
                </a:r>
                <a:r>
                  <a:rPr lang="en-SG" sz="1200" b="0" i="0" u="none" strike="noStrike" kern="1200" baseline="0" dirty="0" smtClean="0">
                    <a:solidFill>
                      <a:schemeClr val="tx1"/>
                    </a:solidFill>
                    <a:latin typeface="Arial" charset="0"/>
                    <a:ea typeface="+mn-ea"/>
                    <a:cs typeface="+mn-cs"/>
                  </a:rPr>
                  <a:t>on the </a:t>
                </a:r>
                <a:r>
                  <a:rPr lang="en-SG" sz="1200" b="0" i="0" u="none" strike="noStrike" kern="1200" baseline="0" dirty="0" smtClean="0">
                    <a:solidFill>
                      <a:schemeClr val="tx1"/>
                    </a:solidFill>
                    <a:latin typeface="Arial" charset="0"/>
                    <a:ea typeface="+mn-ea"/>
                    <a:cs typeface="+mn-cs"/>
                  </a:rPr>
                  <a:t>number of topics and expertise, we set topic number K = </a:t>
                </a:r>
                <a:r>
                  <a:rPr lang="en-SG" sz="1200" b="0" i="0" u="none" strike="noStrike" kern="1200" baseline="0" dirty="0" smtClean="0">
                    <a:solidFill>
                      <a:schemeClr val="tx1"/>
                    </a:solidFill>
                    <a:latin typeface="Cambria Math"/>
                    <a:ea typeface="+mn-ea"/>
                    <a:cs typeface="+mn-cs"/>
                  </a:rPr>
                  <a:t>15</a:t>
                </a:r>
                <a:r>
                  <a:rPr lang="en-SG" sz="1200" b="0" i="0" u="none" strike="noStrike" kern="1200" baseline="0" dirty="0" smtClean="0">
                    <a:solidFill>
                      <a:schemeClr val="tx1"/>
                    </a:solidFill>
                    <a:latin typeface="Arial" charset="0"/>
                    <a:ea typeface="+mn-ea"/>
                    <a:cs typeface="+mn-cs"/>
                  </a:rPr>
                  <a:t>, expertise </a:t>
                </a:r>
                <a:r>
                  <a:rPr lang="en-SG" sz="1200" b="0" i="0" u="none" strike="noStrike" kern="1200" baseline="0" dirty="0" smtClean="0">
                    <a:solidFill>
                      <a:schemeClr val="tx1"/>
                    </a:solidFill>
                    <a:latin typeface="Arial" charset="0"/>
                    <a:ea typeface="+mn-ea"/>
                    <a:cs typeface="+mn-cs"/>
                  </a:rPr>
                  <a:t>number E = </a:t>
                </a:r>
                <a:r>
                  <a:rPr lang="en-SG" sz="1200" b="0" i="0" u="none" strike="noStrike" kern="1200" baseline="0" dirty="0" smtClean="0">
                    <a:solidFill>
                      <a:schemeClr val="tx1"/>
                    </a:solidFill>
                    <a:latin typeface="Cambria Math"/>
                    <a:ea typeface="+mn-ea"/>
                    <a:cs typeface="+mn-cs"/>
                  </a:rPr>
                  <a:t>10</a:t>
                </a:r>
                <a:r>
                  <a:rPr lang="en-SG" sz="1200" b="0" i="0" u="none" strike="noStrike" kern="1200" baseline="0" dirty="0" smtClean="0">
                    <a:solidFill>
                      <a:schemeClr val="tx1"/>
                    </a:solidFill>
                    <a:latin typeface="Arial" charset="0"/>
                    <a:ea typeface="+mn-ea"/>
                    <a:cs typeface="+mn-cs"/>
                  </a:rPr>
                  <a:t> as they provide meaningful topics </a:t>
                </a:r>
                <a:r>
                  <a:rPr lang="en-SG" sz="1200" b="0" i="0" u="none" strike="noStrike" kern="1200" baseline="0" dirty="0" smtClean="0">
                    <a:solidFill>
                      <a:schemeClr val="tx1"/>
                    </a:solidFill>
                    <a:latin typeface="Arial" charset="0"/>
                    <a:ea typeface="+mn-ea"/>
                    <a:cs typeface="+mn-cs"/>
                  </a:rPr>
                  <a:t>and vote </a:t>
                </a:r>
                <a:r>
                  <a:rPr lang="en-SG" sz="1200" b="0" i="0" u="none" strike="noStrike" kern="1200" baseline="0" dirty="0" smtClean="0">
                    <a:solidFill>
                      <a:schemeClr val="tx1"/>
                    </a:solidFill>
                    <a:latin typeface="Arial" charset="0"/>
                    <a:ea typeface="+mn-ea"/>
                    <a:cs typeface="+mn-cs"/>
                  </a:rPr>
                  <a:t>Gaussian distributions for our data set. </a:t>
                </a:r>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18</a:t>
            </a:fld>
            <a:endParaRPr lang="en-US"/>
          </a:p>
        </p:txBody>
      </p:sp>
    </p:spTree>
    <p:extLst>
      <p:ext uri="{BB962C8B-B14F-4D97-AF65-F5344CB8AC3E}">
        <p14:creationId xmlns:p14="http://schemas.microsoft.com/office/powerpoint/2010/main" val="2506988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For the experiment results, let’s firstly look at TEM model learning results. We illustrate top tags and words for 10 randomly selected topics discovered by TEM Here. </a:t>
            </a:r>
            <a:endParaRPr lang="en-SG" sz="1200" b="0" i="0" u="none" strike="noStrike" kern="1200" baseline="0" dirty="0" smtClean="0">
              <a:solidFill>
                <a:schemeClr val="tx1"/>
              </a:solidFill>
              <a:latin typeface="Arial" charset="0"/>
              <a:ea typeface="+mn-ea"/>
              <a:cs typeface="+mn-cs"/>
            </a:endParaRPr>
          </a:p>
          <a:p>
            <a:endParaRPr lang="en-SG"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SG" altLang="zh-CN" sz="1200" b="0" i="0" u="none" strike="noStrike" kern="1200" baseline="0" dirty="0" smtClean="0">
                <a:solidFill>
                  <a:schemeClr val="tx1"/>
                </a:solidFill>
                <a:latin typeface="Arial" charset="0"/>
                <a:ea typeface="+mn-ea"/>
                <a:cs typeface="+mn-cs"/>
              </a:rPr>
              <a:t>top tags like "career-development", "best-practices", "</a:t>
            </a:r>
            <a:r>
              <a:rPr lang="en-SG" altLang="zh-CN" sz="1200" b="0" i="0" u="none" strike="noStrike" kern="1200" baseline="0" dirty="0" err="1" smtClean="0">
                <a:solidFill>
                  <a:schemeClr val="tx1"/>
                </a:solidFill>
                <a:latin typeface="Arial" charset="0"/>
                <a:ea typeface="+mn-ea"/>
                <a:cs typeface="+mn-cs"/>
              </a:rPr>
              <a:t>iphone-sdk</a:t>
            </a:r>
            <a:r>
              <a:rPr lang="en-SG" altLang="zh-CN" sz="1200" b="0" i="0" u="none" strike="noStrike" kern="1200" baseline="0" dirty="0" smtClean="0">
                <a:solidFill>
                  <a:schemeClr val="tx1"/>
                </a:solidFill>
                <a:latin typeface="Arial" charset="0"/>
                <a:ea typeface="+mn-ea"/>
                <a:cs typeface="+mn-cs"/>
              </a:rPr>
              <a:t>", "memory-management", provide phrase level instead of bag of-words features to </a:t>
            </a:r>
            <a:r>
              <a:rPr lang="en-SG" altLang="zh-CN" sz="1200" b="0" i="0" u="none" strike="noStrike" kern="1200" baseline="0" dirty="0" err="1" smtClean="0">
                <a:solidFill>
                  <a:schemeClr val="tx1"/>
                </a:solidFill>
                <a:latin typeface="Arial" charset="0"/>
                <a:ea typeface="+mn-ea"/>
                <a:cs typeface="+mn-cs"/>
              </a:rPr>
              <a:t>distill</a:t>
            </a:r>
            <a:r>
              <a:rPr lang="en-SG" altLang="zh-CN" sz="1200" b="0" i="0" u="none" strike="noStrike" kern="1200" baseline="0" dirty="0" smtClean="0">
                <a:solidFill>
                  <a:schemeClr val="tx1"/>
                </a:solidFill>
                <a:latin typeface="Arial" charset="0"/>
                <a:ea typeface="+mn-ea"/>
                <a:cs typeface="+mn-cs"/>
              </a:rPr>
              <a:t> richer and better interpreted topic information from Q&amp;A text.</a:t>
            </a:r>
            <a:endParaRPr lang="en-SG" altLang="zh-CN" dirty="0" smtClean="0"/>
          </a:p>
          <a:p>
            <a:endParaRPr lang="en-SG" sz="1200" b="0" i="0" u="none" strike="noStrike" kern="1200" baseline="0" dirty="0" smtClean="0">
              <a:solidFill>
                <a:schemeClr val="tx1"/>
              </a:solidFill>
              <a:latin typeface="Arial" charset="0"/>
              <a:ea typeface="+mn-ea"/>
              <a:cs typeface="+mn-cs"/>
            </a:endParaRPr>
          </a:p>
          <a:p>
            <a:endParaRPr lang="en-SG"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19</a:t>
            </a:fld>
            <a:endParaRPr lang="en-US"/>
          </a:p>
        </p:txBody>
      </p:sp>
    </p:spTree>
    <p:extLst>
      <p:ext uri="{BB962C8B-B14F-4D97-AF65-F5344CB8AC3E}">
        <p14:creationId xmlns:p14="http://schemas.microsoft.com/office/powerpoint/2010/main" val="1001591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The recent boom of Web 2.0 has seen the emergence of many knowledge sharing community services such as  Stack Overflow , Yahoo! Answers, </a:t>
            </a:r>
            <a:r>
              <a:rPr lang="en-SG" sz="1200" b="0" i="0" u="none" strike="noStrike" kern="1200" baseline="0" dirty="0" err="1" smtClean="0">
                <a:solidFill>
                  <a:schemeClr val="tx1"/>
                </a:solidFill>
                <a:latin typeface="Arial" charset="0"/>
                <a:ea typeface="+mn-ea"/>
                <a:cs typeface="+mn-cs"/>
              </a:rPr>
              <a:t>Quora</a:t>
            </a:r>
            <a:r>
              <a:rPr lang="en-SG" sz="1200" b="0" i="0" u="none" strike="noStrike" kern="1200" baseline="0" dirty="0" smtClean="0">
                <a:solidFill>
                  <a:schemeClr val="tx1"/>
                </a:solidFill>
                <a:latin typeface="Arial" charset="0"/>
                <a:ea typeface="+mn-ea"/>
                <a:cs typeface="+mn-cs"/>
              </a:rPr>
              <a:t> and </a:t>
            </a:r>
            <a:r>
              <a:rPr lang="en-SG" sz="1200" b="0" i="0" u="none" strike="noStrike" kern="1200" baseline="0" dirty="0" err="1" smtClean="0">
                <a:solidFill>
                  <a:schemeClr val="tx1"/>
                </a:solidFill>
                <a:latin typeface="Arial" charset="0"/>
                <a:ea typeface="+mn-ea"/>
                <a:cs typeface="+mn-cs"/>
              </a:rPr>
              <a:t>Baidu</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err="1" smtClean="0">
                <a:solidFill>
                  <a:schemeClr val="tx1"/>
                </a:solidFill>
                <a:latin typeface="Arial" charset="0"/>
                <a:ea typeface="+mn-ea"/>
                <a:cs typeface="+mn-cs"/>
              </a:rPr>
              <a:t>Zhidao</a:t>
            </a:r>
            <a:r>
              <a:rPr lang="en-SG" sz="1200" b="0" i="0" u="none" strike="noStrike" kern="1200" baseline="0" dirty="0" smtClean="0">
                <a:solidFill>
                  <a:schemeClr val="tx1"/>
                </a:solidFill>
                <a:latin typeface="Arial" charset="0"/>
                <a:ea typeface="+mn-ea"/>
                <a:cs typeface="+mn-cs"/>
              </a:rPr>
              <a:t>. The huge success of Community Question Answering(CQA) in recent years provides open platforms for online community to share expertise and large repositories of valuable knowledge. </a:t>
            </a:r>
            <a:endParaRPr lang="zh-CN" altLang="en-US" dirty="0"/>
          </a:p>
        </p:txBody>
      </p:sp>
      <p:sp>
        <p:nvSpPr>
          <p:cNvPr id="4" name="灯片编号占位符 3"/>
          <p:cNvSpPr>
            <a:spLocks noGrp="1"/>
          </p:cNvSpPr>
          <p:nvPr>
            <p:ph type="sldNum" sz="quarter" idx="10"/>
          </p:nvPr>
        </p:nvSpPr>
        <p:spPr/>
        <p:txBody>
          <a:bodyPr/>
          <a:lstStyle/>
          <a:p>
            <a:pPr>
              <a:defRPr/>
            </a:pPr>
            <a:fld id="{75E8EBFE-84F4-49D9-826D-2BBD89597FB6}" type="slidenum">
              <a:rPr lang="en-US" smtClean="0"/>
              <a:pPr>
                <a:defRPr/>
              </a:pPr>
              <a:t>2</a:t>
            </a:fld>
            <a:endParaRPr lang="en-US"/>
          </a:p>
        </p:txBody>
      </p:sp>
    </p:spTree>
    <p:extLst>
      <p:ext uri="{BB962C8B-B14F-4D97-AF65-F5344CB8AC3E}">
        <p14:creationId xmlns:p14="http://schemas.microsoft.com/office/powerpoint/2010/main" val="2312699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We observe clean top words and tags for each topic. Top words have strong correlation with top tags under the same topic. </a:t>
            </a:r>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20</a:t>
            </a:fld>
            <a:endParaRPr lang="en-US"/>
          </a:p>
        </p:txBody>
      </p:sp>
    </p:spTree>
    <p:extLst>
      <p:ext uri="{BB962C8B-B14F-4D97-AF65-F5344CB8AC3E}">
        <p14:creationId xmlns:p14="http://schemas.microsoft.com/office/powerpoint/2010/main" val="1001591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Then we look at the expertise modelling part. TEM learns different user expertise levels by clustering votes using GMM component. The mean and precision</a:t>
                </a:r>
              </a:p>
              <a:p>
                <a:r>
                  <a:rPr lang="en-SG" sz="1200" b="0" i="0" u="none" strike="noStrike" kern="1200" baseline="0" dirty="0" smtClean="0">
                    <a:solidFill>
                      <a:schemeClr val="tx1"/>
                    </a:solidFill>
                    <a:latin typeface="Arial" charset="0"/>
                    <a:ea typeface="+mn-ea"/>
                    <a:cs typeface="+mn-cs"/>
                  </a:rPr>
                  <a:t>of different expertise specific vote Gaussian distributions learnt by TEM are shown in this table.</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First, we observe 10 Gaussian distributions with various means ranging from </a:t>
                </a:r>
                <a14:m>
                  <m:oMath xmlns:m="http://schemas.openxmlformats.org/officeDocument/2006/math">
                    <m:r>
                      <a:rPr lang="en-SG" sz="1200" b="0" i="1" u="none" strike="noStrike" kern="1200" baseline="0" dirty="0" smtClean="0">
                        <a:solidFill>
                          <a:schemeClr val="tx1"/>
                        </a:solidFill>
                        <a:latin typeface="Cambria Math"/>
                        <a:ea typeface="+mn-ea"/>
                        <a:cs typeface="+mn-cs"/>
                      </a:rPr>
                      <m:t>0.40</m:t>
                    </m:r>
                  </m:oMath>
                </a14:m>
                <a:r>
                  <a:rPr lang="en-SG" sz="1200" b="0" i="0" u="none" strike="noStrike" kern="1200" baseline="0" dirty="0" smtClean="0">
                    <a:solidFill>
                      <a:schemeClr val="tx1"/>
                    </a:solidFill>
                    <a:latin typeface="Arial" charset="0"/>
                    <a:ea typeface="+mn-ea"/>
                    <a:cs typeface="+mn-cs"/>
                  </a:rPr>
                  <a:t> to </a:t>
                </a:r>
                <a14:m>
                  <m:oMath xmlns:m="http://schemas.openxmlformats.org/officeDocument/2006/math">
                    <m:r>
                      <a:rPr lang="en-SG" sz="1200" b="0" i="1" u="none" strike="noStrike" kern="1200" baseline="0" dirty="0" smtClean="0">
                        <a:solidFill>
                          <a:schemeClr val="tx1"/>
                        </a:solidFill>
                        <a:latin typeface="Cambria Math"/>
                        <a:ea typeface="+mn-ea"/>
                        <a:cs typeface="+mn-cs"/>
                      </a:rPr>
                      <m:t>40.17</m:t>
                    </m:r>
                  </m:oMath>
                </a14:m>
                <a:r>
                  <a:rPr lang="en-SG" sz="1200" b="0" i="0" u="none" strike="noStrike" kern="1200" baseline="0" dirty="0" smtClean="0">
                    <a:solidFill>
                      <a:schemeClr val="tx1"/>
                    </a:solidFill>
                    <a:latin typeface="Arial" charset="0"/>
                    <a:ea typeface="+mn-ea"/>
                    <a:cs typeface="+mn-cs"/>
                  </a:rPr>
                  <a:t> for the generation of votes in data. The mean of each Gaussian distribution can be used to denote expertise score for each expertise level.</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Secondly, the higher the mean is, the lower the precision will be. </a:t>
                </a:r>
                <a:endParaRPr lang="en-SG" dirty="0"/>
              </a:p>
            </p:txBody>
          </p:sp>
        </mc:Choice>
        <mc:Fallback xmlns="">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Then we look at the expertise modelling part. TEM </a:t>
                </a:r>
                <a:r>
                  <a:rPr lang="en-SG" sz="1200" b="0" i="0" u="none" strike="noStrike" kern="1200" baseline="0" dirty="0" smtClean="0">
                    <a:solidFill>
                      <a:schemeClr val="tx1"/>
                    </a:solidFill>
                    <a:latin typeface="Arial" charset="0"/>
                    <a:ea typeface="+mn-ea"/>
                    <a:cs typeface="+mn-cs"/>
                  </a:rPr>
                  <a:t>learns different user expertise levels </a:t>
                </a:r>
                <a:r>
                  <a:rPr lang="en-SG" sz="1200" b="0" i="0" u="none" strike="noStrike" kern="1200" baseline="0" dirty="0" smtClean="0">
                    <a:solidFill>
                      <a:schemeClr val="tx1"/>
                    </a:solidFill>
                    <a:latin typeface="Arial" charset="0"/>
                    <a:ea typeface="+mn-ea"/>
                    <a:cs typeface="+mn-cs"/>
                  </a:rPr>
                  <a:t>by clustering </a:t>
                </a:r>
                <a:r>
                  <a:rPr lang="en-SG" sz="1200" b="0" i="0" u="none" strike="noStrike" kern="1200" baseline="0" dirty="0" smtClean="0">
                    <a:solidFill>
                      <a:schemeClr val="tx1"/>
                    </a:solidFill>
                    <a:latin typeface="Arial" charset="0"/>
                    <a:ea typeface="+mn-ea"/>
                    <a:cs typeface="+mn-cs"/>
                  </a:rPr>
                  <a:t>votes using GMM component. The mean and precision</a:t>
                </a:r>
              </a:p>
              <a:p>
                <a:r>
                  <a:rPr lang="en-SG" sz="1200" b="0" i="0" u="none" strike="noStrike" kern="1200" baseline="0" dirty="0" smtClean="0">
                    <a:solidFill>
                      <a:schemeClr val="tx1"/>
                    </a:solidFill>
                    <a:latin typeface="Arial" charset="0"/>
                    <a:ea typeface="+mn-ea"/>
                    <a:cs typeface="+mn-cs"/>
                  </a:rPr>
                  <a:t>of different expertise specific vote Gaussian distributions learnt </a:t>
                </a:r>
                <a:r>
                  <a:rPr lang="en-SG" sz="1200" b="0" i="0" u="none" strike="noStrike" kern="1200" baseline="0" dirty="0" smtClean="0">
                    <a:solidFill>
                      <a:schemeClr val="tx1"/>
                    </a:solidFill>
                    <a:latin typeface="Arial" charset="0"/>
                    <a:ea typeface="+mn-ea"/>
                    <a:cs typeface="+mn-cs"/>
                  </a:rPr>
                  <a:t>by TEM </a:t>
                </a:r>
                <a:r>
                  <a:rPr lang="en-SG" sz="1200" b="0" i="0" u="none" strike="noStrike" kern="1200" baseline="0" dirty="0" smtClean="0">
                    <a:solidFill>
                      <a:schemeClr val="tx1"/>
                    </a:solidFill>
                    <a:latin typeface="Arial" charset="0"/>
                    <a:ea typeface="+mn-ea"/>
                    <a:cs typeface="+mn-cs"/>
                  </a:rPr>
                  <a:t>are shown </a:t>
                </a:r>
                <a:r>
                  <a:rPr lang="en-SG" sz="1200" b="0" i="0" u="none" strike="noStrike" kern="1200" baseline="0" dirty="0" smtClean="0">
                    <a:solidFill>
                      <a:schemeClr val="tx1"/>
                    </a:solidFill>
                    <a:latin typeface="Arial" charset="0"/>
                    <a:ea typeface="+mn-ea"/>
                    <a:cs typeface="+mn-cs"/>
                  </a:rPr>
                  <a:t>in this table.</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First</a:t>
                </a:r>
                <a:r>
                  <a:rPr lang="en-SG" sz="1200" b="0" i="0" u="none" strike="noStrike" kern="1200" baseline="0" dirty="0" smtClean="0">
                    <a:solidFill>
                      <a:schemeClr val="tx1"/>
                    </a:solidFill>
                    <a:latin typeface="Arial" charset="0"/>
                    <a:ea typeface="+mn-ea"/>
                    <a:cs typeface="+mn-cs"/>
                  </a:rPr>
                  <a:t>, we observe 10 Gaussian </a:t>
                </a:r>
                <a:r>
                  <a:rPr lang="en-SG" sz="1200" b="0" i="0" u="none" strike="noStrike" kern="1200" baseline="0" dirty="0" smtClean="0">
                    <a:solidFill>
                      <a:schemeClr val="tx1"/>
                    </a:solidFill>
                    <a:latin typeface="Arial" charset="0"/>
                    <a:ea typeface="+mn-ea"/>
                    <a:cs typeface="+mn-cs"/>
                  </a:rPr>
                  <a:t>distributions with </a:t>
                </a:r>
                <a:r>
                  <a:rPr lang="en-SG" sz="1200" b="0" i="0" u="none" strike="noStrike" kern="1200" baseline="0" dirty="0" smtClean="0">
                    <a:solidFill>
                      <a:schemeClr val="tx1"/>
                    </a:solidFill>
                    <a:latin typeface="Arial" charset="0"/>
                    <a:ea typeface="+mn-ea"/>
                    <a:cs typeface="+mn-cs"/>
                  </a:rPr>
                  <a:t>various means ranging from </a:t>
                </a:r>
                <a:r>
                  <a:rPr lang="en-SG" sz="1200" b="0" i="0" u="none" strike="noStrike" kern="1200" baseline="0" dirty="0" smtClean="0">
                    <a:solidFill>
                      <a:schemeClr val="tx1"/>
                    </a:solidFill>
                    <a:latin typeface="Cambria Math"/>
                    <a:ea typeface="+mn-ea"/>
                    <a:cs typeface="+mn-cs"/>
                  </a:rPr>
                  <a:t>0.40</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to </a:t>
                </a:r>
                <a:r>
                  <a:rPr lang="en-SG" sz="1200" b="0" i="0" u="none" strike="noStrike" kern="1200" baseline="0" dirty="0" smtClean="0">
                    <a:solidFill>
                      <a:schemeClr val="tx1"/>
                    </a:solidFill>
                    <a:latin typeface="Cambria Math"/>
                    <a:ea typeface="+mn-ea"/>
                    <a:cs typeface="+mn-cs"/>
                  </a:rPr>
                  <a:t>40.17</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for </a:t>
                </a:r>
                <a:r>
                  <a:rPr lang="en-SG" sz="1200" b="0" i="0" u="none" strike="noStrike" kern="1200" baseline="0" dirty="0" smtClean="0">
                    <a:solidFill>
                      <a:schemeClr val="tx1"/>
                    </a:solidFill>
                    <a:latin typeface="Arial" charset="0"/>
                    <a:ea typeface="+mn-ea"/>
                    <a:cs typeface="+mn-cs"/>
                  </a:rPr>
                  <a:t>the generation </a:t>
                </a:r>
                <a:r>
                  <a:rPr lang="en-SG" sz="1200" b="0" i="0" u="none" strike="noStrike" kern="1200" baseline="0" dirty="0" smtClean="0">
                    <a:solidFill>
                      <a:schemeClr val="tx1"/>
                    </a:solidFill>
                    <a:latin typeface="Arial" charset="0"/>
                    <a:ea typeface="+mn-ea"/>
                    <a:cs typeface="+mn-cs"/>
                  </a:rPr>
                  <a:t>of votes in data. The mean of each Gaussian </a:t>
                </a:r>
                <a:r>
                  <a:rPr lang="en-SG" sz="1200" b="0" i="0" u="none" strike="noStrike" kern="1200" baseline="0" dirty="0" smtClean="0">
                    <a:solidFill>
                      <a:schemeClr val="tx1"/>
                    </a:solidFill>
                    <a:latin typeface="Arial" charset="0"/>
                    <a:ea typeface="+mn-ea"/>
                    <a:cs typeface="+mn-cs"/>
                  </a:rPr>
                  <a:t>distribution can </a:t>
                </a:r>
                <a:r>
                  <a:rPr lang="en-SG" sz="1200" b="0" i="0" u="none" strike="noStrike" kern="1200" baseline="0" dirty="0" smtClean="0">
                    <a:solidFill>
                      <a:schemeClr val="tx1"/>
                    </a:solidFill>
                    <a:latin typeface="Arial" charset="0"/>
                    <a:ea typeface="+mn-ea"/>
                    <a:cs typeface="+mn-cs"/>
                  </a:rPr>
                  <a:t>be used to denote expertise score for each expertise level</a:t>
                </a:r>
                <a:r>
                  <a:rPr lang="en-SG" sz="1200" b="0" i="0" u="none" strike="noStrike" kern="1200" baseline="0" dirty="0" smtClean="0">
                    <a:solidFill>
                      <a:schemeClr val="tx1"/>
                    </a:solidFill>
                    <a:latin typeface="Arial" charset="0"/>
                    <a:ea typeface="+mn-ea"/>
                    <a:cs typeface="+mn-cs"/>
                  </a:rPr>
                  <a:t>.</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Secondly</a:t>
                </a:r>
                <a:r>
                  <a:rPr lang="en-SG" sz="1200" b="0" i="0" u="none" strike="noStrike" kern="1200" baseline="0" dirty="0" smtClean="0">
                    <a:solidFill>
                      <a:schemeClr val="tx1"/>
                    </a:solidFill>
                    <a:latin typeface="Arial" charset="0"/>
                    <a:ea typeface="+mn-ea"/>
                    <a:cs typeface="+mn-cs"/>
                  </a:rPr>
                  <a:t>, the higher the mean, the </a:t>
                </a:r>
                <a:r>
                  <a:rPr lang="en-SG" sz="1200" b="0" i="0" u="none" strike="noStrike" kern="1200" baseline="0" dirty="0" smtClean="0">
                    <a:solidFill>
                      <a:schemeClr val="tx1"/>
                    </a:solidFill>
                    <a:latin typeface="Arial" charset="0"/>
                    <a:ea typeface="+mn-ea"/>
                    <a:cs typeface="+mn-cs"/>
                  </a:rPr>
                  <a:t>lower the </a:t>
                </a:r>
                <a:r>
                  <a:rPr lang="en-SG" sz="1200" b="0" i="0" u="none" strike="noStrike" kern="1200" baseline="0" dirty="0" smtClean="0">
                    <a:solidFill>
                      <a:schemeClr val="tx1"/>
                    </a:solidFill>
                    <a:latin typeface="Arial" charset="0"/>
                    <a:ea typeface="+mn-ea"/>
                    <a:cs typeface="+mn-cs"/>
                  </a:rPr>
                  <a:t>precision. The variance becomes larger when the mean </a:t>
                </a:r>
                <a:r>
                  <a:rPr lang="en-SG" sz="1200" b="0" i="0" u="none" strike="noStrike" kern="1200" baseline="0" dirty="0" smtClean="0">
                    <a:solidFill>
                      <a:schemeClr val="tx1"/>
                    </a:solidFill>
                    <a:latin typeface="Arial" charset="0"/>
                    <a:ea typeface="+mn-ea"/>
                    <a:cs typeface="+mn-cs"/>
                  </a:rPr>
                  <a:t>goes higher</a:t>
                </a:r>
                <a:r>
                  <a:rPr lang="en-SG" sz="1200" b="0" i="0" u="none" strike="noStrike" kern="1200" baseline="0" dirty="0" smtClean="0">
                    <a:solidFill>
                      <a:schemeClr val="tx1"/>
                    </a:solidFill>
                    <a:latin typeface="Arial" charset="0"/>
                    <a:ea typeface="+mn-ea"/>
                    <a:cs typeface="+mn-cs"/>
                  </a:rPr>
                  <a:t>, which aligns with the power-law vote count </a:t>
                </a:r>
                <a:r>
                  <a:rPr lang="en-SG" sz="1200" b="0" i="0" u="none" strike="noStrike" kern="1200" baseline="0" dirty="0" smtClean="0">
                    <a:solidFill>
                      <a:schemeClr val="tx1"/>
                    </a:solidFill>
                    <a:latin typeface="Arial" charset="0"/>
                    <a:ea typeface="+mn-ea"/>
                    <a:cs typeface="+mn-cs"/>
                  </a:rPr>
                  <a:t>distribution.</a:t>
                </a:r>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21</a:t>
            </a:fld>
            <a:endParaRPr lang="en-US"/>
          </a:p>
        </p:txBody>
      </p:sp>
    </p:spTree>
    <p:extLst>
      <p:ext uri="{BB962C8B-B14F-4D97-AF65-F5344CB8AC3E}">
        <p14:creationId xmlns:p14="http://schemas.microsoft.com/office/powerpoint/2010/main" val="662103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kern="1200" dirty="0" smtClean="0">
                    <a:solidFill>
                      <a:schemeClr val="tx1"/>
                    </a:solidFill>
                    <a:effectLst/>
                    <a:latin typeface="Arial" charset="0"/>
                    <a:ea typeface="+mn-ea"/>
                    <a:cs typeface="+mn-cs"/>
                  </a:rPr>
                  <a:t>For the quantitative</a:t>
                </a:r>
                <a:r>
                  <a:rPr lang="en-SG" sz="1200" kern="1200" baseline="0" dirty="0" smtClean="0">
                    <a:solidFill>
                      <a:schemeClr val="tx1"/>
                    </a:solidFill>
                    <a:effectLst/>
                    <a:latin typeface="Arial" charset="0"/>
                    <a:ea typeface="+mn-ea"/>
                    <a:cs typeface="+mn-cs"/>
                  </a:rPr>
                  <a:t> e</a:t>
                </a:r>
                <a:r>
                  <a:rPr lang="en-SG" sz="1200" kern="1200" dirty="0" smtClean="0">
                    <a:solidFill>
                      <a:schemeClr val="tx1"/>
                    </a:solidFill>
                    <a:effectLst/>
                    <a:latin typeface="Arial" charset="0"/>
                    <a:ea typeface="+mn-ea"/>
                    <a:cs typeface="+mn-cs"/>
                  </a:rPr>
                  <a:t>valuation</a:t>
                </a:r>
                <a:r>
                  <a:rPr lang="en-SG" sz="1200" kern="1200" baseline="0" dirty="0" smtClean="0">
                    <a:solidFill>
                      <a:schemeClr val="tx1"/>
                    </a:solidFill>
                    <a:effectLst/>
                    <a:latin typeface="Arial" charset="0"/>
                    <a:ea typeface="+mn-ea"/>
                    <a:cs typeface="+mn-cs"/>
                  </a:rPr>
                  <a:t> of our proposed method, we design three recommendation experiments.</a:t>
                </a:r>
                <a:endParaRPr lang="en-US" sz="1200" kern="1200" baseline="0" dirty="0" smtClean="0">
                  <a:solidFill>
                    <a:schemeClr val="tx1"/>
                  </a:solidFill>
                  <a:effectLst/>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The first task we consider is to recommend expert users where our aim is to find users who can provide answers with high vote scores for a given question. Given a question </a:t>
                </a:r>
                <a14:m>
                  <m:oMath xmlns:m="http://schemas.openxmlformats.org/officeDocument/2006/math">
                    <m:r>
                      <a:rPr lang="en-SG" sz="1200" b="0" i="1" u="none" strike="noStrike" kern="1200" baseline="0" dirty="0" smtClean="0">
                        <a:solidFill>
                          <a:schemeClr val="tx1"/>
                        </a:solidFill>
                        <a:latin typeface="Cambria Math"/>
                        <a:ea typeface="+mn-ea"/>
                        <a:cs typeface="+mn-cs"/>
                      </a:rPr>
                      <m:t>𝑞</m:t>
                    </m:r>
                  </m:oMath>
                </a14:m>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and a set of test users </a:t>
                </a:r>
                <a14:m>
                  <m:oMath xmlns:m="http://schemas.openxmlformats.org/officeDocument/2006/math">
                    <m:r>
                      <a:rPr lang="en-SG" sz="1200" b="0" i="1" u="none" strike="noStrike" kern="1200" baseline="0" dirty="0" smtClean="0">
                        <a:solidFill>
                          <a:schemeClr val="tx1"/>
                        </a:solidFill>
                        <a:latin typeface="Cambria Math"/>
                        <a:ea typeface="+mn-ea"/>
                        <a:cs typeface="+mn-cs"/>
                      </a:rPr>
                      <m:t>𝑈</m:t>
                    </m:r>
                  </m:oMath>
                </a14:m>
                <a:r>
                  <a:rPr lang="en-SG" sz="1200" b="0" i="0" u="none" strike="noStrike" kern="1200" baseline="0" dirty="0" smtClean="0">
                    <a:solidFill>
                      <a:schemeClr val="tx1"/>
                    </a:solidFill>
                    <a:latin typeface="Arial" charset="0"/>
                    <a:ea typeface="+mn-ea"/>
                    <a:cs typeface="+mn-cs"/>
                  </a:rPr>
                  <a:t>, the target is to rank all these users by their interests and expertise to answer the question </a:t>
                </a:r>
                <a14:m>
                  <m:oMath xmlns:m="http://schemas.openxmlformats.org/officeDocument/2006/math">
                    <m:r>
                      <a:rPr lang="en-SG" sz="1200" b="0" i="1" u="none" strike="noStrike" kern="1200" baseline="0" dirty="0" smtClean="0">
                        <a:solidFill>
                          <a:schemeClr val="tx1"/>
                        </a:solidFill>
                        <a:latin typeface="Cambria Math"/>
                        <a:ea typeface="+mn-ea"/>
                        <a:cs typeface="+mn-cs"/>
                      </a:rPr>
                      <m:t>𝑞</m:t>
                    </m:r>
                  </m:oMath>
                </a14:m>
                <a:r>
                  <a:rPr lang="en-SG" sz="1200" b="0" i="0" u="none" strike="noStrike" kern="1200" baseline="0" dirty="0" smtClean="0">
                    <a:solidFill>
                      <a:schemeClr val="tx1"/>
                    </a:solidFill>
                    <a:latin typeface="Arial" charset="0"/>
                    <a:ea typeface="+mn-ea"/>
                    <a:cs typeface="+mn-cs"/>
                  </a:rPr>
                  <a:t>. We score each user </a:t>
                </a:r>
                <a14:m>
                  <m:oMath xmlns:m="http://schemas.openxmlformats.org/officeDocument/2006/math">
                    <m:r>
                      <a:rPr lang="en-SG" sz="1200" b="0" i="1" u="none" strike="noStrike" kern="1200" baseline="0" dirty="0" smtClean="0">
                        <a:solidFill>
                          <a:schemeClr val="tx1"/>
                        </a:solidFill>
                        <a:latin typeface="Cambria Math"/>
                        <a:ea typeface="+mn-ea"/>
                        <a:cs typeface="+mn-cs"/>
                      </a:rPr>
                      <m:t>𝑢</m:t>
                    </m:r>
                  </m:oMath>
                </a14:m>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by considering user topic similarity with the question </a:t>
                </a:r>
                <a14:m>
                  <m:oMath xmlns:m="http://schemas.openxmlformats.org/officeDocument/2006/math">
                    <m:r>
                      <a:rPr lang="en-SG" sz="1200" b="0" i="1" u="none" strike="noStrike" kern="1200" baseline="0" dirty="0" smtClean="0">
                        <a:solidFill>
                          <a:schemeClr val="tx1"/>
                        </a:solidFill>
                        <a:latin typeface="Cambria Math"/>
                        <a:ea typeface="+mn-ea"/>
                        <a:cs typeface="+mn-cs"/>
                      </a:rPr>
                      <m:t>𝑆𝑖𝑚</m:t>
                    </m:r>
                    <m:r>
                      <a:rPr lang="en-SG" sz="1200" b="0" i="1" u="none" strike="noStrike" kern="1200" baseline="0" dirty="0" smtClean="0">
                        <a:solidFill>
                          <a:schemeClr val="tx1"/>
                        </a:solidFill>
                        <a:latin typeface="Cambria Math"/>
                        <a:ea typeface="+mn-ea"/>
                        <a:cs typeface="+mn-cs"/>
                      </a:rPr>
                      <m:t>(</m:t>
                    </m:r>
                    <m:r>
                      <a:rPr lang="en-SG" sz="1200" b="0" i="1" u="none" strike="noStrike" kern="1200" baseline="0" dirty="0" smtClean="0">
                        <a:solidFill>
                          <a:schemeClr val="tx1"/>
                        </a:solidFill>
                        <a:latin typeface="Cambria Math"/>
                        <a:ea typeface="+mn-ea"/>
                        <a:cs typeface="+mn-cs"/>
                      </a:rPr>
                      <m:t>𝑢</m:t>
                    </m:r>
                    <m:r>
                      <a:rPr lang="en-SG" sz="1200" b="0" i="1" u="none" strike="noStrike" kern="1200" baseline="0" dirty="0" smtClean="0">
                        <a:solidFill>
                          <a:schemeClr val="tx1"/>
                        </a:solidFill>
                        <a:latin typeface="Cambria Math"/>
                        <a:ea typeface="+mn-ea"/>
                        <a:cs typeface="+mn-cs"/>
                      </a:rPr>
                      <m:t>, </m:t>
                    </m:r>
                    <m:r>
                      <a:rPr lang="en-SG" sz="1200" b="0" i="1" u="none" strike="noStrike" kern="1200" baseline="0" dirty="0" smtClean="0">
                        <a:solidFill>
                          <a:schemeClr val="tx1"/>
                        </a:solidFill>
                        <a:latin typeface="Cambria Math"/>
                        <a:ea typeface="+mn-ea"/>
                        <a:cs typeface="+mn-cs"/>
                      </a:rPr>
                      <m:t>𝑞</m:t>
                    </m:r>
                    <m:r>
                      <a:rPr lang="en-SG" sz="1200" b="0" i="1" u="none" strike="noStrike" kern="1200" baseline="0" dirty="0" smtClean="0">
                        <a:solidFill>
                          <a:schemeClr val="tx1"/>
                        </a:solidFill>
                        <a:latin typeface="Cambria Math"/>
                        <a:ea typeface="+mn-ea"/>
                        <a:cs typeface="+mn-cs"/>
                      </a:rPr>
                      <m:t>) </m:t>
                    </m:r>
                  </m:oMath>
                </a14:m>
                <a:r>
                  <a:rPr lang="en-SG" sz="1200" b="0" i="0" u="none" strike="noStrike" kern="1200" baseline="0" dirty="0" smtClean="0">
                    <a:solidFill>
                      <a:schemeClr val="tx1"/>
                    </a:solidFill>
                    <a:latin typeface="Arial" charset="0"/>
                    <a:ea typeface="+mn-ea"/>
                    <a:cs typeface="+mn-cs"/>
                  </a:rPr>
                  <a:t>and user expertise towards the question </a:t>
                </a:r>
                <a14:m>
                  <m:oMath xmlns:m="http://schemas.openxmlformats.org/officeDocument/2006/math">
                    <m:r>
                      <a:rPr lang="en-SG" sz="1200" b="0" i="1" u="none" strike="noStrike" kern="1200" baseline="0" dirty="0" smtClean="0">
                        <a:solidFill>
                          <a:schemeClr val="tx1"/>
                        </a:solidFill>
                        <a:latin typeface="Cambria Math"/>
                        <a:ea typeface="+mn-ea"/>
                        <a:cs typeface="+mn-cs"/>
                      </a:rPr>
                      <m:t>𝐸𝑥𝑝𝑒𝑟𝑡</m:t>
                    </m:r>
                    <m:d>
                      <m:dPr>
                        <m:ctrlPr>
                          <a:rPr lang="en-SG" sz="1200" b="0" i="1" u="none" strike="noStrike" kern="1200" baseline="0" dirty="0" smtClean="0">
                            <a:solidFill>
                              <a:schemeClr val="tx1"/>
                            </a:solidFill>
                            <a:latin typeface="Cambria Math"/>
                            <a:ea typeface="+mn-ea"/>
                            <a:cs typeface="+mn-cs"/>
                          </a:rPr>
                        </m:ctrlPr>
                      </m:dPr>
                      <m:e>
                        <m:r>
                          <a:rPr lang="en-SG" sz="1200" b="0" i="1" u="none" strike="noStrike" kern="1200" baseline="0" dirty="0" smtClean="0">
                            <a:solidFill>
                              <a:schemeClr val="tx1"/>
                            </a:solidFill>
                            <a:latin typeface="Cambria Math"/>
                            <a:ea typeface="+mn-ea"/>
                            <a:cs typeface="+mn-cs"/>
                          </a:rPr>
                          <m:t>𝑢</m:t>
                        </m:r>
                        <m:r>
                          <a:rPr lang="en-SG" sz="1200" b="0" i="1" u="none" strike="noStrike" kern="1200" baseline="0" dirty="0" smtClean="0">
                            <a:solidFill>
                              <a:schemeClr val="tx1"/>
                            </a:solidFill>
                            <a:latin typeface="Cambria Math"/>
                            <a:ea typeface="+mn-ea"/>
                            <a:cs typeface="+mn-cs"/>
                          </a:rPr>
                          <m:t>, </m:t>
                        </m:r>
                        <m:r>
                          <a:rPr lang="en-SG" sz="1200" b="0" i="1" u="none" strike="noStrike" kern="1200" baseline="0" dirty="0" smtClean="0">
                            <a:solidFill>
                              <a:schemeClr val="tx1"/>
                            </a:solidFill>
                            <a:latin typeface="Cambria Math"/>
                            <a:ea typeface="+mn-ea"/>
                            <a:cs typeface="+mn-cs"/>
                          </a:rPr>
                          <m:t>𝑞</m:t>
                        </m:r>
                      </m:e>
                    </m:d>
                  </m:oMath>
                </a14:m>
                <a:endParaRPr lang="en-US" sz="1200" b="0" i="0" u="none" strike="noStrike" kern="1200" baseline="0" dirty="0" smtClean="0">
                  <a:solidFill>
                    <a:schemeClr val="tx1"/>
                  </a:solidFill>
                  <a:latin typeface="Arial" charset="0"/>
                  <a:ea typeface="+mn-ea"/>
                  <a:cs typeface="+mn-cs"/>
                </a:endParaRP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The intuition here is that if the user is interested and have a high expertise for the question, then the user tends to provide a good answer wining high votes.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The recommendation score function is defined as follows:</a:t>
                </a:r>
              </a:p>
              <a:p>
                <a:pPr marL="0" marR="0" lvl="1"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a:rPr>
                        <m:t>𝑆</m:t>
                      </m:r>
                      <m:d>
                        <m:dPr>
                          <m:ctrlPr>
                            <a:rPr lang="en-US" sz="2400" b="0" i="1" smtClean="0">
                              <a:latin typeface="Cambria Math"/>
                            </a:rPr>
                          </m:ctrlPr>
                        </m:dPr>
                        <m:e>
                          <m:r>
                            <a:rPr lang="en-US" sz="2400" b="0" i="1" smtClean="0">
                              <a:latin typeface="Cambria Math"/>
                            </a:rPr>
                            <m:t>𝑢</m:t>
                          </m:r>
                          <m:r>
                            <a:rPr lang="en-US" sz="2400" b="0" i="1" smtClean="0">
                              <a:latin typeface="Cambria Math"/>
                            </a:rPr>
                            <m:t>,</m:t>
                          </m:r>
                          <m:r>
                            <a:rPr lang="en-US" sz="2400" b="0" i="1" smtClean="0">
                              <a:latin typeface="Cambria Math"/>
                            </a:rPr>
                            <m:t>𝑞</m:t>
                          </m:r>
                        </m:e>
                      </m:d>
                      <m:r>
                        <a:rPr lang="en-US" sz="2400" b="0" i="1" smtClean="0">
                          <a:latin typeface="Cambria Math"/>
                        </a:rPr>
                        <m:t>=</m:t>
                      </m:r>
                      <m:r>
                        <a:rPr lang="en-US" sz="2400" b="0" i="1" smtClean="0">
                          <a:latin typeface="Cambria Math"/>
                        </a:rPr>
                        <m:t>𝑆𝑖𝑚</m:t>
                      </m:r>
                      <m:d>
                        <m:dPr>
                          <m:ctrlPr>
                            <a:rPr lang="en-US" sz="2400" b="0" i="1" smtClean="0">
                              <a:latin typeface="Cambria Math"/>
                            </a:rPr>
                          </m:ctrlPr>
                        </m:dPr>
                        <m:e>
                          <m:r>
                            <a:rPr lang="en-US" sz="2400" b="0" i="1" smtClean="0">
                              <a:latin typeface="Cambria Math"/>
                            </a:rPr>
                            <m:t>𝑢</m:t>
                          </m:r>
                          <m:r>
                            <a:rPr lang="en-US" sz="2400" b="0" i="1" smtClean="0">
                              <a:latin typeface="Cambria Math"/>
                            </a:rPr>
                            <m:t>,</m:t>
                          </m:r>
                          <m:r>
                            <a:rPr lang="en-US" sz="2400" b="0" i="1" smtClean="0">
                              <a:latin typeface="Cambria Math"/>
                            </a:rPr>
                            <m:t>𝑞</m:t>
                          </m:r>
                        </m:e>
                      </m:d>
                      <m:r>
                        <a:rPr lang="en-US" sz="2400" b="0" i="1" smtClean="0">
                          <a:latin typeface="Cambria Math"/>
                          <a:ea typeface="Cambria Math"/>
                        </a:rPr>
                        <m:t>∙</m:t>
                      </m:r>
                      <m:r>
                        <a:rPr lang="en-US" sz="2400" b="0" i="1" smtClean="0">
                          <a:latin typeface="Cambria Math"/>
                          <a:ea typeface="Cambria Math"/>
                        </a:rPr>
                        <m:t>𝐸𝑥𝑝𝑒𝑟𝑡</m:t>
                      </m:r>
                      <m:d>
                        <m:dPr>
                          <m:ctrlPr>
                            <a:rPr lang="en-US" sz="2400" b="0" i="1" smtClean="0">
                              <a:latin typeface="Cambria Math"/>
                              <a:ea typeface="Cambria Math"/>
                            </a:rPr>
                          </m:ctrlPr>
                        </m:dPr>
                        <m:e>
                          <m:r>
                            <a:rPr lang="en-US" sz="2400" b="0" i="1" smtClean="0">
                              <a:latin typeface="Cambria Math"/>
                              <a:ea typeface="Cambria Math"/>
                            </a:rPr>
                            <m:t>𝑢</m:t>
                          </m:r>
                          <m:r>
                            <a:rPr lang="en-US" sz="2400" b="0" i="1" smtClean="0">
                              <a:latin typeface="Cambria Math"/>
                              <a:ea typeface="Cambria Math"/>
                            </a:rPr>
                            <m:t>,</m:t>
                          </m:r>
                          <m:r>
                            <a:rPr lang="en-US" sz="2400" b="0" i="1" smtClean="0">
                              <a:latin typeface="Cambria Math"/>
                              <a:ea typeface="Cambria Math"/>
                            </a:rPr>
                            <m:t>𝑞</m:t>
                          </m:r>
                        </m:e>
                      </m:d>
                      <m:r>
                        <a:rPr lang="en-US" sz="2400" b="0" i="1" smtClean="0">
                          <a:latin typeface="Cambria Math"/>
                          <a:ea typeface="Cambria Math"/>
                        </a:rPr>
                        <m:t>=(1−</m:t>
                      </m:r>
                      <m:r>
                        <a:rPr lang="en-US" sz="2400" b="0" i="1" smtClean="0">
                          <a:latin typeface="Cambria Math"/>
                          <a:ea typeface="Cambria Math"/>
                        </a:rPr>
                        <m:t>𝐽𝑆</m:t>
                      </m:r>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𝜃</m:t>
                          </m:r>
                        </m:e>
                        <m:sub>
                          <m:r>
                            <a:rPr lang="en-US" sz="2400" b="0" i="1" smtClean="0">
                              <a:latin typeface="Cambria Math"/>
                              <a:ea typeface="Cambria Math"/>
                            </a:rPr>
                            <m:t>𝑢</m:t>
                          </m:r>
                        </m:sub>
                      </m:sSub>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𝜃</m:t>
                          </m:r>
                        </m:e>
                        <m:sub>
                          <m:r>
                            <a:rPr lang="en-US" sz="2400" b="0" i="1" smtClean="0">
                              <a:latin typeface="Cambria Math"/>
                              <a:ea typeface="Cambria Math"/>
                            </a:rPr>
                            <m:t>𝑞</m:t>
                          </m:r>
                        </m:sub>
                      </m:sSub>
                      <m:r>
                        <a:rPr lang="en-US" sz="2400" b="0" i="1" smtClean="0">
                          <a:latin typeface="Cambria Math"/>
                          <a:ea typeface="Cambria Math"/>
                        </a:rPr>
                        <m:t>))∙</m:t>
                      </m:r>
                      <m:nary>
                        <m:naryPr>
                          <m:chr m:val="∑"/>
                          <m:supHide m:val="on"/>
                          <m:ctrlPr>
                            <a:rPr lang="en-US" sz="2400" b="0" i="1" smtClean="0">
                              <a:latin typeface="Cambria Math"/>
                              <a:ea typeface="Cambria Math"/>
                            </a:rPr>
                          </m:ctrlPr>
                        </m:naryPr>
                        <m:sub>
                          <m:r>
                            <a:rPr lang="en-US" sz="2400" b="0" i="1" smtClean="0">
                              <a:latin typeface="Cambria Math"/>
                              <a:ea typeface="Cambria Math"/>
                            </a:rPr>
                            <m:t>𝑧</m:t>
                          </m:r>
                        </m:sub>
                        <m:sup/>
                        <m:e>
                          <m:sSub>
                            <m:sSubPr>
                              <m:ctrlPr>
                                <a:rPr lang="en-US" sz="2400" b="0" i="1" smtClean="0">
                                  <a:latin typeface="Cambria Math"/>
                                  <a:ea typeface="Cambria Math"/>
                                </a:rPr>
                              </m:ctrlPr>
                            </m:sSubPr>
                            <m:e>
                              <m:r>
                                <a:rPr lang="en-US" sz="2400" b="0" i="1" smtClean="0">
                                  <a:latin typeface="Cambria Math"/>
                                  <a:ea typeface="Cambria Math"/>
                                </a:rPr>
                                <m:t>𝜃</m:t>
                              </m:r>
                            </m:e>
                            <m:sub>
                              <m:r>
                                <a:rPr lang="en-US" sz="2400" b="0" i="1" smtClean="0">
                                  <a:latin typeface="Cambria Math"/>
                                  <a:ea typeface="Cambria Math"/>
                                </a:rPr>
                                <m:t>𝑞</m:t>
                              </m:r>
                              <m:r>
                                <a:rPr lang="en-US" sz="2400" b="0" i="1" smtClean="0">
                                  <a:latin typeface="Cambria Math"/>
                                  <a:ea typeface="Cambria Math"/>
                                </a:rPr>
                                <m:t>,</m:t>
                              </m:r>
                              <m:r>
                                <a:rPr lang="en-US" sz="2400" b="0" i="1" smtClean="0">
                                  <a:latin typeface="Cambria Math"/>
                                  <a:ea typeface="Cambria Math"/>
                                </a:rPr>
                                <m:t>𝑧</m:t>
                              </m:r>
                            </m:sub>
                          </m:sSub>
                          <m:r>
                            <a:rPr lang="en-US" sz="2400" b="0" i="1" smtClean="0">
                              <a:latin typeface="Cambria Math"/>
                              <a:ea typeface="Cambria Math"/>
                            </a:rPr>
                            <m:t>∙</m:t>
                          </m:r>
                          <m:r>
                            <a:rPr lang="en-US" sz="2400" b="0" i="1" smtClean="0">
                              <a:latin typeface="Cambria Math"/>
                              <a:ea typeface="Cambria Math"/>
                            </a:rPr>
                            <m:t>𝐸𝑥𝑝𝑒𝑟𝑡</m:t>
                          </m:r>
                          <m:r>
                            <a:rPr lang="en-US" sz="2400" b="0" i="1" smtClean="0">
                              <a:latin typeface="Cambria Math"/>
                              <a:ea typeface="Cambria Math"/>
                            </a:rPr>
                            <m:t>(</m:t>
                          </m:r>
                          <m:r>
                            <a:rPr lang="en-US" sz="2400" b="0" i="1" smtClean="0">
                              <a:latin typeface="Cambria Math"/>
                              <a:ea typeface="Cambria Math"/>
                            </a:rPr>
                            <m:t>𝑢</m:t>
                          </m:r>
                          <m:r>
                            <a:rPr lang="en-US" sz="2400" b="0" i="1" smtClean="0">
                              <a:latin typeface="Cambria Math"/>
                              <a:ea typeface="Cambria Math"/>
                            </a:rPr>
                            <m:t>,</m:t>
                          </m:r>
                          <m:r>
                            <a:rPr lang="en-US" sz="2400" b="0" i="1" smtClean="0">
                              <a:latin typeface="Cambria Math"/>
                              <a:ea typeface="Cambria Math"/>
                            </a:rPr>
                            <m:t>𝑧</m:t>
                          </m:r>
                          <m:r>
                            <a:rPr lang="en-US" sz="2400" b="0" i="1" smtClean="0">
                              <a:latin typeface="Cambria Math"/>
                              <a:ea typeface="Cambria Math"/>
                            </a:rPr>
                            <m:t>)</m:t>
                          </m:r>
                        </m:e>
                      </m:nary>
                    </m:oMath>
                  </m:oMathPara>
                </a14:m>
                <a:endParaRPr lang="en-US" sz="2400" dirty="0" smtClean="0">
                  <a:latin typeface="Calibri" pitchFamily="34" charset="0"/>
                </a:endParaRPr>
              </a:p>
              <a:p>
                <a:r>
                  <a:rPr lang="en-SG" sz="1200" b="0" i="0" u="none" strike="noStrike" kern="1200" baseline="0" dirty="0" smtClean="0">
                    <a:solidFill>
                      <a:schemeClr val="tx1"/>
                    </a:solidFill>
                    <a:latin typeface="Arial" charset="0"/>
                    <a:ea typeface="+mn-ea"/>
                    <a:cs typeface="+mn-cs"/>
                  </a:rPr>
                  <a:t>where </a:t>
                </a:r>
                <a14:m>
                  <m:oMath xmlns:m="http://schemas.openxmlformats.org/officeDocument/2006/math">
                    <m:r>
                      <a:rPr lang="en-SG" sz="1200" b="0" i="1" u="none" strike="noStrike" kern="1200" baseline="0" dirty="0" smtClean="0">
                        <a:solidFill>
                          <a:schemeClr val="tx1"/>
                        </a:solidFill>
                        <a:latin typeface="Cambria Math"/>
                        <a:ea typeface="+mn-ea"/>
                        <a:cs typeface="+mn-cs"/>
                      </a:rPr>
                      <m:t>𝐸𝑥𝑝𝑒𝑟𝑡</m:t>
                    </m:r>
                    <m:r>
                      <a:rPr lang="en-SG" sz="1200" b="0" i="1" u="none" strike="noStrike" kern="1200" baseline="0" dirty="0" smtClean="0">
                        <a:solidFill>
                          <a:schemeClr val="tx1"/>
                        </a:solidFill>
                        <a:latin typeface="Cambria Math"/>
                        <a:ea typeface="+mn-ea"/>
                        <a:cs typeface="+mn-cs"/>
                      </a:rPr>
                      <m:t>(</m:t>
                    </m:r>
                    <m:r>
                      <a:rPr lang="en-SG" sz="1200" b="0" i="1" u="none" strike="noStrike" kern="1200" baseline="0" dirty="0" smtClean="0">
                        <a:solidFill>
                          <a:schemeClr val="tx1"/>
                        </a:solidFill>
                        <a:latin typeface="Cambria Math"/>
                        <a:ea typeface="+mn-ea"/>
                        <a:cs typeface="+mn-cs"/>
                      </a:rPr>
                      <m:t>𝑢</m:t>
                    </m:r>
                    <m:r>
                      <a:rPr lang="en-SG" sz="1200" b="0" i="1" u="none" strike="noStrike" kern="1200" baseline="0" dirty="0" smtClean="0">
                        <a:solidFill>
                          <a:schemeClr val="tx1"/>
                        </a:solidFill>
                        <a:latin typeface="Cambria Math"/>
                        <a:ea typeface="+mn-ea"/>
                        <a:cs typeface="+mn-cs"/>
                      </a:rPr>
                      <m:t>, </m:t>
                    </m:r>
                    <m:r>
                      <a:rPr lang="en-SG" sz="1200" b="0" i="1" u="none" strike="noStrike" kern="1200" baseline="0" dirty="0" smtClean="0">
                        <a:solidFill>
                          <a:schemeClr val="tx1"/>
                        </a:solidFill>
                        <a:latin typeface="Cambria Math"/>
                        <a:ea typeface="+mn-ea"/>
                        <a:cs typeface="+mn-cs"/>
                      </a:rPr>
                      <m:t>𝑧</m:t>
                    </m:r>
                    <m:r>
                      <a:rPr lang="en-SG" sz="1200" b="0" i="1" u="none" strike="noStrike" kern="1200" baseline="0" dirty="0" smtClean="0">
                        <a:solidFill>
                          <a:schemeClr val="tx1"/>
                        </a:solidFill>
                        <a:latin typeface="Cambria Math"/>
                        <a:ea typeface="+mn-ea"/>
                        <a:cs typeface="+mn-cs"/>
                      </a:rPr>
                      <m:t>)</m:t>
                    </m:r>
                  </m:oMath>
                </a14:m>
                <a:r>
                  <a:rPr lang="en-SG" sz="1200" b="0" i="0" u="none" strike="noStrike" kern="1200" baseline="0" dirty="0" smtClean="0">
                    <a:solidFill>
                      <a:schemeClr val="tx1"/>
                    </a:solidFill>
                    <a:latin typeface="Arial" charset="0"/>
                    <a:ea typeface="+mn-ea"/>
                    <a:cs typeface="+mn-cs"/>
                  </a:rPr>
                  <a:t> is the expertise of user </a:t>
                </a:r>
                <a14:m>
                  <m:oMath xmlns:m="http://schemas.openxmlformats.org/officeDocument/2006/math">
                    <m:r>
                      <a:rPr lang="en-SG" sz="1200" b="0" i="1" u="none" strike="noStrike" kern="1200" baseline="0" dirty="0" smtClean="0">
                        <a:solidFill>
                          <a:schemeClr val="tx1"/>
                        </a:solidFill>
                        <a:latin typeface="Cambria Math"/>
                        <a:ea typeface="+mn-ea"/>
                        <a:cs typeface="+mn-cs"/>
                      </a:rPr>
                      <m:t>𝑢</m:t>
                    </m:r>
                  </m:oMath>
                </a14:m>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under topic </a:t>
                </a:r>
                <a14:m>
                  <m:oMath xmlns:m="http://schemas.openxmlformats.org/officeDocument/2006/math">
                    <m:r>
                      <a:rPr lang="en-SG" sz="1200" b="0" i="1" u="none" strike="noStrike" kern="1200" baseline="0" dirty="0" smtClean="0">
                        <a:solidFill>
                          <a:schemeClr val="tx1"/>
                        </a:solidFill>
                        <a:latin typeface="Cambria Math"/>
                        <a:ea typeface="+mn-ea"/>
                        <a:cs typeface="+mn-cs"/>
                      </a:rPr>
                      <m:t>𝑧</m:t>
                    </m:r>
                    <m:r>
                      <a:rPr lang="en-SG" sz="1200" b="0" i="1" u="none" strike="noStrike" kern="1200" baseline="0" dirty="0" smtClean="0">
                        <a:solidFill>
                          <a:schemeClr val="tx1"/>
                        </a:solidFill>
                        <a:latin typeface="Cambria Math"/>
                        <a:ea typeface="+mn-ea"/>
                        <a:cs typeface="+mn-cs"/>
                      </a:rPr>
                      <m:t>.</m:t>
                    </m:r>
                  </m:oMath>
                </a14:m>
                <a:r>
                  <a:rPr lang="en-SG" sz="1200" b="0" i="0" u="none" strike="noStrike" kern="1200" baseline="0" dirty="0" smtClean="0">
                    <a:solidFill>
                      <a:schemeClr val="tx1"/>
                    </a:solidFill>
                    <a:latin typeface="Arial" charset="0"/>
                    <a:ea typeface="+mn-ea"/>
                    <a:cs typeface="+mn-cs"/>
                  </a:rPr>
                  <a:t>  </a:t>
                </a:r>
                <a:endParaRPr lang="en-US"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 </a:t>
                </a:r>
              </a:p>
              <a:p>
                <a14:m>
                  <m:oMath xmlns:m="http://schemas.openxmlformats.org/officeDocument/2006/math">
                    <m:sSub>
                      <m:sSubPr>
                        <m:ctrlPr>
                          <a:rPr lang="en-US" sz="1200" b="0" i="1" u="none" strike="noStrike" kern="1200" baseline="0" smtClean="0">
                            <a:solidFill>
                              <a:schemeClr val="tx1"/>
                            </a:solidFill>
                            <a:latin typeface="Cambria Math"/>
                            <a:ea typeface="+mn-ea"/>
                            <a:cs typeface="+mn-cs"/>
                          </a:rPr>
                        </m:ctrlPr>
                      </m:sSubPr>
                      <m:e>
                        <m:r>
                          <a:rPr lang="en-US" sz="1200" b="0" i="1" u="none" strike="noStrike" kern="1200" baseline="0" smtClean="0">
                            <a:solidFill>
                              <a:schemeClr val="tx1"/>
                            </a:solidFill>
                            <a:latin typeface="Cambria Math"/>
                            <a:ea typeface="+mn-ea"/>
                            <a:cs typeface="+mn-cs"/>
                          </a:rPr>
                          <m:t>𝜃</m:t>
                        </m:r>
                      </m:e>
                      <m:sub>
                        <m:r>
                          <a:rPr lang="en-US" sz="1200" b="0" i="1" u="none" strike="noStrike" kern="1200" baseline="0" smtClean="0">
                            <a:solidFill>
                              <a:schemeClr val="tx1"/>
                            </a:solidFill>
                            <a:latin typeface="Cambria Math"/>
                            <a:ea typeface="+mn-ea"/>
                            <a:cs typeface="+mn-cs"/>
                          </a:rPr>
                          <m:t>𝑞</m:t>
                        </m:r>
                      </m:sub>
                    </m:sSub>
                  </m:oMath>
                </a14:m>
                <a:r>
                  <a:rPr lang="en-SG" sz="8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need to be estimated by computing its posterior probabilities: </a:t>
                </a:r>
                <a14:m>
                  <m:oMath xmlns:m="http://schemas.openxmlformats.org/officeDocument/2006/math">
                    <m:sSub>
                      <m:sSubPr>
                        <m:ctrlPr>
                          <a:rPr lang="en-US" sz="2400" b="0" i="1" smtClean="0">
                            <a:latin typeface="Cambria Math"/>
                          </a:rPr>
                        </m:ctrlPr>
                      </m:sSubPr>
                      <m:e>
                        <m:r>
                          <a:rPr lang="en-US" sz="2400" b="0" i="1" smtClean="0">
                            <a:latin typeface="Cambria Math"/>
                          </a:rPr>
                          <m:t>𝜃</m:t>
                        </m:r>
                      </m:e>
                      <m:sub>
                        <m:r>
                          <a:rPr lang="en-US" sz="2400" b="0" i="1" smtClean="0">
                            <a:latin typeface="Cambria Math"/>
                          </a:rPr>
                          <m:t>𝑞</m:t>
                        </m:r>
                        <m:r>
                          <a:rPr lang="en-US" sz="2400" b="0" i="1" smtClean="0">
                            <a:latin typeface="Cambria Math"/>
                          </a:rPr>
                          <m:t>,</m:t>
                        </m:r>
                        <m:r>
                          <a:rPr lang="en-US" sz="2400" b="0" i="1" smtClean="0">
                            <a:latin typeface="Cambria Math"/>
                          </a:rPr>
                          <m:t>𝑧</m:t>
                        </m:r>
                      </m:sub>
                    </m:sSub>
                    <m:r>
                      <a:rPr lang="en-US" sz="2400" b="0" i="1" smtClean="0">
                        <a:latin typeface="Cambria Math"/>
                        <a:ea typeface="Cambria Math"/>
                      </a:rPr>
                      <m:t>∝</m:t>
                    </m:r>
                    <m:r>
                      <a:rPr lang="en-US" sz="2400" b="0" i="1" smtClean="0">
                        <a:latin typeface="Cambria Math"/>
                        <a:ea typeface="Cambria Math"/>
                      </a:rPr>
                      <m:t>𝑝</m:t>
                    </m:r>
                    <m:d>
                      <m:dPr>
                        <m:ctrlPr>
                          <a:rPr lang="en-US" sz="2400" b="0" i="1" smtClean="0">
                            <a:latin typeface="Cambria Math"/>
                            <a:ea typeface="Cambria Math"/>
                          </a:rPr>
                        </m:ctrlPr>
                      </m:dPr>
                      <m:e>
                        <m:r>
                          <a:rPr lang="en-US" sz="2400" b="0" i="1" smtClean="0">
                            <a:latin typeface="Cambria Math"/>
                            <a:ea typeface="Cambria Math"/>
                          </a:rPr>
                          <m:t>𝑧</m:t>
                        </m:r>
                      </m:e>
                      <m:e>
                        <m:sSub>
                          <m:sSubPr>
                            <m:ctrlPr>
                              <a:rPr lang="en-US" sz="2400" b="0" i="1" smtClean="0">
                                <a:latin typeface="Cambria Math"/>
                                <a:ea typeface="Cambria Math"/>
                              </a:rPr>
                            </m:ctrlPr>
                          </m:sSubPr>
                          <m:e>
                            <m:r>
                              <a:rPr lang="en-US" sz="2400" b="1" i="0" smtClean="0">
                                <a:latin typeface="Cambria Math"/>
                                <a:ea typeface="Cambria Math"/>
                              </a:rPr>
                              <m:t>𝐰</m:t>
                            </m:r>
                          </m:e>
                          <m:sub>
                            <m:r>
                              <a:rPr lang="en-US" sz="2400" b="0" i="1" smtClean="0">
                                <a:latin typeface="Cambria Math"/>
                                <a:ea typeface="Cambria Math"/>
                              </a:rPr>
                              <m:t>𝑞</m:t>
                            </m:r>
                          </m:sub>
                        </m:sSub>
                        <m:r>
                          <a:rPr lang="en-US" sz="2400" b="0" i="1" smtClean="0">
                            <a:latin typeface="Cambria Math"/>
                            <a:ea typeface="Cambria Math"/>
                          </a:rPr>
                          <m:t>,</m:t>
                        </m:r>
                        <m:sSub>
                          <m:sSubPr>
                            <m:ctrlPr>
                              <a:rPr lang="en-US" sz="2400" b="0" i="1" smtClean="0">
                                <a:latin typeface="Cambria Math"/>
                                <a:ea typeface="Cambria Math"/>
                              </a:rPr>
                            </m:ctrlPr>
                          </m:sSubPr>
                          <m:e>
                            <m:r>
                              <a:rPr lang="en-US" sz="2400" b="1" i="0" smtClean="0">
                                <a:latin typeface="Cambria Math"/>
                                <a:ea typeface="Cambria Math"/>
                              </a:rPr>
                              <m:t>𝐭</m:t>
                            </m:r>
                          </m:e>
                          <m:sub>
                            <m:r>
                              <a:rPr lang="en-US" sz="2400" b="0" i="1" smtClean="0">
                                <a:latin typeface="Cambria Math"/>
                                <a:ea typeface="Cambria Math"/>
                              </a:rPr>
                              <m:t>𝑞</m:t>
                            </m:r>
                          </m:sub>
                        </m:sSub>
                        <m:r>
                          <a:rPr lang="en-US" sz="2400" b="0" i="1" smtClean="0">
                            <a:latin typeface="Cambria Math"/>
                            <a:ea typeface="Cambria Math"/>
                          </a:rPr>
                          <m:t>,</m:t>
                        </m:r>
                        <m:r>
                          <a:rPr lang="en-US" sz="2400" b="0" i="1" smtClean="0">
                            <a:latin typeface="Cambria Math"/>
                            <a:ea typeface="Cambria Math"/>
                          </a:rPr>
                          <m:t>𝑢</m:t>
                        </m:r>
                      </m:e>
                    </m:d>
                    <m:r>
                      <a:rPr lang="en-US" sz="2400" b="0" i="1" smtClean="0">
                        <a:latin typeface="Cambria Math"/>
                        <a:ea typeface="Cambria Math"/>
                      </a:rPr>
                      <m:t>=</m:t>
                    </m:r>
                    <m:r>
                      <a:rPr lang="en-US" sz="2400" b="0" i="1" smtClean="0">
                        <a:latin typeface="Cambria Math"/>
                        <a:ea typeface="Cambria Math"/>
                      </a:rPr>
                      <m:t>𝑝</m:t>
                    </m:r>
                    <m:d>
                      <m:dPr>
                        <m:ctrlPr>
                          <a:rPr lang="en-US" sz="2400" b="0" i="1" smtClean="0">
                            <a:latin typeface="Cambria Math"/>
                            <a:ea typeface="Cambria Math"/>
                          </a:rPr>
                        </m:ctrlPr>
                      </m:dPr>
                      <m:e>
                        <m:r>
                          <a:rPr lang="en-US" sz="2400" b="0" i="1" smtClean="0">
                            <a:latin typeface="Cambria Math"/>
                            <a:ea typeface="Cambria Math"/>
                          </a:rPr>
                          <m:t>𝑧</m:t>
                        </m:r>
                      </m:e>
                      <m:e>
                        <m:r>
                          <a:rPr lang="en-US" sz="2400" b="0" i="1" smtClean="0">
                            <a:latin typeface="Cambria Math"/>
                            <a:ea typeface="Cambria Math"/>
                          </a:rPr>
                          <m:t>𝑢</m:t>
                        </m:r>
                      </m:e>
                    </m:d>
                    <m:r>
                      <a:rPr lang="en-US" sz="2400" b="0" i="1" smtClean="0">
                        <a:latin typeface="Cambria Math"/>
                        <a:ea typeface="Cambria Math"/>
                      </a:rPr>
                      <m:t>𝑝</m:t>
                    </m:r>
                    <m:d>
                      <m:dPr>
                        <m:ctrlPr>
                          <a:rPr lang="en-US" sz="2400" b="0" i="1" smtClean="0">
                            <a:latin typeface="Cambria Math"/>
                            <a:ea typeface="Cambria Math"/>
                          </a:rPr>
                        </m:ctrlPr>
                      </m:dPr>
                      <m:e>
                        <m:sSub>
                          <m:sSubPr>
                            <m:ctrlPr>
                              <a:rPr lang="en-US" sz="2400" b="0" i="1" smtClean="0">
                                <a:latin typeface="Cambria Math"/>
                                <a:ea typeface="Cambria Math"/>
                              </a:rPr>
                            </m:ctrlPr>
                          </m:sSubPr>
                          <m:e>
                            <m:r>
                              <a:rPr lang="en-US" sz="2400" b="1" i="0" smtClean="0">
                                <a:latin typeface="Cambria Math"/>
                                <a:ea typeface="Cambria Math"/>
                              </a:rPr>
                              <m:t>𝐰</m:t>
                            </m:r>
                          </m:e>
                          <m:sub>
                            <m:r>
                              <a:rPr lang="en-US" sz="2400" b="0" i="1" smtClean="0">
                                <a:latin typeface="Cambria Math"/>
                                <a:ea typeface="Cambria Math"/>
                              </a:rPr>
                              <m:t>𝑞</m:t>
                            </m:r>
                          </m:sub>
                        </m:sSub>
                      </m:e>
                      <m:e>
                        <m:r>
                          <a:rPr lang="en-US" sz="2400" b="0" i="1" smtClean="0">
                            <a:latin typeface="Cambria Math"/>
                            <a:ea typeface="Cambria Math"/>
                          </a:rPr>
                          <m:t>𝑧</m:t>
                        </m:r>
                      </m:e>
                    </m:d>
                    <m:r>
                      <a:rPr lang="en-US" sz="2400" b="0" i="1" smtClean="0">
                        <a:latin typeface="Cambria Math"/>
                        <a:ea typeface="Cambria Math"/>
                      </a:rPr>
                      <m:t>𝑝</m:t>
                    </m:r>
                    <m:d>
                      <m:dPr>
                        <m:ctrlPr>
                          <a:rPr lang="en-US" sz="2400" b="0" i="1" smtClean="0">
                            <a:latin typeface="Cambria Math"/>
                            <a:ea typeface="Cambria Math"/>
                          </a:rPr>
                        </m:ctrlPr>
                      </m:dPr>
                      <m:e>
                        <m:sSub>
                          <m:sSubPr>
                            <m:ctrlPr>
                              <a:rPr lang="en-US" sz="2400" b="0" i="1" smtClean="0">
                                <a:latin typeface="Cambria Math"/>
                                <a:ea typeface="Cambria Math"/>
                              </a:rPr>
                            </m:ctrlPr>
                          </m:sSubPr>
                          <m:e>
                            <m:r>
                              <a:rPr lang="en-US" sz="2400" b="1" i="0" smtClean="0">
                                <a:latin typeface="Cambria Math"/>
                                <a:ea typeface="Cambria Math"/>
                              </a:rPr>
                              <m:t>𝐭</m:t>
                            </m:r>
                          </m:e>
                          <m:sub>
                            <m:r>
                              <a:rPr lang="en-US" sz="2400" b="0" i="1" smtClean="0">
                                <a:latin typeface="Cambria Math"/>
                                <a:ea typeface="Cambria Math"/>
                              </a:rPr>
                              <m:t>𝑞</m:t>
                            </m:r>
                          </m:sub>
                        </m:sSub>
                      </m:e>
                      <m:e>
                        <m:r>
                          <a:rPr lang="en-US" sz="2400" b="0" i="1" smtClean="0">
                            <a:latin typeface="Cambria Math"/>
                            <a:ea typeface="Cambria Math"/>
                          </a:rPr>
                          <m:t>𝑧</m:t>
                        </m:r>
                      </m:e>
                    </m:d>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𝜃</m:t>
                        </m:r>
                      </m:e>
                      <m:sub>
                        <m:r>
                          <a:rPr lang="en-US" sz="2400" b="0" i="1" smtClean="0">
                            <a:latin typeface="Cambria Math"/>
                            <a:ea typeface="Cambria Math"/>
                          </a:rPr>
                          <m:t>𝑢</m:t>
                        </m:r>
                        <m:r>
                          <a:rPr lang="en-US" sz="2400" b="0" i="1" smtClean="0">
                            <a:latin typeface="Cambria Math"/>
                            <a:ea typeface="Cambria Math"/>
                          </a:rPr>
                          <m:t>,</m:t>
                        </m:r>
                        <m:r>
                          <a:rPr lang="en-US" sz="2400" b="0" i="1" smtClean="0">
                            <a:latin typeface="Cambria Math"/>
                            <a:ea typeface="Cambria Math"/>
                          </a:rPr>
                          <m:t>𝑧</m:t>
                        </m:r>
                      </m:sub>
                    </m:sSub>
                    <m:nary>
                      <m:naryPr>
                        <m:chr m:val="∑"/>
                        <m:supHide m:val="on"/>
                        <m:ctrlPr>
                          <a:rPr lang="en-US" sz="2400" b="0" i="1" smtClean="0">
                            <a:latin typeface="Cambria Math"/>
                            <a:ea typeface="Cambria Math"/>
                          </a:rPr>
                        </m:ctrlPr>
                      </m:naryPr>
                      <m:sub>
                        <m:r>
                          <a:rPr lang="en-US" sz="2400" b="0" i="1" smtClean="0">
                            <a:latin typeface="Cambria Math"/>
                            <a:ea typeface="Cambria Math"/>
                          </a:rPr>
                          <m:t>𝑤</m:t>
                        </m:r>
                        <m:r>
                          <a:rPr lang="en-US" sz="2400" b="0" i="1" smtClean="0">
                            <a:latin typeface="Cambria Math"/>
                            <a:ea typeface="Cambria Math"/>
                          </a:rPr>
                          <m:t>:</m:t>
                        </m:r>
                        <m:sSub>
                          <m:sSubPr>
                            <m:ctrlPr>
                              <a:rPr lang="en-US" sz="2400" b="0" i="1" smtClean="0">
                                <a:latin typeface="Cambria Math"/>
                                <a:ea typeface="Cambria Math"/>
                              </a:rPr>
                            </m:ctrlPr>
                          </m:sSubPr>
                          <m:e>
                            <m:r>
                              <a:rPr lang="en-US" sz="2400" b="1" i="0" smtClean="0">
                                <a:latin typeface="Cambria Math"/>
                                <a:ea typeface="Cambria Math"/>
                              </a:rPr>
                              <m:t>𝐰</m:t>
                            </m:r>
                          </m:e>
                          <m:sub>
                            <m:r>
                              <a:rPr lang="en-US" sz="2400" b="0" i="1" smtClean="0">
                                <a:latin typeface="Cambria Math"/>
                                <a:ea typeface="Cambria Math"/>
                              </a:rPr>
                              <m:t>𝑞</m:t>
                            </m:r>
                          </m:sub>
                        </m:sSub>
                      </m:sub>
                      <m:sup/>
                      <m:e>
                        <m:r>
                          <a:rPr lang="en-US" sz="2400" b="0" i="1" smtClean="0">
                            <a:latin typeface="Cambria Math"/>
                            <a:ea typeface="Cambria Math"/>
                          </a:rPr>
                          <m:t>𝜑</m:t>
                        </m:r>
                        <m:d>
                          <m:dPr>
                            <m:ctrlPr>
                              <a:rPr lang="en-US" sz="2400" b="0" i="1" smtClean="0">
                                <a:latin typeface="Cambria Math"/>
                                <a:ea typeface="Cambria Math"/>
                              </a:rPr>
                            </m:ctrlPr>
                          </m:dPr>
                          <m:e>
                            <m:r>
                              <a:rPr lang="en-US" sz="2400" b="0" i="1" smtClean="0">
                                <a:latin typeface="Cambria Math"/>
                                <a:ea typeface="Cambria Math"/>
                              </a:rPr>
                              <m:t>𝑧</m:t>
                            </m:r>
                            <m:r>
                              <a:rPr lang="en-US" sz="2400" b="0" i="1" smtClean="0">
                                <a:latin typeface="Cambria Math"/>
                                <a:ea typeface="Cambria Math"/>
                              </a:rPr>
                              <m:t>,</m:t>
                            </m:r>
                            <m:r>
                              <a:rPr lang="en-US" sz="2400" b="0" i="1" smtClean="0">
                                <a:latin typeface="Cambria Math"/>
                                <a:ea typeface="Cambria Math"/>
                              </a:rPr>
                              <m:t>𝑤</m:t>
                            </m:r>
                          </m:e>
                        </m:d>
                        <m:nary>
                          <m:naryPr>
                            <m:chr m:val="∑"/>
                            <m:supHide m:val="on"/>
                            <m:ctrlPr>
                              <a:rPr lang="en-US" sz="2400" b="0" i="1" smtClean="0">
                                <a:latin typeface="Cambria Math"/>
                                <a:ea typeface="Cambria Math"/>
                              </a:rPr>
                            </m:ctrlPr>
                          </m:naryPr>
                          <m:sub>
                            <m:r>
                              <a:rPr lang="en-US" sz="2400" b="0" i="1" smtClean="0">
                                <a:latin typeface="Cambria Math"/>
                                <a:ea typeface="Cambria Math"/>
                              </a:rPr>
                              <m:t>𝑡</m:t>
                            </m:r>
                            <m:r>
                              <a:rPr lang="en-US" sz="2400" b="0" i="1" smtClean="0">
                                <a:latin typeface="Cambria Math"/>
                                <a:ea typeface="Cambria Math"/>
                              </a:rPr>
                              <m:t>:</m:t>
                            </m:r>
                            <m:sSub>
                              <m:sSubPr>
                                <m:ctrlPr>
                                  <a:rPr lang="en-US" sz="2400" b="0" i="1" smtClean="0">
                                    <a:latin typeface="Cambria Math"/>
                                    <a:ea typeface="Cambria Math"/>
                                  </a:rPr>
                                </m:ctrlPr>
                              </m:sSubPr>
                              <m:e>
                                <m:r>
                                  <a:rPr lang="en-US" sz="2400" b="1" i="0" smtClean="0">
                                    <a:latin typeface="Cambria Math"/>
                                    <a:ea typeface="Cambria Math"/>
                                  </a:rPr>
                                  <m:t>𝐭</m:t>
                                </m:r>
                              </m:e>
                              <m:sub>
                                <m:r>
                                  <a:rPr lang="en-US" sz="2400" b="0" i="1" smtClean="0">
                                    <a:latin typeface="Cambria Math"/>
                                    <a:ea typeface="Cambria Math"/>
                                  </a:rPr>
                                  <m:t>𝑞</m:t>
                                </m:r>
                              </m:sub>
                            </m:sSub>
                          </m:sub>
                          <m:sup/>
                          <m:e>
                            <m:r>
                              <a:rPr lang="en-US" sz="2400" b="0" i="1" smtClean="0">
                                <a:latin typeface="Cambria Math"/>
                                <a:ea typeface="Cambria Math"/>
                              </a:rPr>
                              <m:t>𝜓</m:t>
                            </m:r>
                            <m:r>
                              <a:rPr lang="en-US" sz="2400" b="0" i="1" smtClean="0">
                                <a:latin typeface="Cambria Math"/>
                                <a:ea typeface="Cambria Math"/>
                              </a:rPr>
                              <m:t>(</m:t>
                            </m:r>
                            <m:r>
                              <a:rPr lang="en-US" sz="2400" b="0" i="1" smtClean="0">
                                <a:latin typeface="Cambria Math"/>
                                <a:ea typeface="Cambria Math"/>
                              </a:rPr>
                              <m:t>𝑧</m:t>
                            </m:r>
                            <m:r>
                              <a:rPr lang="en-US" sz="2400" b="0" i="1" smtClean="0">
                                <a:latin typeface="Cambria Math"/>
                                <a:ea typeface="Cambria Math"/>
                              </a:rPr>
                              <m:t>,</m:t>
                            </m:r>
                            <m:r>
                              <a:rPr lang="en-US" sz="2400" b="0" i="1" smtClean="0">
                                <a:latin typeface="Cambria Math"/>
                                <a:ea typeface="Cambria Math"/>
                              </a:rPr>
                              <m:t>𝑡</m:t>
                            </m:r>
                            <m:r>
                              <a:rPr lang="en-US" sz="2400" b="0" i="1" smtClean="0">
                                <a:latin typeface="Cambria Math"/>
                                <a:ea typeface="Cambria Math"/>
                              </a:rPr>
                              <m:t>)</m:t>
                            </m:r>
                          </m:e>
                        </m:nary>
                      </m:e>
                    </m:nary>
                  </m:oMath>
                </a14:m>
                <a:endParaRPr lang="en-US" sz="2400" dirty="0" smtClean="0">
                  <a:latin typeface="Calibri" pitchFamily="34" charset="0"/>
                </a:endParaRPr>
              </a:p>
              <a:p>
                <a:r>
                  <a:rPr lang="en-SG" sz="1200" b="0" i="0" u="none" strike="noStrike" kern="1200" baseline="0" dirty="0" smtClean="0">
                    <a:solidFill>
                      <a:schemeClr val="tx1"/>
                    </a:solidFill>
                    <a:latin typeface="Arial" charset="0"/>
                    <a:ea typeface="+mn-ea"/>
                    <a:cs typeface="+mn-cs"/>
                  </a:rPr>
                  <a:t>where </a:t>
                </a:r>
                <a14:m>
                  <m:oMath xmlns:m="http://schemas.openxmlformats.org/officeDocument/2006/math">
                    <m:r>
                      <a:rPr lang="en-SG" sz="1200" b="1" i="1" u="none" strike="noStrike" kern="1200" baseline="0" dirty="0" smtClean="0">
                        <a:solidFill>
                          <a:schemeClr val="tx1"/>
                        </a:solidFill>
                        <a:latin typeface="Cambria Math"/>
                        <a:ea typeface="+mn-ea"/>
                        <a:cs typeface="+mn-cs"/>
                      </a:rPr>
                      <m:t>𝒘</m:t>
                    </m:r>
                  </m:oMath>
                </a14:m>
                <a:r>
                  <a:rPr lang="en-SG" sz="1200" b="1"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and </a:t>
                </a:r>
                <a14:m>
                  <m:oMath xmlns:m="http://schemas.openxmlformats.org/officeDocument/2006/math">
                    <m:r>
                      <a:rPr lang="en-SG" sz="1200" b="1" i="1" u="none" strike="noStrike" kern="1200" baseline="0" dirty="0" smtClean="0">
                        <a:solidFill>
                          <a:schemeClr val="tx1"/>
                        </a:solidFill>
                        <a:latin typeface="Cambria Math"/>
                        <a:ea typeface="+mn-ea"/>
                        <a:cs typeface="+mn-cs"/>
                      </a:rPr>
                      <m:t>𝒕</m:t>
                    </m:r>
                  </m:oMath>
                </a14:m>
                <a:r>
                  <a:rPr lang="en-SG" sz="1200" b="1"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are the set of all the words and tags in question </a:t>
                </a:r>
                <a14:m>
                  <m:oMath xmlns:m="http://schemas.openxmlformats.org/officeDocument/2006/math">
                    <m:r>
                      <a:rPr lang="en-US" sz="1200" b="0" i="1" u="none" strike="noStrike" kern="1200" baseline="0" smtClean="0">
                        <a:solidFill>
                          <a:schemeClr val="tx1"/>
                        </a:solidFill>
                        <a:latin typeface="Cambria Math"/>
                        <a:ea typeface="+mn-ea"/>
                        <a:cs typeface="+mn-cs"/>
                      </a:rPr>
                      <m:t>𝑞</m:t>
                    </m:r>
                  </m:oMath>
                </a14:m>
                <a:r>
                  <a:rPr lang="en-SG" sz="1200" b="0" i="0" u="none" strike="noStrike" kern="1200" baseline="0" dirty="0" smtClean="0">
                    <a:solidFill>
                      <a:schemeClr val="tx1"/>
                    </a:solidFill>
                    <a:latin typeface="Arial" charset="0"/>
                    <a:ea typeface="+mn-ea"/>
                    <a:cs typeface="+mn-cs"/>
                  </a:rPr>
                  <a:t>. Here </a:t>
                </a:r>
                <a14:m>
                  <m:oMath xmlns:m="http://schemas.openxmlformats.org/officeDocument/2006/math">
                    <m:r>
                      <a:rPr lang="en-SG" sz="1200" b="0" i="1" u="none" strike="noStrike" kern="1200" baseline="0" dirty="0" smtClean="0">
                        <a:solidFill>
                          <a:schemeClr val="tx1"/>
                        </a:solidFill>
                        <a:latin typeface="Cambria Math"/>
                        <a:ea typeface="+mn-ea"/>
                        <a:cs typeface="+mn-cs"/>
                      </a:rPr>
                      <m:t>𝜃</m:t>
                    </m:r>
                    <m:r>
                      <a:rPr lang="en-SG" sz="1200" b="0" i="1" u="none" strike="noStrike" kern="1200" baseline="0" dirty="0" smtClean="0">
                        <a:solidFill>
                          <a:schemeClr val="tx1"/>
                        </a:solidFill>
                        <a:latin typeface="Cambria Math"/>
                        <a:ea typeface="+mn-ea"/>
                        <a:cs typeface="+mn-cs"/>
                      </a:rPr>
                      <m:t>𝑢</m:t>
                    </m:r>
                    <m:r>
                      <a:rPr lang="en-SG" sz="1200" b="0" i="1" u="none" strike="noStrike" kern="1200" baseline="0" dirty="0" smtClean="0">
                        <a:solidFill>
                          <a:schemeClr val="tx1"/>
                        </a:solidFill>
                        <a:latin typeface="Cambria Math"/>
                        <a:ea typeface="+mn-ea"/>
                        <a:cs typeface="+mn-cs"/>
                      </a:rPr>
                      <m:t>,</m:t>
                    </m:r>
                    <m:r>
                      <a:rPr lang="en-SG" sz="1200" b="0" i="1" u="none" strike="noStrike" kern="1200" baseline="0" dirty="0" smtClean="0">
                        <a:solidFill>
                          <a:schemeClr val="tx1"/>
                        </a:solidFill>
                        <a:latin typeface="Cambria Math"/>
                        <a:ea typeface="+mn-ea"/>
                        <a:cs typeface="+mn-cs"/>
                      </a:rPr>
                      <m:t>𝑧</m:t>
                    </m:r>
                  </m:oMath>
                </a14:m>
                <a:r>
                  <a:rPr lang="en-SG" sz="1200" b="0" i="0" u="none" strike="noStrike" kern="1200" baseline="0" dirty="0" smtClean="0">
                    <a:solidFill>
                      <a:schemeClr val="tx1"/>
                    </a:solidFill>
                    <a:latin typeface="Arial" charset="0"/>
                    <a:ea typeface="+mn-ea"/>
                    <a:cs typeface="+mn-cs"/>
                  </a:rPr>
                  <a:t>, </a:t>
                </a:r>
                <a14:m>
                  <m:oMath xmlns:m="http://schemas.openxmlformats.org/officeDocument/2006/math">
                    <m:r>
                      <a:rPr lang="en-SG" sz="1200" b="0" i="1" u="none" strike="noStrike" kern="1200" baseline="0" dirty="0" smtClean="0">
                        <a:solidFill>
                          <a:schemeClr val="tx1"/>
                        </a:solidFill>
                        <a:latin typeface="Cambria Math"/>
                        <a:ea typeface="+mn-ea"/>
                        <a:cs typeface="+mn-cs"/>
                      </a:rPr>
                      <m:t>𝜙</m:t>
                    </m:r>
                    <m:r>
                      <a:rPr lang="en-SG" sz="1200" b="0" i="1" u="none" strike="noStrike" kern="1200" baseline="0" dirty="0" smtClean="0">
                        <a:solidFill>
                          <a:schemeClr val="tx1"/>
                        </a:solidFill>
                        <a:latin typeface="Cambria Math"/>
                        <a:ea typeface="+mn-ea"/>
                        <a:cs typeface="+mn-cs"/>
                      </a:rPr>
                      <m:t>(</m:t>
                    </m:r>
                    <m:r>
                      <a:rPr lang="en-SG" sz="1200" b="0" i="1" u="none" strike="noStrike" kern="1200" baseline="0" dirty="0" err="1" smtClean="0">
                        <a:solidFill>
                          <a:schemeClr val="tx1"/>
                        </a:solidFill>
                        <a:latin typeface="Cambria Math"/>
                        <a:ea typeface="+mn-ea"/>
                        <a:cs typeface="+mn-cs"/>
                      </a:rPr>
                      <m:t>𝑧</m:t>
                    </m:r>
                    <m:r>
                      <a:rPr lang="en-SG" sz="1200" b="0" i="1" u="none" strike="noStrike" kern="1200" baseline="0" dirty="0" err="1" smtClean="0">
                        <a:solidFill>
                          <a:schemeClr val="tx1"/>
                        </a:solidFill>
                        <a:latin typeface="Cambria Math"/>
                        <a:ea typeface="+mn-ea"/>
                        <a:cs typeface="+mn-cs"/>
                      </a:rPr>
                      <m:t>,</m:t>
                    </m:r>
                    <m:r>
                      <a:rPr lang="en-SG" sz="1200" b="0" i="1" u="none" strike="noStrike" kern="1200" baseline="0" dirty="0" err="1" smtClean="0">
                        <a:solidFill>
                          <a:schemeClr val="tx1"/>
                        </a:solidFill>
                        <a:latin typeface="Cambria Math"/>
                        <a:ea typeface="+mn-ea"/>
                        <a:cs typeface="+mn-cs"/>
                      </a:rPr>
                      <m:t>𝑤</m:t>
                    </m:r>
                    <m:r>
                      <a:rPr lang="en-SG" sz="1200" b="0" i="1" u="none" strike="noStrike" kern="1200" baseline="0" dirty="0" smtClean="0">
                        <a:solidFill>
                          <a:schemeClr val="tx1"/>
                        </a:solidFill>
                        <a:latin typeface="Cambria Math"/>
                        <a:ea typeface="+mn-ea"/>
                        <a:cs typeface="+mn-cs"/>
                      </a:rPr>
                      <m:t>)</m:t>
                    </m:r>
                  </m:oMath>
                </a14:m>
                <a:r>
                  <a:rPr lang="en-SG" sz="1200" b="0" i="0" u="none" strike="noStrike" kern="1200" baseline="0" dirty="0" smtClean="0">
                    <a:solidFill>
                      <a:schemeClr val="tx1"/>
                    </a:solidFill>
                    <a:latin typeface="Arial" charset="0"/>
                    <a:ea typeface="+mn-ea"/>
                    <a:cs typeface="+mn-cs"/>
                  </a:rPr>
                  <a:t> and </a:t>
                </a:r>
                <a14:m>
                  <m:oMath xmlns:m="http://schemas.openxmlformats.org/officeDocument/2006/math">
                    <m:r>
                      <a:rPr lang="en-SG" sz="1200" b="0" i="1" u="none" strike="noStrike" kern="1200" baseline="0" dirty="0" smtClean="0">
                        <a:solidFill>
                          <a:schemeClr val="tx1"/>
                        </a:solidFill>
                        <a:latin typeface="Cambria Math"/>
                        <a:ea typeface="+mn-ea"/>
                        <a:cs typeface="+mn-cs"/>
                      </a:rPr>
                      <m:t>𝜓</m:t>
                    </m:r>
                    <m:r>
                      <a:rPr lang="en-SG" sz="1200" b="0" i="1" u="none" strike="noStrike" kern="1200" baseline="0" dirty="0" smtClean="0">
                        <a:solidFill>
                          <a:schemeClr val="tx1"/>
                        </a:solidFill>
                        <a:latin typeface="Cambria Math"/>
                        <a:ea typeface="+mn-ea"/>
                        <a:cs typeface="+mn-cs"/>
                      </a:rPr>
                      <m:t>(</m:t>
                    </m:r>
                    <m:r>
                      <a:rPr lang="en-SG" sz="1200" b="0" i="1" u="none" strike="noStrike" kern="1200" baseline="0" dirty="0" smtClean="0">
                        <a:solidFill>
                          <a:schemeClr val="tx1"/>
                        </a:solidFill>
                        <a:latin typeface="Cambria Math"/>
                        <a:ea typeface="+mn-ea"/>
                        <a:cs typeface="+mn-cs"/>
                      </a:rPr>
                      <m:t>𝑧</m:t>
                    </m:r>
                    <m:r>
                      <a:rPr lang="en-SG" sz="1200" b="0" i="1" u="none" strike="noStrike" kern="1200" baseline="0" dirty="0" smtClean="0">
                        <a:solidFill>
                          <a:schemeClr val="tx1"/>
                        </a:solidFill>
                        <a:latin typeface="Cambria Math"/>
                        <a:ea typeface="+mn-ea"/>
                        <a:cs typeface="+mn-cs"/>
                      </a:rPr>
                      <m:t>, </m:t>
                    </m:r>
                    <m:r>
                      <a:rPr lang="en-SG" sz="1200" b="0" i="1" u="none" strike="noStrike" kern="1200" baseline="0" dirty="0" smtClean="0">
                        <a:solidFill>
                          <a:schemeClr val="tx1"/>
                        </a:solidFill>
                        <a:latin typeface="Cambria Math"/>
                        <a:ea typeface="+mn-ea"/>
                        <a:cs typeface="+mn-cs"/>
                      </a:rPr>
                      <m:t>𝑡</m:t>
                    </m:r>
                    <m:r>
                      <a:rPr lang="en-SG" sz="1200" b="0" i="1" u="none" strike="noStrike" kern="1200" baseline="0" dirty="0" smtClean="0">
                        <a:solidFill>
                          <a:schemeClr val="tx1"/>
                        </a:solidFill>
                        <a:latin typeface="Cambria Math"/>
                        <a:ea typeface="+mn-ea"/>
                        <a:cs typeface="+mn-cs"/>
                      </a:rPr>
                      <m:t>) </m:t>
                    </m:r>
                  </m:oMath>
                </a14:m>
                <a:r>
                  <a:rPr lang="en-SG" sz="1200" b="0" i="0" u="none" strike="noStrike" kern="1200" baseline="0" dirty="0" smtClean="0">
                    <a:solidFill>
                      <a:schemeClr val="tx1"/>
                    </a:solidFill>
                    <a:latin typeface="Arial" charset="0"/>
                    <a:ea typeface="+mn-ea"/>
                    <a:cs typeface="+mn-cs"/>
                  </a:rPr>
                  <a:t>can be obtained from our TEM model results. After we score each user in </a:t>
                </a:r>
                <a14:m>
                  <m:oMath xmlns:m="http://schemas.openxmlformats.org/officeDocument/2006/math">
                    <m:r>
                      <a:rPr lang="en-SG" sz="1200" b="0" i="1" u="none" strike="noStrike" kern="1200" baseline="0" dirty="0" smtClean="0">
                        <a:solidFill>
                          <a:schemeClr val="tx1"/>
                        </a:solidFill>
                        <a:latin typeface="Cambria Math"/>
                        <a:ea typeface="+mn-ea"/>
                        <a:cs typeface="+mn-cs"/>
                      </a:rPr>
                      <m:t>𝑈</m:t>
                    </m:r>
                  </m:oMath>
                </a14:m>
                <a:r>
                  <a:rPr lang="en-SG" sz="1200" b="0" i="0" u="none" strike="noStrike" kern="1200" baseline="0" dirty="0" smtClean="0">
                    <a:solidFill>
                      <a:schemeClr val="tx1"/>
                    </a:solidFill>
                    <a:latin typeface="Arial" charset="0"/>
                    <a:ea typeface="+mn-ea"/>
                    <a:cs typeface="+mn-cs"/>
                  </a:rPr>
                  <a:t>, we rank them in decreasing order of the score.</a:t>
                </a:r>
                <a:endParaRPr lang="en-US" sz="2400" dirty="0" smtClean="0">
                  <a:latin typeface="Calibri" pitchFamily="34" charset="0"/>
                </a:endParaRPr>
              </a:p>
              <a:p>
                <a:endParaRPr lang="en-US" sz="2400" dirty="0" smtClean="0">
                  <a:latin typeface="Calibri" pitchFamily="34" charset="0"/>
                </a:endParaRPr>
              </a:p>
              <a:p>
                <a:endParaRPr lang="en-SG" dirty="0"/>
              </a:p>
            </p:txBody>
          </p:sp>
        </mc:Choice>
        <mc:Fallback xmlns="">
          <p:sp>
            <p:nvSpPr>
              <p:cNvPr id="3" name="Notes Placeholder 2"/>
              <p:cNvSpPr>
                <a:spLocks noGrp="1"/>
              </p:cNvSpPr>
              <p:nvPr>
                <p:ph type="body" idx="1"/>
              </p:nvPr>
            </p:nvSpPr>
            <p:spPr/>
            <p:txBody>
              <a:bodyPr/>
              <a:lstStyle/>
              <a:p>
                <a:r>
                  <a:rPr lang="en-SG" sz="1200" kern="1200" dirty="0" smtClean="0">
                    <a:solidFill>
                      <a:schemeClr val="tx1"/>
                    </a:solidFill>
                    <a:effectLst/>
                    <a:latin typeface="Arial" charset="0"/>
                    <a:ea typeface="+mn-ea"/>
                    <a:cs typeface="+mn-cs"/>
                  </a:rPr>
                  <a:t>For the quantitative</a:t>
                </a:r>
                <a:r>
                  <a:rPr lang="en-SG" sz="1200" kern="1200" baseline="0" dirty="0" smtClean="0">
                    <a:solidFill>
                      <a:schemeClr val="tx1"/>
                    </a:solidFill>
                    <a:effectLst/>
                    <a:latin typeface="Arial" charset="0"/>
                    <a:ea typeface="+mn-ea"/>
                    <a:cs typeface="+mn-cs"/>
                  </a:rPr>
                  <a:t> e</a:t>
                </a:r>
                <a:r>
                  <a:rPr lang="en-SG" sz="1200" kern="1200" dirty="0" smtClean="0">
                    <a:solidFill>
                      <a:schemeClr val="tx1"/>
                    </a:solidFill>
                    <a:effectLst/>
                    <a:latin typeface="Arial" charset="0"/>
                    <a:ea typeface="+mn-ea"/>
                    <a:cs typeface="+mn-cs"/>
                  </a:rPr>
                  <a:t>valuation</a:t>
                </a:r>
                <a:r>
                  <a:rPr lang="en-SG" sz="1200" kern="1200" baseline="0" dirty="0" smtClean="0">
                    <a:solidFill>
                      <a:schemeClr val="tx1"/>
                    </a:solidFill>
                    <a:effectLst/>
                    <a:latin typeface="Arial" charset="0"/>
                    <a:ea typeface="+mn-ea"/>
                    <a:cs typeface="+mn-cs"/>
                  </a:rPr>
                  <a:t> of our proposed method, we design three recommendation experiments shown in our </a:t>
                </a:r>
                <a:r>
                  <a:rPr lang="en-SG" sz="1200" i="0" kern="1200" baseline="0" dirty="0" smtClean="0">
                    <a:solidFill>
                      <a:schemeClr val="tx1"/>
                    </a:solidFill>
                    <a:effectLst/>
                    <a:latin typeface="Cambria Math"/>
                    <a:ea typeface="+mn-ea"/>
                    <a:cs typeface="+mn-cs"/>
                  </a:rPr>
                  <a:t>𝐶𝑄𝐴𝑅𝑎𝑛𝑘</a:t>
                </a:r>
                <a:r>
                  <a:rPr lang="en-SG" sz="1200" kern="1200" baseline="0" dirty="0" smtClean="0">
                    <a:solidFill>
                      <a:schemeClr val="tx1"/>
                    </a:solidFill>
                    <a:effectLst/>
                    <a:latin typeface="Arial" charset="0"/>
                    <a:ea typeface="+mn-ea"/>
                    <a:cs typeface="+mn-cs"/>
                  </a:rPr>
                  <a:t> recommendation application framework.</a:t>
                </a:r>
              </a:p>
              <a:p>
                <a:endParaRPr lang="en-US" sz="1200" kern="1200" baseline="0" dirty="0" smtClean="0">
                  <a:solidFill>
                    <a:schemeClr val="tx1"/>
                  </a:solidFill>
                  <a:effectLst/>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The first task we consider is to recommend expert users where our aim is to find users who can provide answers with high vote scores for a given question. Given a question </a:t>
                </a:r>
                <a:r>
                  <a:rPr lang="en-SG" sz="1200" b="0" i="0" u="none" strike="noStrike" kern="1200" baseline="0" dirty="0" smtClean="0">
                    <a:solidFill>
                      <a:schemeClr val="tx1"/>
                    </a:solidFill>
                    <a:latin typeface="Cambria Math"/>
                    <a:ea typeface="+mn-ea"/>
                    <a:cs typeface="+mn-cs"/>
                  </a:rPr>
                  <a:t>𝑞</a:t>
                </a:r>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and a set of test users </a:t>
                </a:r>
                <a:r>
                  <a:rPr lang="en-SG" sz="1200" b="0" i="0" u="none" strike="noStrike" kern="1200" baseline="0" dirty="0" smtClean="0">
                    <a:solidFill>
                      <a:schemeClr val="tx1"/>
                    </a:solidFill>
                    <a:latin typeface="Cambria Math"/>
                    <a:ea typeface="+mn-ea"/>
                    <a:cs typeface="+mn-cs"/>
                  </a:rPr>
                  <a:t>𝑈</a:t>
                </a:r>
                <a:r>
                  <a:rPr lang="en-SG" sz="1200" b="0" i="0" u="none" strike="noStrike" kern="1200" baseline="0" dirty="0" smtClean="0">
                    <a:solidFill>
                      <a:schemeClr val="tx1"/>
                    </a:solidFill>
                    <a:latin typeface="Arial" charset="0"/>
                    <a:ea typeface="+mn-ea"/>
                    <a:cs typeface="+mn-cs"/>
                  </a:rPr>
                  <a:t>, the target is to rank all these users by their interests and expertise to answer the question </a:t>
                </a:r>
                <a:r>
                  <a:rPr lang="en-SG" sz="1200" b="0" i="0" u="none" strike="noStrike" kern="1200" baseline="0" dirty="0" smtClean="0">
                    <a:solidFill>
                      <a:schemeClr val="tx1"/>
                    </a:solidFill>
                    <a:latin typeface="Cambria Math"/>
                    <a:ea typeface="+mn-ea"/>
                    <a:cs typeface="+mn-cs"/>
                  </a:rPr>
                  <a:t>𝑞</a:t>
                </a:r>
                <a:r>
                  <a:rPr lang="en-SG" sz="1200" b="0" i="0" u="none" strike="noStrike" kern="1200" baseline="0" dirty="0" smtClean="0">
                    <a:solidFill>
                      <a:schemeClr val="tx1"/>
                    </a:solidFill>
                    <a:latin typeface="Arial" charset="0"/>
                    <a:ea typeface="+mn-ea"/>
                    <a:cs typeface="+mn-cs"/>
                  </a:rPr>
                  <a:t>. We score each user </a:t>
                </a:r>
                <a:r>
                  <a:rPr lang="en-SG" sz="1200" b="0" i="0" u="none" strike="noStrike" kern="1200" baseline="0" dirty="0" smtClean="0">
                    <a:solidFill>
                      <a:schemeClr val="tx1"/>
                    </a:solidFill>
                    <a:latin typeface="Cambria Math"/>
                    <a:ea typeface="+mn-ea"/>
                    <a:cs typeface="+mn-cs"/>
                  </a:rPr>
                  <a:t>𝑢</a:t>
                </a:r>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by considering user topic similarity with the question </a:t>
                </a:r>
                <a:r>
                  <a:rPr lang="en-SG" sz="1200" b="0" i="0" u="none" strike="noStrike" kern="1200" baseline="0" dirty="0" smtClean="0">
                    <a:solidFill>
                      <a:schemeClr val="tx1"/>
                    </a:solidFill>
                    <a:latin typeface="Cambria Math"/>
                    <a:ea typeface="+mn-ea"/>
                    <a:cs typeface="+mn-cs"/>
                  </a:rPr>
                  <a:t>𝑆𝑖𝑚(𝑢, 𝑞) </a:t>
                </a:r>
                <a:r>
                  <a:rPr lang="en-SG" sz="1200" b="0" i="0" u="none" strike="noStrike" kern="1200" baseline="0" dirty="0" smtClean="0">
                    <a:solidFill>
                      <a:schemeClr val="tx1"/>
                    </a:solidFill>
                    <a:latin typeface="Arial" charset="0"/>
                    <a:ea typeface="+mn-ea"/>
                    <a:cs typeface="+mn-cs"/>
                  </a:rPr>
                  <a:t>and user expertise in the question </a:t>
                </a:r>
                <a:r>
                  <a:rPr lang="en-SG" sz="1200" b="0" i="0" u="none" strike="noStrike" kern="1200" baseline="0" dirty="0" smtClean="0">
                    <a:solidFill>
                      <a:schemeClr val="tx1"/>
                    </a:solidFill>
                    <a:latin typeface="Cambria Math"/>
                    <a:ea typeface="+mn-ea"/>
                    <a:cs typeface="+mn-cs"/>
                  </a:rPr>
                  <a:t>𝐸𝑥𝑝𝑒𝑟𝑡(𝑢, 𝑞) </a:t>
                </a:r>
                <a:r>
                  <a:rPr lang="en-SG" sz="1200" b="0" i="0" u="none" strike="noStrike" kern="1200" baseline="0" dirty="0" smtClean="0">
                    <a:solidFill>
                      <a:schemeClr val="tx1"/>
                    </a:solidFill>
                    <a:latin typeface="Arial" charset="0"/>
                    <a:ea typeface="+mn-ea"/>
                    <a:cs typeface="+mn-cs"/>
                  </a:rPr>
                  <a:t>, where the intuition is that if the user is interested and have a high expertise for the question, then the user tends to provide a good answer wining high votes. The recommendation score function is defined as follows: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b="0" i="0" smtClean="0">
                    <a:latin typeface="Cambria Math"/>
                  </a:rPr>
                  <a:t>𝑆</a:t>
                </a:r>
                <a:r>
                  <a:rPr lang="en-US" sz="2400" b="0" i="0" smtClean="0">
                    <a:latin typeface="Cambria Math"/>
                  </a:rPr>
                  <a:t>(𝑢,𝑞)=𝑆𝑖𝑚(𝑢,𝑞)</a:t>
                </a:r>
                <a:r>
                  <a:rPr lang="en-US" sz="2400" b="0" i="0" smtClean="0">
                    <a:latin typeface="Cambria Math"/>
                    <a:ea typeface="Cambria Math"/>
                  </a:rPr>
                  <a:t>∙𝐸𝑥𝑝𝑒𝑟𝑡(𝑢,𝑞)=(1−𝐽𝑆(𝜃_𝑢,𝜃_𝑞))∙∑_𝑧▒〖𝜃_(𝑞,𝑧)∙𝐸𝑥𝑝𝑒𝑟𝑡(𝑢,𝑧)〗</a:t>
                </a:r>
                <a:endParaRPr lang="en-US" sz="2400" dirty="0" smtClean="0">
                  <a:latin typeface="Calibri" pitchFamily="34" charset="0"/>
                </a:endParaRPr>
              </a:p>
              <a:p>
                <a:r>
                  <a:rPr lang="en-SG" sz="1200" b="0" i="0" u="none" strike="noStrike" kern="1200" baseline="0" dirty="0" smtClean="0">
                    <a:solidFill>
                      <a:schemeClr val="tx1"/>
                    </a:solidFill>
                    <a:latin typeface="Arial" charset="0"/>
                    <a:ea typeface="+mn-ea"/>
                    <a:cs typeface="+mn-cs"/>
                  </a:rPr>
                  <a:t>where </a:t>
                </a:r>
                <a:r>
                  <a:rPr lang="en-SG" sz="1200" b="0" i="0" u="none" strike="noStrike" kern="1200" baseline="0" dirty="0" smtClean="0">
                    <a:solidFill>
                      <a:schemeClr val="tx1"/>
                    </a:solidFill>
                    <a:latin typeface="Cambria Math"/>
                    <a:ea typeface="+mn-ea"/>
                    <a:cs typeface="+mn-cs"/>
                  </a:rPr>
                  <a:t>𝐸𝑥𝑝𝑒𝑟𝑡(𝑢, 𝑧)</a:t>
                </a:r>
                <a:r>
                  <a:rPr lang="en-SG" sz="1200" b="0" i="0" u="none" strike="noStrike" kern="1200" baseline="0" dirty="0" smtClean="0">
                    <a:solidFill>
                      <a:schemeClr val="tx1"/>
                    </a:solidFill>
                    <a:latin typeface="Arial" charset="0"/>
                    <a:ea typeface="+mn-ea"/>
                    <a:cs typeface="+mn-cs"/>
                  </a:rPr>
                  <a:t> is the expertise of user </a:t>
                </a:r>
                <a:r>
                  <a:rPr lang="en-SG" sz="1200" b="0" i="0" u="none" strike="noStrike" kern="1200" baseline="0" dirty="0" smtClean="0">
                    <a:solidFill>
                      <a:schemeClr val="tx1"/>
                    </a:solidFill>
                    <a:latin typeface="Cambria Math"/>
                    <a:ea typeface="+mn-ea"/>
                    <a:cs typeface="+mn-cs"/>
                  </a:rPr>
                  <a:t>𝑢</a:t>
                </a:r>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under topic </a:t>
                </a:r>
                <a:r>
                  <a:rPr lang="en-SG" sz="1200" b="0" i="0" u="none" strike="noStrike" kern="1200" baseline="0" dirty="0" smtClean="0">
                    <a:solidFill>
                      <a:schemeClr val="tx1"/>
                    </a:solidFill>
                    <a:latin typeface="Cambria Math"/>
                    <a:ea typeface="+mn-ea"/>
                    <a:cs typeface="+mn-cs"/>
                  </a:rPr>
                  <a:t>𝑧.</a:t>
                </a:r>
                <a:r>
                  <a:rPr lang="en-SG" sz="1200" b="0"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Cambria Math"/>
                    <a:ea typeface="+mn-ea"/>
                    <a:cs typeface="+mn-cs"/>
                  </a:rPr>
                  <a:t>𝜃_𝑞</a:t>
                </a:r>
                <a:r>
                  <a:rPr lang="en-SG" sz="8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is the question’s topic distribution and </a:t>
                </a:r>
                <a:r>
                  <a:rPr lang="en-SG" sz="1200" b="0" i="0" u="none" strike="noStrike" kern="1200" baseline="0" dirty="0" smtClean="0">
                    <a:solidFill>
                      <a:schemeClr val="tx1"/>
                    </a:solidFill>
                    <a:latin typeface="Cambria Math"/>
                    <a:ea typeface="+mn-ea"/>
                    <a:cs typeface="+mn-cs"/>
                  </a:rPr>
                  <a:t>𝐽𝑆(·) </a:t>
                </a:r>
                <a:r>
                  <a:rPr lang="en-SG" sz="1200" b="0" i="0" u="none" strike="noStrike" kern="1200" baseline="0" dirty="0" smtClean="0">
                    <a:solidFill>
                      <a:schemeClr val="tx1"/>
                    </a:solidFill>
                    <a:latin typeface="Arial" charset="0"/>
                    <a:ea typeface="+mn-ea"/>
                    <a:cs typeface="+mn-cs"/>
                  </a:rPr>
                  <a:t>is JS-divergence distance.</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Cambria Math"/>
                    <a:ea typeface="+mn-ea"/>
                    <a:cs typeface="+mn-cs"/>
                  </a:rPr>
                  <a:t>𝜃</a:t>
                </a:r>
                <a:r>
                  <a:rPr lang="en-US" sz="1200" b="0" i="0" u="none" strike="noStrike" kern="1200" baseline="0" dirty="0" smtClean="0">
                    <a:solidFill>
                      <a:schemeClr val="tx1"/>
                    </a:solidFill>
                    <a:latin typeface="Cambria Math"/>
                    <a:ea typeface="+mn-ea"/>
                    <a:cs typeface="+mn-cs"/>
                  </a:rPr>
                  <a:t>_𝑢  </a:t>
                </a:r>
                <a:r>
                  <a:rPr lang="en-SG" sz="1200" b="0" i="0" u="none" strike="noStrike" kern="1200" baseline="0" dirty="0" smtClean="0">
                    <a:solidFill>
                      <a:schemeClr val="tx1"/>
                    </a:solidFill>
                    <a:latin typeface="Arial" charset="0"/>
                    <a:ea typeface="+mn-ea"/>
                    <a:cs typeface="+mn-cs"/>
                  </a:rPr>
                  <a:t>can be obtained from our model results. </a:t>
                </a:r>
                <a:r>
                  <a:rPr lang="en-US" sz="1200" b="0" i="0" u="none" strike="noStrike" kern="1200" baseline="0" smtClean="0">
                    <a:solidFill>
                      <a:schemeClr val="tx1"/>
                    </a:solidFill>
                    <a:latin typeface="Cambria Math"/>
                    <a:ea typeface="+mn-ea"/>
                    <a:cs typeface="+mn-cs"/>
                  </a:rPr>
                  <a:t>𝜃_𝑞</a:t>
                </a:r>
                <a:r>
                  <a:rPr lang="en-SG" sz="8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need to be estimated by computing its posterior probabilities: </a:t>
                </a:r>
                <a:r>
                  <a:rPr lang="en-US" sz="2400" b="0" i="0" smtClean="0">
                    <a:latin typeface="Cambria Math"/>
                  </a:rPr>
                  <a:t>𝜃_(𝑞,𝑧)</a:t>
                </a:r>
                <a:r>
                  <a:rPr lang="en-US" sz="2400" b="0" i="0" smtClean="0">
                    <a:latin typeface="Cambria Math"/>
                    <a:ea typeface="Cambria Math"/>
                  </a:rPr>
                  <a:t>∝𝑝(𝑧│</a:t>
                </a:r>
                <a:r>
                  <a:rPr lang="en-US" sz="2400" b="1" i="0" smtClean="0">
                    <a:latin typeface="Cambria Math"/>
                    <a:ea typeface="Cambria Math"/>
                  </a:rPr>
                  <a:t>𝐰</a:t>
                </a:r>
                <a:r>
                  <a:rPr lang="en-US" sz="2400" b="0" i="0" smtClean="0">
                    <a:latin typeface="Cambria Math"/>
                    <a:ea typeface="Cambria Math"/>
                  </a:rPr>
                  <a:t>_𝑞,</a:t>
                </a:r>
                <a:r>
                  <a:rPr lang="en-US" sz="2400" b="1" i="0" smtClean="0">
                    <a:latin typeface="Cambria Math"/>
                    <a:ea typeface="Cambria Math"/>
                  </a:rPr>
                  <a:t>𝐭</a:t>
                </a:r>
                <a:r>
                  <a:rPr lang="en-US" sz="2400" b="0" i="0" smtClean="0">
                    <a:latin typeface="Cambria Math"/>
                    <a:ea typeface="Cambria Math"/>
                  </a:rPr>
                  <a:t>_𝑞,𝑢)=𝑝(𝑧│𝑢)𝑝(</a:t>
                </a:r>
                <a:r>
                  <a:rPr lang="en-US" sz="2400" b="1" i="0" smtClean="0">
                    <a:latin typeface="Cambria Math"/>
                    <a:ea typeface="Cambria Math"/>
                  </a:rPr>
                  <a:t>𝐰</a:t>
                </a:r>
                <a:r>
                  <a:rPr lang="en-US" sz="2400" b="0" i="0" smtClean="0">
                    <a:latin typeface="Cambria Math"/>
                    <a:ea typeface="Cambria Math"/>
                  </a:rPr>
                  <a:t>_𝑞│𝑧)𝑝(</a:t>
                </a:r>
                <a:r>
                  <a:rPr lang="en-US" sz="2400" b="1" i="0" smtClean="0">
                    <a:latin typeface="Cambria Math"/>
                    <a:ea typeface="Cambria Math"/>
                  </a:rPr>
                  <a:t>𝐭</a:t>
                </a:r>
                <a:r>
                  <a:rPr lang="en-US" sz="2400" b="0" i="0" smtClean="0">
                    <a:latin typeface="Cambria Math"/>
                    <a:ea typeface="Cambria Math"/>
                  </a:rPr>
                  <a:t>_𝑞│𝑧)=𝜃_(𝑢,𝑧) ∑_(𝑤:</a:t>
                </a:r>
                <a:r>
                  <a:rPr lang="en-US" sz="2400" b="1" i="0" smtClean="0">
                    <a:latin typeface="Cambria Math"/>
                    <a:ea typeface="Cambria Math"/>
                  </a:rPr>
                  <a:t>𝐰</a:t>
                </a:r>
                <a:r>
                  <a:rPr lang="en-US" sz="2400" b="0" i="0" smtClean="0">
                    <a:latin typeface="Cambria Math"/>
                    <a:ea typeface="Cambria Math"/>
                  </a:rPr>
                  <a:t>_𝑞)▒〖𝜑(𝑧,𝑤) ∑_(𝑡:</a:t>
                </a:r>
                <a:r>
                  <a:rPr lang="en-US" sz="2400" b="1" i="0" smtClean="0">
                    <a:latin typeface="Cambria Math"/>
                    <a:ea typeface="Cambria Math"/>
                  </a:rPr>
                  <a:t>𝐭</a:t>
                </a:r>
                <a:r>
                  <a:rPr lang="en-US" sz="2400" b="0" i="0" smtClean="0">
                    <a:latin typeface="Cambria Math"/>
                    <a:ea typeface="Cambria Math"/>
                  </a:rPr>
                  <a:t>_𝑞)▒〖𝜓(𝑧,𝑡)〗〗</a:t>
                </a:r>
                <a:endParaRPr lang="en-US" sz="2400" dirty="0" smtClean="0">
                  <a:latin typeface="Calibri" pitchFamily="34" charset="0"/>
                </a:endParaRPr>
              </a:p>
              <a:p>
                <a:r>
                  <a:rPr lang="en-SG" sz="1200" b="0" i="0" u="none" strike="noStrike" kern="1200" baseline="0" dirty="0" smtClean="0">
                    <a:solidFill>
                      <a:schemeClr val="tx1"/>
                    </a:solidFill>
                    <a:latin typeface="Arial" charset="0"/>
                    <a:ea typeface="+mn-ea"/>
                    <a:cs typeface="+mn-cs"/>
                  </a:rPr>
                  <a:t>where </a:t>
                </a:r>
                <a:r>
                  <a:rPr lang="en-SG" sz="1200" b="1" i="0" u="none" strike="noStrike" kern="1200" baseline="0" dirty="0" smtClean="0">
                    <a:solidFill>
                      <a:schemeClr val="tx1"/>
                    </a:solidFill>
                    <a:latin typeface="Cambria Math"/>
                    <a:ea typeface="+mn-ea"/>
                    <a:cs typeface="+mn-cs"/>
                  </a:rPr>
                  <a:t>𝒘</a:t>
                </a:r>
                <a:r>
                  <a:rPr lang="en-SG" sz="1200" b="1"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and </a:t>
                </a:r>
                <a:r>
                  <a:rPr lang="en-SG" sz="1200" b="1" i="0" u="none" strike="noStrike" kern="1200" baseline="0" dirty="0" smtClean="0">
                    <a:solidFill>
                      <a:schemeClr val="tx1"/>
                    </a:solidFill>
                    <a:latin typeface="Cambria Math"/>
                    <a:ea typeface="+mn-ea"/>
                    <a:cs typeface="+mn-cs"/>
                  </a:rPr>
                  <a:t>𝒕</a:t>
                </a:r>
                <a:r>
                  <a:rPr lang="en-SG" sz="1200" b="1"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are the set of all the words and tags in question </a:t>
                </a:r>
                <a:r>
                  <a:rPr lang="en-US" sz="1200" b="0" i="0" u="none" strike="noStrike" kern="1200" baseline="0" smtClean="0">
                    <a:solidFill>
                      <a:schemeClr val="tx1"/>
                    </a:solidFill>
                    <a:latin typeface="Cambria Math"/>
                    <a:ea typeface="+mn-ea"/>
                    <a:cs typeface="+mn-cs"/>
                  </a:rPr>
                  <a:t>𝑞</a:t>
                </a:r>
                <a:r>
                  <a:rPr lang="en-SG" sz="1200" b="0" i="0" u="none" strike="noStrike" kern="1200" baseline="0" dirty="0" smtClean="0">
                    <a:solidFill>
                      <a:schemeClr val="tx1"/>
                    </a:solidFill>
                    <a:latin typeface="Arial" charset="0"/>
                    <a:ea typeface="+mn-ea"/>
                    <a:cs typeface="+mn-cs"/>
                  </a:rPr>
                  <a:t>. Here </a:t>
                </a:r>
                <a:r>
                  <a:rPr lang="en-SG" sz="1200" b="0" i="0" u="none" strike="noStrike" kern="1200" baseline="0" dirty="0" smtClean="0">
                    <a:solidFill>
                      <a:schemeClr val="tx1"/>
                    </a:solidFill>
                    <a:latin typeface="Cambria Math"/>
                    <a:ea typeface="+mn-ea"/>
                    <a:cs typeface="+mn-cs"/>
                  </a:rPr>
                  <a:t>𝜃𝑢,𝑧</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Cambria Math"/>
                    <a:ea typeface="+mn-ea"/>
                    <a:cs typeface="+mn-cs"/>
                  </a:rPr>
                  <a:t>𝜙(</a:t>
                </a:r>
                <a:r>
                  <a:rPr lang="en-SG" sz="1200" b="0" i="0" u="none" strike="noStrike" kern="1200" baseline="0" dirty="0" err="1" smtClean="0">
                    <a:solidFill>
                      <a:schemeClr val="tx1"/>
                    </a:solidFill>
                    <a:latin typeface="Cambria Math"/>
                    <a:ea typeface="+mn-ea"/>
                    <a:cs typeface="+mn-cs"/>
                  </a:rPr>
                  <a:t>𝑧,𝑤</a:t>
                </a:r>
                <a:r>
                  <a:rPr lang="en-SG" sz="1200" b="0" i="0" u="none" strike="noStrike" kern="1200" baseline="0" dirty="0" smtClean="0">
                    <a:solidFill>
                      <a:schemeClr val="tx1"/>
                    </a:solidFill>
                    <a:latin typeface="Cambria Math"/>
                    <a:ea typeface="+mn-ea"/>
                    <a:cs typeface="+mn-cs"/>
                  </a:rPr>
                  <a:t>)</a:t>
                </a:r>
                <a:r>
                  <a:rPr lang="en-SG" sz="1200" b="0" i="0" u="none" strike="noStrike" kern="1200" baseline="0" dirty="0" smtClean="0">
                    <a:solidFill>
                      <a:schemeClr val="tx1"/>
                    </a:solidFill>
                    <a:latin typeface="Arial" charset="0"/>
                    <a:ea typeface="+mn-ea"/>
                    <a:cs typeface="+mn-cs"/>
                  </a:rPr>
                  <a:t> and </a:t>
                </a:r>
                <a:r>
                  <a:rPr lang="en-SG" sz="1200" b="0" i="0" u="none" strike="noStrike" kern="1200" baseline="0" dirty="0" smtClean="0">
                    <a:solidFill>
                      <a:schemeClr val="tx1"/>
                    </a:solidFill>
                    <a:latin typeface="Cambria Math"/>
                    <a:ea typeface="+mn-ea"/>
                    <a:cs typeface="+mn-cs"/>
                  </a:rPr>
                  <a:t>𝜓(𝑧, 𝑡) </a:t>
                </a:r>
                <a:r>
                  <a:rPr lang="en-SG" sz="1200" b="0" i="0" u="none" strike="noStrike" kern="1200" baseline="0" dirty="0" smtClean="0">
                    <a:solidFill>
                      <a:schemeClr val="tx1"/>
                    </a:solidFill>
                    <a:latin typeface="Arial" charset="0"/>
                    <a:ea typeface="+mn-ea"/>
                    <a:cs typeface="+mn-cs"/>
                  </a:rPr>
                  <a:t>can be obtained from our TEM model results. After we score each user in </a:t>
                </a:r>
                <a:r>
                  <a:rPr lang="en-SG" sz="1200" b="0" i="0" u="none" strike="noStrike" kern="1200" baseline="0" dirty="0" smtClean="0">
                    <a:solidFill>
                      <a:schemeClr val="tx1"/>
                    </a:solidFill>
                    <a:latin typeface="Cambria Math"/>
                    <a:ea typeface="+mn-ea"/>
                    <a:cs typeface="+mn-cs"/>
                  </a:rPr>
                  <a:t>𝑈</a:t>
                </a:r>
                <a:r>
                  <a:rPr lang="en-SG" sz="1200" b="0" i="0" u="none" strike="noStrike" kern="1200" baseline="0" dirty="0" smtClean="0">
                    <a:solidFill>
                      <a:schemeClr val="tx1"/>
                    </a:solidFill>
                    <a:latin typeface="Arial" charset="0"/>
                    <a:ea typeface="+mn-ea"/>
                    <a:cs typeface="+mn-cs"/>
                  </a:rPr>
                  <a:t>, we rank them in decreasing order of the score.</a:t>
                </a:r>
                <a:endParaRPr lang="en-US" sz="2400" dirty="0" smtClean="0">
                  <a:latin typeface="Calibri" pitchFamily="34" charset="0"/>
                </a:endParaRPr>
              </a:p>
              <a:p>
                <a:endParaRPr lang="en-US" sz="2400" dirty="0" smtClean="0">
                  <a:latin typeface="Calibri" pitchFamily="34" charset="0"/>
                </a:endParaRPr>
              </a:p>
              <a:p>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22</a:t>
            </a:fld>
            <a:endParaRPr lang="en-US"/>
          </a:p>
        </p:txBody>
      </p:sp>
    </p:spTree>
    <p:extLst>
      <p:ext uri="{BB962C8B-B14F-4D97-AF65-F5344CB8AC3E}">
        <p14:creationId xmlns:p14="http://schemas.microsoft.com/office/powerpoint/2010/main" val="147217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To evaluate the effectiveness of </a:t>
                </a:r>
                <a14:m>
                  <m:oMath xmlns:m="http://schemas.openxmlformats.org/officeDocument/2006/math">
                    <m:r>
                      <a:rPr lang="en-SG" sz="1200" b="0" i="1" u="none" strike="noStrike" kern="1200" baseline="0" dirty="0" smtClean="0">
                        <a:solidFill>
                          <a:schemeClr val="tx1"/>
                        </a:solidFill>
                        <a:latin typeface="Cambria Math"/>
                        <a:ea typeface="+mn-ea"/>
                        <a:cs typeface="+mn-cs"/>
                      </a:rPr>
                      <m:t>𝐶𝑄𝐴𝑅𝑎𝑛𝑘</m:t>
                    </m:r>
                  </m:oMath>
                </a14:m>
                <a:r>
                  <a:rPr lang="en-SG" sz="1200" b="0" i="0" u="none" strike="noStrike" kern="1200" baseline="0" dirty="0" smtClean="0">
                    <a:solidFill>
                      <a:schemeClr val="tx1"/>
                    </a:solidFill>
                    <a:latin typeface="Arial" charset="0"/>
                    <a:ea typeface="+mn-ea"/>
                    <a:cs typeface="+mn-cs"/>
                  </a:rPr>
                  <a:t>, we compare against some previous related works including link analysis techniques, </a:t>
                </a:r>
                <a:r>
                  <a:rPr lang="en-SG" altLang="zh-CN" sz="1200" b="0" i="0" u="none" strike="noStrike" kern="1200" baseline="0" dirty="0" smtClean="0">
                    <a:solidFill>
                      <a:schemeClr val="tx1"/>
                    </a:solidFill>
                    <a:latin typeface="Arial" charset="0"/>
                    <a:ea typeface="+mn-ea"/>
                    <a:cs typeface="+mn-cs"/>
                  </a:rPr>
                  <a:t>probabilistic topic models </a:t>
                </a:r>
                <a:r>
                  <a:rPr lang="en-SG" sz="1200" b="0" i="0" u="none" strike="noStrike" kern="1200" baseline="0" dirty="0" smtClean="0">
                    <a:solidFill>
                      <a:schemeClr val="tx1"/>
                    </a:solidFill>
                    <a:latin typeface="Arial" charset="0"/>
                    <a:ea typeface="+mn-ea"/>
                    <a:cs typeface="+mn-cs"/>
                  </a:rPr>
                  <a:t>and mixture methods combining both as follows. </a:t>
                </a:r>
              </a:p>
              <a:p>
                <a:endParaRPr lang="en-SG"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Link analysis methods include </a:t>
                </a:r>
                <a:r>
                  <a:rPr lang="en-SG" sz="1200" b="0" i="0" u="none" strike="noStrike" kern="1200" baseline="0" dirty="0" err="1" smtClean="0">
                    <a:solidFill>
                      <a:schemeClr val="tx1"/>
                    </a:solidFill>
                    <a:latin typeface="Arial" charset="0"/>
                    <a:ea typeface="+mn-ea"/>
                    <a:cs typeface="+mn-cs"/>
                  </a:rPr>
                  <a:t>InDegree</a:t>
                </a:r>
                <a:r>
                  <a:rPr lang="en-SG" sz="1200" b="0" i="0" u="none" strike="noStrike" kern="1200" baseline="0" dirty="0" smtClean="0">
                    <a:solidFill>
                      <a:schemeClr val="tx1"/>
                    </a:solidFill>
                    <a:latin typeface="Arial" charset="0"/>
                    <a:ea typeface="+mn-ea"/>
                    <a:cs typeface="+mn-cs"/>
                  </a:rPr>
                  <a:t>(ID) and PageRank(PR). </a:t>
                </a:r>
                <a:r>
                  <a:rPr lang="en-SG" sz="1200" b="1" i="0" u="none" strike="noStrike" kern="1200" baseline="0" dirty="0" smtClean="0">
                    <a:solidFill>
                      <a:schemeClr val="tx1"/>
                    </a:solidFill>
                    <a:latin typeface="Arial" charset="0"/>
                    <a:ea typeface="+mn-ea"/>
                    <a:cs typeface="+mn-cs"/>
                  </a:rPr>
                  <a:t>ID</a:t>
                </a:r>
                <a:r>
                  <a:rPr lang="en-SG" sz="1200" b="0" i="0" u="none" strike="noStrike" kern="1200" baseline="0" dirty="0" smtClean="0">
                    <a:solidFill>
                      <a:schemeClr val="tx1"/>
                    </a:solidFill>
                    <a:latin typeface="Arial" charset="0"/>
                    <a:ea typeface="+mn-ea"/>
                    <a:cs typeface="+mn-cs"/>
                  </a:rPr>
                  <a:t> ranks users by the number of best answers provided by them. </a:t>
                </a:r>
                <a:r>
                  <a:rPr lang="en-SG" sz="1200" b="1" i="0" u="none" strike="noStrike" kern="1200" baseline="0" dirty="0" smtClean="0">
                    <a:solidFill>
                      <a:schemeClr val="tx1"/>
                    </a:solidFill>
                    <a:latin typeface="Arial" charset="0"/>
                    <a:ea typeface="+mn-ea"/>
                    <a:cs typeface="+mn-cs"/>
                  </a:rPr>
                  <a:t>PR</a:t>
                </a:r>
                <a:r>
                  <a:rPr lang="en-SG" sz="1200" b="0" i="0" u="none" strike="noStrike" kern="1200" baseline="0" dirty="0" smtClean="0">
                    <a:solidFill>
                      <a:schemeClr val="tx1"/>
                    </a:solidFill>
                    <a:latin typeface="Arial" charset="0"/>
                    <a:ea typeface="+mn-ea"/>
                    <a:cs typeface="+mn-cs"/>
                  </a:rPr>
                  <a:t> finds expert users with link structure analysis using standard PageRank algorithms. </a:t>
                </a:r>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Probabilistic generative model methods include </a:t>
                </a:r>
                <a:r>
                  <a:rPr lang="en-US" sz="1200" b="1" i="0" u="none" strike="noStrike" kern="1200" baseline="0" dirty="0" smtClean="0">
                    <a:solidFill>
                      <a:schemeClr val="tx1"/>
                    </a:solidFill>
                    <a:latin typeface="Arial" charset="0"/>
                    <a:ea typeface="+mn-ea"/>
                    <a:cs typeface="+mn-cs"/>
                  </a:rPr>
                  <a:t>TEM</a:t>
                </a:r>
                <a:r>
                  <a:rPr lang="en-US" sz="1200" b="0" i="0" u="none" strike="noStrike" kern="1200" baseline="0" dirty="0" smtClean="0">
                    <a:solidFill>
                      <a:schemeClr val="tx1"/>
                    </a:solidFill>
                    <a:latin typeface="Arial" charset="0"/>
                    <a:ea typeface="+mn-ea"/>
                    <a:cs typeface="+mn-cs"/>
                  </a:rPr>
                  <a:t> and </a:t>
                </a:r>
                <a:r>
                  <a:rPr lang="en-US" sz="1200" b="1" i="0" u="none" strike="noStrike" kern="1200" baseline="0" dirty="0" smtClean="0">
                    <a:solidFill>
                      <a:schemeClr val="tx1"/>
                    </a:solidFill>
                    <a:latin typeface="Arial" charset="0"/>
                    <a:ea typeface="+mn-ea"/>
                    <a:cs typeface="+mn-cs"/>
                  </a:rPr>
                  <a:t>UQA</a:t>
                </a:r>
                <a:r>
                  <a:rPr lang="en-US" sz="1200" b="0" i="0" u="none" strike="noStrike" kern="1200" baseline="0" dirty="0" smtClean="0">
                    <a:solidFill>
                      <a:schemeClr val="tx1"/>
                    </a:solidFill>
                    <a:latin typeface="Arial" charset="0"/>
                    <a:ea typeface="+mn-ea"/>
                    <a:cs typeface="+mn-cs"/>
                  </a:rPr>
                  <a:t>.</a:t>
                </a:r>
                <a:r>
                  <a:rPr lang="en-SG" sz="1200" b="0" i="0" u="none" strike="noStrike" kern="1200" baseline="0" dirty="0" smtClean="0">
                    <a:solidFill>
                      <a:schemeClr val="tx1"/>
                    </a:solidFill>
                    <a:latin typeface="Arial" charset="0"/>
                    <a:ea typeface="+mn-ea"/>
                    <a:cs typeface="+mn-cs"/>
                  </a:rPr>
                  <a:t> </a:t>
                </a:r>
                <a:r>
                  <a:rPr lang="en-SG" sz="1200" b="1" i="0" u="none" strike="noStrike" kern="1200" baseline="0" dirty="0" smtClean="0">
                    <a:solidFill>
                      <a:schemeClr val="tx1"/>
                    </a:solidFill>
                    <a:latin typeface="Arial" charset="0"/>
                    <a:ea typeface="+mn-ea"/>
                    <a:cs typeface="+mn-cs"/>
                  </a:rPr>
                  <a:t>TEM</a:t>
                </a:r>
                <a:r>
                  <a:rPr lang="en-SG" sz="1200" b="0" i="0" u="none" strike="noStrike" kern="1200" baseline="0" dirty="0" smtClean="0">
                    <a:solidFill>
                      <a:schemeClr val="tx1"/>
                    </a:solidFill>
                    <a:latin typeface="Arial" charset="0"/>
                    <a:ea typeface="+mn-ea"/>
                    <a:cs typeface="+mn-cs"/>
                  </a:rPr>
                  <a:t> is our method without link analysis part. </a:t>
                </a:r>
                <a:r>
                  <a:rPr lang="en-SG" sz="1200" b="1" i="0" u="none" strike="noStrike" kern="1200" baseline="0" dirty="0" smtClean="0">
                    <a:solidFill>
                      <a:schemeClr val="tx1"/>
                    </a:solidFill>
                    <a:latin typeface="Arial" charset="0"/>
                    <a:ea typeface="+mn-ea"/>
                    <a:cs typeface="+mn-cs"/>
                  </a:rPr>
                  <a:t>UQA</a:t>
                </a:r>
                <a:r>
                  <a:rPr lang="en-SG" sz="1200" b="0" i="0" u="none" strike="noStrike" kern="1200" baseline="0" dirty="0" smtClean="0">
                    <a:solidFill>
                      <a:schemeClr val="tx1"/>
                    </a:solidFill>
                    <a:latin typeface="Arial" charset="0"/>
                    <a:ea typeface="+mn-ea"/>
                    <a:cs typeface="+mn-cs"/>
                  </a:rPr>
                  <a:t> is the User-Question-Answer Model for modelling</a:t>
                </a:r>
              </a:p>
              <a:p>
                <a:r>
                  <a:rPr lang="en-SG" sz="1200" b="0" i="0" u="none" strike="noStrike" kern="1200" baseline="0" dirty="0" smtClean="0">
                    <a:solidFill>
                      <a:schemeClr val="tx1"/>
                    </a:solidFill>
                    <a:latin typeface="Arial" charset="0"/>
                    <a:ea typeface="+mn-ea"/>
                    <a:cs typeface="+mn-cs"/>
                  </a:rPr>
                  <a:t>of Q&amp;A text proposed by </a:t>
                </a:r>
                <a:r>
                  <a:rPr lang="en-SG" sz="1200" b="0" i="0" u="none" strike="noStrike" kern="1200" baseline="0" dirty="0" err="1" smtClean="0">
                    <a:solidFill>
                      <a:schemeClr val="tx1"/>
                    </a:solidFill>
                    <a:latin typeface="Arial" charset="0"/>
                    <a:ea typeface="+mn-ea"/>
                    <a:cs typeface="+mn-cs"/>
                  </a:rPr>
                  <a:t>Guo</a:t>
                </a:r>
                <a:r>
                  <a:rPr lang="en-SG" sz="1200" b="0" i="0" u="none" strike="noStrike" kern="1200" baseline="0" dirty="0" smtClean="0">
                    <a:solidFill>
                      <a:schemeClr val="tx1"/>
                    </a:solidFill>
                    <a:latin typeface="Arial" charset="0"/>
                    <a:ea typeface="+mn-ea"/>
                    <a:cs typeface="+mn-cs"/>
                  </a:rPr>
                  <a:t> et al. in CIKM 2008. The category in their model is similar to tags in TEM</a:t>
                </a:r>
                <a:endParaRPr lang="en-US" sz="1200" b="0" i="0" u="none" strike="noStrike" kern="1200" baseline="0" dirty="0" smtClean="0">
                  <a:solidFill>
                    <a:schemeClr val="tx1"/>
                  </a:solidFill>
                  <a:latin typeface="Arial" charset="0"/>
                  <a:ea typeface="+mn-ea"/>
                  <a:cs typeface="+mn-cs"/>
                </a:endParaRP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The last baseline is the</a:t>
                </a:r>
                <a:r>
                  <a:rPr lang="en-SG" sz="1200" b="1"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Topic-Sensitive PageRank method for expert finding in CQA proposed by Zhou et al. in CIKM 2012. They consider link structures and topical similarity between users. </a:t>
                </a:r>
                <a:endParaRPr lang="en-SG" dirty="0"/>
              </a:p>
            </p:txBody>
          </p:sp>
        </mc:Choice>
        <mc:Fallback xmlns="">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To evaluate the effectiveness of </a:t>
                </a:r>
                <a:r>
                  <a:rPr lang="en-SG" sz="1200" b="0" i="0" u="none" strike="noStrike" kern="1200" baseline="0" dirty="0" smtClean="0">
                    <a:solidFill>
                      <a:schemeClr val="tx1"/>
                    </a:solidFill>
                    <a:latin typeface="Cambria Math"/>
                    <a:ea typeface="+mn-ea"/>
                    <a:cs typeface="+mn-cs"/>
                  </a:rPr>
                  <a:t>𝐶𝑄𝐴𝑅𝑎𝑛𝑘</a:t>
                </a:r>
                <a:r>
                  <a:rPr lang="en-SG" sz="1200" b="0" i="0" u="none" strike="noStrike" kern="1200" baseline="0" dirty="0" smtClean="0">
                    <a:solidFill>
                      <a:schemeClr val="tx1"/>
                    </a:solidFill>
                    <a:latin typeface="Arial" charset="0"/>
                    <a:ea typeface="+mn-ea"/>
                    <a:cs typeface="+mn-cs"/>
                  </a:rPr>
                  <a:t>, we </a:t>
                </a:r>
                <a:r>
                  <a:rPr lang="en-SG" sz="1200" b="0" i="0" u="none" strike="noStrike" kern="1200" baseline="0" dirty="0" smtClean="0">
                    <a:solidFill>
                      <a:schemeClr val="tx1"/>
                    </a:solidFill>
                    <a:latin typeface="Arial" charset="0"/>
                    <a:ea typeface="+mn-ea"/>
                    <a:cs typeface="+mn-cs"/>
                  </a:rPr>
                  <a:t>compare against </a:t>
                </a:r>
                <a:r>
                  <a:rPr lang="en-SG" sz="1200" b="0" i="0" u="none" strike="noStrike" kern="1200" baseline="0" dirty="0" smtClean="0">
                    <a:solidFill>
                      <a:schemeClr val="tx1"/>
                    </a:solidFill>
                    <a:latin typeface="Arial" charset="0"/>
                    <a:ea typeface="+mn-ea"/>
                    <a:cs typeface="+mn-cs"/>
                  </a:rPr>
                  <a:t>some previous related works including </a:t>
                </a:r>
                <a:r>
                  <a:rPr lang="en-SG" sz="1200" b="0" i="0" u="none" strike="noStrike" kern="1200" baseline="0" dirty="0" smtClean="0">
                    <a:solidFill>
                      <a:schemeClr val="tx1"/>
                    </a:solidFill>
                    <a:latin typeface="Arial" charset="0"/>
                    <a:ea typeface="+mn-ea"/>
                    <a:cs typeface="+mn-cs"/>
                  </a:rPr>
                  <a:t>probabilistic topic </a:t>
                </a:r>
                <a:r>
                  <a:rPr lang="en-SG" sz="1200" b="0" i="0" u="none" strike="noStrike" kern="1200" baseline="0" dirty="0" smtClean="0">
                    <a:solidFill>
                      <a:schemeClr val="tx1"/>
                    </a:solidFill>
                    <a:latin typeface="Arial" charset="0"/>
                    <a:ea typeface="+mn-ea"/>
                    <a:cs typeface="+mn-cs"/>
                  </a:rPr>
                  <a:t>models, link analysis techniques and mixture methods </a:t>
                </a:r>
                <a:r>
                  <a:rPr lang="en-SG" sz="1200" b="0" i="0" u="none" strike="noStrike" kern="1200" baseline="0" dirty="0" smtClean="0">
                    <a:solidFill>
                      <a:schemeClr val="tx1"/>
                    </a:solidFill>
                    <a:latin typeface="Arial" charset="0"/>
                    <a:ea typeface="+mn-ea"/>
                    <a:cs typeface="+mn-cs"/>
                  </a:rPr>
                  <a:t>combining both </a:t>
                </a:r>
                <a:r>
                  <a:rPr lang="en-SG" sz="1200" b="0" i="0" u="none" strike="noStrike" kern="1200" baseline="0" dirty="0" smtClean="0">
                    <a:solidFill>
                      <a:schemeClr val="tx1"/>
                    </a:solidFill>
                    <a:latin typeface="Arial" charset="0"/>
                    <a:ea typeface="+mn-ea"/>
                    <a:cs typeface="+mn-cs"/>
                  </a:rPr>
                  <a:t>as </a:t>
                </a:r>
                <a:r>
                  <a:rPr lang="en-SG" sz="1200" b="0" i="0" u="none" strike="noStrike" kern="1200" baseline="0" dirty="0" smtClean="0">
                    <a:solidFill>
                      <a:schemeClr val="tx1"/>
                    </a:solidFill>
                    <a:latin typeface="Arial" charset="0"/>
                    <a:ea typeface="+mn-ea"/>
                    <a:cs typeface="+mn-cs"/>
                  </a:rPr>
                  <a:t>follows. </a:t>
                </a:r>
              </a:p>
              <a:p>
                <a:endParaRPr lang="en-SG"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Link analysis methods include </a:t>
                </a:r>
                <a:r>
                  <a:rPr lang="en-SG" sz="1200" b="0" i="0" u="none" strike="noStrike" kern="1200" baseline="0" dirty="0" err="1" smtClean="0">
                    <a:solidFill>
                      <a:schemeClr val="tx1"/>
                    </a:solidFill>
                    <a:latin typeface="Arial" charset="0"/>
                    <a:ea typeface="+mn-ea"/>
                    <a:cs typeface="+mn-cs"/>
                  </a:rPr>
                  <a:t>InDegree</a:t>
                </a:r>
                <a:r>
                  <a:rPr lang="en-SG" sz="1200" b="0" i="0" u="none" strike="noStrike" kern="1200" baseline="0" dirty="0" smtClean="0">
                    <a:solidFill>
                      <a:schemeClr val="tx1"/>
                    </a:solidFill>
                    <a:latin typeface="Arial" charset="0"/>
                    <a:ea typeface="+mn-ea"/>
                    <a:cs typeface="+mn-cs"/>
                  </a:rPr>
                  <a:t>(ID) and PageRank(PR). </a:t>
                </a:r>
                <a:r>
                  <a:rPr lang="en-SG" sz="1200" b="1" i="0" u="none" strike="noStrike" kern="1200" baseline="0" dirty="0" smtClean="0">
                    <a:solidFill>
                      <a:schemeClr val="tx1"/>
                    </a:solidFill>
                    <a:latin typeface="Arial" charset="0"/>
                    <a:ea typeface="+mn-ea"/>
                    <a:cs typeface="+mn-cs"/>
                  </a:rPr>
                  <a:t>ID</a:t>
                </a:r>
                <a:r>
                  <a:rPr lang="en-SG" sz="1200" b="0" i="0" u="none" strike="noStrike" kern="1200" baseline="0" dirty="0" smtClean="0">
                    <a:solidFill>
                      <a:schemeClr val="tx1"/>
                    </a:solidFill>
                    <a:latin typeface="Arial" charset="0"/>
                    <a:ea typeface="+mn-ea"/>
                    <a:cs typeface="+mn-cs"/>
                  </a:rPr>
                  <a:t> ranks users by the number of best answers provided by them. </a:t>
                </a:r>
                <a:r>
                  <a:rPr lang="en-SG" sz="1200" b="1" i="0" u="none" strike="noStrike" kern="1200" baseline="0" dirty="0" smtClean="0">
                    <a:solidFill>
                      <a:schemeClr val="tx1"/>
                    </a:solidFill>
                    <a:latin typeface="Arial" charset="0"/>
                    <a:ea typeface="+mn-ea"/>
                    <a:cs typeface="+mn-cs"/>
                  </a:rPr>
                  <a:t>PR</a:t>
                </a:r>
                <a:r>
                  <a:rPr lang="en-SG" sz="1200" b="0" i="0" u="none" strike="noStrike" kern="1200" baseline="0" dirty="0" smtClean="0">
                    <a:solidFill>
                      <a:schemeClr val="tx1"/>
                    </a:solidFill>
                    <a:latin typeface="Arial" charset="0"/>
                    <a:ea typeface="+mn-ea"/>
                    <a:cs typeface="+mn-cs"/>
                  </a:rPr>
                  <a:t> finds expert users with link structure analysis using standard PageRank algorithms. </a:t>
                </a:r>
                <a:r>
                  <a:rPr lang="en-SG" sz="1200" b="0" i="0" u="none" strike="noStrike" kern="1200" baseline="0" dirty="0" smtClean="0">
                    <a:solidFill>
                      <a:schemeClr val="tx1"/>
                    </a:solidFill>
                    <a:latin typeface="Cambria Math"/>
                    <a:ea typeface="+mn-ea"/>
                    <a:cs typeface="+mn-cs"/>
                  </a:rPr>
                  <a:t>𝐸𝑥𝑝𝑒𝑟𝑡(𝑢</a:t>
                </a:r>
                <a:r>
                  <a:rPr lang="en-US" sz="1200" b="0" i="0" u="none" strike="noStrike" kern="1200" baseline="0" dirty="0" smtClean="0">
                    <a:solidFill>
                      <a:schemeClr val="tx1"/>
                    </a:solidFill>
                    <a:latin typeface="Cambria Math"/>
                    <a:ea typeface="+mn-ea"/>
                    <a:cs typeface="+mn-cs"/>
                  </a:rPr>
                  <a:t>,</a:t>
                </a:r>
                <a:r>
                  <a:rPr lang="en-SG" sz="1200" b="0" i="0" u="none" strike="noStrike" kern="1200" baseline="0" dirty="0" smtClean="0">
                    <a:solidFill>
                      <a:schemeClr val="tx1"/>
                    </a:solidFill>
                    <a:latin typeface="Cambria Math"/>
                    <a:ea typeface="+mn-ea"/>
                    <a:cs typeface="+mn-cs"/>
                  </a:rPr>
                  <a:t> 𝑞) </a:t>
                </a:r>
                <a:r>
                  <a:rPr lang="en-SG" sz="1200" b="0" i="0" u="none" strike="noStrike" kern="1200" baseline="0" dirty="0" smtClean="0">
                    <a:solidFill>
                      <a:schemeClr val="tx1"/>
                    </a:solidFill>
                    <a:latin typeface="Arial" charset="0"/>
                    <a:ea typeface="+mn-ea"/>
                    <a:cs typeface="+mn-cs"/>
                  </a:rPr>
                  <a:t>is the </a:t>
                </a:r>
                <a:r>
                  <a:rPr lang="en-SG" sz="1200" b="1" i="0" u="none" strike="noStrike" kern="1200" baseline="0" dirty="0" smtClean="0">
                    <a:solidFill>
                      <a:schemeClr val="tx1"/>
                    </a:solidFill>
                    <a:latin typeface="Arial" charset="0"/>
                    <a:ea typeface="+mn-ea"/>
                    <a:cs typeface="+mn-cs"/>
                  </a:rPr>
                  <a:t>PR </a:t>
                </a:r>
                <a:r>
                  <a:rPr lang="en-SG" sz="1200" b="0" i="0" u="none" strike="noStrike" kern="1200" baseline="0" dirty="0" smtClean="0">
                    <a:solidFill>
                      <a:schemeClr val="tx1"/>
                    </a:solidFill>
                    <a:latin typeface="Arial" charset="0"/>
                    <a:ea typeface="+mn-ea"/>
                    <a:cs typeface="+mn-cs"/>
                  </a:rPr>
                  <a:t>saliency score and </a:t>
                </a:r>
                <a:r>
                  <a:rPr lang="en-SG" sz="1200" b="0" i="0" u="none" strike="noStrike" kern="1200" baseline="0" dirty="0" smtClean="0">
                    <a:solidFill>
                      <a:schemeClr val="tx1"/>
                    </a:solidFill>
                    <a:latin typeface="Cambria Math"/>
                    <a:ea typeface="+mn-ea"/>
                    <a:cs typeface="+mn-cs"/>
                  </a:rPr>
                  <a:t>𝑆𝑖𝑚(𝑢</a:t>
                </a:r>
                <a:r>
                  <a:rPr lang="en-US" sz="1200" b="0" i="0" u="none" strike="noStrike" kern="1200" baseline="0" dirty="0" smtClean="0">
                    <a:solidFill>
                      <a:schemeClr val="tx1"/>
                    </a:solidFill>
                    <a:latin typeface="Cambria Math"/>
                    <a:ea typeface="+mn-ea"/>
                    <a:cs typeface="+mn-cs"/>
                  </a:rPr>
                  <a:t>,</a:t>
                </a:r>
                <a:r>
                  <a:rPr lang="en-SG" sz="1200" b="0" i="0" u="none" strike="noStrike" kern="1200" baseline="0" dirty="0" smtClean="0">
                    <a:solidFill>
                      <a:schemeClr val="tx1"/>
                    </a:solidFill>
                    <a:latin typeface="Cambria Math"/>
                    <a:ea typeface="+mn-ea"/>
                    <a:cs typeface="+mn-cs"/>
                  </a:rPr>
                  <a:t> 𝑞) </a:t>
                </a:r>
                <a:r>
                  <a:rPr lang="en-SG" sz="1200" b="0" i="0" u="none" strike="noStrike" kern="1200" baseline="0" dirty="0" smtClean="0">
                    <a:solidFill>
                      <a:schemeClr val="tx1"/>
                    </a:solidFill>
                    <a:latin typeface="Arial" charset="0"/>
                    <a:ea typeface="+mn-ea"/>
                    <a:cs typeface="+mn-cs"/>
                  </a:rPr>
                  <a:t>is set as 1 since </a:t>
                </a:r>
                <a:r>
                  <a:rPr lang="en-SG" sz="1200" b="1" i="0" u="none" strike="noStrike" kern="1200" baseline="0" dirty="0" smtClean="0">
                    <a:solidFill>
                      <a:schemeClr val="tx1"/>
                    </a:solidFill>
                    <a:latin typeface="Arial" charset="0"/>
                    <a:ea typeface="+mn-ea"/>
                    <a:cs typeface="+mn-cs"/>
                  </a:rPr>
                  <a:t>PR</a:t>
                </a:r>
                <a:r>
                  <a:rPr lang="en-SG" sz="1200" b="0" i="0" u="none" strike="noStrike" kern="1200" baseline="0" dirty="0" smtClean="0">
                    <a:solidFill>
                      <a:schemeClr val="tx1"/>
                    </a:solidFill>
                    <a:latin typeface="Arial" charset="0"/>
                    <a:ea typeface="+mn-ea"/>
                    <a:cs typeface="+mn-cs"/>
                  </a:rPr>
                  <a:t> does not model latent topics.</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Probabilistic generative model methods include </a:t>
                </a:r>
                <a:r>
                  <a:rPr lang="en-US" sz="1200" b="1" i="0" u="none" strike="noStrike" kern="1200" baseline="0" dirty="0" smtClean="0">
                    <a:solidFill>
                      <a:schemeClr val="tx1"/>
                    </a:solidFill>
                    <a:latin typeface="Arial" charset="0"/>
                    <a:ea typeface="+mn-ea"/>
                    <a:cs typeface="+mn-cs"/>
                  </a:rPr>
                  <a:t>TEM</a:t>
                </a:r>
                <a:r>
                  <a:rPr lang="en-US" sz="1200" b="0" i="0" u="none" strike="noStrike" kern="1200" baseline="0" dirty="0" smtClean="0">
                    <a:solidFill>
                      <a:schemeClr val="tx1"/>
                    </a:solidFill>
                    <a:latin typeface="Arial" charset="0"/>
                    <a:ea typeface="+mn-ea"/>
                    <a:cs typeface="+mn-cs"/>
                  </a:rPr>
                  <a:t> and </a:t>
                </a:r>
                <a:r>
                  <a:rPr lang="en-US" sz="1200" b="1" i="0" u="none" strike="noStrike" kern="1200" baseline="0" dirty="0" smtClean="0">
                    <a:solidFill>
                      <a:schemeClr val="tx1"/>
                    </a:solidFill>
                    <a:latin typeface="Arial" charset="0"/>
                    <a:ea typeface="+mn-ea"/>
                    <a:cs typeface="+mn-cs"/>
                  </a:rPr>
                  <a:t>UQA</a:t>
                </a:r>
                <a:r>
                  <a:rPr lang="en-US" sz="1200" b="0" i="0" u="none" strike="noStrike" kern="1200" baseline="0" dirty="0" smtClean="0">
                    <a:solidFill>
                      <a:schemeClr val="tx1"/>
                    </a:solidFill>
                    <a:latin typeface="Arial" charset="0"/>
                    <a:ea typeface="+mn-ea"/>
                    <a:cs typeface="+mn-cs"/>
                  </a:rPr>
                  <a:t>.</a:t>
                </a:r>
                <a:r>
                  <a:rPr lang="en-SG" sz="1200" b="0" i="0" u="none" strike="noStrike" kern="1200" baseline="0" dirty="0" smtClean="0">
                    <a:solidFill>
                      <a:schemeClr val="tx1"/>
                    </a:solidFill>
                    <a:latin typeface="Arial" charset="0"/>
                    <a:ea typeface="+mn-ea"/>
                    <a:cs typeface="+mn-cs"/>
                  </a:rPr>
                  <a:t> </a:t>
                </a:r>
                <a:r>
                  <a:rPr lang="en-SG" sz="1200" b="1" i="0" u="none" strike="noStrike" kern="1200" baseline="0" dirty="0" smtClean="0">
                    <a:solidFill>
                      <a:schemeClr val="tx1"/>
                    </a:solidFill>
                    <a:latin typeface="Arial" charset="0"/>
                    <a:ea typeface="+mn-ea"/>
                    <a:cs typeface="+mn-cs"/>
                  </a:rPr>
                  <a:t>TEM</a:t>
                </a:r>
                <a:r>
                  <a:rPr lang="en-SG" sz="1200" b="0" i="0" u="none" strike="noStrike" kern="1200" baseline="0" dirty="0" smtClean="0">
                    <a:solidFill>
                      <a:schemeClr val="tx1"/>
                    </a:solidFill>
                    <a:latin typeface="Arial" charset="0"/>
                    <a:ea typeface="+mn-ea"/>
                    <a:cs typeface="+mn-cs"/>
                  </a:rPr>
                  <a:t> is </a:t>
                </a:r>
                <a:r>
                  <a:rPr lang="en-SG" sz="1200" b="0" i="0" u="none" strike="noStrike" kern="1200" baseline="0" dirty="0" smtClean="0">
                    <a:solidFill>
                      <a:schemeClr val="tx1"/>
                    </a:solidFill>
                    <a:latin typeface="Arial" charset="0"/>
                    <a:ea typeface="+mn-ea"/>
                    <a:cs typeface="+mn-cs"/>
                  </a:rPr>
                  <a:t>our method without link analysis </a:t>
                </a:r>
                <a:r>
                  <a:rPr lang="en-SG" sz="1200" b="0" i="0" u="none" strike="noStrike" kern="1200" baseline="0" dirty="0" smtClean="0">
                    <a:solidFill>
                      <a:schemeClr val="tx1"/>
                    </a:solidFill>
                    <a:latin typeface="Arial" charset="0"/>
                    <a:ea typeface="+mn-ea"/>
                    <a:cs typeface="+mn-cs"/>
                  </a:rPr>
                  <a:t>part. </a:t>
                </a:r>
                <a:r>
                  <a:rPr lang="en-SG" sz="1200" b="1" i="0" u="none" strike="noStrike" kern="1200" baseline="0" dirty="0" smtClean="0">
                    <a:solidFill>
                      <a:schemeClr val="tx1"/>
                    </a:solidFill>
                    <a:latin typeface="Arial" charset="0"/>
                    <a:ea typeface="+mn-ea"/>
                    <a:cs typeface="+mn-cs"/>
                  </a:rPr>
                  <a:t>UQA</a:t>
                </a:r>
                <a:r>
                  <a:rPr lang="en-SG" sz="1200" b="0" i="0" u="none" strike="noStrike" kern="1200" baseline="0" dirty="0" smtClean="0">
                    <a:solidFill>
                      <a:schemeClr val="tx1"/>
                    </a:solidFill>
                    <a:latin typeface="Arial" charset="0"/>
                    <a:ea typeface="+mn-ea"/>
                    <a:cs typeface="+mn-cs"/>
                  </a:rPr>
                  <a:t> is the User-Question-Answer Model for modelling</a:t>
                </a:r>
              </a:p>
              <a:p>
                <a:r>
                  <a:rPr lang="en-SG" sz="1200" b="0" i="0" u="none" strike="noStrike" kern="1200" baseline="0" dirty="0" smtClean="0">
                    <a:solidFill>
                      <a:schemeClr val="tx1"/>
                    </a:solidFill>
                    <a:latin typeface="Arial" charset="0"/>
                    <a:ea typeface="+mn-ea"/>
                    <a:cs typeface="+mn-cs"/>
                  </a:rPr>
                  <a:t>of Q&amp;A text proposed by </a:t>
                </a:r>
                <a:r>
                  <a:rPr lang="en-SG" sz="1200" b="0" i="0" u="none" strike="noStrike" kern="1200" baseline="0" dirty="0" err="1" smtClean="0">
                    <a:solidFill>
                      <a:schemeClr val="tx1"/>
                    </a:solidFill>
                    <a:latin typeface="Arial" charset="0"/>
                    <a:ea typeface="+mn-ea"/>
                    <a:cs typeface="+mn-cs"/>
                  </a:rPr>
                  <a:t>Guo</a:t>
                </a:r>
                <a:r>
                  <a:rPr lang="en-SG" sz="1200" b="0" i="0" u="none" strike="noStrike" kern="1200" baseline="0" dirty="0" smtClean="0">
                    <a:solidFill>
                      <a:schemeClr val="tx1"/>
                    </a:solidFill>
                    <a:latin typeface="Arial" charset="0"/>
                    <a:ea typeface="+mn-ea"/>
                    <a:cs typeface="+mn-cs"/>
                  </a:rPr>
                  <a:t> et al. in CIKM 2008. The category in their model is similar to tags in TEM. </a:t>
                </a:r>
                <a:r>
                  <a:rPr lang="en-SG" sz="1200" b="0" i="0" u="none" strike="noStrike" kern="1200" baseline="0" dirty="0" smtClean="0">
                    <a:solidFill>
                      <a:schemeClr val="tx1"/>
                    </a:solidFill>
                    <a:latin typeface="Cambria Math"/>
                    <a:ea typeface="+mn-ea"/>
                    <a:cs typeface="+mn-cs"/>
                  </a:rPr>
                  <a:t>𝑆𝑖𝑚(𝑢</a:t>
                </a:r>
                <a:r>
                  <a:rPr lang="en-US" sz="1200" b="0" i="0" u="none" strike="noStrike" kern="1200" baseline="0" dirty="0" smtClean="0">
                    <a:solidFill>
                      <a:schemeClr val="tx1"/>
                    </a:solidFill>
                    <a:latin typeface="Cambria Math"/>
                    <a:ea typeface="+mn-ea"/>
                    <a:cs typeface="+mn-cs"/>
                  </a:rPr>
                  <a:t>,</a:t>
                </a:r>
                <a:r>
                  <a:rPr lang="en-SG" sz="1200" b="0" i="0" u="none" strike="noStrike" kern="1200" baseline="0" dirty="0" smtClean="0">
                    <a:solidFill>
                      <a:schemeClr val="tx1"/>
                    </a:solidFill>
                    <a:latin typeface="Cambria Math"/>
                    <a:ea typeface="+mn-ea"/>
                    <a:cs typeface="+mn-cs"/>
                  </a:rPr>
                  <a:t> 𝑞) </a:t>
                </a:r>
                <a:r>
                  <a:rPr lang="en-SG" sz="1200" b="0" i="0" u="none" strike="noStrike" kern="1200" baseline="0" dirty="0" smtClean="0">
                    <a:solidFill>
                      <a:schemeClr val="tx1"/>
                    </a:solidFill>
                    <a:latin typeface="Arial" charset="0"/>
                    <a:ea typeface="+mn-ea"/>
                    <a:cs typeface="+mn-cs"/>
                  </a:rPr>
                  <a:t>is based on result of </a:t>
                </a:r>
                <a:r>
                  <a:rPr lang="en-SG" sz="1200" b="1" i="0" u="none" strike="noStrike" kern="1200" baseline="0" dirty="0" smtClean="0">
                    <a:solidFill>
                      <a:schemeClr val="tx1"/>
                    </a:solidFill>
                    <a:latin typeface="Arial" charset="0"/>
                    <a:ea typeface="+mn-ea"/>
                    <a:cs typeface="+mn-cs"/>
                  </a:rPr>
                  <a:t>UQA </a:t>
                </a:r>
                <a:r>
                  <a:rPr lang="en-SG" sz="1200" b="0" i="0" u="none" strike="noStrike" kern="1200" baseline="0" dirty="0" smtClean="0">
                    <a:solidFill>
                      <a:schemeClr val="tx1"/>
                    </a:solidFill>
                    <a:latin typeface="Arial" charset="0"/>
                    <a:ea typeface="+mn-ea"/>
                    <a:cs typeface="+mn-cs"/>
                  </a:rPr>
                  <a:t>model and </a:t>
                </a:r>
                <a:r>
                  <a:rPr lang="en-SG" sz="1200" b="0" i="0" u="none" strike="noStrike" kern="1200" baseline="0" dirty="0" smtClean="0">
                    <a:solidFill>
                      <a:schemeClr val="tx1"/>
                    </a:solidFill>
                    <a:latin typeface="Cambria Math"/>
                    <a:ea typeface="+mn-ea"/>
                    <a:cs typeface="+mn-cs"/>
                  </a:rPr>
                  <a:t>𝐸𝑥𝑝𝑒𝑟𝑡(</a:t>
                </a:r>
                <a:r>
                  <a:rPr lang="en-SG" sz="1200" b="0" i="0" u="none" strike="noStrike" kern="1200" baseline="0" dirty="0" err="1" smtClean="0">
                    <a:solidFill>
                      <a:schemeClr val="tx1"/>
                    </a:solidFill>
                    <a:latin typeface="Cambria Math"/>
                    <a:ea typeface="+mn-ea"/>
                    <a:cs typeface="+mn-cs"/>
                  </a:rPr>
                  <a:t>𝑢,𝑞</a:t>
                </a:r>
                <a:r>
                  <a:rPr lang="en-SG" sz="1200" b="0" i="0" u="none" strike="noStrike" kern="1200" baseline="0" dirty="0" smtClean="0">
                    <a:solidFill>
                      <a:schemeClr val="tx1"/>
                    </a:solidFill>
                    <a:latin typeface="Cambria Math"/>
                    <a:ea typeface="+mn-ea"/>
                    <a:cs typeface="+mn-cs"/>
                  </a:rPr>
                  <a:t>) </a:t>
                </a:r>
                <a:r>
                  <a:rPr lang="en-SG" sz="1200" b="0" i="0" u="none" strike="noStrike" kern="1200" baseline="0" dirty="0" smtClean="0">
                    <a:solidFill>
                      <a:schemeClr val="tx1"/>
                    </a:solidFill>
                    <a:latin typeface="Arial" charset="0"/>
                    <a:ea typeface="+mn-ea"/>
                    <a:cs typeface="+mn-cs"/>
                  </a:rPr>
                  <a:t>is set as 1 since </a:t>
                </a:r>
                <a:r>
                  <a:rPr lang="en-SG" sz="1200" b="1" i="0" u="none" strike="noStrike" kern="1200" baseline="0" dirty="0" smtClean="0">
                    <a:solidFill>
                      <a:schemeClr val="tx1"/>
                    </a:solidFill>
                    <a:latin typeface="Arial" charset="0"/>
                    <a:ea typeface="+mn-ea"/>
                    <a:cs typeface="+mn-cs"/>
                  </a:rPr>
                  <a:t>UQA</a:t>
                </a:r>
                <a:r>
                  <a:rPr lang="en-SG" sz="1200" b="0" i="0" u="none" strike="noStrike" kern="1200" baseline="0" dirty="0" smtClean="0">
                    <a:solidFill>
                      <a:schemeClr val="tx1"/>
                    </a:solidFill>
                    <a:latin typeface="Arial" charset="0"/>
                    <a:ea typeface="+mn-ea"/>
                    <a:cs typeface="+mn-cs"/>
                  </a:rPr>
                  <a:t> does not model user topical expertise.</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The last baseline is the</a:t>
                </a:r>
                <a:r>
                  <a:rPr lang="en-SG" sz="1200" b="1"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Topic-Sensitive </a:t>
                </a:r>
                <a:r>
                  <a:rPr lang="en-SG" sz="1200" b="0" i="0" u="none" strike="noStrike" kern="1200" baseline="0" dirty="0" smtClean="0">
                    <a:solidFill>
                      <a:schemeClr val="tx1"/>
                    </a:solidFill>
                    <a:latin typeface="Arial" charset="0"/>
                    <a:ea typeface="+mn-ea"/>
                    <a:cs typeface="+mn-cs"/>
                  </a:rPr>
                  <a:t>PageRank </a:t>
                </a:r>
                <a:r>
                  <a:rPr lang="en-SG" sz="1200" b="0" i="0" u="none" strike="noStrike" kern="1200" baseline="0" dirty="0" smtClean="0">
                    <a:solidFill>
                      <a:schemeClr val="tx1"/>
                    </a:solidFill>
                    <a:latin typeface="Arial" charset="0"/>
                    <a:ea typeface="+mn-ea"/>
                    <a:cs typeface="+mn-cs"/>
                  </a:rPr>
                  <a:t>method for </a:t>
                </a:r>
                <a:r>
                  <a:rPr lang="en-SG" sz="1200" b="0" i="0" u="none" strike="noStrike" kern="1200" baseline="0" dirty="0" smtClean="0">
                    <a:solidFill>
                      <a:schemeClr val="tx1"/>
                    </a:solidFill>
                    <a:latin typeface="Arial" charset="0"/>
                    <a:ea typeface="+mn-ea"/>
                    <a:cs typeface="+mn-cs"/>
                  </a:rPr>
                  <a:t>expert finding in </a:t>
                </a:r>
                <a:r>
                  <a:rPr lang="en-SG" sz="1200" b="0" i="0" u="none" strike="noStrike" kern="1200" baseline="0" dirty="0" smtClean="0">
                    <a:solidFill>
                      <a:schemeClr val="tx1"/>
                    </a:solidFill>
                    <a:latin typeface="Arial" charset="0"/>
                    <a:ea typeface="+mn-ea"/>
                    <a:cs typeface="+mn-cs"/>
                  </a:rPr>
                  <a:t>CQA proposed by Zhou et al. in CIKM 2012. </a:t>
                </a:r>
                <a:r>
                  <a:rPr lang="en-SG" sz="1200" b="0" i="0" u="none" strike="noStrike" kern="1200" baseline="0" dirty="0" smtClean="0">
                    <a:solidFill>
                      <a:schemeClr val="tx1"/>
                    </a:solidFill>
                    <a:latin typeface="Arial" charset="0"/>
                    <a:ea typeface="+mn-ea"/>
                    <a:cs typeface="+mn-cs"/>
                  </a:rPr>
                  <a:t>They consider link structures </a:t>
                </a:r>
                <a:r>
                  <a:rPr lang="en-SG" sz="1200" b="0" i="0" u="none" strike="noStrike" kern="1200" baseline="0" dirty="0" smtClean="0">
                    <a:solidFill>
                      <a:schemeClr val="tx1"/>
                    </a:solidFill>
                    <a:latin typeface="Arial" charset="0"/>
                    <a:ea typeface="+mn-ea"/>
                    <a:cs typeface="+mn-cs"/>
                  </a:rPr>
                  <a:t>and topical </a:t>
                </a:r>
                <a:r>
                  <a:rPr lang="en-SG" sz="1200" b="0" i="0" u="none" strike="noStrike" kern="1200" baseline="0" dirty="0" smtClean="0">
                    <a:solidFill>
                      <a:schemeClr val="tx1"/>
                    </a:solidFill>
                    <a:latin typeface="Arial" charset="0"/>
                    <a:ea typeface="+mn-ea"/>
                    <a:cs typeface="+mn-cs"/>
                  </a:rPr>
                  <a:t>similarity between users. </a:t>
                </a:r>
                <a:r>
                  <a:rPr lang="en-SG" sz="1200" b="0" i="0" u="none" strike="noStrike" kern="1200" baseline="0" dirty="0" smtClean="0">
                    <a:solidFill>
                      <a:schemeClr val="tx1"/>
                    </a:solidFill>
                    <a:latin typeface="Cambria Math"/>
                    <a:ea typeface="+mn-ea"/>
                    <a:cs typeface="+mn-cs"/>
                  </a:rPr>
                  <a:t>𝑆𝑖𝑚</a:t>
                </a:r>
                <a:r>
                  <a:rPr lang="en-SG" sz="1200" b="0" i="0" u="none" strike="noStrike" kern="1200" baseline="0" dirty="0" smtClean="0">
                    <a:solidFill>
                      <a:schemeClr val="tx1"/>
                    </a:solidFill>
                    <a:latin typeface="Cambria Math"/>
                    <a:ea typeface="+mn-ea"/>
                    <a:cs typeface="+mn-cs"/>
                  </a:rPr>
                  <a:t>(𝑢</a:t>
                </a:r>
                <a:r>
                  <a:rPr lang="en-US" sz="1200" b="0" i="0" u="none" strike="noStrike" kern="1200" baseline="0" dirty="0" smtClean="0">
                    <a:solidFill>
                      <a:schemeClr val="tx1"/>
                    </a:solidFill>
                    <a:latin typeface="Cambria Math"/>
                    <a:ea typeface="+mn-ea"/>
                    <a:cs typeface="+mn-cs"/>
                  </a:rPr>
                  <a:t>,</a:t>
                </a:r>
                <a:r>
                  <a:rPr lang="en-SG" sz="1200" b="0" i="0" u="none" strike="noStrike" kern="1200" baseline="0" dirty="0" smtClean="0">
                    <a:solidFill>
                      <a:schemeClr val="tx1"/>
                    </a:solidFill>
                    <a:latin typeface="Cambria Math"/>
                    <a:ea typeface="+mn-ea"/>
                    <a:cs typeface="+mn-cs"/>
                  </a:rPr>
                  <a:t>𝑞)</a:t>
                </a:r>
                <a:r>
                  <a:rPr lang="en-SG" sz="1200" b="0" i="0" u="none" strike="noStrike" kern="1200" baseline="0" dirty="0" smtClean="0">
                    <a:solidFill>
                      <a:schemeClr val="tx1"/>
                    </a:solidFill>
                    <a:latin typeface="Arial" charset="0"/>
                    <a:ea typeface="+mn-ea"/>
                    <a:cs typeface="+mn-cs"/>
                  </a:rPr>
                  <a:t> is based on </a:t>
                </a:r>
                <a:r>
                  <a:rPr lang="en-SG" sz="1200" b="0" i="0" u="none" strike="noStrike" kern="1200" baseline="0" dirty="0" smtClean="0">
                    <a:solidFill>
                      <a:schemeClr val="tx1"/>
                    </a:solidFill>
                    <a:latin typeface="Arial" charset="0"/>
                    <a:ea typeface="+mn-ea"/>
                    <a:cs typeface="+mn-cs"/>
                  </a:rPr>
                  <a:t>the result </a:t>
                </a:r>
                <a:r>
                  <a:rPr lang="en-SG" sz="1200" b="0" i="0" u="none" strike="noStrike" kern="1200" baseline="0" dirty="0" smtClean="0">
                    <a:solidFill>
                      <a:schemeClr val="tx1"/>
                    </a:solidFill>
                    <a:latin typeface="Arial" charset="0"/>
                    <a:ea typeface="+mn-ea"/>
                    <a:cs typeface="+mn-cs"/>
                  </a:rPr>
                  <a:t>of LDA and </a:t>
                </a:r>
                <a:r>
                  <a:rPr lang="en-SG" sz="1200" b="0" i="0" u="none" strike="noStrike" kern="1200" baseline="0" dirty="0" smtClean="0">
                    <a:solidFill>
                      <a:schemeClr val="tx1"/>
                    </a:solidFill>
                    <a:latin typeface="Cambria Math"/>
                    <a:ea typeface="+mn-ea"/>
                    <a:cs typeface="+mn-cs"/>
                  </a:rPr>
                  <a:t>𝐸𝑥𝑝𝑒𝑟𝑡(𝑢, 𝑞</a:t>
                </a:r>
                <a:r>
                  <a:rPr lang="en-SG" sz="1200" b="0" i="0" u="none" strike="noStrike" kern="1200" baseline="0" dirty="0" smtClean="0">
                    <a:solidFill>
                      <a:schemeClr val="tx1"/>
                    </a:solidFill>
                    <a:latin typeface="Cambria Math"/>
                    <a:ea typeface="+mn-ea"/>
                    <a:cs typeface="+mn-cs"/>
                  </a:rPr>
                  <a:t>) </a:t>
                </a:r>
                <a:r>
                  <a:rPr lang="en-SG" sz="1200" b="0" i="0" u="none" strike="noStrike" kern="1200" baseline="0" dirty="0" smtClean="0">
                    <a:solidFill>
                      <a:schemeClr val="tx1"/>
                    </a:solidFill>
                    <a:latin typeface="Arial" charset="0"/>
                    <a:ea typeface="+mn-ea"/>
                    <a:cs typeface="+mn-cs"/>
                  </a:rPr>
                  <a:t>is the </a:t>
                </a:r>
                <a:r>
                  <a:rPr lang="en-SG" sz="1200" b="1" i="0" u="none" strike="noStrike" kern="1200" baseline="0" dirty="0" smtClean="0">
                    <a:solidFill>
                      <a:schemeClr val="tx1"/>
                    </a:solidFill>
                    <a:latin typeface="Arial" charset="0"/>
                    <a:ea typeface="+mn-ea"/>
                    <a:cs typeface="+mn-cs"/>
                  </a:rPr>
                  <a:t>TSPR</a:t>
                </a:r>
                <a:r>
                  <a:rPr lang="en-SG" sz="1200" b="0" i="0" u="none" strike="noStrike" kern="1200" baseline="0" dirty="0" smtClean="0">
                    <a:solidFill>
                      <a:schemeClr val="tx1"/>
                    </a:solidFill>
                    <a:latin typeface="Arial" charset="0"/>
                    <a:ea typeface="+mn-ea"/>
                    <a:cs typeface="+mn-cs"/>
                  </a:rPr>
                  <a:t> saliency score.</a:t>
                </a:r>
              </a:p>
              <a:p>
                <a:r>
                  <a:rPr lang="en-SG" sz="1200" b="0" i="0" u="none" strike="noStrike" kern="1200" baseline="0" dirty="0" smtClean="0">
                    <a:solidFill>
                      <a:schemeClr val="tx1"/>
                    </a:solidFill>
                    <a:latin typeface="Arial" charset="0"/>
                    <a:ea typeface="+mn-ea"/>
                    <a:cs typeface="+mn-cs"/>
                  </a:rPr>
                  <a:t> </a:t>
                </a:r>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23</a:t>
            </a:fld>
            <a:endParaRPr lang="en-US"/>
          </a:p>
        </p:txBody>
      </p:sp>
    </p:spTree>
    <p:extLst>
      <p:ext uri="{BB962C8B-B14F-4D97-AF65-F5344CB8AC3E}">
        <p14:creationId xmlns:p14="http://schemas.microsoft.com/office/powerpoint/2010/main" val="2460653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For the ground truth, we consider all the answerers for each question </a:t>
                </a:r>
                <a14:m>
                  <m:oMath xmlns:m="http://schemas.openxmlformats.org/officeDocument/2006/math">
                    <m:r>
                      <a:rPr lang="en-SG" sz="1200" b="0" i="1" u="none" strike="noStrike" kern="1200" baseline="0" dirty="0" smtClean="0">
                        <a:solidFill>
                          <a:schemeClr val="tx1"/>
                        </a:solidFill>
                        <a:latin typeface="Cambria Math"/>
                        <a:ea typeface="+mn-ea"/>
                        <a:cs typeface="+mn-cs"/>
                      </a:rPr>
                      <m:t>𝑞</m:t>
                    </m:r>
                  </m:oMath>
                </a14:m>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as the target user set </a:t>
                </a:r>
                <a14:m>
                  <m:oMath xmlns:m="http://schemas.openxmlformats.org/officeDocument/2006/math">
                    <m:r>
                      <a:rPr lang="en-SG" sz="1200" b="0" i="1" u="none" strike="noStrike" kern="1200" baseline="0" dirty="0" smtClean="0">
                        <a:solidFill>
                          <a:schemeClr val="tx1"/>
                        </a:solidFill>
                        <a:latin typeface="Cambria Math"/>
                        <a:ea typeface="+mn-ea"/>
                        <a:cs typeface="+mn-cs"/>
                      </a:rPr>
                      <m:t>𝑈</m:t>
                    </m:r>
                  </m:oMath>
                </a14:m>
                <a:r>
                  <a:rPr lang="en-SG" sz="1200" b="0" i="0" u="none" strike="noStrike" kern="1200" baseline="0" dirty="0" smtClean="0">
                    <a:solidFill>
                      <a:schemeClr val="tx1"/>
                    </a:solidFill>
                    <a:latin typeface="Arial" charset="0"/>
                    <a:ea typeface="+mn-ea"/>
                    <a:cs typeface="+mn-cs"/>
                  </a:rPr>
                  <a:t>, and their averaged votes for each question are the ground truth vote scores. Then we generate a user rank list by average votes for answering </a:t>
                </a:r>
                <a14:m>
                  <m:oMath xmlns:m="http://schemas.openxmlformats.org/officeDocument/2006/math">
                    <m:r>
                      <a:rPr lang="en-US" sz="1200" b="0" i="1" u="none" strike="noStrike" kern="1200" baseline="0" smtClean="0">
                        <a:solidFill>
                          <a:schemeClr val="tx1"/>
                        </a:solidFill>
                        <a:latin typeface="Cambria Math"/>
                        <a:ea typeface="+mn-ea"/>
                        <a:cs typeface="+mn-cs"/>
                      </a:rPr>
                      <m:t>𝑞</m:t>
                    </m:r>
                  </m:oMath>
                </a14:m>
                <a:r>
                  <a:rPr lang="en-SG" sz="1200" b="0" i="0" u="none" strike="noStrike" kern="1200" baseline="0" dirty="0" smtClean="0">
                    <a:solidFill>
                      <a:schemeClr val="tx1"/>
                    </a:solidFill>
                    <a:latin typeface="Arial" charset="0"/>
                    <a:ea typeface="+mn-ea"/>
                    <a:cs typeface="+mn-cs"/>
                  </a:rPr>
                  <a:t> as ground truth.</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We use the commonly used </a:t>
                </a:r>
                <a14:m>
                  <m:oMath xmlns:m="http://schemas.openxmlformats.org/officeDocument/2006/math">
                    <m:r>
                      <a:rPr lang="en-SG" sz="1200" b="0" i="1" u="none" strike="noStrike" kern="1200" baseline="0" dirty="0" smtClean="0">
                        <a:solidFill>
                          <a:schemeClr val="tx1"/>
                        </a:solidFill>
                        <a:latin typeface="Cambria Math"/>
                        <a:ea typeface="+mn-ea"/>
                        <a:cs typeface="+mn-cs"/>
                      </a:rPr>
                      <m:t>𝑛𝐷𝐶𝐺</m:t>
                    </m:r>
                  </m:oMath>
                </a14:m>
                <a:r>
                  <a:rPr lang="en-SG" sz="1200" b="0" i="0" u="none" strike="noStrike" kern="1200" baseline="0" dirty="0" smtClean="0">
                    <a:solidFill>
                      <a:schemeClr val="tx1"/>
                    </a:solidFill>
                    <a:latin typeface="Arial" charset="0"/>
                    <a:ea typeface="+mn-ea"/>
                    <a:cs typeface="+mn-cs"/>
                  </a:rPr>
                  <a:t> measure and </a:t>
                </a:r>
                <a:r>
                  <a:rPr lang="en-SG" sz="1200" dirty="0" smtClean="0">
                    <a:latin typeface="Calibri" pitchFamily="34" charset="0"/>
                  </a:rPr>
                  <a:t>Pearson/Kendall correlation coefficients</a:t>
                </a:r>
                <a:r>
                  <a:rPr lang="en-SG" sz="1200" b="0" i="0" u="none" strike="noStrike" kern="1200" baseline="0" dirty="0" smtClean="0">
                    <a:solidFill>
                      <a:schemeClr val="tx1"/>
                    </a:solidFill>
                    <a:latin typeface="Arial" charset="0"/>
                    <a:ea typeface="+mn-ea"/>
                    <a:cs typeface="+mn-cs"/>
                  </a:rPr>
                  <a:t> to evaluate model results.</a:t>
                </a:r>
                <a:endParaRPr lang="en-US" sz="1200" b="0" i="0" u="none" strike="noStrike" kern="1200" baseline="0" dirty="0" smtClean="0">
                  <a:solidFill>
                    <a:schemeClr val="tx1"/>
                  </a:solidFill>
                  <a:latin typeface="Arial" charset="0"/>
                  <a:ea typeface="+mn-ea"/>
                  <a:cs typeface="+mn-cs"/>
                </a:endParaRP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The results of expert user recommendation for new questions is shown in this table. </a:t>
                </a:r>
              </a:p>
              <a:p>
                <a:r>
                  <a:rPr lang="en-SG" sz="1200" b="0" i="0" u="none" strike="noStrike" kern="1200" baseline="0" dirty="0" smtClean="0">
                    <a:solidFill>
                      <a:schemeClr val="tx1"/>
                    </a:solidFill>
                    <a:latin typeface="Arial" charset="0"/>
                    <a:ea typeface="+mn-ea"/>
                    <a:cs typeface="+mn-cs"/>
                  </a:rPr>
                  <a:t>(1) </a:t>
                </a:r>
                <a14:m>
                  <m:oMath xmlns:m="http://schemas.openxmlformats.org/officeDocument/2006/math">
                    <m:r>
                      <a:rPr lang="en-SG" sz="1200" b="0" i="1" u="none" strike="noStrike" kern="1200" baseline="0" dirty="0" smtClean="0">
                        <a:solidFill>
                          <a:schemeClr val="tx1"/>
                        </a:solidFill>
                        <a:latin typeface="Cambria Math"/>
                        <a:ea typeface="+mn-ea"/>
                        <a:cs typeface="+mn-cs"/>
                      </a:rPr>
                      <m:t>𝐶𝑄𝐴𝑅𝑎𝑛𝑘</m:t>
                    </m:r>
                    <m:r>
                      <a:rPr lang="en-SG" sz="1200" b="0" i="1" u="none" strike="noStrike" kern="1200" baseline="0" dirty="0" smtClean="0">
                        <a:solidFill>
                          <a:schemeClr val="tx1"/>
                        </a:solidFill>
                        <a:latin typeface="Cambria Math"/>
                        <a:ea typeface="+mn-ea"/>
                        <a:cs typeface="+mn-cs"/>
                      </a:rPr>
                      <m:t> </m:t>
                    </m:r>
                  </m:oMath>
                </a14:m>
                <a:r>
                  <a:rPr lang="en-SG" sz="1200" b="0" i="0" u="none" strike="noStrike" kern="1200" baseline="0" dirty="0" smtClean="0">
                    <a:solidFill>
                      <a:schemeClr val="tx1"/>
                    </a:solidFill>
                    <a:latin typeface="Arial" charset="0"/>
                    <a:ea typeface="+mn-ea"/>
                    <a:cs typeface="+mn-cs"/>
                  </a:rPr>
                  <a:t>and TEM perform well in the task. Especially looking at </a:t>
                </a:r>
                <a14:m>
                  <m:oMath xmlns:m="http://schemas.openxmlformats.org/officeDocument/2006/math">
                    <m:r>
                      <a:rPr lang="en-SG" sz="1200" b="0" i="1" u="none" strike="noStrike" kern="1200" baseline="0" dirty="0" smtClean="0">
                        <a:solidFill>
                          <a:schemeClr val="tx1"/>
                        </a:solidFill>
                        <a:latin typeface="Cambria Math"/>
                        <a:ea typeface="+mn-ea"/>
                        <a:cs typeface="+mn-cs"/>
                      </a:rPr>
                      <m:t>𝑛𝐷𝐶𝐺</m:t>
                    </m:r>
                    <m:r>
                      <a:rPr lang="en-US" sz="1200" b="0" i="0" u="none" strike="noStrike" kern="1200" baseline="0" dirty="0" smtClean="0">
                        <a:solidFill>
                          <a:schemeClr val="tx1"/>
                        </a:solidFill>
                        <a:latin typeface="Cambria Math"/>
                        <a:ea typeface="+mn-ea"/>
                        <a:cs typeface="+mn-cs"/>
                      </a:rPr>
                      <m:t>, </m:t>
                    </m:r>
                  </m:oMath>
                </a14:m>
                <a:r>
                  <a:rPr lang="en-SG" sz="1200" b="0" i="0" u="none" strike="noStrike" kern="1200" baseline="0" dirty="0" smtClean="0">
                    <a:solidFill>
                      <a:schemeClr val="tx1"/>
                    </a:solidFill>
                    <a:latin typeface="Arial" charset="0"/>
                    <a:ea typeface="+mn-ea"/>
                    <a:cs typeface="+mn-cs"/>
                  </a:rPr>
                  <a:t> both methods achieve better performance than other methods.</a:t>
                </a:r>
              </a:p>
              <a:p>
                <a:r>
                  <a:rPr lang="en-SG" sz="1200" b="0" i="0" u="none" strike="noStrike" kern="1200" baseline="0" dirty="0" smtClean="0">
                    <a:solidFill>
                      <a:schemeClr val="tx1"/>
                    </a:solidFill>
                    <a:latin typeface="Arial" charset="0"/>
                    <a:ea typeface="+mn-ea"/>
                    <a:cs typeface="+mn-cs"/>
                  </a:rPr>
                  <a:t>(2) In terms of correlation based criteria, </a:t>
                </a:r>
                <a14:m>
                  <m:oMath xmlns:m="http://schemas.openxmlformats.org/officeDocument/2006/math">
                    <m:r>
                      <a:rPr lang="en-SG" sz="1200" b="0" i="1" u="none" strike="noStrike" kern="1200" baseline="0" dirty="0" smtClean="0">
                        <a:solidFill>
                          <a:schemeClr val="tx1"/>
                        </a:solidFill>
                        <a:latin typeface="Cambria Math"/>
                        <a:ea typeface="+mn-ea"/>
                        <a:cs typeface="+mn-cs"/>
                      </a:rPr>
                      <m:t>𝐶𝑄𝐴𝑅𝑎𝑛𝑘</m:t>
                    </m:r>
                  </m:oMath>
                </a14:m>
                <a:r>
                  <a:rPr lang="en-SG" sz="1200" b="0" i="0" u="none" strike="noStrike" kern="1200" baseline="0" dirty="0" smtClean="0">
                    <a:solidFill>
                      <a:schemeClr val="tx1"/>
                    </a:solidFill>
                    <a:latin typeface="Arial" charset="0"/>
                    <a:ea typeface="+mn-ea"/>
                    <a:cs typeface="+mn-cs"/>
                  </a:rPr>
                  <a:t> can provide a user rank list with higher correlation coefficient with the ground truth rank list than all the other methods.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Overall, in this expert users recommendation task, our method significantly outperforms all baseline methods.</a:t>
                </a:r>
                <a:endParaRPr lang="en-SG" dirty="0"/>
              </a:p>
            </p:txBody>
          </p:sp>
        </mc:Choice>
        <mc:Fallback xmlns="">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For the ground truth, we consider all the answerers for each question </a:t>
                </a:r>
                <a:r>
                  <a:rPr lang="en-SG" sz="1200" b="0" i="0" u="none" strike="noStrike" kern="1200" baseline="0" dirty="0" smtClean="0">
                    <a:solidFill>
                      <a:schemeClr val="tx1"/>
                    </a:solidFill>
                    <a:latin typeface="Cambria Math"/>
                    <a:ea typeface="+mn-ea"/>
                    <a:cs typeface="+mn-cs"/>
                  </a:rPr>
                  <a:t>𝑞</a:t>
                </a:r>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as the target user set </a:t>
                </a:r>
                <a:r>
                  <a:rPr lang="en-SG" sz="1200" b="0" i="0" u="none" strike="noStrike" kern="1200" baseline="0" dirty="0" smtClean="0">
                    <a:solidFill>
                      <a:schemeClr val="tx1"/>
                    </a:solidFill>
                    <a:latin typeface="Cambria Math"/>
                    <a:ea typeface="+mn-ea"/>
                    <a:cs typeface="+mn-cs"/>
                  </a:rPr>
                  <a:t>𝑈</a:t>
                </a:r>
                <a:r>
                  <a:rPr lang="en-SG" sz="1200" b="0" i="0" u="none" strike="noStrike" kern="1200" baseline="0" dirty="0" smtClean="0">
                    <a:solidFill>
                      <a:schemeClr val="tx1"/>
                    </a:solidFill>
                    <a:latin typeface="Arial" charset="0"/>
                    <a:ea typeface="+mn-ea"/>
                    <a:cs typeface="+mn-cs"/>
                  </a:rPr>
                  <a:t>, and their averaged votes for each question are the ground truth vote scores. Then we generate a user rank list by average votes for answering </a:t>
                </a:r>
                <a:r>
                  <a:rPr lang="en-US" sz="1200" b="0" i="0" u="none" strike="noStrike" kern="1200" baseline="0" smtClean="0">
                    <a:solidFill>
                      <a:schemeClr val="tx1"/>
                    </a:solidFill>
                    <a:latin typeface="Cambria Math"/>
                    <a:ea typeface="+mn-ea"/>
                    <a:cs typeface="+mn-cs"/>
                  </a:rPr>
                  <a:t>𝑞</a:t>
                </a:r>
                <a:r>
                  <a:rPr lang="en-SG" sz="1200" b="0" i="0" u="none" strike="noStrike" kern="1200" baseline="0" dirty="0" smtClean="0">
                    <a:solidFill>
                      <a:schemeClr val="tx1"/>
                    </a:solidFill>
                    <a:latin typeface="Arial" charset="0"/>
                    <a:ea typeface="+mn-ea"/>
                    <a:cs typeface="+mn-cs"/>
                  </a:rPr>
                  <a:t> as ground truth.</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We use the commonly used </a:t>
                </a:r>
                <a:r>
                  <a:rPr lang="en-SG" sz="1200" b="0" i="0" u="none" strike="noStrike" kern="1200" baseline="0" dirty="0" smtClean="0">
                    <a:solidFill>
                      <a:schemeClr val="tx1"/>
                    </a:solidFill>
                    <a:latin typeface="Cambria Math"/>
                    <a:ea typeface="+mn-ea"/>
                    <a:cs typeface="+mn-cs"/>
                  </a:rPr>
                  <a:t>𝑛𝐷𝐶𝐺</a:t>
                </a:r>
                <a:r>
                  <a:rPr lang="en-SG" sz="1200" b="0" i="0" u="none" strike="noStrike" kern="1200" baseline="0" dirty="0" smtClean="0">
                    <a:solidFill>
                      <a:schemeClr val="tx1"/>
                    </a:solidFill>
                    <a:latin typeface="Arial" charset="0"/>
                    <a:ea typeface="+mn-ea"/>
                    <a:cs typeface="+mn-cs"/>
                  </a:rPr>
                  <a:t> measure and </a:t>
                </a:r>
                <a:r>
                  <a:rPr lang="en-SG" sz="1200" dirty="0" smtClean="0">
                    <a:latin typeface="Calibri" pitchFamily="34" charset="0"/>
                  </a:rPr>
                  <a:t>Pearson/Kendall correlation coefficients</a:t>
                </a:r>
                <a:r>
                  <a:rPr lang="en-SG" sz="1200" b="0" i="0" u="none" strike="noStrike" kern="1200" baseline="0" dirty="0" smtClean="0">
                    <a:solidFill>
                      <a:schemeClr val="tx1"/>
                    </a:solidFill>
                    <a:latin typeface="Arial" charset="0"/>
                    <a:ea typeface="+mn-ea"/>
                    <a:cs typeface="+mn-cs"/>
                  </a:rPr>
                  <a:t> to evaluate model results.</a:t>
                </a:r>
                <a:endParaRPr lang="en-US" sz="1200" b="0" i="0" u="none" strike="noStrike" kern="1200" baseline="0" dirty="0" smtClean="0">
                  <a:solidFill>
                    <a:schemeClr val="tx1"/>
                  </a:solidFill>
                  <a:latin typeface="Arial" charset="0"/>
                  <a:ea typeface="+mn-ea"/>
                  <a:cs typeface="+mn-cs"/>
                </a:endParaRP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The </a:t>
                </a:r>
                <a:r>
                  <a:rPr lang="en-SG" sz="1200" b="0" i="0" u="none" strike="noStrike" kern="1200" baseline="0" dirty="0" smtClean="0">
                    <a:solidFill>
                      <a:schemeClr val="tx1"/>
                    </a:solidFill>
                    <a:latin typeface="Arial" charset="0"/>
                    <a:ea typeface="+mn-ea"/>
                    <a:cs typeface="+mn-cs"/>
                  </a:rPr>
                  <a:t>results of expert user recommendation for new </a:t>
                </a:r>
                <a:r>
                  <a:rPr lang="en-SG" sz="1200" b="0" i="0" u="none" strike="noStrike" kern="1200" baseline="0" dirty="0" smtClean="0">
                    <a:solidFill>
                      <a:schemeClr val="tx1"/>
                    </a:solidFill>
                    <a:latin typeface="Arial" charset="0"/>
                    <a:ea typeface="+mn-ea"/>
                    <a:cs typeface="+mn-cs"/>
                  </a:rPr>
                  <a:t>questions is shown in this table. </a:t>
                </a:r>
              </a:p>
              <a:p>
                <a:r>
                  <a:rPr lang="en-SG" sz="1200" b="0" i="0" u="none" strike="noStrike" kern="1200" baseline="0" dirty="0" smtClean="0">
                    <a:solidFill>
                      <a:schemeClr val="tx1"/>
                    </a:solidFill>
                    <a:latin typeface="Arial" charset="0"/>
                    <a:ea typeface="+mn-ea"/>
                    <a:cs typeface="+mn-cs"/>
                  </a:rPr>
                  <a:t>(1) </a:t>
                </a:r>
                <a:r>
                  <a:rPr lang="en-SG" sz="1200" b="0" i="0" u="none" strike="noStrike" kern="1200" baseline="0" dirty="0" smtClean="0">
                    <a:solidFill>
                      <a:schemeClr val="tx1"/>
                    </a:solidFill>
                    <a:latin typeface="Cambria Math"/>
                    <a:ea typeface="+mn-ea"/>
                    <a:cs typeface="+mn-cs"/>
                  </a:rPr>
                  <a:t>𝐶𝑄𝐴𝑅𝑎𝑛𝑘 </a:t>
                </a:r>
                <a:r>
                  <a:rPr lang="en-SG" sz="1200" b="0" i="0" u="none" strike="noStrike" kern="1200" baseline="0" dirty="0" smtClean="0">
                    <a:solidFill>
                      <a:schemeClr val="tx1"/>
                    </a:solidFill>
                    <a:latin typeface="Arial" charset="0"/>
                    <a:ea typeface="+mn-ea"/>
                    <a:cs typeface="+mn-cs"/>
                  </a:rPr>
                  <a:t>and TEM perform well in the task. </a:t>
                </a:r>
                <a:r>
                  <a:rPr lang="en-SG" sz="1200" b="0" i="0" u="none" strike="noStrike" kern="1200" baseline="0" dirty="0" smtClean="0">
                    <a:solidFill>
                      <a:schemeClr val="tx1"/>
                    </a:solidFill>
                    <a:latin typeface="Arial" charset="0"/>
                    <a:ea typeface="+mn-ea"/>
                    <a:cs typeface="+mn-cs"/>
                  </a:rPr>
                  <a:t>Especially looking </a:t>
                </a:r>
                <a:r>
                  <a:rPr lang="en-SG" sz="1200" b="0" i="0" u="none" strike="noStrike" kern="1200" baseline="0" dirty="0" smtClean="0">
                    <a:solidFill>
                      <a:schemeClr val="tx1"/>
                    </a:solidFill>
                    <a:latin typeface="Arial" charset="0"/>
                    <a:ea typeface="+mn-ea"/>
                    <a:cs typeface="+mn-cs"/>
                  </a:rPr>
                  <a:t>at </a:t>
                </a:r>
                <a:r>
                  <a:rPr lang="en-SG" sz="1200" b="0" i="0" u="none" strike="noStrike" kern="1200" baseline="0" dirty="0" smtClean="0">
                    <a:solidFill>
                      <a:schemeClr val="tx1"/>
                    </a:solidFill>
                    <a:latin typeface="Cambria Math"/>
                    <a:ea typeface="+mn-ea"/>
                    <a:cs typeface="+mn-cs"/>
                  </a:rPr>
                  <a:t>𝑛𝐷𝐶𝐺</a:t>
                </a:r>
                <a:r>
                  <a:rPr lang="en-SG" sz="1200" b="0" i="0" u="none" strike="noStrike" kern="1200" baseline="0" dirty="0" smtClean="0">
                    <a:solidFill>
                      <a:schemeClr val="tx1"/>
                    </a:solidFill>
                    <a:latin typeface="Arial" charset="0"/>
                    <a:ea typeface="+mn-ea"/>
                    <a:cs typeface="+mn-cs"/>
                  </a:rPr>
                  <a:t>, both methods achieve at least a </a:t>
                </a:r>
                <a:r>
                  <a:rPr lang="en-SG" sz="1200" b="0" i="0" u="none" strike="noStrike" kern="1200" baseline="0" dirty="0" smtClean="0">
                    <a:solidFill>
                      <a:schemeClr val="tx1"/>
                    </a:solidFill>
                    <a:latin typeface="Arial" charset="0"/>
                    <a:ea typeface="+mn-ea"/>
                    <a:cs typeface="+mn-cs"/>
                  </a:rPr>
                  <a:t>score of 0.89.</a:t>
                </a:r>
              </a:p>
              <a:p>
                <a:r>
                  <a:rPr lang="en-SG" sz="1200" b="0" i="0" u="none" strike="noStrike" kern="1200" baseline="0" dirty="0" smtClean="0">
                    <a:solidFill>
                      <a:schemeClr val="tx1"/>
                    </a:solidFill>
                    <a:latin typeface="Arial" charset="0"/>
                    <a:ea typeface="+mn-ea"/>
                    <a:cs typeface="+mn-cs"/>
                  </a:rPr>
                  <a:t>(2) In </a:t>
                </a:r>
                <a:r>
                  <a:rPr lang="en-SG" sz="1200" b="0" i="0" u="none" strike="noStrike" kern="1200" baseline="0" dirty="0" smtClean="0">
                    <a:solidFill>
                      <a:schemeClr val="tx1"/>
                    </a:solidFill>
                    <a:latin typeface="Arial" charset="0"/>
                    <a:ea typeface="+mn-ea"/>
                    <a:cs typeface="+mn-cs"/>
                  </a:rPr>
                  <a:t>terms of correlation based criteria, </a:t>
                </a:r>
                <a:r>
                  <a:rPr lang="en-SG" sz="1200" b="0" i="0" u="none" strike="noStrike" kern="1200" baseline="0" dirty="0" smtClean="0">
                    <a:solidFill>
                      <a:schemeClr val="tx1"/>
                    </a:solidFill>
                    <a:latin typeface="Cambria Math"/>
                    <a:ea typeface="+mn-ea"/>
                    <a:cs typeface="+mn-cs"/>
                  </a:rPr>
                  <a:t>𝐶𝑄𝐴𝑅𝑎𝑛𝑘</a:t>
                </a:r>
                <a:r>
                  <a:rPr lang="en-SG" sz="1200" b="0" i="0"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can provide </a:t>
                </a:r>
                <a:r>
                  <a:rPr lang="en-SG" sz="1200" b="0" i="0" u="none" strike="noStrike" kern="1200" baseline="0" dirty="0" smtClean="0">
                    <a:solidFill>
                      <a:schemeClr val="tx1"/>
                    </a:solidFill>
                    <a:latin typeface="Arial" charset="0"/>
                    <a:ea typeface="+mn-ea"/>
                    <a:cs typeface="+mn-cs"/>
                  </a:rPr>
                  <a:t>a user rank list with higher correlation coefficient </a:t>
                </a:r>
                <a:r>
                  <a:rPr lang="en-SG" sz="1200" b="0" i="0" u="none" strike="noStrike" kern="1200" baseline="0" dirty="0" smtClean="0">
                    <a:solidFill>
                      <a:schemeClr val="tx1"/>
                    </a:solidFill>
                    <a:latin typeface="Arial" charset="0"/>
                    <a:ea typeface="+mn-ea"/>
                    <a:cs typeface="+mn-cs"/>
                  </a:rPr>
                  <a:t>with the </a:t>
                </a:r>
                <a:r>
                  <a:rPr lang="en-SG" sz="1200" b="0" i="0" u="none" strike="noStrike" kern="1200" baseline="0" dirty="0" smtClean="0">
                    <a:solidFill>
                      <a:schemeClr val="tx1"/>
                    </a:solidFill>
                    <a:latin typeface="Arial" charset="0"/>
                    <a:ea typeface="+mn-ea"/>
                    <a:cs typeface="+mn-cs"/>
                  </a:rPr>
                  <a:t>ground truth rank list than all the other </a:t>
                </a:r>
                <a:r>
                  <a:rPr lang="en-SG" sz="1200" b="0" i="0" u="none" strike="noStrike" kern="1200" baseline="0" dirty="0" smtClean="0">
                    <a:solidFill>
                      <a:schemeClr val="tx1"/>
                    </a:solidFill>
                    <a:latin typeface="Arial" charset="0"/>
                    <a:ea typeface="+mn-ea"/>
                    <a:cs typeface="+mn-cs"/>
                  </a:rPr>
                  <a:t>methods</a:t>
                </a:r>
                <a:r>
                  <a:rPr lang="en-SG" sz="1200" b="0" i="0" u="none" strike="noStrike" kern="1200" baseline="0" dirty="0" smtClean="0">
                    <a:solidFill>
                      <a:schemeClr val="tx1"/>
                    </a:solidFill>
                    <a:latin typeface="Arial" charset="0"/>
                    <a:ea typeface="+mn-ea"/>
                    <a:cs typeface="+mn-cs"/>
                  </a:rPr>
                  <a:t>. </a:t>
                </a:r>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(3) </a:t>
                </a:r>
                <a:r>
                  <a:rPr lang="en-SG" sz="1200" b="0" i="0" u="none" strike="noStrike" kern="1200" baseline="0" dirty="0" smtClean="0">
                    <a:solidFill>
                      <a:schemeClr val="tx1"/>
                    </a:solidFill>
                    <a:latin typeface="Cambria Math"/>
                    <a:ea typeface="+mn-ea"/>
                    <a:cs typeface="+mn-cs"/>
                  </a:rPr>
                  <a:t>𝐶𝑄𝐴𝑅𝑎𝑛𝑘 </a:t>
                </a:r>
                <a:r>
                  <a:rPr lang="en-SG" sz="1200" b="0" i="0" u="none" strike="noStrike" kern="1200" baseline="0" dirty="0" smtClean="0">
                    <a:solidFill>
                      <a:schemeClr val="tx1"/>
                    </a:solidFill>
                    <a:latin typeface="Arial" charset="0"/>
                    <a:ea typeface="+mn-ea"/>
                    <a:cs typeface="+mn-cs"/>
                  </a:rPr>
                  <a:t>significantly outperforms TSPR, which shows the </a:t>
                </a:r>
                <a:r>
                  <a:rPr lang="en-SG" sz="1200" b="0" i="0" u="none" strike="noStrike" kern="1200" baseline="0" dirty="0" smtClean="0">
                    <a:solidFill>
                      <a:schemeClr val="tx1"/>
                    </a:solidFill>
                    <a:latin typeface="Arial" charset="0"/>
                    <a:ea typeface="+mn-ea"/>
                    <a:cs typeface="+mn-cs"/>
                  </a:rPr>
                  <a:t>advantage of </a:t>
                </a:r>
                <a:r>
                  <a:rPr lang="en-SG" sz="1200" b="0" i="0" u="none" strike="noStrike" kern="1200" baseline="0" dirty="0" smtClean="0">
                    <a:solidFill>
                      <a:schemeClr val="tx1"/>
                    </a:solidFill>
                    <a:latin typeface="Arial" charset="0"/>
                    <a:ea typeface="+mn-ea"/>
                    <a:cs typeface="+mn-cs"/>
                  </a:rPr>
                  <a:t>considering vote and tag information for user topical </a:t>
                </a:r>
                <a:r>
                  <a:rPr lang="en-SG" sz="1200" b="0" i="0" u="none" strike="noStrike" kern="1200" baseline="0" dirty="0" smtClean="0">
                    <a:solidFill>
                      <a:schemeClr val="tx1"/>
                    </a:solidFill>
                    <a:latin typeface="Arial" charset="0"/>
                    <a:ea typeface="+mn-ea"/>
                    <a:cs typeface="+mn-cs"/>
                  </a:rPr>
                  <a:t>expertise discovery</a:t>
                </a:r>
                <a:r>
                  <a:rPr lang="en-SG" sz="1200" b="0" i="0" u="none" strike="noStrike" kern="1200" baseline="0" dirty="0" smtClean="0">
                    <a:solidFill>
                      <a:schemeClr val="tx1"/>
                    </a:solidFill>
                    <a:latin typeface="Arial" charset="0"/>
                    <a:ea typeface="+mn-ea"/>
                    <a:cs typeface="+mn-cs"/>
                  </a:rPr>
                  <a:t>. </a:t>
                </a:r>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a:t>
                </a:r>
                <a:r>
                  <a:rPr lang="en-SG" sz="1200" b="0" i="0" u="none" strike="noStrike" kern="1200" baseline="0" dirty="0" smtClean="0">
                    <a:solidFill>
                      <a:schemeClr val="tx1"/>
                    </a:solidFill>
                    <a:latin typeface="Arial" charset="0"/>
                    <a:ea typeface="+mn-ea"/>
                    <a:cs typeface="+mn-cs"/>
                  </a:rPr>
                  <a:t>4) The result of </a:t>
                </a:r>
                <a:r>
                  <a:rPr lang="en-SG" sz="1200" b="0" i="0" u="none" strike="noStrike" kern="1200" baseline="0" dirty="0" smtClean="0">
                    <a:solidFill>
                      <a:schemeClr val="tx1"/>
                    </a:solidFill>
                    <a:latin typeface="Cambria Math"/>
                    <a:ea typeface="+mn-ea"/>
                    <a:cs typeface="+mn-cs"/>
                  </a:rPr>
                  <a:t>𝐶𝑄𝐴𝑅𝑎𝑛𝑘</a:t>
                </a:r>
                <a:r>
                  <a:rPr lang="en-SG" sz="1200" b="0" i="0" u="none" strike="noStrike" kern="1200" baseline="0" dirty="0" smtClean="0">
                    <a:solidFill>
                      <a:schemeClr val="tx1"/>
                    </a:solidFill>
                    <a:latin typeface="Cambria Math"/>
                    <a:ea typeface="+mn-ea"/>
                    <a:cs typeface="+mn-cs"/>
                  </a:rPr>
                  <a:t> </a:t>
                </a:r>
                <a:r>
                  <a:rPr lang="en-SG" sz="1200" b="0" i="0" u="none" strike="noStrike" kern="1200" baseline="0" dirty="0" smtClean="0">
                    <a:solidFill>
                      <a:schemeClr val="tx1"/>
                    </a:solidFill>
                    <a:latin typeface="Arial" charset="0"/>
                    <a:ea typeface="+mn-ea"/>
                    <a:cs typeface="+mn-cs"/>
                  </a:rPr>
                  <a:t>is better than </a:t>
                </a:r>
                <a:r>
                  <a:rPr lang="en-SG" sz="1200" b="0" i="0" u="none" strike="noStrike" kern="1200" baseline="0" dirty="0" smtClean="0">
                    <a:solidFill>
                      <a:schemeClr val="tx1"/>
                    </a:solidFill>
                    <a:latin typeface="Arial" charset="0"/>
                    <a:ea typeface="+mn-ea"/>
                    <a:cs typeface="+mn-cs"/>
                  </a:rPr>
                  <a:t>TEM, which </a:t>
                </a:r>
                <a:r>
                  <a:rPr lang="en-SG" sz="1200" b="0" i="0" u="none" strike="noStrike" kern="1200" baseline="0" dirty="0" smtClean="0">
                    <a:solidFill>
                      <a:schemeClr val="tx1"/>
                    </a:solidFill>
                    <a:latin typeface="Arial" charset="0"/>
                    <a:ea typeface="+mn-ea"/>
                    <a:cs typeface="+mn-cs"/>
                  </a:rPr>
                  <a:t>proves the effectiveness of considering Q&amp;A link </a:t>
                </a:r>
                <a:r>
                  <a:rPr lang="en-SG" sz="1200" b="0" i="0" u="none" strike="noStrike" kern="1200" baseline="0" dirty="0" smtClean="0">
                    <a:solidFill>
                      <a:schemeClr val="tx1"/>
                    </a:solidFill>
                    <a:latin typeface="Arial" charset="0"/>
                    <a:ea typeface="+mn-ea"/>
                    <a:cs typeface="+mn-cs"/>
                  </a:rPr>
                  <a:t>structure to </a:t>
                </a:r>
                <a:r>
                  <a:rPr lang="en-SG" sz="1200" b="0" i="0" u="none" strike="noStrike" kern="1200" baseline="0" dirty="0" smtClean="0">
                    <a:solidFill>
                      <a:schemeClr val="tx1"/>
                    </a:solidFill>
                    <a:latin typeface="Arial" charset="0"/>
                    <a:ea typeface="+mn-ea"/>
                    <a:cs typeface="+mn-cs"/>
                  </a:rPr>
                  <a:t>enforce the expertise learning. </a:t>
                </a:r>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Overall</a:t>
                </a:r>
                <a:r>
                  <a:rPr lang="en-SG" sz="1200" b="0" i="0" u="none" strike="noStrike" kern="1200" baseline="0" dirty="0" smtClean="0">
                    <a:solidFill>
                      <a:schemeClr val="tx1"/>
                    </a:solidFill>
                    <a:latin typeface="Arial" charset="0"/>
                    <a:ea typeface="+mn-ea"/>
                    <a:cs typeface="+mn-cs"/>
                  </a:rPr>
                  <a:t>, in this expert </a:t>
                </a:r>
                <a:r>
                  <a:rPr lang="en-SG" sz="1200" b="0" i="0" u="none" strike="noStrike" kern="1200" baseline="0" dirty="0" smtClean="0">
                    <a:solidFill>
                      <a:schemeClr val="tx1"/>
                    </a:solidFill>
                    <a:latin typeface="Arial" charset="0"/>
                    <a:ea typeface="+mn-ea"/>
                    <a:cs typeface="+mn-cs"/>
                  </a:rPr>
                  <a:t>users recommendation task</a:t>
                </a:r>
                <a:r>
                  <a:rPr lang="en-SG" sz="1200" b="0" i="0" u="none" strike="noStrike" kern="1200" baseline="0" dirty="0" smtClean="0">
                    <a:solidFill>
                      <a:schemeClr val="tx1"/>
                    </a:solidFill>
                    <a:latin typeface="Arial" charset="0"/>
                    <a:ea typeface="+mn-ea"/>
                    <a:cs typeface="+mn-cs"/>
                  </a:rPr>
                  <a:t>, our method significantly outperforms all </a:t>
                </a:r>
                <a:r>
                  <a:rPr lang="en-SG" sz="1200" b="0" i="0" u="none" strike="noStrike" kern="1200" baseline="0" dirty="0" smtClean="0">
                    <a:solidFill>
                      <a:schemeClr val="tx1"/>
                    </a:solidFill>
                    <a:latin typeface="Arial" charset="0"/>
                    <a:ea typeface="+mn-ea"/>
                    <a:cs typeface="+mn-cs"/>
                  </a:rPr>
                  <a:t>baseline methods</a:t>
                </a:r>
                <a:r>
                  <a:rPr lang="en-SG" sz="1200" b="0" i="0" u="none" strike="noStrike" kern="1200" baseline="0" dirty="0" smtClean="0">
                    <a:solidFill>
                      <a:schemeClr val="tx1"/>
                    </a:solidFill>
                    <a:latin typeface="Arial" charset="0"/>
                    <a:ea typeface="+mn-ea"/>
                    <a:cs typeface="+mn-cs"/>
                  </a:rPr>
                  <a:t>, with at least 10%significance level </a:t>
                </a:r>
                <a:r>
                  <a:rPr lang="en-SG" sz="1200" b="0" i="0" u="none" strike="noStrike" kern="1200" baseline="0" dirty="0" smtClean="0">
                    <a:solidFill>
                      <a:schemeClr val="tx1"/>
                    </a:solidFill>
                    <a:latin typeface="Arial" charset="0"/>
                    <a:ea typeface="+mn-ea"/>
                    <a:cs typeface="+mn-cs"/>
                  </a:rPr>
                  <a:t>by Wilcoxon signed rank </a:t>
                </a:r>
                <a:r>
                  <a:rPr lang="en-SG" sz="1200" b="0" i="0" u="none" strike="noStrike" kern="1200" baseline="0" dirty="0" smtClean="0">
                    <a:solidFill>
                      <a:schemeClr val="tx1"/>
                    </a:solidFill>
                    <a:latin typeface="Arial" charset="0"/>
                    <a:ea typeface="+mn-ea"/>
                    <a:cs typeface="+mn-cs"/>
                  </a:rPr>
                  <a:t>test.</a:t>
                </a:r>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24</a:t>
            </a:fld>
            <a:endParaRPr lang="en-US"/>
          </a:p>
        </p:txBody>
      </p:sp>
    </p:spTree>
    <p:extLst>
      <p:ext uri="{BB962C8B-B14F-4D97-AF65-F5344CB8AC3E}">
        <p14:creationId xmlns:p14="http://schemas.microsoft.com/office/powerpoint/2010/main" val="1783008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The second task we consider is to recommend answers for a given question. Our task is defined as follows.</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For a given question </a:t>
                </a:r>
                <a14:m>
                  <m:oMath xmlns:m="http://schemas.openxmlformats.org/officeDocument/2006/math">
                    <m:r>
                      <a:rPr lang="en-SG" sz="1200" b="0" i="1" u="none" strike="noStrike" kern="1200" baseline="0" dirty="0" smtClean="0">
                        <a:solidFill>
                          <a:schemeClr val="tx1"/>
                        </a:solidFill>
                        <a:latin typeface="Cambria Math"/>
                        <a:ea typeface="+mn-ea"/>
                        <a:cs typeface="+mn-cs"/>
                      </a:rPr>
                      <m:t>𝑞</m:t>
                    </m:r>
                  </m:oMath>
                </a14:m>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and a set of answers </a:t>
                </a:r>
                <a14:m>
                  <m:oMath xmlns:m="http://schemas.openxmlformats.org/officeDocument/2006/math">
                    <m:r>
                      <a:rPr lang="en-SG" sz="1200" b="1" i="0" u="none" strike="noStrike" kern="1200" baseline="0" dirty="0" smtClean="0">
                        <a:solidFill>
                          <a:schemeClr val="tx1"/>
                        </a:solidFill>
                        <a:latin typeface="Cambria Math"/>
                        <a:ea typeface="+mn-ea"/>
                        <a:cs typeface="+mn-cs"/>
                      </a:rPr>
                      <m:t>𝐀</m:t>
                    </m:r>
                  </m:oMath>
                </a14:m>
                <a:r>
                  <a:rPr lang="en-SG" sz="1200" b="0" i="0" u="none" strike="noStrike" kern="1200" baseline="0" dirty="0" smtClean="0">
                    <a:solidFill>
                      <a:schemeClr val="tx1"/>
                    </a:solidFill>
                    <a:latin typeface="Arial" charset="0"/>
                    <a:ea typeface="+mn-ea"/>
                    <a:cs typeface="+mn-cs"/>
                  </a:rPr>
                  <a:t>, each method needs to rank all the answers in </a:t>
                </a:r>
                <a14:m>
                  <m:oMath xmlns:m="http://schemas.openxmlformats.org/officeDocument/2006/math">
                    <m:r>
                      <a:rPr lang="en-SG" sz="1200" b="1" i="0" u="none" strike="noStrike" kern="1200" baseline="0" dirty="0" smtClean="0">
                        <a:solidFill>
                          <a:schemeClr val="tx1"/>
                        </a:solidFill>
                        <a:latin typeface="Cambria Math"/>
                        <a:ea typeface="+mn-ea"/>
                        <a:cs typeface="+mn-cs"/>
                      </a:rPr>
                      <m:t>𝐀</m:t>
                    </m:r>
                  </m:oMath>
                </a14:m>
                <a:r>
                  <a:rPr lang="en-SG" sz="1200" b="0" i="0" u="none" strike="noStrike" kern="1200" baseline="0" dirty="0" smtClean="0">
                    <a:solidFill>
                      <a:schemeClr val="tx1"/>
                    </a:solidFill>
                    <a:latin typeface="Arial" charset="0"/>
                    <a:ea typeface="+mn-ea"/>
                    <a:cs typeface="+mn-cs"/>
                  </a:rPr>
                  <a:t>. Similar to expert ranking task, we score each answer by considering its similarity to the question and the expertise of the answerer. </a:t>
                </a:r>
                <a:endParaRPr lang="en-US"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alibri" pitchFamily="34" charset="0"/>
                  </a:rPr>
                  <a:t>The baselines and evaluation criteria  we consider for this task</a:t>
                </a:r>
                <a:r>
                  <a:rPr lang="en-US" sz="1200" baseline="0" dirty="0" smtClean="0">
                    <a:latin typeface="Calibri" pitchFamily="34" charset="0"/>
                  </a:rPr>
                  <a:t> </a:t>
                </a:r>
                <a:r>
                  <a:rPr lang="en-US" sz="1200" dirty="0" smtClean="0">
                    <a:latin typeface="Calibri" pitchFamily="34" charset="0"/>
                  </a:rPr>
                  <a:t>are the same with the expert recommendation task. Here we use each answer’s vote to generate ground truth rank list</a:t>
                </a:r>
              </a:p>
              <a:p>
                <a:endParaRPr lang="en-US" sz="1200" dirty="0" smtClean="0">
                  <a:latin typeface="Calibri" pitchFamily="34" charset="0"/>
                </a:endParaRPr>
              </a:p>
            </p:txBody>
          </p:sp>
        </mc:Choice>
        <mc:Fallback xmlns="">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The second task we consider is to recommend answers for a given question. Our task is defined as follows.</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For a given question </a:t>
                </a:r>
                <a:r>
                  <a:rPr lang="en-SG" sz="1200" b="0" i="0" u="none" strike="noStrike" kern="1200" baseline="0" dirty="0" smtClean="0">
                    <a:solidFill>
                      <a:schemeClr val="tx1"/>
                    </a:solidFill>
                    <a:latin typeface="Cambria Math"/>
                    <a:ea typeface="+mn-ea"/>
                    <a:cs typeface="+mn-cs"/>
                  </a:rPr>
                  <a:t>𝑞</a:t>
                </a:r>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and a set of answers </a:t>
                </a:r>
                <a:r>
                  <a:rPr lang="en-SG" sz="1200" b="1" i="0" u="none" strike="noStrike" kern="1200" baseline="0" dirty="0" smtClean="0">
                    <a:solidFill>
                      <a:schemeClr val="tx1"/>
                    </a:solidFill>
                    <a:latin typeface="Cambria Math"/>
                    <a:ea typeface="+mn-ea"/>
                    <a:cs typeface="+mn-cs"/>
                  </a:rPr>
                  <a:t>𝐀</a:t>
                </a:r>
                <a:r>
                  <a:rPr lang="en-SG" sz="1200" b="0" i="0" u="none" strike="noStrike" kern="1200" baseline="0" dirty="0" smtClean="0">
                    <a:solidFill>
                      <a:schemeClr val="tx1"/>
                    </a:solidFill>
                    <a:latin typeface="Arial" charset="0"/>
                    <a:ea typeface="+mn-ea"/>
                    <a:cs typeface="+mn-cs"/>
                  </a:rPr>
                  <a:t>, each method needs to rank all the answers in </a:t>
                </a:r>
                <a:r>
                  <a:rPr lang="en-SG" sz="1200" b="1" i="0" u="none" strike="noStrike" kern="1200" baseline="0" dirty="0" smtClean="0">
                    <a:solidFill>
                      <a:schemeClr val="tx1"/>
                    </a:solidFill>
                    <a:latin typeface="Cambria Math"/>
                    <a:ea typeface="+mn-ea"/>
                    <a:cs typeface="+mn-cs"/>
                  </a:rPr>
                  <a:t>𝐀</a:t>
                </a:r>
                <a:r>
                  <a:rPr lang="en-SG" sz="1200" b="0" i="0" u="none" strike="noStrike" kern="1200" baseline="0" dirty="0" smtClean="0">
                    <a:solidFill>
                      <a:schemeClr val="tx1"/>
                    </a:solidFill>
                    <a:latin typeface="Arial" charset="0"/>
                    <a:ea typeface="+mn-ea"/>
                    <a:cs typeface="+mn-cs"/>
                  </a:rPr>
                  <a:t>. Similar to expert ranking task, we score each answer by considering its similarity to the question and the expertise of the answerer. </a:t>
                </a:r>
                <a:endParaRPr lang="en-US"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alibri" pitchFamily="34" charset="0"/>
                  </a:rPr>
                  <a:t>The baselines and evaluation criteria  we consider for this task</a:t>
                </a:r>
                <a:r>
                  <a:rPr lang="en-US" sz="1200" baseline="0" dirty="0" smtClean="0">
                    <a:latin typeface="Calibri" pitchFamily="34" charset="0"/>
                  </a:rPr>
                  <a:t> </a:t>
                </a:r>
                <a:r>
                  <a:rPr lang="en-US" sz="1200" dirty="0" smtClean="0">
                    <a:latin typeface="Calibri" pitchFamily="34" charset="0"/>
                  </a:rPr>
                  <a:t>are the same with the expert recommendation task. Here we use each answer’s vote to generate ground truth rank list</a:t>
                </a:r>
              </a:p>
              <a:p>
                <a:endParaRPr lang="en-US" sz="1200" dirty="0" smtClean="0">
                  <a:latin typeface="Calibri" pitchFamily="34" charset="0"/>
                </a:endParaRPr>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25</a:t>
            </a:fld>
            <a:endParaRPr lang="en-US"/>
          </a:p>
        </p:txBody>
      </p:sp>
    </p:spTree>
    <p:extLst>
      <p:ext uri="{BB962C8B-B14F-4D97-AF65-F5344CB8AC3E}">
        <p14:creationId xmlns:p14="http://schemas.microsoft.com/office/powerpoint/2010/main" val="2392615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This is the result for answer recommendation experiments. Again our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shows the best performance. Although PageRank outperform our method for </a:t>
                </a:r>
                <a14:m>
                  <m:oMath xmlns:m="http://schemas.openxmlformats.org/officeDocument/2006/math">
                    <m:r>
                      <a:rPr lang="en-US" sz="1200" b="0" i="1" u="none" strike="noStrike" kern="1200" baseline="0" smtClean="0">
                        <a:solidFill>
                          <a:schemeClr val="tx1"/>
                        </a:solidFill>
                        <a:latin typeface="Cambria Math"/>
                        <a:ea typeface="+mn-ea"/>
                        <a:cs typeface="+mn-cs"/>
                      </a:rPr>
                      <m:t>𝑁𝐷𝐶𝐺</m:t>
                    </m:r>
                    <m:r>
                      <a:rPr lang="en-US" sz="1200" b="0" i="1" u="none" strike="noStrike" kern="1200" baseline="0" smtClean="0">
                        <a:solidFill>
                          <a:schemeClr val="tx1"/>
                        </a:solidFill>
                        <a:latin typeface="Cambria Math"/>
                        <a:ea typeface="+mn-ea"/>
                        <a:cs typeface="+mn-cs"/>
                      </a:rPr>
                      <m:t>@1</m:t>
                    </m:r>
                  </m:oMath>
                </a14:m>
                <a:r>
                  <a:rPr lang="en-SG" sz="1200" b="0" i="0" u="none" strike="noStrike" kern="1200" baseline="0" dirty="0" smtClean="0">
                    <a:solidFill>
                      <a:schemeClr val="tx1"/>
                    </a:solidFill>
                    <a:latin typeface="Arial" charset="0"/>
                    <a:ea typeface="+mn-ea"/>
                    <a:cs typeface="+mn-cs"/>
                  </a:rPr>
                  <a:t> score, our method performs better in terms of the overall </a:t>
                </a:r>
                <a14:m>
                  <m:oMath xmlns:m="http://schemas.openxmlformats.org/officeDocument/2006/math">
                    <m:r>
                      <a:rPr lang="en-US" sz="1200" b="0" i="1" u="none" strike="noStrike" kern="1200" baseline="0" smtClean="0">
                        <a:solidFill>
                          <a:schemeClr val="tx1"/>
                        </a:solidFill>
                        <a:latin typeface="Cambria Math"/>
                        <a:ea typeface="+mn-ea"/>
                        <a:cs typeface="+mn-cs"/>
                      </a:rPr>
                      <m:t>𝑁𝐷𝐶𝐺</m:t>
                    </m:r>
                  </m:oMath>
                </a14:m>
                <a:r>
                  <a:rPr lang="en-SG" sz="1200" b="0" i="0" u="none" strike="noStrike" kern="1200" baseline="0" dirty="0" smtClean="0">
                    <a:solidFill>
                      <a:schemeClr val="tx1"/>
                    </a:solidFill>
                    <a:latin typeface="Arial" charset="0"/>
                    <a:ea typeface="+mn-ea"/>
                    <a:cs typeface="+mn-cs"/>
                  </a:rPr>
                  <a:t> score. For the correlation efficiency, the result of our method is also better than baselines.</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((1)</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and TEM show good results in the task, in terms of the correlation based criteria.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provides an answer rank list with higher correlation coefficient with the ground truth rank list than all the comparing methods. </a:t>
                </a:r>
              </a:p>
              <a:p>
                <a:r>
                  <a:rPr lang="en-SG" sz="1200" b="0" i="0" u="none" strike="noStrike" kern="1200" baseline="0" dirty="0" smtClean="0">
                    <a:solidFill>
                      <a:schemeClr val="tx1"/>
                    </a:solidFill>
                    <a:latin typeface="Arial" charset="0"/>
                    <a:ea typeface="+mn-ea"/>
                    <a:cs typeface="+mn-cs"/>
                  </a:rPr>
                  <a:t>(2)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significantly outperforms TSPR in terms of all criteria, at least 10% significance level by Wilcoxon signed rank test, which shows the advantage of considering vote</a:t>
                </a:r>
              </a:p>
              <a:p>
                <a:r>
                  <a:rPr lang="en-SG" sz="1200" b="0" i="0" u="none" strike="noStrike" kern="1200" baseline="0" dirty="0" smtClean="0">
                    <a:solidFill>
                      <a:schemeClr val="tx1"/>
                    </a:solidFill>
                    <a:latin typeface="Arial" charset="0"/>
                    <a:ea typeface="+mn-ea"/>
                    <a:cs typeface="+mn-cs"/>
                  </a:rPr>
                  <a:t>and tag information for user topical expertise discovery.</a:t>
                </a:r>
              </a:p>
              <a:p>
                <a:r>
                  <a:rPr lang="en-SG" sz="1200" b="0" i="0" u="none" strike="noStrike" kern="1200" baseline="0" dirty="0" smtClean="0">
                    <a:solidFill>
                      <a:schemeClr val="tx1"/>
                    </a:solidFill>
                    <a:latin typeface="Arial" charset="0"/>
                    <a:ea typeface="+mn-ea"/>
                    <a:cs typeface="+mn-cs"/>
                  </a:rPr>
                  <a:t>(3) We find in this task, to consider Q&amp;A link structure is important as link analysis based approaches achieve better results than topic analysis based approach. Our method also shows clear advantage over TEM. )</a:t>
                </a:r>
              </a:p>
              <a:p>
                <a:r>
                  <a:rPr lang="en-SG" sz="1200" b="0" i="0" u="none" strike="noStrike" kern="1200" baseline="0" dirty="0" smtClean="0">
                    <a:solidFill>
                      <a:schemeClr val="tx1"/>
                    </a:solidFill>
                    <a:latin typeface="Arial" charset="0"/>
                    <a:ea typeface="+mn-ea"/>
                    <a:cs typeface="+mn-cs"/>
                  </a:rPr>
                  <a:t>Overall, in this task,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outperforms all baseline methods.</a:t>
                </a:r>
                <a:endParaRPr lang="en-SG" dirty="0"/>
              </a:p>
            </p:txBody>
          </p:sp>
        </mc:Choice>
        <mc:Fallback xmlns="">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This is the result for answer recommendation experiments. Again our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shows the best performance. Although PageRank outperform our method for </a:t>
                </a:r>
                <a:r>
                  <a:rPr lang="en-US" sz="1200" b="0" i="0" u="none" strike="noStrike" kern="1200" baseline="0" smtClean="0">
                    <a:solidFill>
                      <a:schemeClr val="tx1"/>
                    </a:solidFill>
                    <a:latin typeface="Cambria Math"/>
                    <a:ea typeface="+mn-ea"/>
                    <a:cs typeface="+mn-cs"/>
                  </a:rPr>
                  <a:t>𝑁𝐷𝐶𝐺@1</a:t>
                </a:r>
                <a:r>
                  <a:rPr lang="en-SG" sz="1200" b="0" i="0" u="none" strike="noStrike" kern="1200" baseline="0" dirty="0" smtClean="0">
                    <a:solidFill>
                      <a:schemeClr val="tx1"/>
                    </a:solidFill>
                    <a:latin typeface="Arial" charset="0"/>
                    <a:ea typeface="+mn-ea"/>
                    <a:cs typeface="+mn-cs"/>
                  </a:rPr>
                  <a:t> score, our method performs better in terms of the overall </a:t>
                </a:r>
                <a:r>
                  <a:rPr lang="en-US" sz="1200" b="0" i="0" u="none" strike="noStrike" kern="1200" baseline="0" smtClean="0">
                    <a:solidFill>
                      <a:schemeClr val="tx1"/>
                    </a:solidFill>
                    <a:latin typeface="Cambria Math"/>
                    <a:ea typeface="+mn-ea"/>
                    <a:cs typeface="+mn-cs"/>
                  </a:rPr>
                  <a:t>𝑁𝐷𝐶𝐺</a:t>
                </a:r>
                <a:r>
                  <a:rPr lang="en-SG" sz="1200" b="0" i="0" u="none" strike="noStrike" kern="1200" baseline="0" dirty="0" smtClean="0">
                    <a:solidFill>
                      <a:schemeClr val="tx1"/>
                    </a:solidFill>
                    <a:latin typeface="Arial" charset="0"/>
                    <a:ea typeface="+mn-ea"/>
                    <a:cs typeface="+mn-cs"/>
                  </a:rPr>
                  <a:t> score. For the correlation efficiency, the result of our method is also better than baselines.</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a:t>
                </a:r>
                <a:r>
                  <a:rPr lang="en-SG" sz="1200" b="0" i="0" u="none" strike="noStrike" kern="1200" baseline="0" dirty="0" smtClean="0">
                    <a:solidFill>
                      <a:schemeClr val="tx1"/>
                    </a:solidFill>
                    <a:latin typeface="Arial" charset="0"/>
                    <a:ea typeface="+mn-ea"/>
                    <a:cs typeface="+mn-cs"/>
                  </a:rPr>
                  <a:t>1)</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and TEM show good results in the task, in terms of the correlation based criteria.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provides an answer rank list with higher correlation coefficient with the ground truth rank list than all the comparing methods. </a:t>
                </a:r>
              </a:p>
              <a:p>
                <a:r>
                  <a:rPr lang="en-SG" sz="1200" b="0" i="0" u="none" strike="noStrike" kern="1200" baseline="0" dirty="0" smtClean="0">
                    <a:solidFill>
                      <a:schemeClr val="tx1"/>
                    </a:solidFill>
                    <a:latin typeface="Arial" charset="0"/>
                    <a:ea typeface="+mn-ea"/>
                    <a:cs typeface="+mn-cs"/>
                  </a:rPr>
                  <a:t>(2)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significantly outperforms TSPR in terms of all criteria, at least 10</a:t>
                </a:r>
                <a:r>
                  <a:rPr lang="en-SG" sz="1200" b="0" i="0" u="none" strike="noStrike" kern="1200" baseline="0" dirty="0" smtClean="0">
                    <a:solidFill>
                      <a:schemeClr val="tx1"/>
                    </a:solidFill>
                    <a:latin typeface="Arial" charset="0"/>
                    <a:ea typeface="+mn-ea"/>
                    <a:cs typeface="+mn-cs"/>
                  </a:rPr>
                  <a:t>% significance </a:t>
                </a:r>
                <a:r>
                  <a:rPr lang="en-SG" sz="1200" b="0" i="0" u="none" strike="noStrike" kern="1200" baseline="0" dirty="0" smtClean="0">
                    <a:solidFill>
                      <a:schemeClr val="tx1"/>
                    </a:solidFill>
                    <a:latin typeface="Arial" charset="0"/>
                    <a:ea typeface="+mn-ea"/>
                    <a:cs typeface="+mn-cs"/>
                  </a:rPr>
                  <a:t>level by Wilcoxon signed rank test, which shows the advantage of considering vote</a:t>
                </a:r>
              </a:p>
              <a:p>
                <a:r>
                  <a:rPr lang="en-SG" sz="1200" b="0" i="0" u="none" strike="noStrike" kern="1200" baseline="0" dirty="0" smtClean="0">
                    <a:solidFill>
                      <a:schemeClr val="tx1"/>
                    </a:solidFill>
                    <a:latin typeface="Arial" charset="0"/>
                    <a:ea typeface="+mn-ea"/>
                    <a:cs typeface="+mn-cs"/>
                  </a:rPr>
                  <a:t>and tag information for user topical expertise discovery.</a:t>
                </a:r>
              </a:p>
              <a:p>
                <a:r>
                  <a:rPr lang="en-SG" sz="1200" b="0" i="0" u="none" strike="noStrike" kern="1200" baseline="0" dirty="0" smtClean="0">
                    <a:solidFill>
                      <a:schemeClr val="tx1"/>
                    </a:solidFill>
                    <a:latin typeface="Arial" charset="0"/>
                    <a:ea typeface="+mn-ea"/>
                    <a:cs typeface="+mn-cs"/>
                  </a:rPr>
                  <a:t>(3) We find in this task, to consider Q&amp;A link structure is important as link analysis based approaches achieve better results than topic analysis based approach. Our method also shows clear advantage over TEM. </a:t>
                </a:r>
                <a:r>
                  <a:rPr lang="en-SG" sz="1200" b="0" i="0" u="none" strike="noStrike" kern="1200" baseline="0" dirty="0" smtClean="0">
                    <a:solidFill>
                      <a:schemeClr val="tx1"/>
                    </a:solidFill>
                    <a:latin typeface="Arial" charset="0"/>
                    <a:ea typeface="+mn-ea"/>
                    <a:cs typeface="+mn-cs"/>
                  </a:rPr>
                  <a:t>)</a:t>
                </a:r>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Overall, in this task,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outperforms all baseline methods.</a:t>
                </a:r>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26</a:t>
            </a:fld>
            <a:endParaRPr lang="en-US"/>
          </a:p>
        </p:txBody>
      </p:sp>
    </p:spTree>
    <p:extLst>
      <p:ext uri="{BB962C8B-B14F-4D97-AF65-F5344CB8AC3E}">
        <p14:creationId xmlns:p14="http://schemas.microsoft.com/office/powerpoint/2010/main" val="1803891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The third task we consider is to find similar questions for a given new question.</a:t>
                </a:r>
              </a:p>
              <a:p>
                <a:r>
                  <a:rPr lang="en-US" altLang="zh-CN" sz="1200" dirty="0" smtClean="0">
                    <a:latin typeface="Calibri" pitchFamily="34" charset="0"/>
                  </a:rPr>
                  <a:t>When a user asks a new question(referred as </a:t>
                </a:r>
                <a:r>
                  <a:rPr lang="en-US" altLang="zh-CN" sz="1200" i="1" dirty="0" smtClean="0">
                    <a:latin typeface="Calibri" pitchFamily="34" charset="0"/>
                  </a:rPr>
                  <a:t>query question</a:t>
                </a:r>
                <a:r>
                  <a:rPr lang="en-US" altLang="zh-CN" sz="1200" dirty="0" smtClean="0">
                    <a:latin typeface="Calibri" pitchFamily="34" charset="0"/>
                  </a:rPr>
                  <a:t>), the user will often get replies of links to other </a:t>
                </a:r>
                <a:r>
                  <a:rPr lang="en-US" altLang="zh-CN" sz="1200" i="1" dirty="0" smtClean="0">
                    <a:latin typeface="Calibri" pitchFamily="34" charset="0"/>
                  </a:rPr>
                  <a:t>similar questions</a:t>
                </a:r>
                <a:r>
                  <a:rPr lang="en-US" altLang="zh-CN" sz="1200" dirty="0" smtClean="0">
                    <a:latin typeface="Calibri" pitchFamily="34" charset="0"/>
                  </a:rPr>
                  <a:t>.</a:t>
                </a:r>
              </a:p>
              <a:p>
                <a:r>
                  <a:rPr lang="en-US" sz="1200" dirty="0" smtClean="0">
                    <a:latin typeface="Calibri" pitchFamily="34" charset="0"/>
                  </a:rPr>
                  <a:t>We crawl </a:t>
                </a:r>
                <a14:m>
                  <m:oMath xmlns:m="http://schemas.openxmlformats.org/officeDocument/2006/math">
                    <m:r>
                      <a:rPr lang="en-US" sz="1200" b="0" i="1" smtClean="0">
                        <a:latin typeface="Cambria Math"/>
                      </a:rPr>
                      <m:t>1000</m:t>
                    </m:r>
                  </m:oMath>
                </a14:m>
                <a:r>
                  <a:rPr lang="en-SG" sz="1200" dirty="0" smtClean="0">
                    <a:latin typeface="Calibri" pitchFamily="34" charset="0"/>
                  </a:rPr>
                  <a:t> questions as </a:t>
                </a:r>
                <a:r>
                  <a:rPr lang="en-SG" sz="1200" i="1" dirty="0" smtClean="0">
                    <a:latin typeface="Calibri" pitchFamily="34" charset="0"/>
                  </a:rPr>
                  <a:t>query question </a:t>
                </a:r>
                <a:r>
                  <a:rPr lang="en-SG" sz="1200" dirty="0" smtClean="0">
                    <a:latin typeface="Calibri" pitchFamily="34" charset="0"/>
                  </a:rPr>
                  <a:t>set whose </a:t>
                </a:r>
                <a:r>
                  <a:rPr lang="en-SG" sz="1200" i="1" dirty="0" smtClean="0">
                    <a:latin typeface="Calibri" pitchFamily="34" charset="0"/>
                  </a:rPr>
                  <a:t>similar questions </a:t>
                </a:r>
                <a:r>
                  <a:rPr lang="en-SG" sz="1200" dirty="0" smtClean="0">
                    <a:latin typeface="Calibri" pitchFamily="34" charset="0"/>
                  </a:rPr>
                  <a:t>exist in the training data set.</a:t>
                </a:r>
              </a:p>
              <a:p>
                <a:endParaRPr lang="en-SG" sz="1200" dirty="0" smtClean="0">
                  <a:latin typeface="Calibri" pitchFamily="34" charset="0"/>
                </a:endParaRPr>
              </a:p>
              <a:p>
                <a:r>
                  <a:rPr lang="en-US" sz="1200" dirty="0" smtClean="0">
                    <a:latin typeface="Calibri" pitchFamily="34" charset="0"/>
                  </a:rPr>
                  <a:t>For each </a:t>
                </a:r>
                <a:r>
                  <a:rPr lang="en-US" sz="1200" i="1" dirty="0" smtClean="0">
                    <a:latin typeface="Calibri" pitchFamily="34" charset="0"/>
                  </a:rPr>
                  <a:t>query question </a:t>
                </a:r>
                <a:r>
                  <a:rPr lang="en-US" sz="1200" dirty="0" smtClean="0">
                    <a:latin typeface="Calibri" pitchFamily="34" charset="0"/>
                  </a:rPr>
                  <a:t>with </a:t>
                </a:r>
                <a14:m>
                  <m:oMath xmlns:m="http://schemas.openxmlformats.org/officeDocument/2006/math">
                    <m:r>
                      <a:rPr lang="en-US" sz="1200" b="0" i="1" smtClean="0">
                        <a:latin typeface="Cambria Math"/>
                      </a:rPr>
                      <m:t>𝑛</m:t>
                    </m:r>
                  </m:oMath>
                </a14:m>
                <a:r>
                  <a:rPr lang="en-SG" sz="1200" dirty="0" smtClean="0">
                    <a:latin typeface="Calibri" pitchFamily="34" charset="0"/>
                  </a:rPr>
                  <a:t> </a:t>
                </a:r>
                <a:r>
                  <a:rPr lang="en-SG" sz="1200" i="1" dirty="0" smtClean="0">
                    <a:latin typeface="Calibri" pitchFamily="34" charset="0"/>
                  </a:rPr>
                  <a:t>similar questions</a:t>
                </a:r>
                <a:r>
                  <a:rPr lang="en-SG" sz="1200" dirty="0" smtClean="0">
                    <a:latin typeface="Calibri" pitchFamily="34" charset="0"/>
                  </a:rPr>
                  <a:t>, we randomly select another </a:t>
                </a:r>
                <a14:m>
                  <m:oMath xmlns:m="http://schemas.openxmlformats.org/officeDocument/2006/math">
                    <m:r>
                      <a:rPr lang="en-US" sz="1200" b="0" i="1" smtClean="0">
                        <a:latin typeface="Cambria Math"/>
                      </a:rPr>
                      <m:t>𝑚</m:t>
                    </m:r>
                    <m:r>
                      <a:rPr lang="en-US" sz="1200" b="0" i="1" smtClean="0">
                        <a:latin typeface="Cambria Math"/>
                      </a:rPr>
                      <m:t> </m:t>
                    </m:r>
                    <m:r>
                      <a:rPr lang="en-US" sz="1200" b="0" i="0" smtClean="0">
                        <a:latin typeface="Cambria Math"/>
                      </a:rPr>
                      <m:t>(</m:t>
                    </m:r>
                    <m:r>
                      <m:rPr>
                        <m:sty m:val="p"/>
                      </m:rPr>
                      <a:rPr lang="en-US" sz="1200" b="0" i="0" smtClean="0">
                        <a:latin typeface="Cambria Math"/>
                      </a:rPr>
                      <m:t>m</m:t>
                    </m:r>
                    <m:r>
                      <a:rPr lang="en-US" sz="1200" b="0" i="0" smtClean="0">
                        <a:latin typeface="Cambria Math"/>
                      </a:rPr>
                      <m:t>=1000)</m:t>
                    </m:r>
                  </m:oMath>
                </a14:m>
                <a:r>
                  <a:rPr lang="en-SG" sz="1200" dirty="0" smtClean="0">
                    <a:latin typeface="Calibri" pitchFamily="34" charset="0"/>
                  </a:rPr>
                  <a:t> questions from the training data set to form </a:t>
                </a:r>
                <a:r>
                  <a:rPr lang="en-SG" sz="1200" i="1" dirty="0" smtClean="0">
                    <a:latin typeface="Calibri" pitchFamily="34" charset="0"/>
                  </a:rPr>
                  <a:t>candidate similar questions</a:t>
                </a:r>
                <a:r>
                  <a:rPr lang="en-SG" sz="1200" dirty="0" smtClean="0">
                    <a:latin typeface="Calibri" pitchFamily="34" charset="0"/>
                  </a:rPr>
                  <a:t>.</a:t>
                </a:r>
              </a:p>
              <a:p>
                <a:endParaRPr lang="en-SG" sz="1200" dirty="0">
                  <a:latin typeface="Calibri" pitchFamily="34" charset="0"/>
                </a:endParaRPr>
              </a:p>
              <a:p>
                <a:endParaRPr lang="en-SG" sz="1200" b="0" i="0" u="none" strike="noStrike" kern="1200" baseline="0" dirty="0" smtClean="0">
                  <a:solidFill>
                    <a:schemeClr val="tx1"/>
                  </a:solidFill>
                  <a:latin typeface="Arial" charset="0"/>
                  <a:ea typeface="+mn-ea"/>
                  <a:cs typeface="+mn-cs"/>
                </a:endParaRPr>
              </a:p>
              <a:p>
                <a:endParaRPr lang="en-SG" dirty="0"/>
              </a:p>
            </p:txBody>
          </p:sp>
        </mc:Choice>
        <mc:Fallback xmlns="">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The third task we consider is to find similar questions for a given new question, which is defined as follows.</a:t>
                </a:r>
              </a:p>
              <a:p>
                <a:r>
                  <a:rPr lang="en-US" altLang="zh-CN" sz="1200" dirty="0" smtClean="0">
                    <a:latin typeface="Calibri" pitchFamily="34" charset="0"/>
                  </a:rPr>
                  <a:t>When a user asks a new question(referred as </a:t>
                </a:r>
                <a:r>
                  <a:rPr lang="en-US" altLang="zh-CN" sz="1200" i="1" dirty="0" smtClean="0">
                    <a:latin typeface="Calibri" pitchFamily="34" charset="0"/>
                  </a:rPr>
                  <a:t>query question</a:t>
                </a:r>
                <a:r>
                  <a:rPr lang="en-US" altLang="zh-CN" sz="1200" dirty="0" smtClean="0">
                    <a:latin typeface="Calibri" pitchFamily="34" charset="0"/>
                  </a:rPr>
                  <a:t>), the user will often get replies of links to other </a:t>
                </a:r>
                <a:r>
                  <a:rPr lang="en-US" altLang="zh-CN" sz="1200" i="1" dirty="0" smtClean="0">
                    <a:latin typeface="Calibri" pitchFamily="34" charset="0"/>
                  </a:rPr>
                  <a:t>similar questions</a:t>
                </a:r>
                <a:r>
                  <a:rPr lang="en-US" altLang="zh-CN" sz="1200" dirty="0" smtClean="0">
                    <a:latin typeface="Calibri" pitchFamily="34" charset="0"/>
                  </a:rPr>
                  <a:t>.</a:t>
                </a:r>
              </a:p>
              <a:p>
                <a:r>
                  <a:rPr lang="en-US" sz="1200" dirty="0" smtClean="0">
                    <a:latin typeface="Calibri" pitchFamily="34" charset="0"/>
                  </a:rPr>
                  <a:t>We crawl </a:t>
                </a:r>
                <a:r>
                  <a:rPr lang="en-US" sz="1200" b="0" i="0" smtClean="0">
                    <a:latin typeface="Cambria Math"/>
                  </a:rPr>
                  <a:t>1000</a:t>
                </a:r>
                <a:r>
                  <a:rPr lang="en-SG" sz="1200" dirty="0" smtClean="0">
                    <a:latin typeface="Calibri" pitchFamily="34" charset="0"/>
                  </a:rPr>
                  <a:t> questions as </a:t>
                </a:r>
                <a:r>
                  <a:rPr lang="en-SG" sz="1200" i="1" dirty="0" smtClean="0">
                    <a:latin typeface="Calibri" pitchFamily="34" charset="0"/>
                  </a:rPr>
                  <a:t>query question </a:t>
                </a:r>
                <a:r>
                  <a:rPr lang="en-SG" sz="1200" dirty="0" smtClean="0">
                    <a:latin typeface="Calibri" pitchFamily="34" charset="0"/>
                  </a:rPr>
                  <a:t>set whose </a:t>
                </a:r>
                <a:r>
                  <a:rPr lang="en-SG" sz="1200" i="1" dirty="0" smtClean="0">
                    <a:latin typeface="Calibri" pitchFamily="34" charset="0"/>
                  </a:rPr>
                  <a:t>similar questions </a:t>
                </a:r>
                <a:r>
                  <a:rPr lang="en-SG" sz="1200" dirty="0" smtClean="0">
                    <a:latin typeface="Calibri" pitchFamily="34" charset="0"/>
                  </a:rPr>
                  <a:t>exist in the training data set.</a:t>
                </a:r>
              </a:p>
              <a:p>
                <a:r>
                  <a:rPr lang="en-US" sz="1200" dirty="0" smtClean="0">
                    <a:latin typeface="Calibri" pitchFamily="34" charset="0"/>
                  </a:rPr>
                  <a:t>For each </a:t>
                </a:r>
                <a:r>
                  <a:rPr lang="en-US" sz="1200" i="1" dirty="0" smtClean="0">
                    <a:latin typeface="Calibri" pitchFamily="34" charset="0"/>
                  </a:rPr>
                  <a:t>query question </a:t>
                </a:r>
                <a:r>
                  <a:rPr lang="en-US" sz="1200" dirty="0" smtClean="0">
                    <a:latin typeface="Calibri" pitchFamily="34" charset="0"/>
                  </a:rPr>
                  <a:t>with </a:t>
                </a:r>
                <a:r>
                  <a:rPr lang="en-US" sz="1200" b="0" i="0" smtClean="0">
                    <a:latin typeface="Cambria Math"/>
                  </a:rPr>
                  <a:t>𝑛</a:t>
                </a:r>
                <a:r>
                  <a:rPr lang="en-SG" sz="1200" dirty="0" smtClean="0">
                    <a:latin typeface="Calibri" pitchFamily="34" charset="0"/>
                  </a:rPr>
                  <a:t> </a:t>
                </a:r>
                <a:r>
                  <a:rPr lang="en-SG" sz="1200" i="1" dirty="0" smtClean="0">
                    <a:latin typeface="Calibri" pitchFamily="34" charset="0"/>
                  </a:rPr>
                  <a:t>similar questions</a:t>
                </a:r>
                <a:r>
                  <a:rPr lang="en-SG" sz="1200" dirty="0" smtClean="0">
                    <a:latin typeface="Calibri" pitchFamily="34" charset="0"/>
                  </a:rPr>
                  <a:t>, we randomly select another </a:t>
                </a:r>
                <a:r>
                  <a:rPr lang="en-US" sz="1200" b="0" i="0" smtClean="0">
                    <a:latin typeface="Cambria Math"/>
                  </a:rPr>
                  <a:t>𝑚 (m=1000)</a:t>
                </a:r>
                <a:r>
                  <a:rPr lang="en-SG" sz="1200" dirty="0" smtClean="0">
                    <a:latin typeface="Calibri" pitchFamily="34" charset="0"/>
                  </a:rPr>
                  <a:t> questions from the training data set to form </a:t>
                </a:r>
                <a:r>
                  <a:rPr lang="en-SG" sz="1200" i="1" dirty="0" smtClean="0">
                    <a:latin typeface="Calibri" pitchFamily="34" charset="0"/>
                  </a:rPr>
                  <a:t>candidate similar questions</a:t>
                </a:r>
                <a:r>
                  <a:rPr lang="en-SG" sz="1200" dirty="0" smtClean="0">
                    <a:latin typeface="Calibri" pitchFamily="34" charset="0"/>
                  </a:rPr>
                  <a:t>.</a:t>
                </a:r>
              </a:p>
              <a:p>
                <a:endParaRPr lang="en-SG" sz="1200" dirty="0">
                  <a:latin typeface="Calibri" pitchFamily="34" charset="0"/>
                </a:endParaRPr>
              </a:p>
              <a:p>
                <a:endParaRPr lang="en-SG" sz="1200" b="0" i="0" u="none" strike="noStrike" kern="1200" baseline="0" dirty="0" smtClean="0">
                  <a:solidFill>
                    <a:schemeClr val="tx1"/>
                  </a:solidFill>
                  <a:latin typeface="Arial" charset="0"/>
                  <a:ea typeface="+mn-ea"/>
                  <a:cs typeface="+mn-cs"/>
                </a:endParaRPr>
              </a:p>
              <a:p>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27</a:t>
            </a:fld>
            <a:endParaRPr lang="en-US"/>
          </a:p>
        </p:txBody>
      </p:sp>
    </p:spTree>
    <p:extLst>
      <p:ext uri="{BB962C8B-B14F-4D97-AF65-F5344CB8AC3E}">
        <p14:creationId xmlns:p14="http://schemas.microsoft.com/office/powerpoint/2010/main" val="2097915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1200" dirty="0" smtClean="0">
                    <a:latin typeface="Calibri" pitchFamily="34" charset="0"/>
                  </a:rPr>
                  <a:t>All comparing methods rank these </a:t>
                </a:r>
                <a14:m>
                  <m:oMath xmlns:m="http://schemas.openxmlformats.org/officeDocument/2006/math">
                    <m:r>
                      <a:rPr lang="en-US" altLang="zh-CN" sz="1200" b="0" i="1" smtClean="0">
                        <a:latin typeface="Cambria Math"/>
                      </a:rPr>
                      <m:t>𝑚</m:t>
                    </m:r>
                    <m:r>
                      <a:rPr lang="en-US" altLang="zh-CN" sz="1200" b="0" i="1" smtClean="0">
                        <a:latin typeface="Cambria Math"/>
                      </a:rPr>
                      <m:t>+</m:t>
                    </m:r>
                    <m:r>
                      <a:rPr lang="en-US" altLang="zh-CN" sz="1200" b="0" i="1" smtClean="0">
                        <a:latin typeface="Cambria Math"/>
                      </a:rPr>
                      <m:t>𝑛</m:t>
                    </m:r>
                  </m:oMath>
                </a14:m>
                <a:r>
                  <a:rPr lang="en-US" altLang="zh-CN" sz="1200" dirty="0" smtClean="0">
                    <a:latin typeface="Calibri" pitchFamily="34" charset="0"/>
                  </a:rPr>
                  <a:t> </a:t>
                </a:r>
                <a:r>
                  <a:rPr lang="en-US" altLang="zh-CN" sz="1200" i="1" dirty="0" smtClean="0">
                    <a:latin typeface="Calibri" pitchFamily="34" charset="0"/>
                  </a:rPr>
                  <a:t>candidate similar questions</a:t>
                </a:r>
                <a:r>
                  <a:rPr lang="en-US" altLang="zh-CN" sz="1200" dirty="0" smtClean="0">
                    <a:latin typeface="Calibri" pitchFamily="34" charset="0"/>
                  </a:rPr>
                  <a:t> according to their  similarity with the </a:t>
                </a:r>
                <a:r>
                  <a:rPr lang="en-US" altLang="zh-CN" sz="1200" i="1" dirty="0" smtClean="0">
                    <a:latin typeface="Calibri" pitchFamily="34" charset="0"/>
                  </a:rPr>
                  <a:t>query question</a:t>
                </a:r>
                <a:r>
                  <a:rPr lang="en-US" altLang="zh-CN" sz="1200" dirty="0" smtClean="0">
                    <a:latin typeface="Calibri" pitchFamily="34" charset="0"/>
                  </a:rPr>
                  <a:t>.</a:t>
                </a:r>
              </a:p>
              <a:p>
                <a:r>
                  <a:rPr lang="en-US" altLang="zh-CN" sz="1200" dirty="0" smtClean="0">
                    <a:latin typeface="Calibri" pitchFamily="34" charset="0"/>
                  </a:rPr>
                  <a:t>The higher the similar questions are ranked, the better the performance of the method is.</a:t>
                </a:r>
              </a:p>
              <a:p>
                <a:r>
                  <a:rPr lang="en-US" altLang="zh-CN" sz="1200" dirty="0" smtClean="0">
                    <a:latin typeface="Calibri" pitchFamily="34" charset="0"/>
                  </a:rPr>
                  <a:t>Recommendation score is computed based on JS-divergence between topic distributions of the </a:t>
                </a:r>
                <a:r>
                  <a:rPr lang="en-US" altLang="zh-CN" sz="1200" i="1" dirty="0" smtClean="0">
                    <a:latin typeface="Calibri" pitchFamily="34" charset="0"/>
                  </a:rPr>
                  <a:t>query question </a:t>
                </a:r>
                <a:r>
                  <a:rPr lang="en-US" altLang="zh-CN" sz="1200" dirty="0" smtClean="0">
                    <a:latin typeface="Calibri" pitchFamily="34" charset="0"/>
                  </a:rPr>
                  <a:t>and </a:t>
                </a:r>
                <a:r>
                  <a:rPr lang="en-US" altLang="zh-CN" sz="1200" i="1" dirty="0" smtClean="0">
                    <a:latin typeface="Calibri" pitchFamily="34" charset="0"/>
                  </a:rPr>
                  <a:t>candidate similar questions.</a:t>
                </a:r>
              </a:p>
              <a:p>
                <a:endParaRPr lang="en-SG" dirty="0"/>
              </a:p>
            </p:txBody>
          </p:sp>
        </mc:Choice>
        <mc:Fallback xmlns="">
          <p:sp>
            <p:nvSpPr>
              <p:cNvPr id="3" name="Notes Placeholder 2"/>
              <p:cNvSpPr>
                <a:spLocks noGrp="1"/>
              </p:cNvSpPr>
              <p:nvPr>
                <p:ph type="body" idx="1"/>
              </p:nvPr>
            </p:nvSpPr>
            <p:spPr/>
            <p:txBody>
              <a:bodyPr/>
              <a:lstStyle/>
              <a:p>
                <a:r>
                  <a:rPr lang="en-US" altLang="zh-CN" sz="1200" dirty="0" smtClean="0">
                    <a:latin typeface="Calibri" pitchFamily="34" charset="0"/>
                  </a:rPr>
                  <a:t>All comparing methods rank these </a:t>
                </a:r>
                <a:r>
                  <a:rPr lang="en-US" altLang="zh-CN" sz="1200" b="0" i="0" smtClean="0">
                    <a:latin typeface="Cambria Math"/>
                  </a:rPr>
                  <a:t>𝑚+𝑛</a:t>
                </a:r>
                <a:r>
                  <a:rPr lang="en-US" altLang="zh-CN" sz="1200" dirty="0" smtClean="0">
                    <a:latin typeface="Calibri" pitchFamily="34" charset="0"/>
                  </a:rPr>
                  <a:t> </a:t>
                </a:r>
                <a:r>
                  <a:rPr lang="en-US" altLang="zh-CN" sz="1200" i="1" dirty="0" smtClean="0">
                    <a:latin typeface="Calibri" pitchFamily="34" charset="0"/>
                  </a:rPr>
                  <a:t>candidate similar questions</a:t>
                </a:r>
                <a:r>
                  <a:rPr lang="en-US" altLang="zh-CN" sz="1200" dirty="0" smtClean="0">
                    <a:latin typeface="Calibri" pitchFamily="34" charset="0"/>
                  </a:rPr>
                  <a:t> according to their  similarity with the </a:t>
                </a:r>
                <a:r>
                  <a:rPr lang="en-US" altLang="zh-CN" sz="1200" i="1" dirty="0" smtClean="0">
                    <a:latin typeface="Calibri" pitchFamily="34" charset="0"/>
                  </a:rPr>
                  <a:t>query question</a:t>
                </a:r>
                <a:r>
                  <a:rPr lang="en-US" altLang="zh-CN" sz="1200" dirty="0" smtClean="0">
                    <a:latin typeface="Calibri" pitchFamily="34" charset="0"/>
                  </a:rPr>
                  <a:t>.</a:t>
                </a:r>
              </a:p>
              <a:p>
                <a:r>
                  <a:rPr lang="en-US" altLang="zh-CN" sz="1200" dirty="0" smtClean="0">
                    <a:latin typeface="Calibri" pitchFamily="34" charset="0"/>
                  </a:rPr>
                  <a:t>The higher the similar questions are ranked, the better the performance of the method is.</a:t>
                </a:r>
              </a:p>
              <a:p>
                <a:r>
                  <a:rPr lang="en-US" altLang="zh-CN" sz="1200" dirty="0" smtClean="0">
                    <a:latin typeface="Calibri" pitchFamily="34" charset="0"/>
                  </a:rPr>
                  <a:t>Recommendation score is computed based on JS-divergence between topic distributions of the </a:t>
                </a:r>
                <a:r>
                  <a:rPr lang="en-US" altLang="zh-CN" sz="1200" i="1" dirty="0" smtClean="0">
                    <a:latin typeface="Calibri" pitchFamily="34" charset="0"/>
                  </a:rPr>
                  <a:t>query question </a:t>
                </a:r>
                <a:r>
                  <a:rPr lang="en-US" altLang="zh-CN" sz="1200" dirty="0" smtClean="0">
                    <a:latin typeface="Calibri" pitchFamily="34" charset="0"/>
                  </a:rPr>
                  <a:t>and </a:t>
                </a:r>
                <a:r>
                  <a:rPr lang="en-US" altLang="zh-CN" sz="1200" i="1" dirty="0" smtClean="0">
                    <a:latin typeface="Calibri" pitchFamily="34" charset="0"/>
                  </a:rPr>
                  <a:t>candidate similar questions.</a:t>
                </a:r>
              </a:p>
              <a:p>
                <a:endParaRPr lang="en-SG" dirty="0"/>
              </a:p>
            </p:txBody>
          </p:sp>
        </mc:Fallback>
      </mc:AlternateContent>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28</a:t>
            </a:fld>
            <a:endParaRPr lang="en-US"/>
          </a:p>
        </p:txBody>
      </p:sp>
    </p:spTree>
    <p:extLst>
      <p:ext uri="{BB962C8B-B14F-4D97-AF65-F5344CB8AC3E}">
        <p14:creationId xmlns:p14="http://schemas.microsoft.com/office/powerpoint/2010/main" val="67571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SG" altLang="zh-CN" sz="1200" b="0" i="0" u="none" strike="noStrike" kern="1200" baseline="0" dirty="0" smtClean="0">
                <a:solidFill>
                  <a:schemeClr val="tx1"/>
                </a:solidFill>
                <a:latin typeface="Arial" charset="0"/>
                <a:ea typeface="+mn-ea"/>
                <a:cs typeface="+mn-cs"/>
              </a:rPr>
              <a:t>Any topic analysis based approach can be used as baselines because the main task here is to find those questions topical similar with the query question. We consider TSPR and  as our baselines. Note that topics learnt by TSPR are equivalent to compare with LDA, as TSPR uses LDA to learn topics by aggregating all posts of a user to form a “document”. To measure the usefulness of tags, we consider a simple baseline, </a:t>
            </a:r>
            <a:r>
              <a:rPr lang="en-SG" altLang="zh-CN" sz="1200" b="0" i="1" u="none" strike="noStrike" kern="1200" baseline="0" dirty="0" err="1" smtClean="0">
                <a:solidFill>
                  <a:schemeClr val="tx1"/>
                </a:solidFill>
                <a:latin typeface="Arial" charset="0"/>
                <a:ea typeface="+mn-ea"/>
                <a:cs typeface="+mn-cs"/>
              </a:rPr>
              <a:t>SimTag</a:t>
            </a:r>
            <a:r>
              <a:rPr lang="en-SG" altLang="zh-CN" sz="1200" b="0" i="0" u="none" strike="noStrike" kern="1200" baseline="0" dirty="0" smtClean="0">
                <a:solidFill>
                  <a:schemeClr val="tx1"/>
                </a:solidFill>
                <a:latin typeface="Arial" charset="0"/>
                <a:ea typeface="+mn-ea"/>
                <a:cs typeface="+mn-cs"/>
              </a:rPr>
              <a:t>, which recommends questions by looking at tag similarity. We use </a:t>
            </a:r>
            <a:r>
              <a:rPr lang="en-SG" altLang="zh-CN" sz="1200" b="0" i="0" u="none" strike="noStrike" kern="1200" baseline="0" dirty="0" err="1" smtClean="0">
                <a:solidFill>
                  <a:schemeClr val="tx1"/>
                </a:solidFill>
                <a:latin typeface="Arial" charset="0"/>
                <a:ea typeface="+mn-ea"/>
                <a:cs typeface="+mn-cs"/>
              </a:rPr>
              <a:t>Jaccard</a:t>
            </a:r>
            <a:r>
              <a:rPr lang="en-SG" altLang="zh-CN" sz="1200" b="0" i="0" u="none" strike="noStrike" kern="1200" baseline="0" dirty="0" smtClean="0">
                <a:solidFill>
                  <a:schemeClr val="tx1"/>
                </a:solidFill>
                <a:latin typeface="Arial" charset="0"/>
                <a:ea typeface="+mn-ea"/>
                <a:cs typeface="+mn-cs"/>
              </a:rPr>
              <a:t> Index to measure tag similarity, where the idea is the more tags two questions share the more similar they are.</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We compare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with baselines in terms of four criteria: precision, the average rank of the similar questions , mean reciprocal rank (MRR) and cumulative distribution of ranks (CDR). </a:t>
            </a:r>
          </a:p>
          <a:p>
            <a:r>
              <a:rPr lang="en-SG" sz="1200" b="0" i="0" u="none" strike="noStrike" kern="1200" baseline="0" dirty="0" smtClean="0">
                <a:solidFill>
                  <a:schemeClr val="tx1"/>
                </a:solidFill>
                <a:latin typeface="Arial" charset="0"/>
                <a:ea typeface="+mn-ea"/>
                <a:cs typeface="+mn-cs"/>
              </a:rPr>
              <a:t>We present the results in this table.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shows a better performance than all baselines in terms of all measures. </a:t>
            </a:r>
          </a:p>
          <a:p>
            <a:r>
              <a:rPr lang="en-SG" sz="1200" b="0" i="0" u="none" strike="noStrike" kern="1200" baseline="0" dirty="0" smtClean="0">
                <a:solidFill>
                  <a:schemeClr val="tx1"/>
                </a:solidFill>
                <a:latin typeface="Arial" charset="0"/>
                <a:ea typeface="+mn-ea"/>
                <a:cs typeface="+mn-cs"/>
              </a:rPr>
              <a:t>This result indicates that our method significantly outperforms the comparing methods.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(We would like to stress that the task of recommending similar questions is difficult as the candidate question set is very large. Another challenge is that most of time, we only observe one similar question in our data set which is one question that appears as a link in the post replying to the query question. In this case, the task is essentially</a:t>
            </a:r>
          </a:p>
          <a:p>
            <a:r>
              <a:rPr lang="en-SG" sz="1200" b="0" i="0" u="none" strike="noStrike" kern="1200" baseline="0" dirty="0" smtClean="0">
                <a:solidFill>
                  <a:schemeClr val="tx1"/>
                </a:solidFill>
                <a:latin typeface="Arial" charset="0"/>
                <a:ea typeface="+mn-ea"/>
                <a:cs typeface="+mn-cs"/>
              </a:rPr>
              <a:t>to rank this question among more than 1000 candidate question set. It is therefore not surprising to observe that the precision of all the methods are not high. Yet, our method shows much better precision among all.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Furthermore, all the comparing methods show a low CDR score. In CDR@50, less than 5% of query questions are observed with similar questions being ranked at least in top-50 position. Our method performs significantly better, with more than 40% of query questions.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Moreover, the results show the effectiveness of considering tags to measure topics as the </a:t>
            </a:r>
            <a:r>
              <a:rPr lang="en-SG" sz="1200" b="0" i="1" u="none" strike="noStrike" kern="1200" baseline="0" dirty="0" err="1" smtClean="0">
                <a:solidFill>
                  <a:schemeClr val="tx1"/>
                </a:solidFill>
                <a:latin typeface="Arial" charset="0"/>
                <a:ea typeface="+mn-ea"/>
                <a:cs typeface="+mn-cs"/>
              </a:rPr>
              <a:t>SimTag</a:t>
            </a:r>
            <a:r>
              <a:rPr lang="en-SG" sz="1200" b="0" i="1" u="none" strike="noStrike" kern="1200" baseline="0" dirty="0" smtClean="0">
                <a:solidFill>
                  <a:schemeClr val="tx1"/>
                </a:solidFill>
                <a:latin typeface="Arial" charset="0"/>
                <a:ea typeface="+mn-ea"/>
                <a:cs typeface="+mn-cs"/>
              </a:rPr>
              <a:t> </a:t>
            </a:r>
            <a:r>
              <a:rPr lang="en-SG" sz="1200" b="0" i="0" u="none" strike="noStrike" kern="1200" baseline="0" dirty="0" smtClean="0">
                <a:solidFill>
                  <a:schemeClr val="tx1"/>
                </a:solidFill>
                <a:latin typeface="Arial" charset="0"/>
                <a:ea typeface="+mn-ea"/>
                <a:cs typeface="+mn-cs"/>
              </a:rPr>
              <a:t>baseline has a better performance than TSPR and UQA.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Our method outperforms all the baselines mainly because of two factors: (1) using tags to help learn topics; (2) jointly models topics and expertise, where the interplay between them can affect the formation of topics.)</a:t>
            </a:r>
            <a:endParaRPr lang="en-SG" dirty="0"/>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29</a:t>
            </a:fld>
            <a:endParaRPr lang="en-US"/>
          </a:p>
        </p:txBody>
      </p:sp>
    </p:spTree>
    <p:extLst>
      <p:ext uri="{BB962C8B-B14F-4D97-AF65-F5344CB8AC3E}">
        <p14:creationId xmlns:p14="http://schemas.microsoft.com/office/powerpoint/2010/main" val="309623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However, existing question answering mechanism in CQA sites still face major challenges:</a:t>
            </a:r>
          </a:p>
          <a:p>
            <a:r>
              <a:rPr lang="en-SG" sz="1200" b="0" i="0" u="none" strike="noStrike" kern="1200" baseline="0" dirty="0" smtClean="0">
                <a:solidFill>
                  <a:schemeClr val="tx1"/>
                </a:solidFill>
                <a:latin typeface="Arial" charset="0"/>
                <a:ea typeface="+mn-ea"/>
                <a:cs typeface="+mn-cs"/>
              </a:rPr>
              <a:t>(1) Poor expertise matching: A new question, in many cases, may not find its way to the right people with the best-matching interest and ability to answer it. This can result in suboptimal answers and prolonged latency. </a:t>
            </a:r>
          </a:p>
          <a:p>
            <a:r>
              <a:rPr lang="en-SG" sz="1200" b="0" i="0" u="none" strike="noStrike" kern="1200" baseline="0" dirty="0" smtClean="0">
                <a:solidFill>
                  <a:schemeClr val="tx1"/>
                </a:solidFill>
                <a:latin typeface="Arial" charset="0"/>
                <a:ea typeface="+mn-ea"/>
                <a:cs typeface="+mn-cs"/>
              </a:rPr>
              <a:t>(2) Low-quality answers: CQA sites may contain low-quality answers such as spams. These answers often receive low ratings or voting from community members. </a:t>
            </a:r>
          </a:p>
          <a:p>
            <a:r>
              <a:rPr lang="en-SG" sz="1200" b="0" i="0" u="none" strike="noStrike" kern="1200" baseline="0" dirty="0" smtClean="0">
                <a:solidFill>
                  <a:schemeClr val="tx1"/>
                </a:solidFill>
                <a:latin typeface="Arial" charset="0"/>
                <a:ea typeface="+mn-ea"/>
                <a:cs typeface="+mn-cs"/>
              </a:rPr>
              <a:t>(3) Under-utilized archived questions: Many questions from different users are in fact similar. Before posting a new question, a user may benefit from browsing related archived</a:t>
            </a:r>
          </a:p>
          <a:p>
            <a:r>
              <a:rPr lang="en-SG" sz="1200" b="0" i="0" u="none" strike="noStrike" kern="1200" baseline="0" dirty="0" smtClean="0">
                <a:solidFill>
                  <a:schemeClr val="tx1"/>
                </a:solidFill>
                <a:latin typeface="Arial" charset="0"/>
                <a:ea typeface="+mn-ea"/>
                <a:cs typeface="+mn-cs"/>
              </a:rPr>
              <a:t>questions and their answers first. </a:t>
            </a:r>
          </a:p>
          <a:p>
            <a:r>
              <a:rPr lang="en-SG" sz="1200" b="0" i="0" u="none" strike="noStrike" kern="1200" baseline="0" dirty="0" smtClean="0">
                <a:solidFill>
                  <a:schemeClr val="tx1"/>
                </a:solidFill>
                <a:latin typeface="Arial" charset="0"/>
                <a:ea typeface="+mn-ea"/>
                <a:cs typeface="+mn-cs"/>
              </a:rPr>
              <a:t>Essentially, a fundamental question underlying all these tasks is how to model topics and expertise in CQA sites.</a:t>
            </a:r>
          </a:p>
          <a:p>
            <a:r>
              <a:rPr lang="en-SG" sz="1200" b="0" i="0" u="none" strike="noStrike" kern="1200" baseline="0" dirty="0" smtClean="0">
                <a:solidFill>
                  <a:schemeClr val="tx1"/>
                </a:solidFill>
                <a:latin typeface="Arial" charset="0"/>
                <a:ea typeface="+mn-ea"/>
                <a:cs typeface="+mn-cs"/>
              </a:rPr>
              <a:t>That is the problem we want to study in our work</a:t>
            </a:r>
            <a:endParaRPr lang="en-SG" dirty="0"/>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3</a:t>
            </a:fld>
            <a:endParaRPr lang="en-US"/>
          </a:p>
        </p:txBody>
      </p:sp>
    </p:spTree>
    <p:extLst>
      <p:ext uri="{BB962C8B-B14F-4D97-AF65-F5344CB8AC3E}">
        <p14:creationId xmlns:p14="http://schemas.microsoft.com/office/powerpoint/2010/main" val="326880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We further give parameter sensitivity analysis for our proposed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and Topic Expertise Model.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is based on the topics and expertise model results of TEM, hence the choice of parameters settings such as topic number, </a:t>
            </a:r>
            <a:r>
              <a:rPr lang="en-SG" sz="1200" b="0" i="1" u="none" strike="noStrike" kern="1200" baseline="0" dirty="0" smtClean="0">
                <a:solidFill>
                  <a:schemeClr val="tx1"/>
                </a:solidFill>
                <a:latin typeface="Arial" charset="0"/>
                <a:ea typeface="+mn-ea"/>
                <a:cs typeface="+mn-cs"/>
              </a:rPr>
              <a:t>K </a:t>
            </a:r>
            <a:r>
              <a:rPr lang="en-SG" sz="1200" b="0" i="0" u="none" strike="noStrike" kern="1200" baseline="0" dirty="0" smtClean="0">
                <a:solidFill>
                  <a:schemeClr val="tx1"/>
                </a:solidFill>
                <a:latin typeface="Arial" charset="0"/>
                <a:ea typeface="+mn-ea"/>
                <a:cs typeface="+mn-cs"/>
              </a:rPr>
              <a:t>and expertise number, </a:t>
            </a:r>
            <a:r>
              <a:rPr lang="en-SG" sz="1200" b="0" i="1" u="none" strike="noStrike" kern="1200" baseline="0" dirty="0" smtClean="0">
                <a:solidFill>
                  <a:schemeClr val="tx1"/>
                </a:solidFill>
                <a:latin typeface="Arial" charset="0"/>
                <a:ea typeface="+mn-ea"/>
                <a:cs typeface="+mn-cs"/>
              </a:rPr>
              <a:t>E  </a:t>
            </a:r>
            <a:r>
              <a:rPr lang="en-SG" sz="1200" b="0" i="0" u="none" strike="noStrike" kern="1200" baseline="0" dirty="0" smtClean="0">
                <a:solidFill>
                  <a:schemeClr val="tx1"/>
                </a:solidFill>
                <a:latin typeface="Arial" charset="0"/>
                <a:ea typeface="+mn-ea"/>
                <a:cs typeface="+mn-cs"/>
              </a:rPr>
              <a:t>in TEM will also influence the performance of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We can see that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has stable performance with varying setting of parameters.</a:t>
            </a:r>
            <a:endParaRPr lang="en-SG" dirty="0"/>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30</a:t>
            </a:fld>
            <a:endParaRPr lang="en-US"/>
          </a:p>
        </p:txBody>
      </p:sp>
    </p:spTree>
    <p:extLst>
      <p:ext uri="{BB962C8B-B14F-4D97-AF65-F5344CB8AC3E}">
        <p14:creationId xmlns:p14="http://schemas.microsoft.com/office/powerpoint/2010/main" val="3712184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048209-6CB2-4611-A879-E9DFF230C8C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In conclusion, in this paper we proposed Topic Expertise Model to jointly model topics and expertise in CQA services.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Based on its model results we proposed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to combine textual content learning with link analysis for deriving the user expertise and interests score under various topics.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Our model is generalized and applicable for various CQA tasks including expert finding, relevant answers retrieval, and similar questions recommendation.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Our extensive experimental studies on Stack Overflow data sets demonstrates the effectiveness of our model when compared to other existing methods.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In the future we expect to further study the temporal aspect of users in CQA. In real world, the interests and expertise of users change with time. Capturing such temporal information could be more beneficial in recommendation tasks of CQA. </a:t>
            </a:r>
          </a:p>
          <a:p>
            <a:r>
              <a:rPr lang="en-SG" sz="1200" b="0" i="0" u="none" strike="noStrike" kern="1200" baseline="0" dirty="0" smtClean="0">
                <a:solidFill>
                  <a:schemeClr val="tx1"/>
                </a:solidFill>
                <a:latin typeface="Arial" charset="0"/>
                <a:ea typeface="+mn-ea"/>
                <a:cs typeface="+mn-cs"/>
              </a:rPr>
              <a:t>Another interesting aspect is the social influence of users on CQA. The answerer profile might influence the voting behaviour of users and hence impacts the recommendation methods.</a:t>
            </a:r>
          </a:p>
          <a:p>
            <a:r>
              <a:rPr lang="en-SG" sz="1200" b="0" i="0" u="none" strike="noStrike" kern="1200" baseline="0" dirty="0" smtClean="0">
                <a:solidFill>
                  <a:schemeClr val="tx1"/>
                </a:solidFill>
                <a:latin typeface="Arial" charset="0"/>
                <a:ea typeface="+mn-ea"/>
                <a:cs typeface="+mn-cs"/>
              </a:rPr>
              <a:t>It is an interesting problem to analyse the components in CQA for adaptive recommendation systems.</a:t>
            </a:r>
            <a:endParaRPr lang="en-SG" dirty="0"/>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32</a:t>
            </a:fld>
            <a:endParaRPr lang="en-US"/>
          </a:p>
        </p:txBody>
      </p:sp>
    </p:spTree>
    <p:extLst>
      <p:ext uri="{BB962C8B-B14F-4D97-AF65-F5344CB8AC3E}">
        <p14:creationId xmlns:p14="http://schemas.microsoft.com/office/powerpoint/2010/main" val="435713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Thank</a:t>
            </a:r>
            <a:r>
              <a:rPr lang="en-US" altLang="zh-CN" baseline="0" dirty="0" smtClean="0"/>
              <a:t> you for your time! </a:t>
            </a:r>
          </a:p>
          <a:p>
            <a:r>
              <a:rPr lang="en-US" altLang="zh-CN" baseline="0" dirty="0" smtClean="0"/>
              <a:t>Thanks!</a:t>
            </a:r>
            <a:endParaRPr lang="zh-CN" altLang="en-US" dirty="0"/>
          </a:p>
        </p:txBody>
      </p:sp>
      <p:sp>
        <p:nvSpPr>
          <p:cNvPr id="4" name="灯片编号占位符 3"/>
          <p:cNvSpPr>
            <a:spLocks noGrp="1"/>
          </p:cNvSpPr>
          <p:nvPr>
            <p:ph type="sldNum" sz="quarter" idx="10"/>
          </p:nvPr>
        </p:nvSpPr>
        <p:spPr/>
        <p:txBody>
          <a:bodyPr/>
          <a:lstStyle/>
          <a:p>
            <a:pPr>
              <a:defRPr/>
            </a:pPr>
            <a:fld id="{75E8EBFE-84F4-49D9-826D-2BBD89597FB6}" type="slidenum">
              <a:rPr lang="en-US" smtClean="0"/>
              <a:pPr>
                <a:defRPr/>
              </a:pPr>
              <a:t>33</a:t>
            </a:fld>
            <a:endParaRPr lang="en-US"/>
          </a:p>
        </p:txBody>
      </p:sp>
    </p:spTree>
    <p:extLst>
      <p:ext uri="{BB962C8B-B14F-4D97-AF65-F5344CB8AC3E}">
        <p14:creationId xmlns:p14="http://schemas.microsoft.com/office/powerpoint/2010/main" val="322157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This is a snapshot of Stack Overflow which is the </a:t>
            </a:r>
            <a:r>
              <a:rPr lang="en-SG" sz="1200" b="0" i="0" u="none" strike="noStrike" kern="1200" baseline="0" dirty="0" smtClean="0">
                <a:solidFill>
                  <a:schemeClr val="tx1"/>
                </a:solidFill>
                <a:latin typeface="Arial" charset="0"/>
                <a:ea typeface="+mn-ea"/>
                <a:cs typeface="+mn-cs"/>
              </a:rPr>
              <a:t>largest CQA focused on computer programming. The basic elements of a community question answering system are questions, answers and users. The asker could assign tags to the proposed question to label the topic information. Both questions and answers have vote scores given by users in CQA. Users can vote-up or vote-down Q&amp;A posts. The value of vote score equals the difference between times of vote-up and vote-down.</a:t>
            </a:r>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4</a:t>
            </a:fld>
            <a:endParaRPr lang="en-US"/>
          </a:p>
        </p:txBody>
      </p:sp>
    </p:spTree>
    <p:extLst>
      <p:ext uri="{BB962C8B-B14F-4D97-AF65-F5344CB8AC3E}">
        <p14:creationId xmlns:p14="http://schemas.microsoft.com/office/powerpoint/2010/main" val="32688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Arial" charset="0"/>
                <a:ea typeface="+mn-ea"/>
                <a:cs typeface="+mn-cs"/>
              </a:rPr>
              <a:t>In our work, we propose a principle approach to jointly model topics and expertise in CQA. Traditionally, topics and expertise have been modelled separately.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Despite their success in each aspect, there is a strong need in real-life CQA services to integrate these two aspects together to enhance user experience. </a:t>
            </a:r>
          </a:p>
          <a:p>
            <a:r>
              <a:rPr lang="en-SG" sz="1200" b="0" i="0" u="none" strike="noStrike" kern="1200" baseline="0" dirty="0" smtClean="0">
                <a:solidFill>
                  <a:schemeClr val="tx1"/>
                </a:solidFill>
                <a:latin typeface="Arial" charset="0"/>
                <a:ea typeface="+mn-ea"/>
                <a:cs typeface="+mn-cs"/>
              </a:rPr>
              <a:t>For one hand, no one is expert in all topical interests, which means one’s expertise level should be evaluated with respect to the corresponding topics. </a:t>
            </a:r>
          </a:p>
          <a:p>
            <a:r>
              <a:rPr lang="en-SG" sz="1200" b="0" i="0" u="none" strike="noStrike" kern="1200" baseline="0" dirty="0" smtClean="0">
                <a:solidFill>
                  <a:schemeClr val="tx1"/>
                </a:solidFill>
                <a:latin typeface="Arial" charset="0"/>
                <a:ea typeface="+mn-ea"/>
                <a:cs typeface="+mn-cs"/>
              </a:rPr>
              <a:t>On the other hand, every new question falls into some particular topics, and they should be routed to answerers interested in those particular topics with the right level of expertise.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We take both user topical interest and expertise evaluation into our model, enabling our method to find experts with both similar topical preference and matching topical expertise.</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Furthermore, we achieve better understanding of both user topical interest and expertise by leveraging tagging and voting information.</a:t>
            </a:r>
          </a:p>
          <a:p>
            <a:r>
              <a:rPr lang="en-SG" sz="1200" b="0" i="0" u="none" strike="noStrike" kern="1200" baseline="0" dirty="0" smtClean="0">
                <a:solidFill>
                  <a:schemeClr val="tx1"/>
                </a:solidFill>
                <a:latin typeface="Arial" charset="0"/>
                <a:ea typeface="+mn-ea"/>
                <a:cs typeface="+mn-cs"/>
              </a:rPr>
              <a:t>(I) Tagging information — Tags are important user-generated category information for many Q&amp;A communities, e.g., technical forums, that achieves fine-grained and dynamic topic representation. </a:t>
            </a:r>
          </a:p>
          <a:p>
            <a:r>
              <a:rPr lang="en-SG" sz="1200" b="0" i="0" u="none" strike="noStrike" kern="1200" baseline="0" dirty="0" smtClean="0">
                <a:solidFill>
                  <a:schemeClr val="tx1"/>
                </a:solidFill>
                <a:latin typeface="Arial" charset="0"/>
                <a:ea typeface="+mn-ea"/>
                <a:cs typeface="+mn-cs"/>
              </a:rPr>
              <a:t>(II) Voting information — Votes indicate a CQA community’s long term review for a given user’s expertise level under a specific topic  Users with high expertise tend to receive high votes for their Q&amp;A posts. This motivates us to exploit the votes for a user given specific topics to model user topical expertise.</a:t>
            </a:r>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5</a:t>
            </a:fld>
            <a:endParaRPr lang="en-US"/>
          </a:p>
        </p:txBody>
      </p:sp>
    </p:spTree>
    <p:extLst>
      <p:ext uri="{BB962C8B-B14F-4D97-AF65-F5344CB8AC3E}">
        <p14:creationId xmlns:p14="http://schemas.microsoft.com/office/powerpoint/2010/main" val="32688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en-SG"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C048209-6CB2-4611-A879-E9DFF230C8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sz="1200" b="0" i="0" u="none" strike="noStrike" kern="1200" baseline="0" dirty="0" smtClean="0">
                <a:solidFill>
                  <a:schemeClr val="tx1"/>
                </a:solidFill>
                <a:latin typeface="Arial" charset="0"/>
                <a:ea typeface="+mn-ea"/>
                <a:cs typeface="+mn-cs"/>
              </a:rPr>
              <a:t>The most related works are about expert finding in CQA. Current methods are based on link analysis and latent topic modelling techniques. </a:t>
            </a:r>
            <a:r>
              <a:rPr lang="en-SG" sz="1200" b="0" i="0" u="none" strike="noStrike" kern="1200" baseline="0" dirty="0" err="1" smtClean="0">
                <a:solidFill>
                  <a:schemeClr val="tx1"/>
                </a:solidFill>
                <a:latin typeface="Arial" charset="0"/>
                <a:ea typeface="+mn-ea"/>
                <a:cs typeface="+mn-cs"/>
              </a:rPr>
              <a:t>Jurczyk</a:t>
            </a:r>
            <a:r>
              <a:rPr lang="en-SG" sz="1200" b="0" i="0" u="none" strike="noStrike" kern="1200" baseline="0" dirty="0" smtClean="0">
                <a:solidFill>
                  <a:schemeClr val="tx1"/>
                </a:solidFill>
                <a:latin typeface="Arial" charset="0"/>
                <a:ea typeface="+mn-ea"/>
                <a:cs typeface="+mn-cs"/>
              </a:rPr>
              <a:t> and </a:t>
            </a:r>
            <a:r>
              <a:rPr lang="en-SG" sz="1200" b="0" i="0" u="none" strike="noStrike" kern="1200" baseline="0" dirty="0" err="1" smtClean="0">
                <a:solidFill>
                  <a:schemeClr val="tx1"/>
                </a:solidFill>
                <a:latin typeface="Arial" charset="0"/>
                <a:ea typeface="+mn-ea"/>
                <a:cs typeface="+mn-cs"/>
              </a:rPr>
              <a:t>Agichtein</a:t>
            </a:r>
            <a:r>
              <a:rPr lang="en-SG" sz="1200" b="0" i="0" u="none" strike="noStrike" kern="1200" baseline="0" dirty="0" smtClean="0">
                <a:solidFill>
                  <a:schemeClr val="tx1"/>
                </a:solidFill>
                <a:latin typeface="Arial" charset="0"/>
                <a:ea typeface="+mn-ea"/>
                <a:cs typeface="+mn-cs"/>
              </a:rPr>
              <a:t> applied HITS algorithm on the underlying graph of CQA for estimating user ranking scores. Zhang et. al. proposed expertise ranking and Z-score to measure the relative expertise of a user. Although link analysis technique helps find authoritative users, a given new question on some specific topics might not interest these global experts or match their expertise and skills.</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To find topic-level experts, topic-model-based methods are proposed for user topical interests analysis. </a:t>
            </a:r>
            <a:r>
              <a:rPr lang="en-SG" sz="1200" b="0" i="0" u="none" strike="noStrike" kern="1200" baseline="0" dirty="0" err="1" smtClean="0">
                <a:solidFill>
                  <a:schemeClr val="tx1"/>
                </a:solidFill>
                <a:latin typeface="Arial" charset="0"/>
                <a:ea typeface="+mn-ea"/>
                <a:cs typeface="+mn-cs"/>
              </a:rPr>
              <a:t>Guo</a:t>
            </a:r>
            <a:r>
              <a:rPr lang="en-SG" sz="1200" b="0" i="0" u="none" strike="noStrike" kern="1200" baseline="0" dirty="0" smtClean="0">
                <a:solidFill>
                  <a:schemeClr val="tx1"/>
                </a:solidFill>
                <a:latin typeface="Arial" charset="0"/>
                <a:ea typeface="+mn-ea"/>
                <a:cs typeface="+mn-cs"/>
              </a:rPr>
              <a:t> et. al. proposed a generative model for questions and answers by exploring the category information to discover latent interests of users and recommend question answerers for new arrival questions. While latent topic analysis could find users interested in a given new question, these approaches fail to capture to what extent these users’ expertise and skills match the questions with similar topical interest.</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Furthermore, some approaches try to combine topical models and link analysis for finding authoritative users. A typical work is </a:t>
            </a:r>
            <a:r>
              <a:rPr lang="en-SG" sz="1200" b="0" i="0" u="none" strike="noStrike" kern="1200" baseline="0" dirty="0" err="1" smtClean="0">
                <a:solidFill>
                  <a:schemeClr val="tx1"/>
                </a:solidFill>
                <a:latin typeface="Arial" charset="0"/>
                <a:ea typeface="+mn-ea"/>
                <a:cs typeface="+mn-cs"/>
              </a:rPr>
              <a:t>TwitterRank</a:t>
            </a:r>
            <a:r>
              <a:rPr lang="en-SG" sz="1200" b="0" i="0" u="none" strike="noStrike" kern="1200" baseline="0" dirty="0" smtClean="0">
                <a:solidFill>
                  <a:schemeClr val="tx1"/>
                </a:solidFill>
                <a:latin typeface="Arial" charset="0"/>
                <a:ea typeface="+mn-ea"/>
                <a:cs typeface="+mn-cs"/>
              </a:rPr>
              <a:t>, an extension</a:t>
            </a:r>
          </a:p>
          <a:p>
            <a:r>
              <a:rPr lang="en-SG" sz="1200" b="0" i="0" u="none" strike="noStrike" kern="1200" baseline="0" dirty="0" smtClean="0">
                <a:solidFill>
                  <a:schemeClr val="tx1"/>
                </a:solidFill>
                <a:latin typeface="Arial" charset="0"/>
                <a:ea typeface="+mn-ea"/>
                <a:cs typeface="+mn-cs"/>
              </a:rPr>
              <a:t>of PageRank algorithm to measure the influence of users in Twitter. For CQA domains, Zhou and his colleagues proposed Topic-Sensitive PageRank(TSPR) for expert finding.  </a:t>
            </a:r>
          </a:p>
          <a:p>
            <a:endParaRPr lang="en-SG" sz="1200" b="0" i="0" u="none" strike="noStrike" kern="1200" baseline="0" dirty="0" smtClean="0">
              <a:solidFill>
                <a:schemeClr val="tx1"/>
              </a:solidFill>
              <a:latin typeface="Arial" charset="0"/>
              <a:ea typeface="+mn-ea"/>
              <a:cs typeface="+mn-cs"/>
            </a:endParaRPr>
          </a:p>
          <a:p>
            <a:r>
              <a:rPr lang="en-SG" sz="1200" b="0" i="0" u="none" strike="noStrike" kern="1200" baseline="0" dirty="0" smtClean="0">
                <a:solidFill>
                  <a:schemeClr val="tx1"/>
                </a:solidFill>
                <a:latin typeface="Arial" charset="0"/>
                <a:ea typeface="+mn-ea"/>
                <a:cs typeface="+mn-cs"/>
              </a:rPr>
              <a:t>Our study differs from these works in that we jointly model topics and expertise, taking in consideration both user topical interest and expertise evaluation into our </a:t>
            </a:r>
            <a:r>
              <a:rPr lang="en-SG" sz="1200" b="0" i="0" u="none" strike="noStrike" kern="1200" baseline="0" dirty="0" err="1" smtClean="0">
                <a:solidFill>
                  <a:schemeClr val="tx1"/>
                </a:solidFill>
                <a:latin typeface="Arial" charset="0"/>
                <a:ea typeface="+mn-ea"/>
                <a:cs typeface="+mn-cs"/>
              </a:rPr>
              <a:t>probalistic</a:t>
            </a:r>
            <a:r>
              <a:rPr lang="en-SG" sz="1200" b="0" i="0" u="none" strike="noStrike" kern="1200" baseline="0" dirty="0" smtClean="0">
                <a:solidFill>
                  <a:schemeClr val="tx1"/>
                </a:solidFill>
                <a:latin typeface="Arial" charset="0"/>
                <a:ea typeface="+mn-ea"/>
                <a:cs typeface="+mn-cs"/>
              </a:rPr>
              <a:t> model. We also better integrate data components of CQA such as tagging and voting information into our proposed method.</a:t>
            </a:r>
            <a:endParaRPr lang="en-US" dirty="0"/>
          </a:p>
        </p:txBody>
      </p:sp>
      <p:sp>
        <p:nvSpPr>
          <p:cNvPr id="4" name="Slide Number Placeholder 3"/>
          <p:cNvSpPr>
            <a:spLocks noGrp="1"/>
          </p:cNvSpPr>
          <p:nvPr>
            <p:ph type="sldNum" sz="quarter" idx="10"/>
          </p:nvPr>
        </p:nvSpPr>
        <p:spPr/>
        <p:txBody>
          <a:bodyPr/>
          <a:lstStyle/>
          <a:p>
            <a:fld id="{3C048209-6CB2-4611-A879-E9DFF230C8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048209-6CB2-4611-A879-E9DFF230C8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SG" sz="1200" kern="1200" dirty="0" smtClean="0">
                <a:solidFill>
                  <a:schemeClr val="tx1"/>
                </a:solidFill>
                <a:effectLst/>
                <a:latin typeface="Arial" charset="0"/>
                <a:ea typeface="+mn-ea"/>
                <a:cs typeface="+mn-cs"/>
              </a:rPr>
              <a:t>Before I introduce our method, let me first talk about main concepts used  in our model.</a:t>
            </a:r>
            <a:r>
              <a:rPr lang="en-SG" sz="1200" kern="1200" baseline="0" dirty="0" smtClean="0">
                <a:solidFill>
                  <a:schemeClr val="tx1"/>
                </a:solidFill>
                <a:effectLst/>
                <a:latin typeface="Arial" charset="0"/>
                <a:ea typeface="+mn-ea"/>
                <a:cs typeface="+mn-cs"/>
              </a:rPr>
              <a:t> </a:t>
            </a:r>
            <a:endParaRPr lang="en-SG" sz="1200" b="0" i="0" u="none" strike="noStrike" kern="1200" baseline="0" dirty="0" smtClean="0">
              <a:solidFill>
                <a:schemeClr val="tx1"/>
              </a:solidFill>
              <a:effectLst/>
              <a:latin typeface="Arial" charset="0"/>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SG" sz="1200" b="0" i="0" u="none" strike="noStrike" kern="1200" baseline="0" dirty="0" smtClean="0">
                <a:solidFill>
                  <a:schemeClr val="tx1"/>
                </a:solidFill>
                <a:latin typeface="Arial" charset="0"/>
                <a:ea typeface="+mn-ea"/>
                <a:cs typeface="+mn-cs"/>
              </a:rPr>
              <a:t>Topical Interest refers to user preference for specific topics in CQA. For example, some users prefer to post content related to “Java”, while others are more interested in “database”.</a:t>
            </a:r>
          </a:p>
          <a:p>
            <a:r>
              <a:rPr lang="en-SG" sz="1200" b="0" i="0" u="none" strike="noStrike" kern="1200" baseline="0" dirty="0" smtClean="0">
                <a:solidFill>
                  <a:schemeClr val="tx1"/>
                </a:solidFill>
                <a:latin typeface="Arial" charset="0"/>
                <a:ea typeface="+mn-ea"/>
                <a:cs typeface="+mn-cs"/>
              </a:rPr>
              <a:t>Topical Expertise refers to  users’ skill and experience on specific topics in CQA. Different users have different topical expertise. Moreover, one user could have different expertise levels for different topics. For example, a user may be a expert for the “Java” topic but a beginner for "</a:t>
            </a:r>
            <a:r>
              <a:rPr lang="en-SG" sz="1200" b="0" i="0" u="none" strike="noStrike" kern="1200" baseline="0" dirty="0" err="1" smtClean="0">
                <a:solidFill>
                  <a:schemeClr val="tx1"/>
                </a:solidFill>
                <a:latin typeface="Arial" charset="0"/>
                <a:ea typeface="+mn-ea"/>
                <a:cs typeface="+mn-cs"/>
              </a:rPr>
              <a:t>Matlab</a:t>
            </a:r>
            <a:r>
              <a:rPr lang="en-SG" sz="1200" b="0" i="0" u="none" strike="noStrike" kern="1200" baseline="0" dirty="0" smtClean="0">
                <a:solidFill>
                  <a:schemeClr val="tx1"/>
                </a:solidFill>
                <a:latin typeface="Arial" charset="0"/>
                <a:ea typeface="+mn-ea"/>
                <a:cs typeface="+mn-cs"/>
              </a:rPr>
              <a:t>".</a:t>
            </a:r>
          </a:p>
          <a:p>
            <a:r>
              <a:rPr lang="en-SG" sz="1200" b="0" i="0" u="none" strike="noStrike" kern="1200" baseline="0" dirty="0" smtClean="0">
                <a:solidFill>
                  <a:schemeClr val="tx1"/>
                </a:solidFill>
                <a:latin typeface="Arial" charset="0"/>
                <a:ea typeface="+mn-ea"/>
                <a:cs typeface="+mn-cs"/>
              </a:rPr>
              <a:t>Q&amp;A Graph refers to the network based on user posting </a:t>
            </a:r>
            <a:r>
              <a:rPr lang="en-SG" sz="1200" b="0" i="0" u="none" strike="noStrike" kern="1200" baseline="0" dirty="0" err="1" smtClean="0">
                <a:solidFill>
                  <a:schemeClr val="tx1"/>
                </a:solidFill>
                <a:latin typeface="Arial" charset="0"/>
                <a:ea typeface="+mn-ea"/>
                <a:cs typeface="+mn-cs"/>
              </a:rPr>
              <a:t>behavior</a:t>
            </a:r>
            <a:r>
              <a:rPr lang="en-SG" sz="1200" b="0" i="0" u="none" strike="noStrike" kern="1200" baseline="0" dirty="0" smtClean="0">
                <a:solidFill>
                  <a:schemeClr val="tx1"/>
                </a:solidFill>
                <a:latin typeface="Arial" charset="0"/>
                <a:ea typeface="+mn-ea"/>
                <a:cs typeface="+mn-cs"/>
              </a:rPr>
              <a:t> in CQA. Nodes denote users and a directed edge exists between two users if one of them has answered questions by the other, where the edge direction is from the asker to the answerer.</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Our method include two steps:</a:t>
            </a:r>
          </a:p>
          <a:p>
            <a:r>
              <a:rPr lang="en-US" sz="1200" b="0" i="0" u="none" strike="noStrike" kern="1200" baseline="0" dirty="0" smtClean="0">
                <a:solidFill>
                  <a:schemeClr val="tx1"/>
                </a:solidFill>
                <a:latin typeface="Arial" charset="0"/>
                <a:ea typeface="+mn-ea"/>
                <a:cs typeface="+mn-cs"/>
              </a:rPr>
              <a:t>The first step is to </a:t>
            </a:r>
            <a:r>
              <a:rPr lang="en-SG" sz="1200" b="0" i="0" u="none" strike="noStrike" kern="1200" baseline="0" dirty="0" smtClean="0">
                <a:solidFill>
                  <a:schemeClr val="tx1"/>
                </a:solidFill>
                <a:latin typeface="Arial" charset="0"/>
                <a:ea typeface="+mn-ea"/>
                <a:cs typeface="+mn-cs"/>
              </a:rPr>
              <a:t>jointly model Q&amp;A textual content with votes and tags using our probabilistic Topic Expertise Model</a:t>
            </a:r>
          </a:p>
          <a:p>
            <a:r>
              <a:rPr lang="en-US" sz="1200" b="0" i="0" u="none" strike="noStrike" kern="1200" baseline="0" dirty="0" smtClean="0">
                <a:solidFill>
                  <a:schemeClr val="tx1"/>
                </a:solidFill>
                <a:latin typeface="Arial" charset="0"/>
                <a:ea typeface="+mn-ea"/>
                <a:cs typeface="+mn-cs"/>
              </a:rPr>
              <a:t>Then we </a:t>
            </a:r>
            <a:r>
              <a:rPr lang="en-SG" sz="1200" b="0" i="0" u="none" strike="noStrike" kern="1200" baseline="0" dirty="0" smtClean="0">
                <a:solidFill>
                  <a:schemeClr val="tx1"/>
                </a:solidFill>
                <a:latin typeface="Arial" charset="0"/>
                <a:ea typeface="+mn-ea"/>
                <a:cs typeface="+mn-cs"/>
              </a:rPr>
              <a:t>apply our </a:t>
            </a:r>
            <a:r>
              <a:rPr lang="en-SG" sz="1200" b="0" i="0" u="none" strike="noStrike" kern="1200" baseline="0" dirty="0" err="1" smtClean="0">
                <a:solidFill>
                  <a:schemeClr val="tx1"/>
                </a:solidFill>
                <a:latin typeface="Arial" charset="0"/>
                <a:ea typeface="+mn-ea"/>
                <a:cs typeface="+mn-cs"/>
              </a:rPr>
              <a:t>CQARank</a:t>
            </a:r>
            <a:r>
              <a:rPr lang="en-SG" sz="1200" b="0" i="0" u="none" strike="noStrike" kern="1200" baseline="0" dirty="0" smtClean="0">
                <a:solidFill>
                  <a:schemeClr val="tx1"/>
                </a:solidFill>
                <a:latin typeface="Arial" charset="0"/>
                <a:ea typeface="+mn-ea"/>
                <a:cs typeface="+mn-cs"/>
              </a:rPr>
              <a:t> to combine learning results from TEM with link analysis of Q&amp;A graph to discover user topical interests and expertise. </a:t>
            </a:r>
            <a:endParaRPr lang="en-SG" dirty="0"/>
          </a:p>
        </p:txBody>
      </p:sp>
      <p:sp>
        <p:nvSpPr>
          <p:cNvPr id="4" name="Slide Number Placeholder 3"/>
          <p:cNvSpPr>
            <a:spLocks noGrp="1"/>
          </p:cNvSpPr>
          <p:nvPr>
            <p:ph type="sldNum" sz="quarter" idx="10"/>
          </p:nvPr>
        </p:nvSpPr>
        <p:spPr/>
        <p:txBody>
          <a:bodyPr/>
          <a:lstStyle/>
          <a:p>
            <a:pPr>
              <a:defRPr/>
            </a:pPr>
            <a:fld id="{75E8EBFE-84F4-49D9-826D-2BBD89597FB6}" type="slidenum">
              <a:rPr lang="en-US" smtClean="0"/>
              <a:pPr>
                <a:defRPr/>
              </a:pPr>
              <a:t>9</a:t>
            </a:fld>
            <a:endParaRPr lang="en-US"/>
          </a:p>
        </p:txBody>
      </p:sp>
    </p:spTree>
    <p:extLst>
      <p:ext uri="{BB962C8B-B14F-4D97-AF65-F5344CB8AC3E}">
        <p14:creationId xmlns:p14="http://schemas.microsoft.com/office/powerpoint/2010/main" val="1356852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FOS_H"/>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29400" y="158750"/>
            <a:ext cx="2111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514600"/>
            <a:ext cx="7772400" cy="701675"/>
          </a:xfrm>
        </p:spPr>
        <p:txBody>
          <a:bodyPr/>
          <a:lstStyle>
            <a:lvl1pPr algn="ctr">
              <a:defRPr sz="4000"/>
            </a:lvl1pPr>
          </a:lstStyle>
          <a:p>
            <a:r>
              <a:rPr lang="en-US"/>
              <a:t>Click to edit Master title style</a:t>
            </a:r>
          </a:p>
        </p:txBody>
      </p:sp>
      <p:sp>
        <p:nvSpPr>
          <p:cNvPr id="5123" name="Rectangle 3"/>
          <p:cNvSpPr>
            <a:spLocks noGrp="1" noChangeArrowheads="1"/>
          </p:cNvSpPr>
          <p:nvPr>
            <p:ph type="subTitle" idx="1"/>
          </p:nvPr>
        </p:nvSpPr>
        <p:spPr>
          <a:xfrm>
            <a:off x="1371600" y="3886200"/>
            <a:ext cx="6400800" cy="519113"/>
          </a:xfrm>
        </p:spPr>
        <p:txBody>
          <a:bodyPr/>
          <a:lstStyle>
            <a:lvl1pPr marL="0" indent="0" algn="ctr">
              <a:buFontTx/>
              <a:buNone/>
              <a:defRPr sz="2800" b="1"/>
            </a:lvl1pPr>
          </a:lstStyle>
          <a:p>
            <a:r>
              <a:rPr lang="en-US"/>
              <a:t>Click to edit Master subtitle style</a:t>
            </a:r>
          </a:p>
        </p:txBody>
      </p:sp>
      <p:sp>
        <p:nvSpPr>
          <p:cNvPr id="6" name="Rectangle 4"/>
          <p:cNvSpPr>
            <a:spLocks noGrp="1" noChangeArrowheads="1"/>
          </p:cNvSpPr>
          <p:nvPr>
            <p:ph type="dt" sz="half" idx="10"/>
          </p:nvPr>
        </p:nvSpPr>
        <p:spPr>
          <a:xfrm>
            <a:off x="457200" y="6477000"/>
            <a:ext cx="1295400" cy="381000"/>
          </a:xfrm>
        </p:spPr>
        <p:txBody>
          <a:bodyPr/>
          <a:lstStyle>
            <a:lvl1pPr>
              <a:defRPr/>
            </a:lvl1pPr>
          </a:lstStyle>
          <a:p>
            <a:pPr>
              <a:defRPr/>
            </a:pPr>
            <a:endParaRPr lang="en-US" dirty="0"/>
          </a:p>
        </p:txBody>
      </p:sp>
      <p:sp>
        <p:nvSpPr>
          <p:cNvPr id="7" name="Rectangle 5"/>
          <p:cNvSpPr>
            <a:spLocks noGrp="1" noChangeArrowheads="1"/>
          </p:cNvSpPr>
          <p:nvPr>
            <p:ph type="ftr" sz="quarter" idx="11"/>
          </p:nvPr>
        </p:nvSpPr>
        <p:spPr>
          <a:xfrm>
            <a:off x="1752600" y="6477000"/>
            <a:ext cx="4419600" cy="381000"/>
          </a:xfrm>
        </p:spPr>
        <p:txBody>
          <a:bodyPr/>
          <a:lstStyle>
            <a:lvl1pPr>
              <a:defRPr/>
            </a:lvl1pPr>
          </a:lstStyle>
          <a:p>
            <a:pPr>
              <a:defRPr/>
            </a:pPr>
            <a:endParaRPr lang="en-US"/>
          </a:p>
          <a:p>
            <a:pPr>
              <a:defRPr/>
            </a:pPr>
            <a:endParaRPr lang="en-US"/>
          </a:p>
        </p:txBody>
      </p:sp>
      <p:sp>
        <p:nvSpPr>
          <p:cNvPr id="8" name="Rectangle 6"/>
          <p:cNvSpPr>
            <a:spLocks noGrp="1" noChangeArrowheads="1"/>
          </p:cNvSpPr>
          <p:nvPr>
            <p:ph type="sldNum" sz="quarter" idx="12"/>
          </p:nvPr>
        </p:nvSpPr>
        <p:spPr>
          <a:xfrm>
            <a:off x="6553200" y="6477000"/>
            <a:ext cx="2133600" cy="381000"/>
          </a:xfrm>
        </p:spPr>
        <p:txBody>
          <a:bodyPr/>
          <a:lstStyle>
            <a:lvl1pPr>
              <a:defRPr sz="1400"/>
            </a:lvl1pPr>
          </a:lstStyle>
          <a:p>
            <a:pPr>
              <a:defRPr/>
            </a:pPr>
            <a:fld id="{A87371A9-EDBF-4DFE-AB8B-50A6C209798F}" type="slidenum">
              <a:rPr lang="en-US"/>
              <a:pPr>
                <a:defRPr/>
              </a:pPr>
              <a:t>‹#›</a:t>
            </a:fld>
            <a:endParaRPr lang="en-US"/>
          </a:p>
        </p:txBody>
      </p:sp>
      <p:pic>
        <p:nvPicPr>
          <p:cNvPr id="9"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1" y="304800"/>
            <a:ext cx="2362199" cy="68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077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983AED-A8DD-4717-AC26-0C041DAECDCE}" type="slidenum">
              <a:rPr lang="en-US"/>
              <a:pPr>
                <a:defRPr/>
              </a:pPr>
              <a:t>‹#›</a:t>
            </a:fld>
            <a:endParaRPr lang="en-US"/>
          </a:p>
        </p:txBody>
      </p:sp>
    </p:spTree>
    <p:extLst>
      <p:ext uri="{BB962C8B-B14F-4D97-AF65-F5344CB8AC3E}">
        <p14:creationId xmlns:p14="http://schemas.microsoft.com/office/powerpoint/2010/main" val="11731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88925"/>
            <a:ext cx="2076450" cy="326707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381000" y="288925"/>
            <a:ext cx="6076950" cy="3267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3C0032-1106-4711-BB8C-CD45BD1F121E}" type="slidenum">
              <a:rPr lang="en-US"/>
              <a:pPr>
                <a:defRPr/>
              </a:pPr>
              <a:t>‹#›</a:t>
            </a:fld>
            <a:endParaRPr lang="en-US"/>
          </a:p>
        </p:txBody>
      </p:sp>
    </p:spTree>
    <p:extLst>
      <p:ext uri="{BB962C8B-B14F-4D97-AF65-F5344CB8AC3E}">
        <p14:creationId xmlns:p14="http://schemas.microsoft.com/office/powerpoint/2010/main" val="172536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10" name="Title 9"/>
          <p:cNvSpPr>
            <a:spLocks noGrp="1"/>
          </p:cNvSpPr>
          <p:nvPr>
            <p:ph type="title"/>
          </p:nvPr>
        </p:nvSpPr>
        <p:spPr/>
        <p:txBody>
          <a:bodyPr/>
          <a:lstStyle/>
          <a:p>
            <a:r>
              <a:rPr lang="en-US" dirty="0" smtClean="0"/>
              <a:t>Click to edit Master title style</a:t>
            </a:r>
            <a:endParaRPr lang="en-SG" dirty="0"/>
          </a:p>
        </p:txBody>
      </p:sp>
      <p:pic>
        <p:nvPicPr>
          <p:cNvPr id="11"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6096000"/>
            <a:ext cx="1371600" cy="39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81FB299-FD89-40C9-A928-28C1042E4980}" type="slidenum">
              <a:rPr lang="en-US" smtClean="0"/>
              <a:pPr>
                <a:defRPr/>
              </a:pPr>
              <a:t>‹#›</a:t>
            </a:fld>
            <a:endParaRPr lang="en-US" dirty="0"/>
          </a:p>
        </p:txBody>
      </p:sp>
      <p:sp>
        <p:nvSpPr>
          <p:cNvPr id="12" name="Rectangle 11"/>
          <p:cNvSpPr>
            <a:spLocks noChangeArrowheads="1"/>
          </p:cNvSpPr>
          <p:nvPr userDrawn="1"/>
        </p:nvSpPr>
        <p:spPr bwMode="auto">
          <a:xfrm>
            <a:off x="307975" y="836613"/>
            <a:ext cx="8620125" cy="77787"/>
          </a:xfrm>
          <a:prstGeom prst="rect">
            <a:avLst/>
          </a:prstGeom>
          <a:gradFill rotWithShape="0">
            <a:gsLst>
              <a:gs pos="0">
                <a:srgbClr val="C00000"/>
              </a:gs>
              <a:gs pos="100000">
                <a:srgbClr val="464AFC">
                  <a:gamma/>
                  <a:shade val="46275"/>
                  <a:invGamma/>
                  <a:alpha val="20000"/>
                </a:srgbClr>
              </a:gs>
            </a:gsLst>
            <a:lin ang="0" scaled="1"/>
          </a:gradFill>
          <a:ln w="9525" algn="ctr">
            <a:no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38121703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23BCB4-9299-4212-88DC-FDE5D6A0A230}" type="slidenum">
              <a:rPr lang="en-US"/>
              <a:pPr>
                <a:defRPr/>
              </a:pPr>
              <a:t>‹#›</a:t>
            </a:fld>
            <a:endParaRPr lang="en-US"/>
          </a:p>
        </p:txBody>
      </p:sp>
    </p:spTree>
    <p:extLst>
      <p:ext uri="{BB962C8B-B14F-4D97-AF65-F5344CB8AC3E}">
        <p14:creationId xmlns:p14="http://schemas.microsoft.com/office/powerpoint/2010/main" val="7415077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295400"/>
            <a:ext cx="4038600"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295400"/>
            <a:ext cx="4038600"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2CBB5C-1910-4D79-9E80-2058464D8F07}" type="slidenum">
              <a:rPr lang="en-US"/>
              <a:pPr>
                <a:defRPr/>
              </a:pPr>
              <a:t>‹#›</a:t>
            </a:fld>
            <a:endParaRPr lang="en-US"/>
          </a:p>
        </p:txBody>
      </p:sp>
    </p:spTree>
    <p:extLst>
      <p:ext uri="{BB962C8B-B14F-4D97-AF65-F5344CB8AC3E}">
        <p14:creationId xmlns:p14="http://schemas.microsoft.com/office/powerpoint/2010/main" val="33008746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7865C1E-0B5E-4A6E-8A52-99F0F418E3F6}" type="slidenum">
              <a:rPr lang="en-US"/>
              <a:pPr>
                <a:defRPr/>
              </a:pPr>
              <a:t>‹#›</a:t>
            </a:fld>
            <a:endParaRPr lang="en-US"/>
          </a:p>
        </p:txBody>
      </p:sp>
    </p:spTree>
    <p:extLst>
      <p:ext uri="{BB962C8B-B14F-4D97-AF65-F5344CB8AC3E}">
        <p14:creationId xmlns:p14="http://schemas.microsoft.com/office/powerpoint/2010/main" val="32495711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8E0E907-B8E3-4E92-BAA8-863A694FA9B1}" type="slidenum">
              <a:rPr lang="en-US"/>
              <a:pPr>
                <a:defRPr/>
              </a:pPr>
              <a:t>‹#›</a:t>
            </a:fld>
            <a:endParaRPr lang="en-US"/>
          </a:p>
        </p:txBody>
      </p:sp>
      <p:pic>
        <p:nvPicPr>
          <p:cNvPr id="6"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6051926"/>
            <a:ext cx="1524000" cy="44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059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88F0B6A-CE10-494B-B6C4-2134FB453168}" type="slidenum">
              <a:rPr lang="en-US"/>
              <a:pPr>
                <a:defRPr/>
              </a:pPr>
              <a:t>‹#›</a:t>
            </a:fld>
            <a:endParaRPr lang="en-US"/>
          </a:p>
        </p:txBody>
      </p:sp>
    </p:spTree>
    <p:extLst>
      <p:ext uri="{BB962C8B-B14F-4D97-AF65-F5344CB8AC3E}">
        <p14:creationId xmlns:p14="http://schemas.microsoft.com/office/powerpoint/2010/main" val="3683789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5FB9B44-6BBC-4B18-9359-7C5EFEC0DC9D}" type="slidenum">
              <a:rPr lang="en-US"/>
              <a:pPr>
                <a:defRPr/>
              </a:pPr>
              <a:t>‹#›</a:t>
            </a:fld>
            <a:endParaRPr lang="en-US"/>
          </a:p>
        </p:txBody>
      </p:sp>
    </p:spTree>
    <p:extLst>
      <p:ext uri="{BB962C8B-B14F-4D97-AF65-F5344CB8AC3E}">
        <p14:creationId xmlns:p14="http://schemas.microsoft.com/office/powerpoint/2010/main" val="333606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1B97E7-33B6-4944-8A7C-98C8E252B601}" type="slidenum">
              <a:rPr lang="en-US"/>
              <a:pPr>
                <a:defRPr/>
              </a:pPr>
              <a:t>‹#›</a:t>
            </a:fld>
            <a:endParaRPr lang="en-US"/>
          </a:p>
        </p:txBody>
      </p:sp>
    </p:spTree>
    <p:extLst>
      <p:ext uri="{BB962C8B-B14F-4D97-AF65-F5344CB8AC3E}">
        <p14:creationId xmlns:p14="http://schemas.microsoft.com/office/powerpoint/2010/main" val="102172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descr="FOS_H"/>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43800" y="5975350"/>
            <a:ext cx="129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p:cNvSpPr>
            <a:spLocks noChangeArrowheads="1"/>
          </p:cNvSpPr>
          <p:nvPr/>
        </p:nvSpPr>
        <p:spPr bwMode="auto">
          <a:xfrm>
            <a:off x="0" y="6657975"/>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solidFill>
                <a:srgbClr val="115DA3"/>
              </a:solidFill>
            </a:endParaRPr>
          </a:p>
        </p:txBody>
      </p:sp>
      <p:sp>
        <p:nvSpPr>
          <p:cNvPr id="1028" name="Rectangle 2"/>
          <p:cNvSpPr>
            <a:spLocks noGrp="1" noChangeArrowheads="1"/>
          </p:cNvSpPr>
          <p:nvPr>
            <p:ph type="title"/>
          </p:nvPr>
        </p:nvSpPr>
        <p:spPr bwMode="auto">
          <a:xfrm>
            <a:off x="381000" y="28892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295400"/>
            <a:ext cx="8229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53200"/>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endParaRPr lang="en-US"/>
          </a:p>
        </p:txBody>
      </p:sp>
      <p:sp>
        <p:nvSpPr>
          <p:cNvPr id="3" name="Rectangle 5"/>
          <p:cNvSpPr>
            <a:spLocks noGrp="1" noChangeArrowheads="1"/>
          </p:cNvSpPr>
          <p:nvPr>
            <p:ph type="ftr" sz="quarter" idx="3"/>
          </p:nvPr>
        </p:nvSpPr>
        <p:spPr bwMode="auto">
          <a:xfrm>
            <a:off x="1676400" y="6553200"/>
            <a:ext cx="5257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endParaRPr lang="en-US"/>
          </a:p>
        </p:txBody>
      </p:sp>
      <p:sp>
        <p:nvSpPr>
          <p:cNvPr id="1030" name="Rectangle 6"/>
          <p:cNvSpPr>
            <a:spLocks noGrp="1" noChangeArrowheads="1"/>
          </p:cNvSpPr>
          <p:nvPr>
            <p:ph type="sldNum" sz="quarter" idx="4"/>
          </p:nvPr>
        </p:nvSpPr>
        <p:spPr bwMode="auto">
          <a:xfrm>
            <a:off x="7708900" y="6691313"/>
            <a:ext cx="1295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a:defRPr/>
            </a:pPr>
            <a:fld id="{E81FB299-FD89-40C9-A928-28C1042E4980}" type="slidenum">
              <a:rPr lang="en-US"/>
              <a:pPr>
                <a:defRPr/>
              </a:pPr>
              <a:t>‹#›</a:t>
            </a:fld>
            <a:endParaRPr lang="en-US"/>
          </a:p>
        </p:txBody>
      </p:sp>
      <p:pic>
        <p:nvPicPr>
          <p:cNvPr id="1033" name="Picture 27" descr="si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6099175"/>
            <a:ext cx="13811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51"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defRPr>
      </a:lvl2pPr>
      <a:lvl3pPr algn="l" rtl="0" eaLnBrk="0" fontAlgn="base" hangingPunct="0">
        <a:spcBef>
          <a:spcPct val="0"/>
        </a:spcBef>
        <a:spcAft>
          <a:spcPct val="0"/>
        </a:spcAft>
        <a:defRPr sz="3600" b="1">
          <a:solidFill>
            <a:srgbClr val="C69200"/>
          </a:solidFill>
          <a:latin typeface="Arial" charset="0"/>
        </a:defRPr>
      </a:lvl3pPr>
      <a:lvl4pPr algn="l" rtl="0" eaLnBrk="0" fontAlgn="base" hangingPunct="0">
        <a:spcBef>
          <a:spcPct val="0"/>
        </a:spcBef>
        <a:spcAft>
          <a:spcPct val="0"/>
        </a:spcAft>
        <a:defRPr sz="3600" b="1">
          <a:solidFill>
            <a:srgbClr val="C69200"/>
          </a:solidFill>
          <a:latin typeface="Arial" charset="0"/>
        </a:defRPr>
      </a:lvl4pPr>
      <a:lvl5pPr algn="l" rtl="0" eaLnBrk="0" fontAlgn="base" hangingPunct="0">
        <a:spcBef>
          <a:spcPct val="0"/>
        </a:spcBef>
        <a:spcAft>
          <a:spcPct val="0"/>
        </a:spcAft>
        <a:defRPr sz="3600" b="1">
          <a:solidFill>
            <a:srgbClr val="C69200"/>
          </a:solidFill>
          <a:latin typeface="Arial" charset="0"/>
        </a:defRPr>
      </a:lvl5pPr>
      <a:lvl6pPr marL="457200" algn="l" rtl="0" fontAlgn="base">
        <a:spcBef>
          <a:spcPct val="0"/>
        </a:spcBef>
        <a:spcAft>
          <a:spcPct val="0"/>
        </a:spcAft>
        <a:defRPr sz="3600" b="1">
          <a:solidFill>
            <a:srgbClr val="C69200"/>
          </a:solidFill>
          <a:latin typeface="Arial" charset="0"/>
        </a:defRPr>
      </a:lvl6pPr>
      <a:lvl7pPr marL="914400" algn="l" rtl="0" fontAlgn="base">
        <a:spcBef>
          <a:spcPct val="0"/>
        </a:spcBef>
        <a:spcAft>
          <a:spcPct val="0"/>
        </a:spcAft>
        <a:defRPr sz="3600" b="1">
          <a:solidFill>
            <a:srgbClr val="C69200"/>
          </a:solidFill>
          <a:latin typeface="Arial" charset="0"/>
        </a:defRPr>
      </a:lvl7pPr>
      <a:lvl8pPr marL="1371600" algn="l" rtl="0" fontAlgn="base">
        <a:spcBef>
          <a:spcPct val="0"/>
        </a:spcBef>
        <a:spcAft>
          <a:spcPct val="0"/>
        </a:spcAft>
        <a:defRPr sz="3600" b="1">
          <a:solidFill>
            <a:srgbClr val="C69200"/>
          </a:solidFill>
          <a:latin typeface="Arial" charset="0"/>
        </a:defRPr>
      </a:lvl8pPr>
      <a:lvl9pPr marL="1828800" algn="l" rtl="0" fontAlgn="base">
        <a:spcBef>
          <a:spcPct val="0"/>
        </a:spcBef>
        <a:spcAft>
          <a:spcPct val="0"/>
        </a:spcAft>
        <a:defRPr sz="3600" b="1">
          <a:solidFill>
            <a:srgbClr val="C692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png"/><Relationship Id="rId21" Type="http://schemas.openxmlformats.org/officeDocument/2006/relationships/image" Target="../media/image31.png"/><Relationship Id="rId7" Type="http://schemas.openxmlformats.org/officeDocument/2006/relationships/image" Target="../media/image140.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2.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0" y="1967618"/>
            <a:ext cx="9144000" cy="1200329"/>
          </a:xfrm>
        </p:spPr>
        <p:txBody>
          <a:bodyPr/>
          <a:lstStyle/>
          <a:p>
            <a:r>
              <a:rPr lang="en-US" altLang="zh-CN" sz="3600" dirty="0" err="1" smtClean="0">
                <a:latin typeface="Calibri" pitchFamily="34" charset="0"/>
              </a:rPr>
              <a:t>CQARank</a:t>
            </a:r>
            <a:r>
              <a:rPr lang="en-US" altLang="zh-CN" sz="3600" dirty="0" smtClean="0">
                <a:latin typeface="Calibri" pitchFamily="34" charset="0"/>
              </a:rPr>
              <a:t>:</a:t>
            </a:r>
            <a:r>
              <a:rPr lang="en-SG" sz="3600" dirty="0" smtClean="0">
                <a:latin typeface="Calibri" pitchFamily="34" charset="0"/>
              </a:rPr>
              <a:t>Jointly </a:t>
            </a:r>
            <a:r>
              <a:rPr lang="en-SG" sz="3600" dirty="0">
                <a:latin typeface="Calibri" pitchFamily="34" charset="0"/>
              </a:rPr>
              <a:t>Model Topics and Expertise </a:t>
            </a:r>
            <a:r>
              <a:rPr lang="en-SG" sz="3600" dirty="0" smtClean="0">
                <a:latin typeface="Calibri" pitchFamily="34" charset="0"/>
              </a:rPr>
              <a:t>in Community </a:t>
            </a:r>
            <a:r>
              <a:rPr lang="en-SG" sz="3600" dirty="0">
                <a:latin typeface="Calibri" pitchFamily="34" charset="0"/>
              </a:rPr>
              <a:t>Question Answering</a:t>
            </a:r>
            <a:endParaRPr lang="en-US" sz="3600" dirty="0" smtClean="0">
              <a:latin typeface="Calibri" pitchFamily="34" charset="0"/>
            </a:endParaRPr>
          </a:p>
        </p:txBody>
      </p:sp>
      <p:sp>
        <p:nvSpPr>
          <p:cNvPr id="6" name="Rectangle 3"/>
          <p:cNvSpPr>
            <a:spLocks noGrp="1" noChangeArrowheads="1"/>
          </p:cNvSpPr>
          <p:nvPr>
            <p:ph type="subTitle" idx="1"/>
          </p:nvPr>
        </p:nvSpPr>
        <p:spPr>
          <a:xfrm>
            <a:off x="1219200" y="4348163"/>
            <a:ext cx="6705600" cy="1446550"/>
          </a:xfrm>
        </p:spPr>
        <p:txBody>
          <a:bodyPr/>
          <a:lstStyle/>
          <a:p>
            <a:pPr eaLnBrk="1" hangingPunct="1">
              <a:defRPr/>
            </a:pPr>
            <a:r>
              <a:rPr lang="en-SG" sz="2000" b="0" dirty="0">
                <a:latin typeface="Calibri" pitchFamily="34" charset="0"/>
              </a:rPr>
              <a:t>Liu </a:t>
            </a:r>
            <a:r>
              <a:rPr lang="en-SG" sz="2000" b="0" dirty="0" smtClean="0">
                <a:latin typeface="Calibri" pitchFamily="34" charset="0"/>
              </a:rPr>
              <a:t>Yang, </a:t>
            </a:r>
            <a:r>
              <a:rPr lang="en-SG" sz="2000" b="0" dirty="0">
                <a:latin typeface="Calibri" pitchFamily="34" charset="0"/>
              </a:rPr>
              <a:t>Minghui </a:t>
            </a:r>
            <a:r>
              <a:rPr lang="en-SG" sz="2000" b="0" dirty="0" err="1" smtClean="0">
                <a:latin typeface="Calibri" pitchFamily="34" charset="0"/>
              </a:rPr>
              <a:t>Qiu</a:t>
            </a:r>
            <a:r>
              <a:rPr lang="en-SG" sz="2000" b="0" dirty="0" smtClean="0">
                <a:latin typeface="Calibri" pitchFamily="34" charset="0"/>
              </a:rPr>
              <a:t>, </a:t>
            </a:r>
            <a:r>
              <a:rPr lang="en-SG" sz="2000" b="0" dirty="0">
                <a:latin typeface="Calibri" pitchFamily="34" charset="0"/>
              </a:rPr>
              <a:t>Swapna </a:t>
            </a:r>
            <a:r>
              <a:rPr lang="en-SG" sz="2000" b="0" dirty="0" err="1" smtClean="0">
                <a:latin typeface="Calibri" pitchFamily="34" charset="0"/>
              </a:rPr>
              <a:t>Gottipati</a:t>
            </a:r>
            <a:r>
              <a:rPr lang="en-SG" sz="2000" b="0" dirty="0" smtClean="0">
                <a:latin typeface="Calibri" pitchFamily="34" charset="0"/>
              </a:rPr>
              <a:t>, </a:t>
            </a:r>
            <a:r>
              <a:rPr lang="en-SG" sz="2000" b="0" dirty="0">
                <a:latin typeface="Calibri" pitchFamily="34" charset="0"/>
              </a:rPr>
              <a:t>Feida </a:t>
            </a:r>
            <a:r>
              <a:rPr lang="en-SG" sz="2000" b="0" dirty="0" smtClean="0">
                <a:latin typeface="Calibri" pitchFamily="34" charset="0"/>
              </a:rPr>
              <a:t>Zhu, </a:t>
            </a:r>
            <a:r>
              <a:rPr lang="en-SG" sz="2000" b="0" dirty="0">
                <a:latin typeface="Calibri" pitchFamily="34" charset="0"/>
              </a:rPr>
              <a:t>Jing </a:t>
            </a:r>
            <a:r>
              <a:rPr lang="en-SG" sz="2000" b="0" dirty="0" smtClean="0">
                <a:latin typeface="Calibri" pitchFamily="34" charset="0"/>
              </a:rPr>
              <a:t>Jiang, </a:t>
            </a:r>
            <a:r>
              <a:rPr lang="en-SG" sz="2000" b="0" dirty="0">
                <a:latin typeface="Calibri" pitchFamily="34" charset="0"/>
              </a:rPr>
              <a:t>Huiping </a:t>
            </a:r>
            <a:r>
              <a:rPr lang="en-SG" sz="2000" b="0" dirty="0" smtClean="0">
                <a:latin typeface="Calibri" pitchFamily="34" charset="0"/>
              </a:rPr>
              <a:t>Sun, </a:t>
            </a:r>
            <a:r>
              <a:rPr lang="en-SG" sz="2000" b="0" dirty="0" err="1">
                <a:latin typeface="Calibri" pitchFamily="34" charset="0"/>
              </a:rPr>
              <a:t>Zhong</a:t>
            </a:r>
            <a:r>
              <a:rPr lang="en-SG" sz="2000" b="0" dirty="0">
                <a:latin typeface="Calibri" pitchFamily="34" charset="0"/>
              </a:rPr>
              <a:t> </a:t>
            </a:r>
            <a:r>
              <a:rPr lang="en-SG" sz="2000" b="0" dirty="0" smtClean="0">
                <a:latin typeface="Calibri" pitchFamily="34" charset="0"/>
              </a:rPr>
              <a:t>Chen</a:t>
            </a:r>
          </a:p>
          <a:p>
            <a:pPr eaLnBrk="1" hangingPunct="1">
              <a:defRPr/>
            </a:pPr>
            <a:r>
              <a:rPr lang="en-US" sz="2000" b="0" dirty="0" smtClean="0">
                <a:solidFill>
                  <a:schemeClr val="tx1">
                    <a:lumMod val="95000"/>
                    <a:lumOff val="5000"/>
                  </a:schemeClr>
                </a:solidFill>
                <a:latin typeface="Calibri" pitchFamily="34" charset="0"/>
              </a:rPr>
              <a:t>Peking University</a:t>
            </a:r>
          </a:p>
          <a:p>
            <a:pPr eaLnBrk="1" hangingPunct="1">
              <a:defRPr/>
            </a:pPr>
            <a:r>
              <a:rPr lang="en-US" sz="2000" b="0" dirty="0" smtClean="0">
                <a:solidFill>
                  <a:schemeClr val="tx1">
                    <a:lumMod val="95000"/>
                    <a:lumOff val="5000"/>
                  </a:schemeClr>
                </a:solidFill>
                <a:latin typeface="Calibri" pitchFamily="34" charset="0"/>
              </a:rPr>
              <a:t>Singapore Management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10</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Method Overview</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
        <p:nvSpPr>
          <p:cNvPr id="6" name="Content Placeholder 1"/>
          <p:cNvSpPr>
            <a:spLocks noGrp="1"/>
          </p:cNvSpPr>
          <p:nvPr>
            <p:ph idx="1"/>
          </p:nvPr>
        </p:nvSpPr>
        <p:spPr>
          <a:xfrm>
            <a:off x="457200" y="1295400"/>
            <a:ext cx="8229600" cy="2135969"/>
          </a:xfrm>
        </p:spPr>
        <p:txBody>
          <a:bodyPr/>
          <a:lstStyle/>
          <a:p>
            <a:r>
              <a:rPr lang="en-US" sz="2800" dirty="0" err="1" smtClean="0">
                <a:latin typeface="Calibri" pitchFamily="34" charset="0"/>
              </a:rPr>
              <a:t>CQARank</a:t>
            </a:r>
            <a:r>
              <a:rPr lang="en-US" sz="2800" dirty="0" smtClean="0">
                <a:latin typeface="Calibri" pitchFamily="34" charset="0"/>
              </a:rPr>
              <a:t> Recommendation Framework</a:t>
            </a:r>
          </a:p>
          <a:p>
            <a:pPr lvl="1"/>
            <a:endParaRPr lang="en-US" dirty="0" smtClean="0">
              <a:latin typeface="Calibri" pitchFamily="34" charset="0"/>
            </a:endParaRPr>
          </a:p>
          <a:p>
            <a:pPr lvl="1"/>
            <a:endParaRPr lang="en-US" dirty="0">
              <a:latin typeface="Calibri" pitchFamily="34" charset="0"/>
            </a:endParaRPr>
          </a:p>
          <a:p>
            <a:pPr lvl="1"/>
            <a:endParaRPr lang="en-SG" dirty="0">
              <a:latin typeface="Calibri"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35048"/>
            <a:ext cx="8991600" cy="441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26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1000"/>
                                        <p:tgtEl>
                                          <p:spTgt spid="6146"/>
                                        </p:tgtEl>
                                      </p:cBhvr>
                                    </p:animEffect>
                                    <p:anim calcmode="lin" valueType="num">
                                      <p:cBhvr>
                                        <p:cTn id="13" dur="1000" fill="hold"/>
                                        <p:tgtEl>
                                          <p:spTgt spid="6146"/>
                                        </p:tgtEl>
                                        <p:attrNameLst>
                                          <p:attrName>ppt_x</p:attrName>
                                        </p:attrNameLst>
                                      </p:cBhvr>
                                      <p:tavLst>
                                        <p:tav tm="0">
                                          <p:val>
                                            <p:strVal val="#ppt_x"/>
                                          </p:val>
                                        </p:tav>
                                        <p:tav tm="100000">
                                          <p:val>
                                            <p:strVal val="#ppt_x"/>
                                          </p:val>
                                        </p:tav>
                                      </p:tavLst>
                                    </p:anim>
                                    <p:anim calcmode="lin" valueType="num">
                                      <p:cBhvr>
                                        <p:cTn id="14"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434"/>
            <a:ext cx="8305800" cy="646331"/>
          </a:xfrm>
        </p:spPr>
        <p:txBody>
          <a:bodyPr/>
          <a:lstStyle/>
          <a:p>
            <a:r>
              <a:rPr lang="en-US" dirty="0">
                <a:latin typeface="Calibri" pitchFamily="34" charset="0"/>
              </a:rPr>
              <a:t>Roadmap</a:t>
            </a:r>
          </a:p>
        </p:txBody>
      </p:sp>
      <p:sp>
        <p:nvSpPr>
          <p:cNvPr id="3" name="Content Placeholder 2"/>
          <p:cNvSpPr>
            <a:spLocks noGrp="1"/>
          </p:cNvSpPr>
          <p:nvPr>
            <p:ph idx="1"/>
          </p:nvPr>
        </p:nvSpPr>
        <p:spPr>
          <a:xfrm>
            <a:off x="457200" y="1295400"/>
            <a:ext cx="8229600" cy="4572000"/>
          </a:xfrm>
        </p:spPr>
        <p:txBody>
          <a:bodyPr>
            <a:normAutofit/>
          </a:bodyPr>
          <a:lstStyle/>
          <a:p>
            <a:r>
              <a:rPr lang="en-US" dirty="0">
                <a:solidFill>
                  <a:schemeClr val="tx1">
                    <a:lumMod val="50000"/>
                    <a:lumOff val="50000"/>
                  </a:schemeClr>
                </a:solidFill>
                <a:latin typeface="Calibri" pitchFamily="34" charset="0"/>
              </a:rPr>
              <a:t>Motivation</a:t>
            </a:r>
          </a:p>
          <a:p>
            <a:r>
              <a:rPr lang="en-US" dirty="0" smtClean="0">
                <a:solidFill>
                  <a:schemeClr val="tx1">
                    <a:lumMod val="50000"/>
                    <a:lumOff val="50000"/>
                  </a:schemeClr>
                </a:solidFill>
                <a:latin typeface="Calibri" pitchFamily="34" charset="0"/>
              </a:rPr>
              <a:t>Related Work</a:t>
            </a:r>
          </a:p>
          <a:p>
            <a:r>
              <a:rPr lang="en-US" dirty="0">
                <a:latin typeface="Calibri" pitchFamily="34" charset="0"/>
              </a:rPr>
              <a:t>Our Method</a:t>
            </a:r>
          </a:p>
          <a:p>
            <a:pPr lvl="1"/>
            <a:r>
              <a:rPr lang="en-US" dirty="0" smtClean="0">
                <a:solidFill>
                  <a:schemeClr val="tx1">
                    <a:lumMod val="50000"/>
                    <a:lumOff val="50000"/>
                  </a:schemeClr>
                </a:solidFill>
                <a:latin typeface="Calibri" pitchFamily="34" charset="0"/>
              </a:rPr>
              <a:t>Method Overview</a:t>
            </a:r>
          </a:p>
          <a:p>
            <a:pPr lvl="1"/>
            <a:r>
              <a:rPr lang="en-US" b="1" dirty="0">
                <a:latin typeface="Calibri" pitchFamily="34" charset="0"/>
              </a:rPr>
              <a:t>Topic Expertise Model</a:t>
            </a:r>
          </a:p>
          <a:p>
            <a:pPr lvl="1"/>
            <a:r>
              <a:rPr lang="en-US" altLang="zh-CN" dirty="0" err="1" smtClean="0">
                <a:latin typeface="Calibri" pitchFamily="34" charset="0"/>
              </a:rPr>
              <a:t>CQARank</a:t>
            </a:r>
            <a:endParaRPr lang="en-US" dirty="0" smtClean="0">
              <a:latin typeface="Calibri" pitchFamily="34" charset="0"/>
            </a:endParaRPr>
          </a:p>
          <a:p>
            <a:r>
              <a:rPr lang="en-US" dirty="0" smtClean="0">
                <a:latin typeface="Calibri" pitchFamily="34" charset="0"/>
              </a:rPr>
              <a:t>Experiments</a:t>
            </a:r>
          </a:p>
          <a:p>
            <a:r>
              <a:rPr lang="en-US" dirty="0">
                <a:latin typeface="Calibri" pitchFamily="34" charset="0"/>
              </a:rPr>
              <a:t>Summery</a:t>
            </a:r>
          </a:p>
        </p:txBody>
      </p:sp>
      <p:pic>
        <p:nvPicPr>
          <p:cNvPr id="111620" name="Picture 4" descr="http://t2.gstatic.com/images?q=tbn:ANd9GcT27xpcwckmN9jk-vmlk7H_uKN4A9ntU2bdPZxDP-f1kUrhvRNV"/>
          <p:cNvPicPr>
            <a:picLocks noChangeAspect="1" noChangeArrowheads="1"/>
          </p:cNvPicPr>
          <p:nvPr/>
        </p:nvPicPr>
        <p:blipFill>
          <a:blip r:embed="rId3" cstate="print"/>
          <a:srcRect/>
          <a:stretch>
            <a:fillRect/>
          </a:stretch>
        </p:blipFill>
        <p:spPr bwMode="auto">
          <a:xfrm>
            <a:off x="6858000" y="228600"/>
            <a:ext cx="2066925" cy="2219326"/>
          </a:xfrm>
          <a:prstGeom prst="rect">
            <a:avLst/>
          </a:prstGeom>
          <a:noFill/>
        </p:spPr>
      </p:pic>
      <p:sp>
        <p:nvSpPr>
          <p:cNvPr id="7" name="Slide Number Placeholder 6"/>
          <p:cNvSpPr>
            <a:spLocks noGrp="1"/>
          </p:cNvSpPr>
          <p:nvPr>
            <p:ph type="sldNum" sz="quarter" idx="12"/>
          </p:nvPr>
        </p:nvSpPr>
        <p:spPr>
          <a:xfrm>
            <a:off x="7708900" y="6629400"/>
            <a:ext cx="1295400" cy="228600"/>
          </a:xfrm>
        </p:spPr>
        <p:txBody>
          <a:bodyPr/>
          <a:lstStyle/>
          <a:p>
            <a:fld id="{6F0E6329-E5DC-4388-98EA-9710D52932B3}" type="slidenum">
              <a:rPr lang="en-US" smtClean="0">
                <a:latin typeface="Calibri" pitchFamily="34" charset="0"/>
              </a:rPr>
              <a:pPr/>
              <a:t>11</a:t>
            </a:fld>
            <a:endParaRPr lang="en-US" dirty="0">
              <a:latin typeface="Calibri" pitchFamily="34" charset="0"/>
            </a:endParaRPr>
          </a:p>
        </p:txBody>
      </p:sp>
      <p:sp>
        <p:nvSpPr>
          <p:cNvPr id="8"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769054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12</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Topic Expertise Model</a:t>
            </a:r>
            <a:endParaRPr lang="en-SG" dirty="0">
              <a:latin typeface="Calibri" pitchFamily="34" charset="0"/>
            </a:endParaRPr>
          </a:p>
        </p:txBody>
      </p:sp>
      <mc:AlternateContent xmlns:mc="http://schemas.openxmlformats.org/markup-compatibility/2006" xmlns:a14="http://schemas.microsoft.com/office/drawing/2010/main">
        <mc:Choice Requires="a14">
          <p:sp>
            <p:nvSpPr>
              <p:cNvPr id="63" name="TextBox 62"/>
              <p:cNvSpPr txBox="1">
                <a:spLocks noChangeArrowheads="1"/>
              </p:cNvSpPr>
              <p:nvPr/>
            </p:nvSpPr>
            <p:spPr bwMode="auto">
              <a:xfrm>
                <a:off x="14288" y="2286000"/>
                <a:ext cx="3262312" cy="2609689"/>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Font typeface="Arial" charset="0"/>
                  <a:buChar char="•"/>
                </a:pPr>
                <a14:m>
                  <m:oMath xmlns:m="http://schemas.openxmlformats.org/officeDocument/2006/math">
                    <m:r>
                      <a:rPr lang="en-US" b="0" i="1" smtClean="0">
                        <a:latin typeface="Cambria Math"/>
                      </a:rPr>
                      <m:t>𝑈</m:t>
                    </m:r>
                  </m:oMath>
                </a14:m>
                <a:r>
                  <a:rPr lang="en-US" dirty="0" smtClean="0"/>
                  <a:t>: # of users</a:t>
                </a:r>
              </a:p>
              <a:p>
                <a:pPr>
                  <a:buFont typeface="Arial" charset="0"/>
                  <a:buChar char="•"/>
                </a:pPr>
                <a14:m>
                  <m:oMath xmlns:m="http://schemas.openxmlformats.org/officeDocument/2006/math">
                    <m:sSub>
                      <m:sSubPr>
                        <m:ctrlPr>
                          <a:rPr lang="en-US" b="0" i="1" smtClean="0">
                            <a:latin typeface="Cambria Math"/>
                          </a:rPr>
                        </m:ctrlPr>
                      </m:sSubPr>
                      <m:e>
                        <m:r>
                          <a:rPr lang="en-US" b="0" i="1" smtClean="0">
                            <a:latin typeface="Cambria Math"/>
                          </a:rPr>
                          <m:t>𝑁</m:t>
                        </m:r>
                      </m:e>
                      <m:sub>
                        <m:r>
                          <a:rPr lang="en-US" b="0" i="1" smtClean="0">
                            <a:latin typeface="Cambria Math"/>
                          </a:rPr>
                          <m:t>𝑢</m:t>
                        </m:r>
                      </m:sub>
                    </m:sSub>
                  </m:oMath>
                </a14:m>
                <a:r>
                  <a:rPr lang="en-US" dirty="0" smtClean="0"/>
                  <a:t>: </a:t>
                </a:r>
                <a:r>
                  <a:rPr lang="en-US" dirty="0"/>
                  <a:t># of posts</a:t>
                </a:r>
              </a:p>
              <a:p>
                <a:pPr>
                  <a:buFont typeface="Arial" charset="0"/>
                  <a:buChar char="•"/>
                </a:pPr>
                <a14:m>
                  <m:oMath xmlns:m="http://schemas.openxmlformats.org/officeDocument/2006/math">
                    <m:sSub>
                      <m:sSubPr>
                        <m:ctrlPr>
                          <a:rPr lang="en-US" b="0" i="1" smtClean="0">
                            <a:latin typeface="Cambria Math"/>
                          </a:rPr>
                        </m:ctrlPr>
                      </m:sSubPr>
                      <m:e>
                        <m:r>
                          <a:rPr lang="en-US" b="0" i="1" smtClean="0">
                            <a:latin typeface="Cambria Math"/>
                          </a:rPr>
                          <m:t>𝐿</m:t>
                        </m:r>
                      </m:e>
                      <m:sub>
                        <m:r>
                          <a:rPr lang="en-US" b="0" i="1" smtClean="0">
                            <a:latin typeface="Cambria Math"/>
                          </a:rPr>
                          <m:t>𝑢</m:t>
                        </m:r>
                        <m:r>
                          <a:rPr lang="en-US" b="0" i="1" smtClean="0">
                            <a:latin typeface="Cambria Math"/>
                          </a:rPr>
                          <m:t>,</m:t>
                        </m:r>
                        <m:r>
                          <a:rPr lang="en-US" b="0" i="1" smtClean="0">
                            <a:latin typeface="Cambria Math"/>
                          </a:rPr>
                          <m:t>𝑛</m:t>
                        </m:r>
                      </m:sub>
                    </m:sSub>
                  </m:oMath>
                </a14:m>
                <a:r>
                  <a:rPr lang="en-US" dirty="0" smtClean="0"/>
                  <a:t>: </a:t>
                </a:r>
                <a:r>
                  <a:rPr lang="en-US" dirty="0"/>
                  <a:t># of </a:t>
                </a:r>
                <a:r>
                  <a:rPr lang="en-US" dirty="0" smtClean="0"/>
                  <a:t>words</a:t>
                </a:r>
              </a:p>
              <a:p>
                <a:pPr>
                  <a:buFont typeface="Arial" charset="0"/>
                  <a:buChar char="•"/>
                </a:pPr>
                <a14:m>
                  <m:oMath xmlns:m="http://schemas.openxmlformats.org/officeDocument/2006/math">
                    <m:sSub>
                      <m:sSubPr>
                        <m:ctrlPr>
                          <a:rPr lang="en-US" b="0" i="1" smtClean="0">
                            <a:latin typeface="Cambria Math"/>
                          </a:rPr>
                        </m:ctrlPr>
                      </m:sSubPr>
                      <m:e>
                        <m:r>
                          <a:rPr lang="en-US" b="0" i="1" smtClean="0">
                            <a:latin typeface="Cambria Math"/>
                          </a:rPr>
                          <m:t>𝑃</m:t>
                        </m:r>
                      </m:e>
                      <m:sub>
                        <m:r>
                          <a:rPr lang="en-US" b="0" i="1" smtClean="0">
                            <a:latin typeface="Cambria Math"/>
                          </a:rPr>
                          <m:t>𝑢</m:t>
                        </m:r>
                        <m:r>
                          <a:rPr lang="en-US" b="0" i="1" smtClean="0">
                            <a:latin typeface="Cambria Math"/>
                          </a:rPr>
                          <m:t>,</m:t>
                        </m:r>
                        <m:r>
                          <a:rPr lang="en-US" b="0" i="1" smtClean="0">
                            <a:latin typeface="Cambria Math"/>
                          </a:rPr>
                          <m:t>𝑛</m:t>
                        </m:r>
                      </m:sub>
                    </m:sSub>
                  </m:oMath>
                </a14:m>
                <a:r>
                  <a:rPr lang="en-US" dirty="0" smtClean="0"/>
                  <a:t>: # of tags</a:t>
                </a:r>
                <a:endParaRPr lang="en-US" dirty="0"/>
              </a:p>
              <a:p>
                <a:pPr>
                  <a:buFont typeface="Arial" charset="0"/>
                  <a:buChar char="•"/>
                </a:pPr>
                <a:r>
                  <a:rPr lang="en-US" dirty="0"/>
                  <a:t>z: </a:t>
                </a:r>
                <a:r>
                  <a:rPr lang="en-US" dirty="0" smtClean="0"/>
                  <a:t>topic </a:t>
                </a:r>
                <a:r>
                  <a:rPr lang="en-US" dirty="0"/>
                  <a:t>label</a:t>
                </a:r>
              </a:p>
              <a:p>
                <a:pPr>
                  <a:buFont typeface="Arial" charset="0"/>
                  <a:buChar char="•"/>
                </a:pPr>
                <a:r>
                  <a:rPr lang="en-US" dirty="0" smtClean="0"/>
                  <a:t>e: expertise label</a:t>
                </a:r>
              </a:p>
              <a:p>
                <a:pPr>
                  <a:buFont typeface="Arial" charset="0"/>
                  <a:buChar char="•"/>
                </a:pPr>
                <a:r>
                  <a:rPr lang="en-US" dirty="0"/>
                  <a:t>v</a:t>
                </a:r>
                <a:r>
                  <a:rPr lang="en-US" dirty="0" smtClean="0"/>
                  <a:t>: a vote</a:t>
                </a:r>
              </a:p>
              <a:p>
                <a:pPr>
                  <a:buFont typeface="Arial" charset="0"/>
                  <a:buChar char="•"/>
                </a:pPr>
                <a:r>
                  <a:rPr lang="en-US" dirty="0" smtClean="0"/>
                  <a:t>w: a word</a:t>
                </a:r>
              </a:p>
              <a:p>
                <a:pPr>
                  <a:buFont typeface="Arial" charset="0"/>
                  <a:buChar char="•"/>
                </a:pPr>
                <a:r>
                  <a:rPr lang="en-US" dirty="0"/>
                  <a:t>t</a:t>
                </a:r>
                <a:r>
                  <a:rPr lang="en-US" dirty="0" smtClean="0"/>
                  <a:t>: a tag</a:t>
                </a:r>
                <a:endParaRPr lang="en-SG" dirty="0"/>
              </a:p>
            </p:txBody>
          </p:sp>
        </mc:Choice>
        <mc:Fallback xmlns="">
          <p:sp>
            <p:nvSpPr>
              <p:cNvPr id="63" name="TextBox 62"/>
              <p:cNvSpPr txBox="1">
                <a:spLocks noRot="1" noChangeAspect="1" noMove="1" noResize="1" noEditPoints="1" noAdjustHandles="1" noChangeArrowheads="1" noChangeShapeType="1" noTextEdit="1"/>
              </p:cNvSpPr>
              <p:nvPr/>
            </p:nvSpPr>
            <p:spPr bwMode="auto">
              <a:xfrm>
                <a:off x="14288" y="2286000"/>
                <a:ext cx="3262312" cy="2609689"/>
              </a:xfrm>
              <a:prstGeom prst="rect">
                <a:avLst/>
              </a:prstGeom>
              <a:blipFill rotWithShape="1">
                <a:blip r:embed="rId3"/>
                <a:stretch>
                  <a:fillRect l="-1119" t="-1168" b="-280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SG">
                    <a:noFill/>
                  </a:rPr>
                  <a:t> </a:t>
                </a:r>
              </a:p>
            </p:txBody>
          </p:sp>
        </mc:Fallback>
      </mc:AlternateContent>
      <p:sp>
        <p:nvSpPr>
          <p:cNvPr id="64" name="Rectangle 91"/>
          <p:cNvSpPr/>
          <p:nvPr/>
        </p:nvSpPr>
        <p:spPr bwMode="auto">
          <a:xfrm>
            <a:off x="2623168" y="2417860"/>
            <a:ext cx="5405438" cy="2330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p:sp>
        <p:nvSpPr>
          <p:cNvPr id="65" name="Rectangle 99"/>
          <p:cNvSpPr/>
          <p:nvPr/>
        </p:nvSpPr>
        <p:spPr bwMode="auto">
          <a:xfrm>
            <a:off x="6252193" y="3478275"/>
            <a:ext cx="882491" cy="9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mc:AlternateContent xmlns:mc="http://schemas.openxmlformats.org/markup-compatibility/2006" xmlns:a14="http://schemas.microsoft.com/office/drawing/2010/main">
        <mc:Choice Requires="a14">
          <p:sp>
            <p:nvSpPr>
              <p:cNvPr id="66" name="TextBox 40"/>
              <p:cNvSpPr txBox="1">
                <a:spLocks noChangeArrowheads="1"/>
              </p:cNvSpPr>
              <p:nvPr/>
            </p:nvSpPr>
            <p:spPr bwMode="auto">
              <a:xfrm>
                <a:off x="7711106" y="4396467"/>
                <a:ext cx="366094" cy="3385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a:cs typeface="Times New Roman" pitchFamily="18" charset="0"/>
                        </a:rPr>
                        <m:t>U</m:t>
                      </m:r>
                    </m:oMath>
                  </m:oMathPara>
                </a14:m>
                <a:endParaRPr lang="en-SG" sz="1600" dirty="0">
                  <a:cs typeface="Times New Roman" pitchFamily="18" charset="0"/>
                </a:endParaRPr>
              </a:p>
            </p:txBody>
          </p:sp>
        </mc:Choice>
        <mc:Fallback xmlns="">
          <p:sp>
            <p:nvSpPr>
              <p:cNvPr id="66" name="TextBox 40"/>
              <p:cNvSpPr txBox="1">
                <a:spLocks noRot="1" noChangeAspect="1" noMove="1" noResize="1" noEditPoints="1" noAdjustHandles="1" noChangeArrowheads="1" noChangeShapeType="1" noTextEdit="1"/>
              </p:cNvSpPr>
              <p:nvPr/>
            </p:nvSpPr>
            <p:spPr bwMode="auto">
              <a:xfrm>
                <a:off x="7711106" y="4396467"/>
                <a:ext cx="366094" cy="338554"/>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noFill/>
                  </a:rPr>
                  <a:t> </a:t>
                </a:r>
              </a:p>
            </p:txBody>
          </p:sp>
        </mc:Fallback>
      </mc:AlternateContent>
      <p:sp>
        <p:nvSpPr>
          <p:cNvPr id="67" name="Flowchart: Connector 104"/>
          <p:cNvSpPr/>
          <p:nvPr/>
        </p:nvSpPr>
        <p:spPr bwMode="auto">
          <a:xfrm>
            <a:off x="5161581" y="3675739"/>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i="0" dirty="0" smtClean="0">
                <a:solidFill>
                  <a:schemeClr val="bg1"/>
                </a:solidFill>
                <a:latin typeface="Calibri" pitchFamily="34" charset="0"/>
                <a:cs typeface="Times New Roman" pitchFamily="18" charset="0"/>
              </a:rPr>
              <a:t>w</a:t>
            </a:r>
            <a:endParaRPr lang="en-SG" i="1" dirty="0">
              <a:solidFill>
                <a:schemeClr val="bg1"/>
              </a:solidFill>
              <a:latin typeface="Calibri" pitchFamily="34" charset="0"/>
              <a:cs typeface="Times New Roman" pitchFamily="18" charset="0"/>
            </a:endParaRPr>
          </a:p>
        </p:txBody>
      </p:sp>
      <mc:AlternateContent xmlns:mc="http://schemas.openxmlformats.org/markup-compatibility/2006" xmlns:a14="http://schemas.microsoft.com/office/drawing/2010/main">
        <mc:Choice Requires="a14">
          <p:sp>
            <p:nvSpPr>
              <p:cNvPr id="68" name="TextBox 40"/>
              <p:cNvSpPr txBox="1">
                <a:spLocks noChangeArrowheads="1"/>
              </p:cNvSpPr>
              <p:nvPr/>
            </p:nvSpPr>
            <p:spPr bwMode="auto">
              <a:xfrm>
                <a:off x="5501261" y="4124366"/>
                <a:ext cx="366094" cy="3493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a:cs typeface="Times New Roman" pitchFamily="18" charset="0"/>
                            </a:rPr>
                          </m:ctrlPr>
                        </m:sSubPr>
                        <m:e>
                          <m:r>
                            <m:rPr>
                              <m:sty m:val="p"/>
                            </m:rPr>
                            <a:rPr lang="en-US" sz="1600" b="0" i="0" smtClean="0">
                              <a:latin typeface="Cambria Math"/>
                              <a:cs typeface="Times New Roman" pitchFamily="18" charset="0"/>
                            </a:rPr>
                            <m:t>L</m:t>
                          </m:r>
                        </m:e>
                        <m:sub>
                          <m:r>
                            <m:rPr>
                              <m:sty m:val="p"/>
                            </m:rPr>
                            <a:rPr lang="en-US" sz="1600" b="0" i="0" smtClean="0">
                              <a:latin typeface="Cambria Math"/>
                              <a:cs typeface="Times New Roman" pitchFamily="18" charset="0"/>
                            </a:rPr>
                            <m:t>u</m:t>
                          </m:r>
                          <m:r>
                            <a:rPr lang="en-US" sz="1600" b="0" i="0" smtClean="0">
                              <a:latin typeface="Cambria Math"/>
                              <a:cs typeface="Times New Roman" pitchFamily="18" charset="0"/>
                            </a:rPr>
                            <m:t>,</m:t>
                          </m:r>
                          <m:r>
                            <m:rPr>
                              <m:sty m:val="p"/>
                            </m:rPr>
                            <a:rPr lang="en-US" sz="1600" b="0" i="0" smtClean="0">
                              <a:latin typeface="Cambria Math"/>
                              <a:cs typeface="Times New Roman" pitchFamily="18" charset="0"/>
                            </a:rPr>
                            <m:t>n</m:t>
                          </m:r>
                        </m:sub>
                      </m:sSub>
                    </m:oMath>
                  </m:oMathPara>
                </a14:m>
                <a:endParaRPr lang="en-US" sz="1600" b="0" dirty="0" smtClean="0">
                  <a:cs typeface="Times New Roman" pitchFamily="18" charset="0"/>
                </a:endParaRPr>
              </a:p>
            </p:txBody>
          </p:sp>
        </mc:Choice>
        <mc:Fallback xmlns="">
          <p:sp>
            <p:nvSpPr>
              <p:cNvPr id="68" name="TextBox 40"/>
              <p:cNvSpPr txBox="1">
                <a:spLocks noRot="1" noChangeAspect="1" noMove="1" noResize="1" noEditPoints="1" noAdjustHandles="1" noChangeArrowheads="1" noChangeShapeType="1" noTextEdit="1"/>
              </p:cNvSpPr>
              <p:nvPr/>
            </p:nvSpPr>
            <p:spPr bwMode="auto">
              <a:xfrm>
                <a:off x="5501261" y="4124366"/>
                <a:ext cx="366094" cy="349326"/>
              </a:xfrm>
              <a:prstGeom prst="rect">
                <a:avLst/>
              </a:prstGeom>
              <a:blipFill rotWithShape="1">
                <a:blip r:embed="rId5"/>
                <a:stretch>
                  <a:fillRect r="-25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noFill/>
                  </a:rPr>
                  <a:t> </a:t>
                </a:r>
              </a:p>
            </p:txBody>
          </p:sp>
        </mc:Fallback>
      </mc:AlternateContent>
      <p:sp>
        <p:nvSpPr>
          <p:cNvPr id="69" name="Rectangle 109"/>
          <p:cNvSpPr/>
          <p:nvPr/>
        </p:nvSpPr>
        <p:spPr bwMode="auto">
          <a:xfrm>
            <a:off x="3124200" y="2592492"/>
            <a:ext cx="4460876" cy="204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mc:AlternateContent xmlns:mc="http://schemas.openxmlformats.org/markup-compatibility/2006" xmlns:a14="http://schemas.microsoft.com/office/drawing/2010/main">
        <mc:Choice Requires="a14">
          <p:sp>
            <p:nvSpPr>
              <p:cNvPr id="70" name="TextBox 40"/>
              <p:cNvSpPr txBox="1">
                <a:spLocks noChangeArrowheads="1"/>
              </p:cNvSpPr>
              <p:nvPr/>
            </p:nvSpPr>
            <p:spPr bwMode="auto">
              <a:xfrm>
                <a:off x="7142781" y="4244067"/>
                <a:ext cx="366094" cy="3385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a:cs typeface="Times New Roman" pitchFamily="18" charset="0"/>
                            </a:rPr>
                          </m:ctrlPr>
                        </m:sSubPr>
                        <m:e>
                          <m:r>
                            <m:rPr>
                              <m:sty m:val="p"/>
                            </m:rPr>
                            <a:rPr lang="en-US" sz="1600" b="0" i="0" smtClean="0">
                              <a:latin typeface="Cambria Math"/>
                              <a:cs typeface="Times New Roman" pitchFamily="18" charset="0"/>
                            </a:rPr>
                            <m:t>N</m:t>
                          </m:r>
                        </m:e>
                        <m:sub>
                          <m:r>
                            <m:rPr>
                              <m:sty m:val="p"/>
                            </m:rPr>
                            <a:rPr lang="en-US" sz="1600" b="0" i="0" smtClean="0">
                              <a:latin typeface="Cambria Math"/>
                              <a:cs typeface="Times New Roman" pitchFamily="18" charset="0"/>
                            </a:rPr>
                            <m:t>u</m:t>
                          </m:r>
                        </m:sub>
                      </m:sSub>
                    </m:oMath>
                  </m:oMathPara>
                </a14:m>
                <a:endParaRPr lang="en-US" sz="1600" b="0" dirty="0" smtClean="0">
                  <a:cs typeface="Times New Roman" pitchFamily="18" charset="0"/>
                </a:endParaRPr>
              </a:p>
            </p:txBody>
          </p:sp>
        </mc:Choice>
        <mc:Fallback xmlns="">
          <p:sp>
            <p:nvSpPr>
              <p:cNvPr id="70" name="TextBox 40"/>
              <p:cNvSpPr txBox="1">
                <a:spLocks noRot="1" noChangeAspect="1" noMove="1" noResize="1" noEditPoints="1" noAdjustHandles="1" noChangeArrowheads="1" noChangeShapeType="1" noTextEdit="1"/>
              </p:cNvSpPr>
              <p:nvPr/>
            </p:nvSpPr>
            <p:spPr bwMode="auto">
              <a:xfrm>
                <a:off x="7142781" y="4244067"/>
                <a:ext cx="366094" cy="338554"/>
              </a:xfrm>
              <a:prstGeom prst="rect">
                <a:avLst/>
              </a:prstGeom>
              <a:blipFill rotWithShape="1">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noFill/>
                  </a:rPr>
                  <a:t> </a:t>
                </a:r>
              </a:p>
            </p:txBody>
          </p:sp>
        </mc:Fallback>
      </mc:AlternateContent>
      <p:sp>
        <p:nvSpPr>
          <p:cNvPr id="71" name="Flowchart: Connector 114"/>
          <p:cNvSpPr/>
          <p:nvPr/>
        </p:nvSpPr>
        <p:spPr bwMode="auto">
          <a:xfrm>
            <a:off x="5831665" y="2902630"/>
            <a:ext cx="504825" cy="50323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i="0" dirty="0" smtClean="0">
                <a:solidFill>
                  <a:schemeClr val="tx1"/>
                </a:solidFill>
                <a:latin typeface="Calibri" pitchFamily="34" charset="0"/>
                <a:cs typeface="Times New Roman" pitchFamily="18" charset="0"/>
              </a:rPr>
              <a:t>z</a:t>
            </a:r>
            <a:endParaRPr lang="en-SG" i="1" dirty="0">
              <a:solidFill>
                <a:schemeClr val="tx1"/>
              </a:solidFill>
              <a:latin typeface="Calibri" pitchFamily="34" charset="0"/>
              <a:cs typeface="Times New Roman" pitchFamily="18" charset="0"/>
            </a:endParaRPr>
          </a:p>
        </p:txBody>
      </p:sp>
      <p:sp>
        <p:nvSpPr>
          <p:cNvPr id="72" name="Flowchart: Connector 116"/>
          <p:cNvSpPr/>
          <p:nvPr/>
        </p:nvSpPr>
        <p:spPr bwMode="auto">
          <a:xfrm>
            <a:off x="6369481" y="3674722"/>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bg1"/>
                </a:solidFill>
                <a:latin typeface="Calibri" pitchFamily="34" charset="0"/>
                <a:cs typeface="Times New Roman" pitchFamily="18" charset="0"/>
              </a:rPr>
              <a:t>t</a:t>
            </a:r>
            <a:endParaRPr lang="en-SG" i="1" dirty="0">
              <a:solidFill>
                <a:schemeClr val="bg1"/>
              </a:solidFill>
              <a:latin typeface="Calibri" pitchFamily="34" charset="0"/>
              <a:cs typeface="Times New Roman" pitchFamily="18" charset="0"/>
            </a:endParaRPr>
          </a:p>
        </p:txBody>
      </p:sp>
      <p:cxnSp>
        <p:nvCxnSpPr>
          <p:cNvPr id="73" name="Straight Arrow Connector 120"/>
          <p:cNvCxnSpPr>
            <a:stCxn id="71" idx="4"/>
            <a:endCxn id="67" idx="0"/>
          </p:cNvCxnSpPr>
          <p:nvPr/>
        </p:nvCxnSpPr>
        <p:spPr bwMode="auto">
          <a:xfrm flipH="1">
            <a:off x="5413994" y="3405867"/>
            <a:ext cx="670084" cy="269872"/>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122"/>
          <p:cNvCxnSpPr>
            <a:endCxn id="72" idx="0"/>
          </p:cNvCxnSpPr>
          <p:nvPr/>
        </p:nvCxnSpPr>
        <p:spPr bwMode="auto">
          <a:xfrm>
            <a:off x="5999781" y="3405293"/>
            <a:ext cx="622113" cy="269429"/>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3561381" y="1328737"/>
            <a:ext cx="1118534" cy="855688"/>
            <a:chOff x="3567111" y="970870"/>
            <a:chExt cx="1118534" cy="855688"/>
          </a:xfrm>
        </p:grpSpPr>
        <mc:AlternateContent xmlns:mc="http://schemas.openxmlformats.org/markup-compatibility/2006" xmlns:a14="http://schemas.microsoft.com/office/drawing/2010/main">
          <mc:Choice Requires="a14">
            <p:sp>
              <p:nvSpPr>
                <p:cNvPr id="76" name="Flowchart: Connector 123"/>
                <p:cNvSpPr/>
                <p:nvPr/>
              </p:nvSpPr>
              <p:spPr bwMode="auto">
                <a:xfrm>
                  <a:off x="3719511" y="1130928"/>
                  <a:ext cx="504825" cy="503237"/>
                </a:xfrm>
                <a:prstGeom prst="flowChartConnector">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a:cs typeface="Times New Roman" pitchFamily="18" charset="0"/>
                              </a:rPr>
                            </m:ctrlPr>
                          </m:sSubPr>
                          <m:e>
                            <m:r>
                              <a:rPr lang="en-US" b="0" i="1" smtClean="0">
                                <a:solidFill>
                                  <a:schemeClr val="tx1"/>
                                </a:solidFill>
                                <a:latin typeface="Cambria Math"/>
                                <a:cs typeface="Times New Roman" pitchFamily="18" charset="0"/>
                              </a:rPr>
                              <m:t>𝜙</m:t>
                            </m:r>
                          </m:e>
                          <m:sub>
                            <m:r>
                              <a:rPr lang="en-US" b="0" i="1" smtClean="0">
                                <a:solidFill>
                                  <a:schemeClr val="tx1"/>
                                </a:solidFill>
                                <a:latin typeface="Cambria Math"/>
                                <a:cs typeface="Times New Roman" pitchFamily="18" charset="0"/>
                              </a:rPr>
                              <m:t>𝑘</m:t>
                            </m:r>
                            <m:r>
                              <a:rPr lang="en-US" b="0" i="1" smtClean="0">
                                <a:solidFill>
                                  <a:schemeClr val="tx1"/>
                                </a:solidFill>
                                <a:latin typeface="Cambria Math"/>
                                <a:cs typeface="Times New Roman" pitchFamily="18" charset="0"/>
                              </a:rPr>
                              <m:t>,</m:t>
                            </m:r>
                            <m:r>
                              <a:rPr lang="en-US" b="0" i="1" smtClean="0">
                                <a:solidFill>
                                  <a:schemeClr val="tx1"/>
                                </a:solidFill>
                                <a:latin typeface="Cambria Math"/>
                                <a:cs typeface="Times New Roman" pitchFamily="18" charset="0"/>
                              </a:rPr>
                              <m:t>𝑢</m:t>
                            </m:r>
                          </m:sub>
                        </m:sSub>
                      </m:oMath>
                    </m:oMathPara>
                  </a14:m>
                  <a:endParaRPr lang="en-US" b="0" i="1" dirty="0" smtClean="0">
                    <a:solidFill>
                      <a:schemeClr val="tx1"/>
                    </a:solidFill>
                    <a:latin typeface="Calibri" pitchFamily="34" charset="0"/>
                    <a:cs typeface="Times New Roman" pitchFamily="18" charset="0"/>
                  </a:endParaRPr>
                </a:p>
              </p:txBody>
            </p:sp>
          </mc:Choice>
          <mc:Fallback xmlns="">
            <p:sp>
              <p:nvSpPr>
                <p:cNvPr id="70" name="Flowchart: Connector 123"/>
                <p:cNvSpPr>
                  <a:spLocks noRot="1" noChangeAspect="1" noMove="1" noResize="1" noEditPoints="1" noAdjustHandles="1" noChangeArrowheads="1" noChangeShapeType="1" noTextEdit="1"/>
                </p:cNvSpPr>
                <p:nvPr/>
              </p:nvSpPr>
              <p:spPr bwMode="auto">
                <a:xfrm>
                  <a:off x="3719511" y="1130928"/>
                  <a:ext cx="504825" cy="503237"/>
                </a:xfrm>
                <a:prstGeom prst="flowChartConnector">
                  <a:avLst/>
                </a:prstGeom>
                <a:blipFill rotWithShape="1">
                  <a:blip r:embed="rId7"/>
                  <a:stretch>
                    <a:fillRect l="-14943"/>
                  </a:stretch>
                </a:blipFill>
                <a:ln>
                  <a:solidFill>
                    <a:schemeClr val="tx1"/>
                  </a:solidFill>
                  <a:prstDash val="sysDash"/>
                </a:ln>
              </p:spPr>
              <p:txBody>
                <a:bodyPr/>
                <a:lstStyle/>
                <a:p>
                  <a:r>
                    <a:rPr lang="en-US">
                      <a:noFill/>
                    </a:rPr>
                    <a:t> </a:t>
                  </a:r>
                </a:p>
              </p:txBody>
            </p:sp>
          </mc:Fallback>
        </mc:AlternateContent>
        <p:grpSp>
          <p:nvGrpSpPr>
            <p:cNvPr id="77" name="Group 124"/>
            <p:cNvGrpSpPr/>
            <p:nvPr/>
          </p:nvGrpSpPr>
          <p:grpSpPr>
            <a:xfrm>
              <a:off x="3567111" y="970870"/>
              <a:ext cx="1118534" cy="855688"/>
              <a:chOff x="2540887" y="5341422"/>
              <a:chExt cx="652699" cy="855688"/>
            </a:xfrm>
          </p:grpSpPr>
          <p:sp>
            <p:nvSpPr>
              <p:cNvPr id="78" name="Rectangle 125"/>
              <p:cNvSpPr/>
              <p:nvPr/>
            </p:nvSpPr>
            <p:spPr bwMode="auto">
              <a:xfrm>
                <a:off x="2540887" y="5341422"/>
                <a:ext cx="586384" cy="823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p:sp>
            <p:nvSpPr>
              <p:cNvPr id="79" name="TextBox 40"/>
              <p:cNvSpPr txBox="1">
                <a:spLocks noChangeArrowheads="1"/>
              </p:cNvSpPr>
              <p:nvPr/>
            </p:nvSpPr>
            <p:spPr bwMode="auto">
              <a:xfrm>
                <a:off x="2834078" y="5858556"/>
                <a:ext cx="359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smtClean="0">
                    <a:cs typeface="Times New Roman" pitchFamily="18" charset="0"/>
                  </a:rPr>
                  <a:t>K*U</a:t>
                </a:r>
                <a:endParaRPr lang="en-SG" sz="1600" dirty="0">
                  <a:cs typeface="Times New Roman" pitchFamily="18" charset="0"/>
                </a:endParaRPr>
              </a:p>
            </p:txBody>
          </p:sp>
        </p:grpSp>
      </p:grpSp>
      <p:cxnSp>
        <p:nvCxnSpPr>
          <p:cNvPr id="80" name="Straight Arrow Connector 127"/>
          <p:cNvCxnSpPr>
            <a:stCxn id="82" idx="6"/>
            <a:endCxn id="76" idx="2"/>
          </p:cNvCxnSpPr>
          <p:nvPr/>
        </p:nvCxnSpPr>
        <p:spPr bwMode="auto">
          <a:xfrm>
            <a:off x="3127993" y="1733420"/>
            <a:ext cx="585788" cy="6994"/>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133"/>
          <p:cNvCxnSpPr>
            <a:stCxn id="76" idx="4"/>
            <a:endCxn id="100" idx="0"/>
          </p:cNvCxnSpPr>
          <p:nvPr/>
        </p:nvCxnSpPr>
        <p:spPr bwMode="auto">
          <a:xfrm flipH="1">
            <a:off x="3940200" y="1992032"/>
            <a:ext cx="25994" cy="90526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Flowchart: Connector 134"/>
              <p:cNvSpPr/>
              <p:nvPr/>
            </p:nvSpPr>
            <p:spPr bwMode="auto">
              <a:xfrm>
                <a:off x="2623168" y="1481801"/>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m:rPr>
                          <m:sty m:val="p"/>
                        </m:rPr>
                        <a:rPr lang="en-US" b="0" i="1" smtClean="0">
                          <a:solidFill>
                            <a:schemeClr val="bg1"/>
                          </a:solidFill>
                          <a:latin typeface="Cambria Math"/>
                          <a:cs typeface="Times New Roman" pitchFamily="18" charset="0"/>
                        </a:rPr>
                        <m:t>β</m:t>
                      </m:r>
                    </m:oMath>
                  </m:oMathPara>
                </a14:m>
                <a:endParaRPr lang="en-US" b="0" i="1" dirty="0" smtClean="0">
                  <a:solidFill>
                    <a:schemeClr val="bg1"/>
                  </a:solidFill>
                  <a:latin typeface="Calibri" pitchFamily="34" charset="0"/>
                  <a:cs typeface="Times New Roman" pitchFamily="18" charset="0"/>
                </a:endParaRPr>
              </a:p>
            </p:txBody>
          </p:sp>
        </mc:Choice>
        <mc:Fallback xmlns="">
          <p:sp>
            <p:nvSpPr>
              <p:cNvPr id="82" name="Flowchart: Connector 134"/>
              <p:cNvSpPr>
                <a:spLocks noRot="1" noChangeAspect="1" noMove="1" noResize="1" noEditPoints="1" noAdjustHandles="1" noChangeArrowheads="1" noChangeShapeType="1" noTextEdit="1"/>
              </p:cNvSpPr>
              <p:nvPr/>
            </p:nvSpPr>
            <p:spPr bwMode="auto">
              <a:xfrm>
                <a:off x="2623168" y="1481801"/>
                <a:ext cx="504825" cy="503237"/>
              </a:xfrm>
              <a:prstGeom prst="flowChartConnector">
                <a:avLst/>
              </a:prstGeom>
              <a:blipFill rotWithShape="1">
                <a:blip r:embed="rId8"/>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3" name="Flowchart: Connector 138"/>
              <p:cNvSpPr/>
              <p:nvPr/>
            </p:nvSpPr>
            <p:spPr bwMode="auto">
              <a:xfrm>
                <a:off x="5847381" y="1481802"/>
                <a:ext cx="504825" cy="503237"/>
              </a:xfrm>
              <a:prstGeom prst="flowChartConnector">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a:cs typeface="Times New Roman" pitchFamily="18" charset="0"/>
                            </a:rPr>
                          </m:ctrlPr>
                        </m:sSubPr>
                        <m:e>
                          <m:r>
                            <a:rPr lang="en-US" b="0" i="1" smtClean="0">
                              <a:solidFill>
                                <a:schemeClr val="tx1"/>
                              </a:solidFill>
                              <a:latin typeface="Cambria Math"/>
                              <a:cs typeface="Times New Roman" pitchFamily="18" charset="0"/>
                            </a:rPr>
                            <m:t>𝜃</m:t>
                          </m:r>
                        </m:e>
                        <m:sub>
                          <m:r>
                            <a:rPr lang="en-US" b="0" i="1" smtClean="0">
                              <a:solidFill>
                                <a:schemeClr val="tx1"/>
                              </a:solidFill>
                              <a:latin typeface="Cambria Math"/>
                              <a:cs typeface="Times New Roman" pitchFamily="18" charset="0"/>
                            </a:rPr>
                            <m:t>𝑢</m:t>
                          </m:r>
                        </m:sub>
                      </m:sSub>
                    </m:oMath>
                  </m:oMathPara>
                </a14:m>
                <a:endParaRPr lang="en-US" b="0" i="1" dirty="0" smtClean="0">
                  <a:solidFill>
                    <a:schemeClr val="tx1"/>
                  </a:solidFill>
                  <a:latin typeface="Calibri" pitchFamily="34" charset="0"/>
                  <a:cs typeface="Times New Roman" pitchFamily="18" charset="0"/>
                </a:endParaRPr>
              </a:p>
            </p:txBody>
          </p:sp>
        </mc:Choice>
        <mc:Fallback xmlns="">
          <p:sp>
            <p:nvSpPr>
              <p:cNvPr id="83" name="Flowchart: Connector 138"/>
              <p:cNvSpPr>
                <a:spLocks noRot="1" noChangeAspect="1" noMove="1" noResize="1" noEditPoints="1" noAdjustHandles="1" noChangeArrowheads="1" noChangeShapeType="1" noTextEdit="1"/>
              </p:cNvSpPr>
              <p:nvPr/>
            </p:nvSpPr>
            <p:spPr bwMode="auto">
              <a:xfrm>
                <a:off x="5847381" y="1481802"/>
                <a:ext cx="504825" cy="503237"/>
              </a:xfrm>
              <a:prstGeom prst="flowChartConnector">
                <a:avLst/>
              </a:prstGeom>
              <a:blipFill rotWithShape="1">
                <a:blip r:embed="rId9"/>
                <a:stretch>
                  <a:fillRect/>
                </a:stretch>
              </a:blipFill>
              <a:ln>
                <a:solidFill>
                  <a:schemeClr val="tx1"/>
                </a:solidFill>
                <a:prstDash val="sysDash"/>
              </a:ln>
            </p:spPr>
            <p:txBody>
              <a:bodyPr/>
              <a:lstStyle/>
              <a:p>
                <a:r>
                  <a:rPr lang="en-SG">
                    <a:noFill/>
                  </a:rPr>
                  <a:t> </a:t>
                </a:r>
              </a:p>
            </p:txBody>
          </p:sp>
        </mc:Fallback>
      </mc:AlternateContent>
      <p:cxnSp>
        <p:nvCxnSpPr>
          <p:cNvPr id="84" name="Straight Arrow Connector 139"/>
          <p:cNvCxnSpPr>
            <a:stCxn id="83" idx="4"/>
            <a:endCxn id="71" idx="0"/>
          </p:cNvCxnSpPr>
          <p:nvPr/>
        </p:nvCxnSpPr>
        <p:spPr bwMode="auto">
          <a:xfrm flipH="1">
            <a:off x="6084078" y="1985039"/>
            <a:ext cx="15716" cy="917591"/>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Flowchart: Connector 146"/>
              <p:cNvSpPr/>
              <p:nvPr/>
            </p:nvSpPr>
            <p:spPr bwMode="auto">
              <a:xfrm>
                <a:off x="7523781" y="1484949"/>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m:rPr>
                          <m:sty m:val="p"/>
                        </m:rPr>
                        <a:rPr lang="en-US" b="0" i="1" smtClean="0">
                          <a:solidFill>
                            <a:schemeClr val="bg1"/>
                          </a:solidFill>
                          <a:latin typeface="Cambria Math"/>
                          <a:cs typeface="Times New Roman" pitchFamily="18" charset="0"/>
                        </a:rPr>
                        <m:t>α</m:t>
                      </m:r>
                    </m:oMath>
                  </m:oMathPara>
                </a14:m>
                <a:endParaRPr lang="en-US" b="0" i="1" dirty="0" smtClean="0">
                  <a:solidFill>
                    <a:schemeClr val="bg1"/>
                  </a:solidFill>
                  <a:latin typeface="Calibri" pitchFamily="34" charset="0"/>
                  <a:cs typeface="Times New Roman" pitchFamily="18" charset="0"/>
                </a:endParaRPr>
              </a:p>
            </p:txBody>
          </p:sp>
        </mc:Choice>
        <mc:Fallback xmlns="">
          <p:sp>
            <p:nvSpPr>
              <p:cNvPr id="85" name="Flowchart: Connector 146"/>
              <p:cNvSpPr>
                <a:spLocks noRot="1" noChangeAspect="1" noMove="1" noResize="1" noEditPoints="1" noAdjustHandles="1" noChangeArrowheads="1" noChangeShapeType="1" noTextEdit="1"/>
              </p:cNvSpPr>
              <p:nvPr/>
            </p:nvSpPr>
            <p:spPr bwMode="auto">
              <a:xfrm>
                <a:off x="7523781" y="1484949"/>
                <a:ext cx="504825" cy="503237"/>
              </a:xfrm>
              <a:prstGeom prst="flowChartConnector">
                <a:avLst/>
              </a:prstGeom>
              <a:blipFill rotWithShape="1">
                <a:blip r:embed="rId10"/>
                <a:stretch>
                  <a:fillRect/>
                </a:stretch>
              </a:blipFill>
              <a:ln>
                <a:solidFill>
                  <a:schemeClr val="tx1"/>
                </a:solidFill>
              </a:ln>
            </p:spPr>
            <p:txBody>
              <a:bodyPr/>
              <a:lstStyle/>
              <a:p>
                <a:r>
                  <a:rPr lang="en-SG">
                    <a:noFill/>
                  </a:rPr>
                  <a:t> </a:t>
                </a:r>
              </a:p>
            </p:txBody>
          </p:sp>
        </mc:Fallback>
      </mc:AlternateContent>
      <p:cxnSp>
        <p:nvCxnSpPr>
          <p:cNvPr id="86" name="Straight Arrow Connector 147"/>
          <p:cNvCxnSpPr>
            <a:stCxn id="85" idx="2"/>
            <a:endCxn id="83" idx="6"/>
          </p:cNvCxnSpPr>
          <p:nvPr/>
        </p:nvCxnSpPr>
        <p:spPr bwMode="auto">
          <a:xfrm flipH="1" flipV="1">
            <a:off x="6352206" y="1733421"/>
            <a:ext cx="1171575" cy="3147"/>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Flowchart: Connector 150"/>
              <p:cNvSpPr/>
              <p:nvPr/>
            </p:nvSpPr>
            <p:spPr bwMode="auto">
              <a:xfrm>
                <a:off x="5146898" y="5089926"/>
                <a:ext cx="504825" cy="503237"/>
              </a:xfrm>
              <a:prstGeom prst="flowChartConnector">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a:cs typeface="Times New Roman" pitchFamily="18" charset="0"/>
                            </a:rPr>
                          </m:ctrlPr>
                        </m:sSubPr>
                        <m:e>
                          <m:r>
                            <m:rPr>
                              <m:sty m:val="p"/>
                            </m:rPr>
                            <a:rPr lang="en-US" i="1" smtClean="0">
                              <a:solidFill>
                                <a:schemeClr val="tx1"/>
                              </a:solidFill>
                              <a:latin typeface="Cambria Math"/>
                              <a:cs typeface="Times New Roman" pitchFamily="18" charset="0"/>
                            </a:rPr>
                            <m:t>φ</m:t>
                          </m:r>
                        </m:e>
                        <m:sub>
                          <m:r>
                            <a:rPr lang="en-US" b="0" i="1" smtClean="0">
                              <a:solidFill>
                                <a:schemeClr val="tx1"/>
                              </a:solidFill>
                              <a:latin typeface="Cambria Math"/>
                              <a:cs typeface="Times New Roman" pitchFamily="18" charset="0"/>
                            </a:rPr>
                            <m:t>𝑘</m:t>
                          </m:r>
                        </m:sub>
                      </m:sSub>
                    </m:oMath>
                  </m:oMathPara>
                </a14:m>
                <a:endParaRPr lang="en-US" b="0" i="1" dirty="0" smtClean="0">
                  <a:solidFill>
                    <a:schemeClr val="tx1"/>
                  </a:solidFill>
                  <a:latin typeface="Calibri" pitchFamily="34" charset="0"/>
                  <a:cs typeface="Times New Roman" pitchFamily="18" charset="0"/>
                </a:endParaRPr>
              </a:p>
            </p:txBody>
          </p:sp>
        </mc:Choice>
        <mc:Fallback xmlns="">
          <p:sp>
            <p:nvSpPr>
              <p:cNvPr id="87" name="Flowchart: Connector 150"/>
              <p:cNvSpPr>
                <a:spLocks noRot="1" noChangeAspect="1" noMove="1" noResize="1" noEditPoints="1" noAdjustHandles="1" noChangeArrowheads="1" noChangeShapeType="1" noTextEdit="1"/>
              </p:cNvSpPr>
              <p:nvPr/>
            </p:nvSpPr>
            <p:spPr bwMode="auto">
              <a:xfrm>
                <a:off x="5146898" y="5089926"/>
                <a:ext cx="504825" cy="503237"/>
              </a:xfrm>
              <a:prstGeom prst="flowChartConnector">
                <a:avLst/>
              </a:prstGeom>
              <a:blipFill rotWithShape="1">
                <a:blip r:embed="rId11"/>
                <a:stretch>
                  <a:fillRect/>
                </a:stretch>
              </a:blipFill>
              <a:ln>
                <a:solidFill>
                  <a:schemeClr val="tx1"/>
                </a:solidFill>
                <a:prstDash val="sysDash"/>
              </a:ln>
            </p:spPr>
            <p:txBody>
              <a:bodyPr/>
              <a:lstStyle/>
              <a:p>
                <a:r>
                  <a:rPr lang="en-SG">
                    <a:noFill/>
                  </a:rPr>
                  <a:t> </a:t>
                </a:r>
              </a:p>
            </p:txBody>
          </p:sp>
        </mc:Fallback>
      </mc:AlternateContent>
      <p:grpSp>
        <p:nvGrpSpPr>
          <p:cNvPr id="88" name="Group 151"/>
          <p:cNvGrpSpPr/>
          <p:nvPr/>
        </p:nvGrpSpPr>
        <p:grpSpPr>
          <a:xfrm>
            <a:off x="5019347" y="4929868"/>
            <a:ext cx="888518" cy="853253"/>
            <a:chOff x="2362199" y="5341422"/>
            <a:chExt cx="896367" cy="982937"/>
          </a:xfrm>
        </p:grpSpPr>
        <p:sp>
          <p:nvSpPr>
            <p:cNvPr id="89" name="Rectangle 152"/>
            <p:cNvSpPr/>
            <p:nvPr/>
          </p:nvSpPr>
          <p:spPr bwMode="auto">
            <a:xfrm>
              <a:off x="2362199" y="5341422"/>
              <a:ext cx="896367" cy="9544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p:sp>
          <p:nvSpPr>
            <p:cNvPr id="90" name="TextBox 40"/>
            <p:cNvSpPr txBox="1">
              <a:spLocks noChangeArrowheads="1"/>
            </p:cNvSpPr>
            <p:nvPr/>
          </p:nvSpPr>
          <p:spPr bwMode="auto">
            <a:xfrm>
              <a:off x="2983992" y="5934349"/>
              <a:ext cx="271201" cy="39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smtClean="0">
                  <a:cs typeface="Times New Roman" pitchFamily="18" charset="0"/>
                </a:rPr>
                <a:t>K</a:t>
              </a:r>
              <a:endParaRPr lang="en-SG" sz="1600" dirty="0">
                <a:cs typeface="Times New Roman" pitchFamily="18" charset="0"/>
              </a:endParaRPr>
            </a:p>
          </p:txBody>
        </p:sp>
      </p:grpSp>
      <p:cxnSp>
        <p:nvCxnSpPr>
          <p:cNvPr id="91" name="Straight Arrow Connector 154"/>
          <p:cNvCxnSpPr>
            <a:stCxn id="92" idx="0"/>
            <a:endCxn id="87" idx="4"/>
          </p:cNvCxnSpPr>
          <p:nvPr/>
        </p:nvCxnSpPr>
        <p:spPr bwMode="auto">
          <a:xfrm flipH="1" flipV="1">
            <a:off x="5399311" y="5593163"/>
            <a:ext cx="14683" cy="433667"/>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Flowchart: Connector 155"/>
              <p:cNvSpPr/>
              <p:nvPr/>
            </p:nvSpPr>
            <p:spPr bwMode="auto">
              <a:xfrm>
                <a:off x="5161581" y="6026830"/>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m:rPr>
                          <m:sty m:val="p"/>
                        </m:rPr>
                        <a:rPr lang="en-US" b="0" i="1" smtClean="0">
                          <a:solidFill>
                            <a:schemeClr val="bg1"/>
                          </a:solidFill>
                          <a:latin typeface="Cambria Math"/>
                          <a:cs typeface="Times New Roman" pitchFamily="18" charset="0"/>
                        </a:rPr>
                        <m:t>γ</m:t>
                      </m:r>
                    </m:oMath>
                  </m:oMathPara>
                </a14:m>
                <a:endParaRPr lang="en-US" b="0" i="1" dirty="0" smtClean="0">
                  <a:solidFill>
                    <a:schemeClr val="bg1"/>
                  </a:solidFill>
                  <a:latin typeface="Calibri" pitchFamily="34" charset="0"/>
                  <a:cs typeface="Times New Roman" pitchFamily="18" charset="0"/>
                </a:endParaRPr>
              </a:p>
            </p:txBody>
          </p:sp>
        </mc:Choice>
        <mc:Fallback xmlns="">
          <p:sp>
            <p:nvSpPr>
              <p:cNvPr id="92" name="Flowchart: Connector 155"/>
              <p:cNvSpPr>
                <a:spLocks noRot="1" noChangeAspect="1" noMove="1" noResize="1" noEditPoints="1" noAdjustHandles="1" noChangeArrowheads="1" noChangeShapeType="1" noTextEdit="1"/>
              </p:cNvSpPr>
              <p:nvPr/>
            </p:nvSpPr>
            <p:spPr bwMode="auto">
              <a:xfrm>
                <a:off x="5161581" y="6026830"/>
                <a:ext cx="504825" cy="503237"/>
              </a:xfrm>
              <a:prstGeom prst="flowChartConnector">
                <a:avLst/>
              </a:prstGeom>
              <a:blipFill rotWithShape="1">
                <a:blip r:embed="rId12"/>
                <a:stretch>
                  <a:fillRect/>
                </a:stretch>
              </a:blipFill>
              <a:ln>
                <a:solidFill>
                  <a:schemeClr val="tx1"/>
                </a:solidFill>
              </a:ln>
            </p:spPr>
            <p:txBody>
              <a:bodyPr/>
              <a:lstStyle/>
              <a:p>
                <a:r>
                  <a:rPr lang="en-SG">
                    <a:noFill/>
                  </a:rPr>
                  <a:t> </a:t>
                </a:r>
              </a:p>
            </p:txBody>
          </p:sp>
        </mc:Fallback>
      </mc:AlternateContent>
      <p:cxnSp>
        <p:nvCxnSpPr>
          <p:cNvPr id="93" name="Straight Arrow Connector 156"/>
          <p:cNvCxnSpPr>
            <a:stCxn id="87" idx="0"/>
            <a:endCxn id="67" idx="4"/>
          </p:cNvCxnSpPr>
          <p:nvPr/>
        </p:nvCxnSpPr>
        <p:spPr bwMode="auto">
          <a:xfrm flipV="1">
            <a:off x="5399311" y="4178976"/>
            <a:ext cx="14683" cy="91095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Flowchart: Connector 161"/>
              <p:cNvSpPr/>
              <p:nvPr/>
            </p:nvSpPr>
            <p:spPr bwMode="auto">
              <a:xfrm>
                <a:off x="6379744" y="5089926"/>
                <a:ext cx="504825" cy="503237"/>
              </a:xfrm>
              <a:prstGeom prst="flowChartConnector">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a:cs typeface="Times New Roman" pitchFamily="18" charset="0"/>
                            </a:rPr>
                          </m:ctrlPr>
                        </m:sSubPr>
                        <m:e>
                          <m:r>
                            <a:rPr lang="en-US" i="1" smtClean="0">
                              <a:solidFill>
                                <a:schemeClr val="tx1"/>
                              </a:solidFill>
                              <a:latin typeface="Cambria Math"/>
                              <a:cs typeface="Times New Roman" pitchFamily="18" charset="0"/>
                            </a:rPr>
                            <m:t>𝜓</m:t>
                          </m:r>
                        </m:e>
                        <m:sub>
                          <m:r>
                            <a:rPr lang="en-US" b="0" i="1" smtClean="0">
                              <a:solidFill>
                                <a:schemeClr val="tx1"/>
                              </a:solidFill>
                              <a:latin typeface="Cambria Math"/>
                              <a:cs typeface="Times New Roman" pitchFamily="18" charset="0"/>
                            </a:rPr>
                            <m:t>𝑘</m:t>
                          </m:r>
                        </m:sub>
                      </m:sSub>
                    </m:oMath>
                  </m:oMathPara>
                </a14:m>
                <a:endParaRPr lang="en-US" b="0" i="1" dirty="0" smtClean="0">
                  <a:solidFill>
                    <a:schemeClr val="tx1"/>
                  </a:solidFill>
                  <a:latin typeface="Calibri" pitchFamily="34" charset="0"/>
                  <a:cs typeface="Times New Roman" pitchFamily="18" charset="0"/>
                </a:endParaRPr>
              </a:p>
            </p:txBody>
          </p:sp>
        </mc:Choice>
        <mc:Fallback xmlns="">
          <p:sp>
            <p:nvSpPr>
              <p:cNvPr id="94" name="Flowchart: Connector 161"/>
              <p:cNvSpPr>
                <a:spLocks noRot="1" noChangeAspect="1" noMove="1" noResize="1" noEditPoints="1" noAdjustHandles="1" noChangeArrowheads="1" noChangeShapeType="1" noTextEdit="1"/>
              </p:cNvSpPr>
              <p:nvPr/>
            </p:nvSpPr>
            <p:spPr bwMode="auto">
              <a:xfrm>
                <a:off x="6379744" y="5089926"/>
                <a:ext cx="504825" cy="503237"/>
              </a:xfrm>
              <a:prstGeom prst="flowChartConnector">
                <a:avLst/>
              </a:prstGeom>
              <a:blipFill rotWithShape="1">
                <a:blip r:embed="rId13"/>
                <a:stretch>
                  <a:fillRect l="-2326"/>
                </a:stretch>
              </a:blipFill>
              <a:ln>
                <a:solidFill>
                  <a:schemeClr val="tx1"/>
                </a:solidFill>
                <a:prstDash val="sysDash"/>
              </a:ln>
            </p:spPr>
            <p:txBody>
              <a:bodyPr/>
              <a:lstStyle/>
              <a:p>
                <a:r>
                  <a:rPr lang="en-SG">
                    <a:noFill/>
                  </a:rPr>
                  <a:t> </a:t>
                </a:r>
              </a:p>
            </p:txBody>
          </p:sp>
        </mc:Fallback>
      </mc:AlternateContent>
      <p:cxnSp>
        <p:nvCxnSpPr>
          <p:cNvPr id="95" name="Straight Arrow Connector 165"/>
          <p:cNvCxnSpPr>
            <a:stCxn id="96" idx="0"/>
            <a:endCxn id="94" idx="4"/>
          </p:cNvCxnSpPr>
          <p:nvPr/>
        </p:nvCxnSpPr>
        <p:spPr bwMode="auto">
          <a:xfrm flipH="1" flipV="1">
            <a:off x="6632157" y="5593163"/>
            <a:ext cx="1037" cy="418585"/>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Flowchart: Connector 166"/>
              <p:cNvSpPr/>
              <p:nvPr/>
            </p:nvSpPr>
            <p:spPr bwMode="auto">
              <a:xfrm>
                <a:off x="6380781" y="6011748"/>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m:rPr>
                          <m:sty m:val="p"/>
                        </m:rPr>
                        <a:rPr lang="en-US" b="0" i="1" smtClean="0">
                          <a:solidFill>
                            <a:schemeClr val="bg1"/>
                          </a:solidFill>
                          <a:latin typeface="Cambria Math"/>
                          <a:cs typeface="Times New Roman" pitchFamily="18" charset="0"/>
                        </a:rPr>
                        <m:t>η</m:t>
                      </m:r>
                    </m:oMath>
                  </m:oMathPara>
                </a14:m>
                <a:endParaRPr lang="en-US" b="0" i="1" dirty="0" smtClean="0">
                  <a:solidFill>
                    <a:schemeClr val="bg1"/>
                  </a:solidFill>
                  <a:latin typeface="Calibri" pitchFamily="34" charset="0"/>
                  <a:cs typeface="Times New Roman" pitchFamily="18" charset="0"/>
                </a:endParaRPr>
              </a:p>
            </p:txBody>
          </p:sp>
        </mc:Choice>
        <mc:Fallback xmlns="">
          <p:sp>
            <p:nvSpPr>
              <p:cNvPr id="96" name="Flowchart: Connector 166"/>
              <p:cNvSpPr>
                <a:spLocks noRot="1" noChangeAspect="1" noMove="1" noResize="1" noEditPoints="1" noAdjustHandles="1" noChangeArrowheads="1" noChangeShapeType="1" noTextEdit="1"/>
              </p:cNvSpPr>
              <p:nvPr/>
            </p:nvSpPr>
            <p:spPr bwMode="auto">
              <a:xfrm>
                <a:off x="6380781" y="6011748"/>
                <a:ext cx="504825" cy="503237"/>
              </a:xfrm>
              <a:prstGeom prst="flowChartConnector">
                <a:avLst/>
              </a:prstGeom>
              <a:blipFill rotWithShape="1">
                <a:blip r:embed="rId14"/>
                <a:stretch>
                  <a:fillRect/>
                </a:stretch>
              </a:blipFill>
              <a:ln>
                <a:solidFill>
                  <a:schemeClr val="tx1"/>
                </a:solidFill>
              </a:ln>
            </p:spPr>
            <p:txBody>
              <a:bodyPr/>
              <a:lstStyle/>
              <a:p>
                <a:r>
                  <a:rPr lang="en-SG">
                    <a:noFill/>
                  </a:rPr>
                  <a:t> </a:t>
                </a:r>
              </a:p>
            </p:txBody>
          </p:sp>
        </mc:Fallback>
      </mc:AlternateContent>
      <p:cxnSp>
        <p:nvCxnSpPr>
          <p:cNvPr id="97" name="Straight Arrow Connector 167"/>
          <p:cNvCxnSpPr>
            <a:stCxn id="94" idx="0"/>
            <a:endCxn id="72" idx="4"/>
          </p:cNvCxnSpPr>
          <p:nvPr/>
        </p:nvCxnSpPr>
        <p:spPr bwMode="auto">
          <a:xfrm flipH="1" flipV="1">
            <a:off x="6621894" y="4177959"/>
            <a:ext cx="10263" cy="911967"/>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181"/>
          <p:cNvSpPr/>
          <p:nvPr/>
        </p:nvSpPr>
        <p:spPr bwMode="auto">
          <a:xfrm>
            <a:off x="5780770" y="1328737"/>
            <a:ext cx="759928" cy="829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p:sp>
        <p:nvSpPr>
          <p:cNvPr id="99" name="TextBox 40"/>
          <p:cNvSpPr txBox="1">
            <a:spLocks noChangeArrowheads="1"/>
          </p:cNvSpPr>
          <p:nvPr/>
        </p:nvSpPr>
        <p:spPr bwMode="auto">
          <a:xfrm>
            <a:off x="6275145" y="1819241"/>
            <a:ext cx="366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smtClean="0">
                <a:cs typeface="Times New Roman" pitchFamily="18" charset="0"/>
              </a:rPr>
              <a:t>U</a:t>
            </a:r>
            <a:endParaRPr lang="en-SG" sz="1600" dirty="0">
              <a:cs typeface="Times New Roman" pitchFamily="18" charset="0"/>
            </a:endParaRPr>
          </a:p>
        </p:txBody>
      </p:sp>
      <p:sp>
        <p:nvSpPr>
          <p:cNvPr id="100" name="Flowchart: Connector 213"/>
          <p:cNvSpPr/>
          <p:nvPr/>
        </p:nvSpPr>
        <p:spPr bwMode="auto">
          <a:xfrm>
            <a:off x="3687787" y="2897292"/>
            <a:ext cx="504825" cy="50323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i="0" dirty="0" smtClean="0">
                <a:solidFill>
                  <a:schemeClr val="tx1"/>
                </a:solidFill>
                <a:latin typeface="Calibri" pitchFamily="34" charset="0"/>
                <a:cs typeface="Times New Roman" pitchFamily="18" charset="0"/>
              </a:rPr>
              <a:t>e</a:t>
            </a:r>
            <a:endParaRPr lang="en-SG" i="1" dirty="0">
              <a:solidFill>
                <a:schemeClr val="tx1"/>
              </a:solidFill>
              <a:latin typeface="Calibri" pitchFamily="34" charset="0"/>
              <a:cs typeface="Times New Roman" pitchFamily="18" charset="0"/>
            </a:endParaRPr>
          </a:p>
        </p:txBody>
      </p:sp>
      <p:sp>
        <p:nvSpPr>
          <p:cNvPr id="101" name="Flowchart: Connector 221"/>
          <p:cNvSpPr/>
          <p:nvPr/>
        </p:nvSpPr>
        <p:spPr bwMode="auto">
          <a:xfrm>
            <a:off x="3687787" y="3657600"/>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bg1"/>
                </a:solidFill>
                <a:latin typeface="Calibri" pitchFamily="34" charset="0"/>
                <a:cs typeface="Times New Roman" pitchFamily="18" charset="0"/>
              </a:rPr>
              <a:t>v</a:t>
            </a:r>
            <a:endParaRPr lang="en-SG" i="1" dirty="0">
              <a:solidFill>
                <a:schemeClr val="bg1"/>
              </a:solidFill>
              <a:latin typeface="Calibri" pitchFamily="34" charset="0"/>
              <a:cs typeface="Times New Roman" pitchFamily="18" charset="0"/>
            </a:endParaRPr>
          </a:p>
        </p:txBody>
      </p:sp>
      <p:cxnSp>
        <p:nvCxnSpPr>
          <p:cNvPr id="102" name="Straight Arrow Connector 222"/>
          <p:cNvCxnSpPr>
            <a:stCxn id="71" idx="2"/>
            <a:endCxn id="100" idx="6"/>
          </p:cNvCxnSpPr>
          <p:nvPr/>
        </p:nvCxnSpPr>
        <p:spPr bwMode="auto">
          <a:xfrm flipH="1" flipV="1">
            <a:off x="4192612" y="3148911"/>
            <a:ext cx="1639053" cy="5338"/>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225"/>
          <p:cNvCxnSpPr>
            <a:stCxn id="100" idx="4"/>
            <a:endCxn id="101" idx="0"/>
          </p:cNvCxnSpPr>
          <p:nvPr/>
        </p:nvCxnSpPr>
        <p:spPr bwMode="auto">
          <a:xfrm>
            <a:off x="3940200" y="3400529"/>
            <a:ext cx="0" cy="257071"/>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4" name="Group 234"/>
          <p:cNvGrpSpPr/>
          <p:nvPr/>
        </p:nvGrpSpPr>
        <p:grpSpPr>
          <a:xfrm>
            <a:off x="3306787" y="4929867"/>
            <a:ext cx="1473794" cy="846649"/>
            <a:chOff x="2180957" y="5210990"/>
            <a:chExt cx="1029808" cy="1000298"/>
          </a:xfrm>
        </p:grpSpPr>
        <p:sp>
          <p:nvSpPr>
            <p:cNvPr id="105" name="Rectangle 235"/>
            <p:cNvSpPr/>
            <p:nvPr/>
          </p:nvSpPr>
          <p:spPr bwMode="auto">
            <a:xfrm>
              <a:off x="2180957" y="5210990"/>
              <a:ext cx="1013429" cy="9305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p:sp>
          <p:nvSpPr>
            <p:cNvPr id="106" name="TextBox 40"/>
            <p:cNvSpPr txBox="1">
              <a:spLocks noChangeArrowheads="1"/>
            </p:cNvSpPr>
            <p:nvPr/>
          </p:nvSpPr>
          <p:spPr bwMode="auto">
            <a:xfrm>
              <a:off x="2979624" y="5811294"/>
              <a:ext cx="231141" cy="39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smtClean="0">
                  <a:cs typeface="Times New Roman" pitchFamily="18" charset="0"/>
                </a:rPr>
                <a:t>E</a:t>
              </a:r>
              <a:endParaRPr lang="en-SG" sz="1600" dirty="0">
                <a:cs typeface="Times New Roman" pitchFamily="18" charset="0"/>
              </a:endParaRPr>
            </a:p>
          </p:txBody>
        </p:sp>
      </p:grpSp>
      <p:sp>
        <p:nvSpPr>
          <p:cNvPr id="107" name="Rectangle 99"/>
          <p:cNvSpPr/>
          <p:nvPr/>
        </p:nvSpPr>
        <p:spPr bwMode="auto">
          <a:xfrm>
            <a:off x="4980606" y="3478275"/>
            <a:ext cx="942975" cy="9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mc:AlternateContent xmlns:mc="http://schemas.openxmlformats.org/markup-compatibility/2006" xmlns:a14="http://schemas.microsoft.com/office/drawing/2010/main">
        <mc:Choice Requires="a14">
          <p:sp>
            <p:nvSpPr>
              <p:cNvPr id="108" name="TextBox 40"/>
              <p:cNvSpPr txBox="1">
                <a:spLocks noChangeArrowheads="1"/>
              </p:cNvSpPr>
              <p:nvPr/>
            </p:nvSpPr>
            <p:spPr bwMode="auto">
              <a:xfrm>
                <a:off x="6720506" y="4114800"/>
                <a:ext cx="366094" cy="3493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a:cs typeface="Times New Roman" pitchFamily="18" charset="0"/>
                            </a:rPr>
                          </m:ctrlPr>
                        </m:sSubPr>
                        <m:e>
                          <m:r>
                            <m:rPr>
                              <m:sty m:val="p"/>
                            </m:rPr>
                            <a:rPr lang="en-US" sz="1600" b="0" i="0" smtClean="0">
                              <a:latin typeface="Cambria Math"/>
                              <a:cs typeface="Times New Roman" pitchFamily="18" charset="0"/>
                            </a:rPr>
                            <m:t>P</m:t>
                          </m:r>
                        </m:e>
                        <m:sub>
                          <m:r>
                            <m:rPr>
                              <m:sty m:val="p"/>
                            </m:rPr>
                            <a:rPr lang="en-US" sz="1600" b="0" i="0" smtClean="0">
                              <a:latin typeface="Cambria Math"/>
                              <a:cs typeface="Times New Roman" pitchFamily="18" charset="0"/>
                            </a:rPr>
                            <m:t>u</m:t>
                          </m:r>
                          <m:r>
                            <a:rPr lang="en-US" sz="1600" b="0" i="0" smtClean="0">
                              <a:latin typeface="Cambria Math"/>
                              <a:cs typeface="Times New Roman" pitchFamily="18" charset="0"/>
                            </a:rPr>
                            <m:t>,</m:t>
                          </m:r>
                          <m:r>
                            <m:rPr>
                              <m:sty m:val="p"/>
                            </m:rPr>
                            <a:rPr lang="en-US" sz="1600" b="0" i="0" smtClean="0">
                              <a:latin typeface="Cambria Math"/>
                              <a:cs typeface="Times New Roman" pitchFamily="18" charset="0"/>
                            </a:rPr>
                            <m:t>n</m:t>
                          </m:r>
                        </m:sub>
                      </m:sSub>
                    </m:oMath>
                  </m:oMathPara>
                </a14:m>
                <a:endParaRPr lang="en-US" sz="1600" b="0" dirty="0" smtClean="0">
                  <a:cs typeface="Times New Roman" pitchFamily="18" charset="0"/>
                </a:endParaRPr>
              </a:p>
            </p:txBody>
          </p:sp>
        </mc:Choice>
        <mc:Fallback xmlns="">
          <p:sp>
            <p:nvSpPr>
              <p:cNvPr id="108" name="TextBox 40"/>
              <p:cNvSpPr txBox="1">
                <a:spLocks noRot="1" noChangeAspect="1" noMove="1" noResize="1" noEditPoints="1" noAdjustHandles="1" noChangeArrowheads="1" noChangeShapeType="1" noTextEdit="1"/>
              </p:cNvSpPr>
              <p:nvPr/>
            </p:nvSpPr>
            <p:spPr bwMode="auto">
              <a:xfrm>
                <a:off x="6720506" y="4114800"/>
                <a:ext cx="366094" cy="349326"/>
              </a:xfrm>
              <a:prstGeom prst="rect">
                <a:avLst/>
              </a:prstGeom>
              <a:blipFill rotWithShape="1">
                <a:blip r:embed="rId15"/>
                <a:stretch>
                  <a:fillRect r="-180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9" name="Flowchart: Connector 238"/>
              <p:cNvSpPr/>
              <p:nvPr/>
            </p:nvSpPr>
            <p:spPr bwMode="auto">
              <a:xfrm>
                <a:off x="3382987" y="5054998"/>
                <a:ext cx="504825" cy="50323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a:cs typeface="Times New Roman" pitchFamily="18" charset="0"/>
                            </a:rPr>
                          </m:ctrlPr>
                        </m:sSubPr>
                        <m:e>
                          <m:r>
                            <a:rPr lang="en-US" b="0" i="1" smtClean="0">
                              <a:solidFill>
                                <a:schemeClr val="tx1"/>
                              </a:solidFill>
                              <a:latin typeface="Cambria Math"/>
                              <a:cs typeface="Times New Roman" pitchFamily="18" charset="0"/>
                            </a:rPr>
                            <m:t>𝜇</m:t>
                          </m:r>
                        </m:e>
                        <m:sub>
                          <m:r>
                            <a:rPr lang="en-US" b="0" i="1" smtClean="0">
                              <a:solidFill>
                                <a:schemeClr val="tx1"/>
                              </a:solidFill>
                              <a:latin typeface="Cambria Math"/>
                              <a:cs typeface="Times New Roman" pitchFamily="18" charset="0"/>
                            </a:rPr>
                            <m:t>𝑒</m:t>
                          </m:r>
                        </m:sub>
                      </m:sSub>
                    </m:oMath>
                  </m:oMathPara>
                </a14:m>
                <a:endParaRPr lang="en-US" b="0" i="1" dirty="0" smtClean="0">
                  <a:solidFill>
                    <a:schemeClr val="tx1"/>
                  </a:solidFill>
                  <a:latin typeface="Calibri" pitchFamily="34" charset="0"/>
                  <a:cs typeface="Times New Roman" pitchFamily="18" charset="0"/>
                </a:endParaRPr>
              </a:p>
            </p:txBody>
          </p:sp>
        </mc:Choice>
        <mc:Fallback xmlns="">
          <p:sp>
            <p:nvSpPr>
              <p:cNvPr id="109" name="Flowchart: Connector 238"/>
              <p:cNvSpPr>
                <a:spLocks noRot="1" noChangeAspect="1" noMove="1" noResize="1" noEditPoints="1" noAdjustHandles="1" noChangeArrowheads="1" noChangeShapeType="1" noTextEdit="1"/>
              </p:cNvSpPr>
              <p:nvPr/>
            </p:nvSpPr>
            <p:spPr bwMode="auto">
              <a:xfrm>
                <a:off x="3382987" y="5054998"/>
                <a:ext cx="504825" cy="503237"/>
              </a:xfrm>
              <a:prstGeom prst="flowChartConnector">
                <a:avLst/>
              </a:prstGeom>
              <a:blipFill rotWithShape="1">
                <a:blip r:embed="rId16"/>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0" name="Flowchart: Connector 238"/>
              <p:cNvSpPr/>
              <p:nvPr/>
            </p:nvSpPr>
            <p:spPr bwMode="auto">
              <a:xfrm>
                <a:off x="3944962" y="5054998"/>
                <a:ext cx="504825" cy="50323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a:cs typeface="Times New Roman" pitchFamily="18" charset="0"/>
                            </a:rPr>
                          </m:ctrlPr>
                        </m:sSubPr>
                        <m:e>
                          <m:r>
                            <m:rPr>
                              <m:sty m:val="p"/>
                            </m:rPr>
                            <a:rPr lang="en-US" b="0" i="0" smtClean="0">
                              <a:solidFill>
                                <a:schemeClr val="tx1"/>
                              </a:solidFill>
                              <a:latin typeface="Cambria Math"/>
                              <a:cs typeface="Times New Roman" pitchFamily="18" charset="0"/>
                            </a:rPr>
                            <m:t>Σ</m:t>
                          </m:r>
                        </m:e>
                        <m:sub>
                          <m:r>
                            <m:rPr>
                              <m:sty m:val="p"/>
                            </m:rPr>
                            <a:rPr lang="en-US" b="0" i="0" smtClean="0">
                              <a:solidFill>
                                <a:schemeClr val="tx1"/>
                              </a:solidFill>
                              <a:latin typeface="Cambria Math"/>
                              <a:cs typeface="Times New Roman" pitchFamily="18" charset="0"/>
                            </a:rPr>
                            <m:t>e</m:t>
                          </m:r>
                        </m:sub>
                      </m:sSub>
                    </m:oMath>
                  </m:oMathPara>
                </a14:m>
                <a:endParaRPr lang="en-US" b="0" i="1" dirty="0" smtClean="0">
                  <a:solidFill>
                    <a:schemeClr val="tx1"/>
                  </a:solidFill>
                  <a:latin typeface="Calibri" pitchFamily="34" charset="0"/>
                  <a:cs typeface="Times New Roman" pitchFamily="18" charset="0"/>
                </a:endParaRPr>
              </a:p>
            </p:txBody>
          </p:sp>
        </mc:Choice>
        <mc:Fallback xmlns="">
          <p:sp>
            <p:nvSpPr>
              <p:cNvPr id="110" name="Flowchart: Connector 238"/>
              <p:cNvSpPr>
                <a:spLocks noRot="1" noChangeAspect="1" noMove="1" noResize="1" noEditPoints="1" noAdjustHandles="1" noChangeArrowheads="1" noChangeShapeType="1" noTextEdit="1"/>
              </p:cNvSpPr>
              <p:nvPr/>
            </p:nvSpPr>
            <p:spPr bwMode="auto">
              <a:xfrm>
                <a:off x="3944962" y="5054998"/>
                <a:ext cx="504825" cy="503237"/>
              </a:xfrm>
              <a:prstGeom prst="flowChartConnector">
                <a:avLst/>
              </a:prstGeom>
              <a:blipFill rotWithShape="1">
                <a:blip r:embed="rId17"/>
                <a:stretch>
                  <a:fillRect/>
                </a:stretch>
              </a:blipFill>
              <a:ln>
                <a:solidFill>
                  <a:schemeClr val="tx1"/>
                </a:solidFill>
              </a:ln>
            </p:spPr>
            <p:txBody>
              <a:bodyPr/>
              <a:lstStyle/>
              <a:p>
                <a:r>
                  <a:rPr lang="en-SG">
                    <a:noFill/>
                  </a:rPr>
                  <a:t> </a:t>
                </a:r>
              </a:p>
            </p:txBody>
          </p:sp>
        </mc:Fallback>
      </mc:AlternateContent>
      <p:cxnSp>
        <p:nvCxnSpPr>
          <p:cNvPr id="111" name="Straight Arrow Connector 239"/>
          <p:cNvCxnSpPr>
            <a:stCxn id="109" idx="0"/>
            <a:endCxn id="101" idx="4"/>
          </p:cNvCxnSpPr>
          <p:nvPr/>
        </p:nvCxnSpPr>
        <p:spPr bwMode="auto">
          <a:xfrm flipV="1">
            <a:off x="3635400" y="4160837"/>
            <a:ext cx="304800" cy="894161"/>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239"/>
          <p:cNvCxnSpPr>
            <a:stCxn id="110" idx="0"/>
            <a:endCxn id="101" idx="4"/>
          </p:cNvCxnSpPr>
          <p:nvPr/>
        </p:nvCxnSpPr>
        <p:spPr bwMode="auto">
          <a:xfrm flipH="1" flipV="1">
            <a:off x="3940200" y="4160837"/>
            <a:ext cx="257175" cy="894161"/>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Flowchart: Connector 238"/>
              <p:cNvSpPr/>
              <p:nvPr/>
            </p:nvSpPr>
            <p:spPr bwMode="auto">
              <a:xfrm>
                <a:off x="2751755" y="6026830"/>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a:cs typeface="Times New Roman" pitchFamily="18" charset="0"/>
                            </a:rPr>
                          </m:ctrlPr>
                        </m:sSubPr>
                        <m:e>
                          <m:r>
                            <a:rPr lang="en-US" b="0" i="1" smtClean="0">
                              <a:solidFill>
                                <a:schemeClr val="bg1"/>
                              </a:solidFill>
                              <a:latin typeface="Cambria Math"/>
                              <a:cs typeface="Times New Roman" pitchFamily="18" charset="0"/>
                            </a:rPr>
                            <m:t>𝜇</m:t>
                          </m:r>
                        </m:e>
                        <m:sub>
                          <m:r>
                            <a:rPr lang="en-US" b="0" i="1" smtClean="0">
                              <a:solidFill>
                                <a:schemeClr val="bg1"/>
                              </a:solidFill>
                              <a:latin typeface="Cambria Math"/>
                              <a:cs typeface="Times New Roman" pitchFamily="18" charset="0"/>
                            </a:rPr>
                            <m:t>0</m:t>
                          </m:r>
                        </m:sub>
                      </m:sSub>
                    </m:oMath>
                  </m:oMathPara>
                </a14:m>
                <a:endParaRPr lang="en-US" b="0" i="1" dirty="0" smtClean="0">
                  <a:solidFill>
                    <a:schemeClr val="bg1"/>
                  </a:solidFill>
                  <a:latin typeface="Calibri" pitchFamily="34" charset="0"/>
                  <a:cs typeface="Times New Roman" pitchFamily="18" charset="0"/>
                </a:endParaRPr>
              </a:p>
            </p:txBody>
          </p:sp>
        </mc:Choice>
        <mc:Fallback xmlns="">
          <p:sp>
            <p:nvSpPr>
              <p:cNvPr id="113" name="Flowchart: Connector 238"/>
              <p:cNvSpPr>
                <a:spLocks noRot="1" noChangeAspect="1" noMove="1" noResize="1" noEditPoints="1" noAdjustHandles="1" noChangeArrowheads="1" noChangeShapeType="1" noTextEdit="1"/>
              </p:cNvSpPr>
              <p:nvPr/>
            </p:nvSpPr>
            <p:spPr bwMode="auto">
              <a:xfrm>
                <a:off x="2751755" y="6026830"/>
                <a:ext cx="504825" cy="503237"/>
              </a:xfrm>
              <a:prstGeom prst="flowChartConnector">
                <a:avLst/>
              </a:prstGeom>
              <a:blipFill rotWithShape="1">
                <a:blip r:embed="rId18"/>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4" name="Flowchart: Connector 238"/>
              <p:cNvSpPr/>
              <p:nvPr/>
            </p:nvSpPr>
            <p:spPr bwMode="auto">
              <a:xfrm>
                <a:off x="3313730" y="6026830"/>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a:cs typeface="Times New Roman" pitchFamily="18" charset="0"/>
                            </a:rPr>
                          </m:ctrlPr>
                        </m:sSubPr>
                        <m:e>
                          <m:r>
                            <a:rPr lang="en-US" b="0" i="1" smtClean="0">
                              <a:solidFill>
                                <a:schemeClr val="bg1"/>
                              </a:solidFill>
                              <a:latin typeface="Cambria Math"/>
                              <a:cs typeface="Times New Roman" pitchFamily="18" charset="0"/>
                            </a:rPr>
                            <m:t>𝑘</m:t>
                          </m:r>
                        </m:e>
                        <m:sub>
                          <m:r>
                            <a:rPr lang="en-US" b="0" i="1" smtClean="0">
                              <a:solidFill>
                                <a:schemeClr val="bg1"/>
                              </a:solidFill>
                              <a:latin typeface="Cambria Math"/>
                              <a:cs typeface="Times New Roman" pitchFamily="18" charset="0"/>
                            </a:rPr>
                            <m:t>0</m:t>
                          </m:r>
                        </m:sub>
                      </m:sSub>
                    </m:oMath>
                  </m:oMathPara>
                </a14:m>
                <a:endParaRPr lang="en-US" b="0" i="1" dirty="0" smtClean="0">
                  <a:solidFill>
                    <a:schemeClr val="bg1"/>
                  </a:solidFill>
                  <a:latin typeface="Calibri" pitchFamily="34" charset="0"/>
                  <a:cs typeface="Times New Roman" pitchFamily="18" charset="0"/>
                </a:endParaRPr>
              </a:p>
            </p:txBody>
          </p:sp>
        </mc:Choice>
        <mc:Fallback xmlns="">
          <p:sp>
            <p:nvSpPr>
              <p:cNvPr id="114" name="Flowchart: Connector 238"/>
              <p:cNvSpPr>
                <a:spLocks noRot="1" noChangeAspect="1" noMove="1" noResize="1" noEditPoints="1" noAdjustHandles="1" noChangeArrowheads="1" noChangeShapeType="1" noTextEdit="1"/>
              </p:cNvSpPr>
              <p:nvPr/>
            </p:nvSpPr>
            <p:spPr bwMode="auto">
              <a:xfrm>
                <a:off x="3313730" y="6026830"/>
                <a:ext cx="504825" cy="503237"/>
              </a:xfrm>
              <a:prstGeom prst="flowChartConnector">
                <a:avLst/>
              </a:prstGeom>
              <a:blipFill rotWithShape="1">
                <a:blip r:embed="rId19"/>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5" name="Flowchart: Connector 238"/>
              <p:cNvSpPr/>
              <p:nvPr/>
            </p:nvSpPr>
            <p:spPr bwMode="auto">
              <a:xfrm>
                <a:off x="3894755" y="6026830"/>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a:cs typeface="Times New Roman" pitchFamily="18" charset="0"/>
                            </a:rPr>
                          </m:ctrlPr>
                        </m:sSubPr>
                        <m:e>
                          <m:r>
                            <a:rPr lang="en-US" b="0" i="1" smtClean="0">
                              <a:solidFill>
                                <a:schemeClr val="bg1"/>
                              </a:solidFill>
                              <a:latin typeface="Cambria Math"/>
                              <a:cs typeface="Times New Roman" pitchFamily="18" charset="0"/>
                            </a:rPr>
                            <m:t>𝛼</m:t>
                          </m:r>
                        </m:e>
                        <m:sub>
                          <m:r>
                            <a:rPr lang="en-US" b="0" i="1" smtClean="0">
                              <a:solidFill>
                                <a:schemeClr val="bg1"/>
                              </a:solidFill>
                              <a:latin typeface="Cambria Math"/>
                              <a:cs typeface="Times New Roman" pitchFamily="18" charset="0"/>
                            </a:rPr>
                            <m:t>0</m:t>
                          </m:r>
                        </m:sub>
                      </m:sSub>
                    </m:oMath>
                  </m:oMathPara>
                </a14:m>
                <a:endParaRPr lang="en-US" b="0" i="1" dirty="0" smtClean="0">
                  <a:solidFill>
                    <a:schemeClr val="bg1"/>
                  </a:solidFill>
                  <a:latin typeface="Calibri" pitchFamily="34" charset="0"/>
                  <a:cs typeface="Times New Roman" pitchFamily="18" charset="0"/>
                </a:endParaRPr>
              </a:p>
            </p:txBody>
          </p:sp>
        </mc:Choice>
        <mc:Fallback xmlns="">
          <p:sp>
            <p:nvSpPr>
              <p:cNvPr id="115" name="Flowchart: Connector 238"/>
              <p:cNvSpPr>
                <a:spLocks noRot="1" noChangeAspect="1" noMove="1" noResize="1" noEditPoints="1" noAdjustHandles="1" noChangeArrowheads="1" noChangeShapeType="1" noTextEdit="1"/>
              </p:cNvSpPr>
              <p:nvPr/>
            </p:nvSpPr>
            <p:spPr bwMode="auto">
              <a:xfrm>
                <a:off x="3894755" y="6026830"/>
                <a:ext cx="504825" cy="503237"/>
              </a:xfrm>
              <a:prstGeom prst="flowChartConnector">
                <a:avLst/>
              </a:prstGeom>
              <a:blipFill rotWithShape="1">
                <a:blip r:embed="rId20"/>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6" name="Flowchart: Connector 238"/>
              <p:cNvSpPr/>
              <p:nvPr/>
            </p:nvSpPr>
            <p:spPr bwMode="auto">
              <a:xfrm>
                <a:off x="4456730" y="6026830"/>
                <a:ext cx="504825" cy="503237"/>
              </a:xfrm>
              <a:prstGeom prst="flowChartConnector">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a:cs typeface="Times New Roman" pitchFamily="18" charset="0"/>
                            </a:rPr>
                          </m:ctrlPr>
                        </m:sSubPr>
                        <m:e>
                          <m:r>
                            <a:rPr lang="en-US" b="0" i="1" smtClean="0">
                              <a:solidFill>
                                <a:schemeClr val="bg1"/>
                              </a:solidFill>
                              <a:latin typeface="Cambria Math"/>
                              <a:cs typeface="Times New Roman" pitchFamily="18" charset="0"/>
                            </a:rPr>
                            <m:t>𝛽</m:t>
                          </m:r>
                        </m:e>
                        <m:sub>
                          <m:r>
                            <a:rPr lang="en-US" b="0" i="1" smtClean="0">
                              <a:solidFill>
                                <a:schemeClr val="bg1"/>
                              </a:solidFill>
                              <a:latin typeface="Cambria Math"/>
                              <a:cs typeface="Times New Roman" pitchFamily="18" charset="0"/>
                            </a:rPr>
                            <m:t>0</m:t>
                          </m:r>
                        </m:sub>
                      </m:sSub>
                    </m:oMath>
                  </m:oMathPara>
                </a14:m>
                <a:endParaRPr lang="en-US" b="0" i="1" dirty="0" smtClean="0">
                  <a:solidFill>
                    <a:schemeClr val="bg1"/>
                  </a:solidFill>
                  <a:latin typeface="Calibri" pitchFamily="34" charset="0"/>
                  <a:cs typeface="Times New Roman" pitchFamily="18" charset="0"/>
                </a:endParaRPr>
              </a:p>
            </p:txBody>
          </p:sp>
        </mc:Choice>
        <mc:Fallback xmlns="">
          <p:sp>
            <p:nvSpPr>
              <p:cNvPr id="116" name="Flowchart: Connector 238"/>
              <p:cNvSpPr>
                <a:spLocks noRot="1" noChangeAspect="1" noMove="1" noResize="1" noEditPoints="1" noAdjustHandles="1" noChangeArrowheads="1" noChangeShapeType="1" noTextEdit="1"/>
              </p:cNvSpPr>
              <p:nvPr/>
            </p:nvSpPr>
            <p:spPr bwMode="auto">
              <a:xfrm>
                <a:off x="4456730" y="6026830"/>
                <a:ext cx="504825" cy="503237"/>
              </a:xfrm>
              <a:prstGeom prst="flowChartConnector">
                <a:avLst/>
              </a:prstGeom>
              <a:blipFill rotWithShape="1">
                <a:blip r:embed="rId21"/>
                <a:stretch>
                  <a:fillRect/>
                </a:stretch>
              </a:blipFill>
              <a:ln>
                <a:solidFill>
                  <a:schemeClr val="tx1"/>
                </a:solidFill>
              </a:ln>
            </p:spPr>
            <p:txBody>
              <a:bodyPr/>
              <a:lstStyle/>
              <a:p>
                <a:r>
                  <a:rPr lang="en-SG">
                    <a:noFill/>
                  </a:rPr>
                  <a:t> </a:t>
                </a:r>
              </a:p>
            </p:txBody>
          </p:sp>
        </mc:Fallback>
      </mc:AlternateContent>
      <p:sp>
        <p:nvSpPr>
          <p:cNvPr id="117" name="Rectangle 235"/>
          <p:cNvSpPr/>
          <p:nvPr/>
        </p:nvSpPr>
        <p:spPr bwMode="auto">
          <a:xfrm>
            <a:off x="2623168" y="5920467"/>
            <a:ext cx="2462213"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p:cxnSp>
        <p:nvCxnSpPr>
          <p:cNvPr id="118" name="Straight Arrow Connector 239"/>
          <p:cNvCxnSpPr>
            <a:stCxn id="117" idx="0"/>
            <a:endCxn id="110" idx="4"/>
          </p:cNvCxnSpPr>
          <p:nvPr/>
        </p:nvCxnSpPr>
        <p:spPr bwMode="auto">
          <a:xfrm flipV="1">
            <a:off x="3854275" y="5558235"/>
            <a:ext cx="343100" cy="362232"/>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239"/>
          <p:cNvCxnSpPr>
            <a:stCxn id="117" idx="0"/>
            <a:endCxn id="109" idx="4"/>
          </p:cNvCxnSpPr>
          <p:nvPr/>
        </p:nvCxnSpPr>
        <p:spPr bwMode="auto">
          <a:xfrm flipH="1" flipV="1">
            <a:off x="3635400" y="5558235"/>
            <a:ext cx="218875" cy="362232"/>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Rectangle 152"/>
          <p:cNvSpPr/>
          <p:nvPr/>
        </p:nvSpPr>
        <p:spPr bwMode="auto">
          <a:xfrm>
            <a:off x="6254263" y="4929867"/>
            <a:ext cx="888518" cy="8284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latin typeface="Calibri" pitchFamily="34" charset="0"/>
              <a:cs typeface="Times New Roman" pitchFamily="18" charset="0"/>
            </a:endParaRPr>
          </a:p>
        </p:txBody>
      </p:sp>
      <p:sp>
        <p:nvSpPr>
          <p:cNvPr id="121" name="TextBox 40"/>
          <p:cNvSpPr txBox="1">
            <a:spLocks noChangeArrowheads="1"/>
          </p:cNvSpPr>
          <p:nvPr/>
        </p:nvSpPr>
        <p:spPr bwMode="auto">
          <a:xfrm>
            <a:off x="6870611" y="5444566"/>
            <a:ext cx="268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smtClean="0">
                <a:cs typeface="Times New Roman" pitchFamily="18" charset="0"/>
              </a:rPr>
              <a:t>K</a:t>
            </a:r>
            <a:endParaRPr lang="en-SG" sz="1600" dirty="0">
              <a:cs typeface="Times New Roman" pitchFamily="18" charset="0"/>
            </a:endParaRPr>
          </a:p>
        </p:txBody>
      </p:sp>
      <p:sp>
        <p:nvSpPr>
          <p:cNvPr id="132" name="TextBox 131"/>
          <p:cNvSpPr txBox="1"/>
          <p:nvPr/>
        </p:nvSpPr>
        <p:spPr bwMode="auto">
          <a:xfrm>
            <a:off x="1822450" y="956846"/>
            <a:ext cx="3189688" cy="33855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fontAlgn="auto">
              <a:spcBef>
                <a:spcPts val="0"/>
              </a:spcBef>
              <a:spcAft>
                <a:spcPts val="0"/>
              </a:spcAft>
              <a:defRPr/>
            </a:pPr>
            <a:r>
              <a:rPr lang="en-US" sz="1600" dirty="0" smtClean="0">
                <a:latin typeface="Calibri" pitchFamily="34" charset="0"/>
              </a:rPr>
              <a:t>User topical expertise distribution</a:t>
            </a:r>
            <a:endParaRPr lang="en-US" sz="1600" dirty="0">
              <a:latin typeface="Calibri" pitchFamily="34" charset="0"/>
            </a:endParaRPr>
          </a:p>
        </p:txBody>
      </p:sp>
      <p:sp>
        <p:nvSpPr>
          <p:cNvPr id="133" name="Rounded Rectangle 132"/>
          <p:cNvSpPr/>
          <p:nvPr/>
        </p:nvSpPr>
        <p:spPr>
          <a:xfrm>
            <a:off x="4938360" y="4806155"/>
            <a:ext cx="2387467" cy="1003842"/>
          </a:xfrm>
          <a:prstGeom prst="roundRect">
            <a:avLst/>
          </a:prstGeom>
          <a:solidFill>
            <a:srgbClr val="FF0000">
              <a:alpha val="31000"/>
            </a:srgbClr>
          </a:solid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sp>
        <p:nvSpPr>
          <p:cNvPr id="134" name="Rounded Rectangle 133"/>
          <p:cNvSpPr/>
          <p:nvPr/>
        </p:nvSpPr>
        <p:spPr>
          <a:xfrm>
            <a:off x="3234353" y="4800600"/>
            <a:ext cx="1566247" cy="985045"/>
          </a:xfrm>
          <a:prstGeom prst="roundRect">
            <a:avLst/>
          </a:prstGeom>
          <a:solidFill>
            <a:srgbClr val="006296">
              <a:alpha val="31000"/>
            </a:srgbClr>
          </a:solidFill>
          <a:ln w="57150">
            <a:solidFill>
              <a:srgbClr val="115DA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sp>
        <p:nvSpPr>
          <p:cNvPr id="135" name="TextBox 134"/>
          <p:cNvSpPr txBox="1"/>
          <p:nvPr/>
        </p:nvSpPr>
        <p:spPr>
          <a:xfrm>
            <a:off x="7447581" y="4876800"/>
            <a:ext cx="1467819" cy="830997"/>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a:latin typeface="Calibri" pitchFamily="34" charset="0"/>
              </a:rPr>
              <a:t>Topic specific word and tag distribution</a:t>
            </a:r>
          </a:p>
        </p:txBody>
      </p:sp>
      <p:sp>
        <p:nvSpPr>
          <p:cNvPr id="136" name="TextBox 135"/>
          <p:cNvSpPr txBox="1"/>
          <p:nvPr/>
        </p:nvSpPr>
        <p:spPr>
          <a:xfrm>
            <a:off x="1802807" y="4876800"/>
            <a:ext cx="1321393" cy="830997"/>
          </a:xfrm>
          <a:prstGeom prst="rect">
            <a:avLst/>
          </a:prstGeom>
          <a:solidFill>
            <a:srgbClr val="006296"/>
          </a:solidFill>
          <a:ln>
            <a:solidFill>
              <a:srgbClr val="115DA3"/>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a:latin typeface="Calibri" pitchFamily="34" charset="0"/>
              </a:rPr>
              <a:t>Expertise specific vote distribution</a:t>
            </a:r>
          </a:p>
        </p:txBody>
      </p:sp>
      <p:sp>
        <p:nvSpPr>
          <p:cNvPr id="137" name="TextBox 136"/>
          <p:cNvSpPr txBox="1"/>
          <p:nvPr/>
        </p:nvSpPr>
        <p:spPr>
          <a:xfrm>
            <a:off x="5768914" y="956846"/>
            <a:ext cx="2994086" cy="338554"/>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a:latin typeface="Calibri" pitchFamily="34" charset="0"/>
              </a:rPr>
              <a:t>User specific topic distribution</a:t>
            </a:r>
          </a:p>
        </p:txBody>
      </p:sp>
      <p:sp>
        <p:nvSpPr>
          <p:cNvPr id="122"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269294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down)">
                                      <p:cBhvr>
                                        <p:cTn id="12" dur="500"/>
                                        <p:tgtEl>
                                          <p:spTgt spid="7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down)">
                                      <p:cBhvr>
                                        <p:cTn id="15" dur="500"/>
                                        <p:tgtEl>
                                          <p:spTgt spid="6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down)">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down)">
                                      <p:cBhvr>
                                        <p:cTn id="26" dur="500"/>
                                        <p:tgtEl>
                                          <p:spTgt spid="6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wipe(down)">
                                      <p:cBhvr>
                                        <p:cTn id="29" dur="500"/>
                                        <p:tgtEl>
                                          <p:spTgt spid="6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down)">
                                      <p:cBhvr>
                                        <p:cTn id="32" dur="500"/>
                                        <p:tgtEl>
                                          <p:spTgt spid="6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wipe(down)">
                                      <p:cBhvr>
                                        <p:cTn id="35" dur="500"/>
                                        <p:tgtEl>
                                          <p:spTgt spid="10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animEffect transition="in" filter="wipe(down)">
                                      <p:cBhvr>
                                        <p:cTn id="41" dur="500"/>
                                        <p:tgtEl>
                                          <p:spTgt spid="10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01"/>
                                        </p:tgtEl>
                                        <p:attrNameLst>
                                          <p:attrName>style.visibility</p:attrName>
                                        </p:attrNameLst>
                                      </p:cBhvr>
                                      <p:to>
                                        <p:strVal val="visible"/>
                                      </p:to>
                                    </p:set>
                                    <p:animEffect transition="in" filter="wipe(down)">
                                      <p:cBhvr>
                                        <p:cTn id="44" dur="500"/>
                                        <p:tgtEl>
                                          <p:spTgt spid="10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down)">
                                      <p:cBhvr>
                                        <p:cTn id="49" dur="500"/>
                                        <p:tgtEl>
                                          <p:spTgt spid="73"/>
                                        </p:tgtEl>
                                      </p:cBhvr>
                                    </p:animEffect>
                                  </p:childTnLst>
                                </p:cTn>
                              </p:par>
                              <p:par>
                                <p:cTn id="50" presetID="22" presetClass="entr" presetSubtype="4" fill="hold"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par>
                                <p:cTn id="53" presetID="22" presetClass="entr" presetSubtype="4" fill="hold" nodeType="withEffect">
                                  <p:stCondLst>
                                    <p:cond delay="0"/>
                                  </p:stCondLst>
                                  <p:childTnLst>
                                    <p:set>
                                      <p:cBhvr>
                                        <p:cTn id="54" dur="1" fill="hold">
                                          <p:stCondLst>
                                            <p:cond delay="0"/>
                                          </p:stCondLst>
                                        </p:cTn>
                                        <p:tgtEl>
                                          <p:spTgt spid="103"/>
                                        </p:tgtEl>
                                        <p:attrNameLst>
                                          <p:attrName>style.visibility</p:attrName>
                                        </p:attrNameLst>
                                      </p:cBhvr>
                                      <p:to>
                                        <p:strVal val="visible"/>
                                      </p:to>
                                    </p:set>
                                    <p:animEffect transition="in" filter="wipe(down)">
                                      <p:cBhvr>
                                        <p:cTn id="55" dur="500"/>
                                        <p:tgtEl>
                                          <p:spTgt spid="10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wipe(down)">
                                      <p:cBhvr>
                                        <p:cTn id="58" dur="500"/>
                                        <p:tgtEl>
                                          <p:spTgt spid="7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wipe(down)">
                                      <p:cBhvr>
                                        <p:cTn id="61" dur="500"/>
                                        <p:tgtEl>
                                          <p:spTgt spid="100"/>
                                        </p:tgtEl>
                                      </p:cBhvr>
                                    </p:animEffect>
                                  </p:childTnLst>
                                </p:cTn>
                              </p:par>
                              <p:par>
                                <p:cTn id="62" presetID="22" presetClass="entr" presetSubtype="4" fill="hold"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wipe(down)">
                                      <p:cBhvr>
                                        <p:cTn id="64" dur="500"/>
                                        <p:tgtEl>
                                          <p:spTgt spid="10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83"/>
                                        </p:tgtEl>
                                        <p:attrNameLst>
                                          <p:attrName>style.visibility</p:attrName>
                                        </p:attrNameLst>
                                      </p:cBhvr>
                                      <p:to>
                                        <p:strVal val="visible"/>
                                      </p:to>
                                    </p:set>
                                    <p:animEffect transition="in" filter="wipe(down)">
                                      <p:cBhvr>
                                        <p:cTn id="69" dur="500"/>
                                        <p:tgtEl>
                                          <p:spTgt spid="83"/>
                                        </p:tgtEl>
                                      </p:cBhvr>
                                    </p:animEffect>
                                  </p:childTnLst>
                                </p:cTn>
                              </p:par>
                              <p:par>
                                <p:cTn id="70" presetID="22" presetClass="entr" presetSubtype="4" fill="hold" nodeType="with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wipe(down)">
                                      <p:cBhvr>
                                        <p:cTn id="72" dur="500"/>
                                        <p:tgtEl>
                                          <p:spTgt spid="8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animEffect transition="in" filter="wipe(down)">
                                      <p:cBhvr>
                                        <p:cTn id="75" dur="500"/>
                                        <p:tgtEl>
                                          <p:spTgt spid="85"/>
                                        </p:tgtEl>
                                      </p:cBhvr>
                                    </p:animEffect>
                                  </p:childTnLst>
                                </p:cTn>
                              </p:par>
                              <p:par>
                                <p:cTn id="76" presetID="22" presetClass="entr" presetSubtype="4" fill="hold"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wipe(down)">
                                      <p:cBhvr>
                                        <p:cTn id="78" dur="500"/>
                                        <p:tgtEl>
                                          <p:spTgt spid="86"/>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animEffect transition="in" filter="wipe(down)">
                                      <p:cBhvr>
                                        <p:cTn id="81" dur="500"/>
                                        <p:tgtEl>
                                          <p:spTgt spid="98"/>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wipe(down)">
                                      <p:cBhvr>
                                        <p:cTn id="84" dur="500"/>
                                        <p:tgtEl>
                                          <p:spTgt spid="99"/>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wipe(down)">
                                      <p:cBhvr>
                                        <p:cTn id="87" dur="500"/>
                                        <p:tgtEl>
                                          <p:spTgt spid="1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7"/>
                                        </p:tgtEl>
                                        <p:attrNameLst>
                                          <p:attrName>style.visibility</p:attrName>
                                        </p:attrNameLst>
                                      </p:cBhvr>
                                      <p:to>
                                        <p:strVal val="visible"/>
                                      </p:to>
                                    </p:set>
                                    <p:animEffect transition="in" filter="wipe(down)">
                                      <p:cBhvr>
                                        <p:cTn id="92" dur="500"/>
                                        <p:tgtEl>
                                          <p:spTgt spid="87"/>
                                        </p:tgtEl>
                                      </p:cBhvr>
                                    </p:animEffect>
                                  </p:childTnLst>
                                </p:cTn>
                              </p:par>
                              <p:par>
                                <p:cTn id="93" presetID="22" presetClass="entr" presetSubtype="4" fill="hold" nodeType="withEffect">
                                  <p:stCondLst>
                                    <p:cond delay="0"/>
                                  </p:stCondLst>
                                  <p:childTnLst>
                                    <p:set>
                                      <p:cBhvr>
                                        <p:cTn id="94" dur="1" fill="hold">
                                          <p:stCondLst>
                                            <p:cond delay="0"/>
                                          </p:stCondLst>
                                        </p:cTn>
                                        <p:tgtEl>
                                          <p:spTgt spid="88"/>
                                        </p:tgtEl>
                                        <p:attrNameLst>
                                          <p:attrName>style.visibility</p:attrName>
                                        </p:attrNameLst>
                                      </p:cBhvr>
                                      <p:to>
                                        <p:strVal val="visible"/>
                                      </p:to>
                                    </p:set>
                                    <p:animEffect transition="in" filter="wipe(down)">
                                      <p:cBhvr>
                                        <p:cTn id="95" dur="500"/>
                                        <p:tgtEl>
                                          <p:spTgt spid="88"/>
                                        </p:tgtEl>
                                      </p:cBhvr>
                                    </p:animEffect>
                                  </p:childTnLst>
                                </p:cTn>
                              </p:par>
                              <p:par>
                                <p:cTn id="96" presetID="22" presetClass="entr" presetSubtype="4" fill="hold" nodeType="withEffect">
                                  <p:stCondLst>
                                    <p:cond delay="0"/>
                                  </p:stCondLst>
                                  <p:childTnLst>
                                    <p:set>
                                      <p:cBhvr>
                                        <p:cTn id="97" dur="1" fill="hold">
                                          <p:stCondLst>
                                            <p:cond delay="0"/>
                                          </p:stCondLst>
                                        </p:cTn>
                                        <p:tgtEl>
                                          <p:spTgt spid="91"/>
                                        </p:tgtEl>
                                        <p:attrNameLst>
                                          <p:attrName>style.visibility</p:attrName>
                                        </p:attrNameLst>
                                      </p:cBhvr>
                                      <p:to>
                                        <p:strVal val="visible"/>
                                      </p:to>
                                    </p:set>
                                    <p:animEffect transition="in" filter="wipe(down)">
                                      <p:cBhvr>
                                        <p:cTn id="98" dur="500"/>
                                        <p:tgtEl>
                                          <p:spTgt spid="9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animEffect transition="in" filter="wipe(down)">
                                      <p:cBhvr>
                                        <p:cTn id="101" dur="500"/>
                                        <p:tgtEl>
                                          <p:spTgt spid="92"/>
                                        </p:tgtEl>
                                      </p:cBhvr>
                                    </p:animEffect>
                                  </p:childTnLst>
                                </p:cTn>
                              </p:par>
                              <p:par>
                                <p:cTn id="102" presetID="22" presetClass="entr" presetSubtype="4" fill="hold" nodeType="withEffect">
                                  <p:stCondLst>
                                    <p:cond delay="0"/>
                                  </p:stCondLst>
                                  <p:childTnLst>
                                    <p:set>
                                      <p:cBhvr>
                                        <p:cTn id="103" dur="1" fill="hold">
                                          <p:stCondLst>
                                            <p:cond delay="0"/>
                                          </p:stCondLst>
                                        </p:cTn>
                                        <p:tgtEl>
                                          <p:spTgt spid="93"/>
                                        </p:tgtEl>
                                        <p:attrNameLst>
                                          <p:attrName>style.visibility</p:attrName>
                                        </p:attrNameLst>
                                      </p:cBhvr>
                                      <p:to>
                                        <p:strVal val="visible"/>
                                      </p:to>
                                    </p:set>
                                    <p:animEffect transition="in" filter="wipe(down)">
                                      <p:cBhvr>
                                        <p:cTn id="104" dur="500"/>
                                        <p:tgtEl>
                                          <p:spTgt spid="93"/>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animEffect transition="in" filter="wipe(down)">
                                      <p:cBhvr>
                                        <p:cTn id="107" dur="500"/>
                                        <p:tgtEl>
                                          <p:spTgt spid="94"/>
                                        </p:tgtEl>
                                      </p:cBhvr>
                                    </p:animEffect>
                                  </p:childTnLst>
                                </p:cTn>
                              </p:par>
                              <p:par>
                                <p:cTn id="108" presetID="22" presetClass="entr" presetSubtype="4" fill="hold" nodeType="withEffect">
                                  <p:stCondLst>
                                    <p:cond delay="0"/>
                                  </p:stCondLst>
                                  <p:childTnLst>
                                    <p:set>
                                      <p:cBhvr>
                                        <p:cTn id="109" dur="1" fill="hold">
                                          <p:stCondLst>
                                            <p:cond delay="0"/>
                                          </p:stCondLst>
                                        </p:cTn>
                                        <p:tgtEl>
                                          <p:spTgt spid="95"/>
                                        </p:tgtEl>
                                        <p:attrNameLst>
                                          <p:attrName>style.visibility</p:attrName>
                                        </p:attrNameLst>
                                      </p:cBhvr>
                                      <p:to>
                                        <p:strVal val="visible"/>
                                      </p:to>
                                    </p:set>
                                    <p:animEffect transition="in" filter="wipe(down)">
                                      <p:cBhvr>
                                        <p:cTn id="110" dur="500"/>
                                        <p:tgtEl>
                                          <p:spTgt spid="95"/>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wipe(down)">
                                      <p:cBhvr>
                                        <p:cTn id="113" dur="500"/>
                                        <p:tgtEl>
                                          <p:spTgt spid="96"/>
                                        </p:tgtEl>
                                      </p:cBhvr>
                                    </p:animEffect>
                                  </p:childTnLst>
                                </p:cTn>
                              </p:par>
                              <p:par>
                                <p:cTn id="114" presetID="22" presetClass="entr" presetSubtype="4" fill="hold" nodeType="withEffect">
                                  <p:stCondLst>
                                    <p:cond delay="0"/>
                                  </p:stCondLst>
                                  <p:childTnLst>
                                    <p:set>
                                      <p:cBhvr>
                                        <p:cTn id="115" dur="1" fill="hold">
                                          <p:stCondLst>
                                            <p:cond delay="0"/>
                                          </p:stCondLst>
                                        </p:cTn>
                                        <p:tgtEl>
                                          <p:spTgt spid="97"/>
                                        </p:tgtEl>
                                        <p:attrNameLst>
                                          <p:attrName>style.visibility</p:attrName>
                                        </p:attrNameLst>
                                      </p:cBhvr>
                                      <p:to>
                                        <p:strVal val="visible"/>
                                      </p:to>
                                    </p:set>
                                    <p:animEffect transition="in" filter="wipe(down)">
                                      <p:cBhvr>
                                        <p:cTn id="116" dur="500"/>
                                        <p:tgtEl>
                                          <p:spTgt spid="97"/>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120"/>
                                        </p:tgtEl>
                                        <p:attrNameLst>
                                          <p:attrName>style.visibility</p:attrName>
                                        </p:attrNameLst>
                                      </p:cBhvr>
                                      <p:to>
                                        <p:strVal val="visible"/>
                                      </p:to>
                                    </p:set>
                                    <p:animEffect transition="in" filter="wipe(down)">
                                      <p:cBhvr>
                                        <p:cTn id="119" dur="500"/>
                                        <p:tgtEl>
                                          <p:spTgt spid="120"/>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121"/>
                                        </p:tgtEl>
                                        <p:attrNameLst>
                                          <p:attrName>style.visibility</p:attrName>
                                        </p:attrNameLst>
                                      </p:cBhvr>
                                      <p:to>
                                        <p:strVal val="visible"/>
                                      </p:to>
                                    </p:set>
                                    <p:animEffect transition="in" filter="wipe(down)">
                                      <p:cBhvr>
                                        <p:cTn id="122" dur="500"/>
                                        <p:tgtEl>
                                          <p:spTgt spid="12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wipe(down)">
                                      <p:cBhvr>
                                        <p:cTn id="125" dur="500"/>
                                        <p:tgtEl>
                                          <p:spTgt spid="133"/>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135"/>
                                        </p:tgtEl>
                                        <p:attrNameLst>
                                          <p:attrName>style.visibility</p:attrName>
                                        </p:attrNameLst>
                                      </p:cBhvr>
                                      <p:to>
                                        <p:strVal val="visible"/>
                                      </p:to>
                                    </p:set>
                                    <p:animEffect transition="in" filter="wipe(down)">
                                      <p:cBhvr>
                                        <p:cTn id="128" dur="500"/>
                                        <p:tgtEl>
                                          <p:spTgt spid="135"/>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wipe(down)">
                                      <p:cBhvr>
                                        <p:cTn id="133" dur="500"/>
                                        <p:tgtEl>
                                          <p:spTgt spid="75"/>
                                        </p:tgtEl>
                                      </p:cBhvr>
                                    </p:animEffect>
                                  </p:childTnLst>
                                </p:cTn>
                              </p:par>
                              <p:par>
                                <p:cTn id="134" presetID="22" presetClass="entr" presetSubtype="4" fill="hold" nodeType="with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down)">
                                      <p:cBhvr>
                                        <p:cTn id="136" dur="500"/>
                                        <p:tgtEl>
                                          <p:spTgt spid="80"/>
                                        </p:tgtEl>
                                      </p:cBhvr>
                                    </p:animEffect>
                                  </p:childTnLst>
                                </p:cTn>
                              </p:par>
                              <p:par>
                                <p:cTn id="137" presetID="22" presetClass="entr" presetSubtype="4" fill="hold" nodeType="with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wipe(down)">
                                      <p:cBhvr>
                                        <p:cTn id="139" dur="500"/>
                                        <p:tgtEl>
                                          <p:spTgt spid="81"/>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wipe(down)">
                                      <p:cBhvr>
                                        <p:cTn id="142" dur="500"/>
                                        <p:tgtEl>
                                          <p:spTgt spid="82"/>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132"/>
                                        </p:tgtEl>
                                        <p:attrNameLst>
                                          <p:attrName>style.visibility</p:attrName>
                                        </p:attrNameLst>
                                      </p:cBhvr>
                                      <p:to>
                                        <p:strVal val="visible"/>
                                      </p:to>
                                    </p:set>
                                    <p:animEffect transition="in" filter="wipe(down)">
                                      <p:cBhvr>
                                        <p:cTn id="145" dur="500"/>
                                        <p:tgtEl>
                                          <p:spTgt spid="13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104"/>
                                        </p:tgtEl>
                                        <p:attrNameLst>
                                          <p:attrName>style.visibility</p:attrName>
                                        </p:attrNameLst>
                                      </p:cBhvr>
                                      <p:to>
                                        <p:strVal val="visible"/>
                                      </p:to>
                                    </p:set>
                                    <p:animEffect transition="in" filter="wipe(down)">
                                      <p:cBhvr>
                                        <p:cTn id="150" dur="500"/>
                                        <p:tgtEl>
                                          <p:spTgt spid="104"/>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09"/>
                                        </p:tgtEl>
                                        <p:attrNameLst>
                                          <p:attrName>style.visibility</p:attrName>
                                        </p:attrNameLst>
                                      </p:cBhvr>
                                      <p:to>
                                        <p:strVal val="visible"/>
                                      </p:to>
                                    </p:set>
                                    <p:animEffect transition="in" filter="wipe(down)">
                                      <p:cBhvr>
                                        <p:cTn id="153" dur="500"/>
                                        <p:tgtEl>
                                          <p:spTgt spid="109"/>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10"/>
                                        </p:tgtEl>
                                        <p:attrNameLst>
                                          <p:attrName>style.visibility</p:attrName>
                                        </p:attrNameLst>
                                      </p:cBhvr>
                                      <p:to>
                                        <p:strVal val="visible"/>
                                      </p:to>
                                    </p:set>
                                    <p:animEffect transition="in" filter="wipe(down)">
                                      <p:cBhvr>
                                        <p:cTn id="156" dur="500"/>
                                        <p:tgtEl>
                                          <p:spTgt spid="110"/>
                                        </p:tgtEl>
                                      </p:cBhvr>
                                    </p:animEffect>
                                  </p:childTnLst>
                                </p:cTn>
                              </p:par>
                              <p:par>
                                <p:cTn id="157" presetID="22" presetClass="entr" presetSubtype="4" fill="hold" nodeType="withEffect">
                                  <p:stCondLst>
                                    <p:cond delay="0"/>
                                  </p:stCondLst>
                                  <p:childTnLst>
                                    <p:set>
                                      <p:cBhvr>
                                        <p:cTn id="158" dur="1" fill="hold">
                                          <p:stCondLst>
                                            <p:cond delay="0"/>
                                          </p:stCondLst>
                                        </p:cTn>
                                        <p:tgtEl>
                                          <p:spTgt spid="111"/>
                                        </p:tgtEl>
                                        <p:attrNameLst>
                                          <p:attrName>style.visibility</p:attrName>
                                        </p:attrNameLst>
                                      </p:cBhvr>
                                      <p:to>
                                        <p:strVal val="visible"/>
                                      </p:to>
                                    </p:set>
                                    <p:animEffect transition="in" filter="wipe(down)">
                                      <p:cBhvr>
                                        <p:cTn id="159" dur="500"/>
                                        <p:tgtEl>
                                          <p:spTgt spid="111"/>
                                        </p:tgtEl>
                                      </p:cBhvr>
                                    </p:animEffect>
                                  </p:childTnLst>
                                </p:cTn>
                              </p:par>
                              <p:par>
                                <p:cTn id="160" presetID="22" presetClass="entr" presetSubtype="4" fill="hold" nodeType="withEffect">
                                  <p:stCondLst>
                                    <p:cond delay="0"/>
                                  </p:stCondLst>
                                  <p:childTnLst>
                                    <p:set>
                                      <p:cBhvr>
                                        <p:cTn id="161" dur="1" fill="hold">
                                          <p:stCondLst>
                                            <p:cond delay="0"/>
                                          </p:stCondLst>
                                        </p:cTn>
                                        <p:tgtEl>
                                          <p:spTgt spid="112"/>
                                        </p:tgtEl>
                                        <p:attrNameLst>
                                          <p:attrName>style.visibility</p:attrName>
                                        </p:attrNameLst>
                                      </p:cBhvr>
                                      <p:to>
                                        <p:strVal val="visible"/>
                                      </p:to>
                                    </p:set>
                                    <p:animEffect transition="in" filter="wipe(down)">
                                      <p:cBhvr>
                                        <p:cTn id="162" dur="500"/>
                                        <p:tgtEl>
                                          <p:spTgt spid="112"/>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113"/>
                                        </p:tgtEl>
                                        <p:attrNameLst>
                                          <p:attrName>style.visibility</p:attrName>
                                        </p:attrNameLst>
                                      </p:cBhvr>
                                      <p:to>
                                        <p:strVal val="visible"/>
                                      </p:to>
                                    </p:set>
                                    <p:animEffect transition="in" filter="wipe(down)">
                                      <p:cBhvr>
                                        <p:cTn id="165" dur="500"/>
                                        <p:tgtEl>
                                          <p:spTgt spid="113"/>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114"/>
                                        </p:tgtEl>
                                        <p:attrNameLst>
                                          <p:attrName>style.visibility</p:attrName>
                                        </p:attrNameLst>
                                      </p:cBhvr>
                                      <p:to>
                                        <p:strVal val="visible"/>
                                      </p:to>
                                    </p:set>
                                    <p:animEffect transition="in" filter="wipe(down)">
                                      <p:cBhvr>
                                        <p:cTn id="168" dur="500"/>
                                        <p:tgtEl>
                                          <p:spTgt spid="114"/>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wipe(down)">
                                      <p:cBhvr>
                                        <p:cTn id="171" dur="500"/>
                                        <p:tgtEl>
                                          <p:spTgt spid="115"/>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16"/>
                                        </p:tgtEl>
                                        <p:attrNameLst>
                                          <p:attrName>style.visibility</p:attrName>
                                        </p:attrNameLst>
                                      </p:cBhvr>
                                      <p:to>
                                        <p:strVal val="visible"/>
                                      </p:to>
                                    </p:set>
                                    <p:animEffect transition="in" filter="wipe(down)">
                                      <p:cBhvr>
                                        <p:cTn id="174" dur="500"/>
                                        <p:tgtEl>
                                          <p:spTgt spid="116"/>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117"/>
                                        </p:tgtEl>
                                        <p:attrNameLst>
                                          <p:attrName>style.visibility</p:attrName>
                                        </p:attrNameLst>
                                      </p:cBhvr>
                                      <p:to>
                                        <p:strVal val="visible"/>
                                      </p:to>
                                    </p:set>
                                    <p:animEffect transition="in" filter="wipe(down)">
                                      <p:cBhvr>
                                        <p:cTn id="177" dur="500"/>
                                        <p:tgtEl>
                                          <p:spTgt spid="117"/>
                                        </p:tgtEl>
                                      </p:cBhvr>
                                    </p:animEffect>
                                  </p:childTnLst>
                                </p:cTn>
                              </p:par>
                              <p:par>
                                <p:cTn id="178" presetID="22" presetClass="entr" presetSubtype="4" fill="hold" nodeType="withEffect">
                                  <p:stCondLst>
                                    <p:cond delay="0"/>
                                  </p:stCondLst>
                                  <p:childTnLst>
                                    <p:set>
                                      <p:cBhvr>
                                        <p:cTn id="179" dur="1" fill="hold">
                                          <p:stCondLst>
                                            <p:cond delay="0"/>
                                          </p:stCondLst>
                                        </p:cTn>
                                        <p:tgtEl>
                                          <p:spTgt spid="118"/>
                                        </p:tgtEl>
                                        <p:attrNameLst>
                                          <p:attrName>style.visibility</p:attrName>
                                        </p:attrNameLst>
                                      </p:cBhvr>
                                      <p:to>
                                        <p:strVal val="visible"/>
                                      </p:to>
                                    </p:set>
                                    <p:animEffect transition="in" filter="wipe(down)">
                                      <p:cBhvr>
                                        <p:cTn id="180" dur="500"/>
                                        <p:tgtEl>
                                          <p:spTgt spid="118"/>
                                        </p:tgtEl>
                                      </p:cBhvr>
                                    </p:animEffect>
                                  </p:childTnLst>
                                </p:cTn>
                              </p:par>
                              <p:par>
                                <p:cTn id="181" presetID="22" presetClass="entr" presetSubtype="4" fill="hold" nodeType="withEffect">
                                  <p:stCondLst>
                                    <p:cond delay="0"/>
                                  </p:stCondLst>
                                  <p:childTnLst>
                                    <p:set>
                                      <p:cBhvr>
                                        <p:cTn id="182" dur="1" fill="hold">
                                          <p:stCondLst>
                                            <p:cond delay="0"/>
                                          </p:stCondLst>
                                        </p:cTn>
                                        <p:tgtEl>
                                          <p:spTgt spid="119"/>
                                        </p:tgtEl>
                                        <p:attrNameLst>
                                          <p:attrName>style.visibility</p:attrName>
                                        </p:attrNameLst>
                                      </p:cBhvr>
                                      <p:to>
                                        <p:strVal val="visible"/>
                                      </p:to>
                                    </p:set>
                                    <p:animEffect transition="in" filter="wipe(down)">
                                      <p:cBhvr>
                                        <p:cTn id="183" dur="500"/>
                                        <p:tgtEl>
                                          <p:spTgt spid="119"/>
                                        </p:tgtEl>
                                      </p:cBhvr>
                                    </p:animEffect>
                                  </p:childTnLst>
                                </p:cTn>
                              </p:par>
                              <p:par>
                                <p:cTn id="184" presetID="22" presetClass="entr" presetSubtype="4" fill="hold" grpId="0" nodeType="withEffect">
                                  <p:stCondLst>
                                    <p:cond delay="0"/>
                                  </p:stCondLst>
                                  <p:childTnLst>
                                    <p:set>
                                      <p:cBhvr>
                                        <p:cTn id="185" dur="1" fill="hold">
                                          <p:stCondLst>
                                            <p:cond delay="0"/>
                                          </p:stCondLst>
                                        </p:cTn>
                                        <p:tgtEl>
                                          <p:spTgt spid="134"/>
                                        </p:tgtEl>
                                        <p:attrNameLst>
                                          <p:attrName>style.visibility</p:attrName>
                                        </p:attrNameLst>
                                      </p:cBhvr>
                                      <p:to>
                                        <p:strVal val="visible"/>
                                      </p:to>
                                    </p:set>
                                    <p:animEffect transition="in" filter="wipe(down)">
                                      <p:cBhvr>
                                        <p:cTn id="186" dur="500"/>
                                        <p:tgtEl>
                                          <p:spTgt spid="134"/>
                                        </p:tgtEl>
                                      </p:cBhvr>
                                    </p:animEffect>
                                  </p:childTnLst>
                                </p:cTn>
                              </p:par>
                              <p:par>
                                <p:cTn id="187" presetID="22" presetClass="entr" presetSubtype="4" fill="hold" grpId="0" nodeType="withEffect">
                                  <p:stCondLst>
                                    <p:cond delay="0"/>
                                  </p:stCondLst>
                                  <p:childTnLst>
                                    <p:set>
                                      <p:cBhvr>
                                        <p:cTn id="188" dur="1" fill="hold">
                                          <p:stCondLst>
                                            <p:cond delay="0"/>
                                          </p:stCondLst>
                                        </p:cTn>
                                        <p:tgtEl>
                                          <p:spTgt spid="136"/>
                                        </p:tgtEl>
                                        <p:attrNameLst>
                                          <p:attrName>style.visibility</p:attrName>
                                        </p:attrNameLst>
                                      </p:cBhvr>
                                      <p:to>
                                        <p:strVal val="visible"/>
                                      </p:to>
                                    </p:set>
                                    <p:animEffect transition="in" filter="wipe(down)">
                                      <p:cBhvr>
                                        <p:cTn id="18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p:bldP spid="67" grpId="0" animBg="1"/>
      <p:bldP spid="68" grpId="0"/>
      <p:bldP spid="69" grpId="0" animBg="1"/>
      <p:bldP spid="70" grpId="0"/>
      <p:bldP spid="71" grpId="0" animBg="1"/>
      <p:bldP spid="72" grpId="0" animBg="1"/>
      <p:bldP spid="82" grpId="0" animBg="1"/>
      <p:bldP spid="83" grpId="0" animBg="1"/>
      <p:bldP spid="85" grpId="0" animBg="1"/>
      <p:bldP spid="87" grpId="0" animBg="1"/>
      <p:bldP spid="92" grpId="0" animBg="1"/>
      <p:bldP spid="94" grpId="0" animBg="1"/>
      <p:bldP spid="96" grpId="0" animBg="1"/>
      <p:bldP spid="98" grpId="0" animBg="1"/>
      <p:bldP spid="99" grpId="0"/>
      <p:bldP spid="100" grpId="0" animBg="1"/>
      <p:bldP spid="101" grpId="0" animBg="1"/>
      <p:bldP spid="107" grpId="0" animBg="1"/>
      <p:bldP spid="108" grpId="0"/>
      <p:bldP spid="109" grpId="0" animBg="1"/>
      <p:bldP spid="110" grpId="0" animBg="1"/>
      <p:bldP spid="113" grpId="0" animBg="1"/>
      <p:bldP spid="114" grpId="0" animBg="1"/>
      <p:bldP spid="115" grpId="0" animBg="1"/>
      <p:bldP spid="116" grpId="0" animBg="1"/>
      <p:bldP spid="117" grpId="0" animBg="1"/>
      <p:bldP spid="120" grpId="0" animBg="1"/>
      <p:bldP spid="121" grpId="0"/>
      <p:bldP spid="132" grpId="0" animBg="1"/>
      <p:bldP spid="133" grpId="0" animBg="1"/>
      <p:bldP spid="134" grpId="0" animBg="1"/>
      <p:bldP spid="135" grpId="0" animBg="1"/>
      <p:bldP spid="136" grpId="0" animBg="1"/>
      <p:bldP spid="1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434"/>
            <a:ext cx="8305800" cy="646331"/>
          </a:xfrm>
        </p:spPr>
        <p:txBody>
          <a:bodyPr/>
          <a:lstStyle/>
          <a:p>
            <a:r>
              <a:rPr lang="en-US" dirty="0" smtClean="0">
                <a:latin typeface="Calibri" pitchFamily="34" charset="0"/>
              </a:rPr>
              <a:t>Roadmap</a:t>
            </a:r>
            <a:endParaRPr lang="en-US" dirty="0">
              <a:latin typeface="Calibri" pitchFamily="34" charset="0"/>
            </a:endParaRPr>
          </a:p>
        </p:txBody>
      </p:sp>
      <p:sp>
        <p:nvSpPr>
          <p:cNvPr id="3" name="Content Placeholder 2"/>
          <p:cNvSpPr>
            <a:spLocks noGrp="1"/>
          </p:cNvSpPr>
          <p:nvPr>
            <p:ph idx="1"/>
          </p:nvPr>
        </p:nvSpPr>
        <p:spPr>
          <a:xfrm>
            <a:off x="457200" y="1295400"/>
            <a:ext cx="8229600" cy="4572000"/>
          </a:xfrm>
        </p:spPr>
        <p:txBody>
          <a:bodyPr>
            <a:normAutofit/>
          </a:bodyPr>
          <a:lstStyle/>
          <a:p>
            <a:r>
              <a:rPr lang="en-US" dirty="0">
                <a:solidFill>
                  <a:schemeClr val="tx1">
                    <a:lumMod val="50000"/>
                    <a:lumOff val="50000"/>
                  </a:schemeClr>
                </a:solidFill>
                <a:latin typeface="Calibri" pitchFamily="34" charset="0"/>
              </a:rPr>
              <a:t>Motivation</a:t>
            </a:r>
          </a:p>
          <a:p>
            <a:r>
              <a:rPr lang="en-US" dirty="0" smtClean="0">
                <a:solidFill>
                  <a:schemeClr val="tx1">
                    <a:lumMod val="50000"/>
                    <a:lumOff val="50000"/>
                  </a:schemeClr>
                </a:solidFill>
                <a:latin typeface="Calibri" pitchFamily="34" charset="0"/>
              </a:rPr>
              <a:t>Related Work</a:t>
            </a:r>
          </a:p>
          <a:p>
            <a:r>
              <a:rPr lang="en-US" dirty="0">
                <a:latin typeface="Calibri" pitchFamily="34" charset="0"/>
              </a:rPr>
              <a:t>Our Method</a:t>
            </a:r>
          </a:p>
          <a:p>
            <a:pPr lvl="1"/>
            <a:r>
              <a:rPr lang="en-US" dirty="0" smtClean="0">
                <a:solidFill>
                  <a:schemeClr val="tx1">
                    <a:lumMod val="50000"/>
                    <a:lumOff val="50000"/>
                  </a:schemeClr>
                </a:solidFill>
                <a:latin typeface="Calibri" pitchFamily="34" charset="0"/>
              </a:rPr>
              <a:t>Method Overview</a:t>
            </a:r>
          </a:p>
          <a:p>
            <a:pPr lvl="1"/>
            <a:r>
              <a:rPr lang="en-US" dirty="0">
                <a:solidFill>
                  <a:schemeClr val="tx1">
                    <a:lumMod val="50000"/>
                    <a:lumOff val="50000"/>
                  </a:schemeClr>
                </a:solidFill>
                <a:latin typeface="Calibri" pitchFamily="34" charset="0"/>
              </a:rPr>
              <a:t>Topic Expertise Model</a:t>
            </a:r>
          </a:p>
          <a:p>
            <a:pPr lvl="1"/>
            <a:r>
              <a:rPr lang="en-US" altLang="zh-CN" b="1" dirty="0" err="1">
                <a:latin typeface="Calibri" pitchFamily="34" charset="0"/>
              </a:rPr>
              <a:t>CQARank</a:t>
            </a:r>
            <a:endParaRPr lang="en-US" b="1" dirty="0">
              <a:latin typeface="Calibri" pitchFamily="34" charset="0"/>
            </a:endParaRPr>
          </a:p>
          <a:p>
            <a:r>
              <a:rPr lang="en-US" dirty="0" smtClean="0">
                <a:latin typeface="Calibri" pitchFamily="34" charset="0"/>
              </a:rPr>
              <a:t>Experiments</a:t>
            </a:r>
          </a:p>
          <a:p>
            <a:r>
              <a:rPr lang="en-US" dirty="0">
                <a:latin typeface="Calibri" pitchFamily="34" charset="0"/>
              </a:rPr>
              <a:t>Summery</a:t>
            </a:r>
          </a:p>
        </p:txBody>
      </p:sp>
      <p:pic>
        <p:nvPicPr>
          <p:cNvPr id="111620" name="Picture 4" descr="http://t2.gstatic.com/images?q=tbn:ANd9GcT27xpcwckmN9jk-vmlk7H_uKN4A9ntU2bdPZxDP-f1kUrhvRNV"/>
          <p:cNvPicPr>
            <a:picLocks noChangeAspect="1" noChangeArrowheads="1"/>
          </p:cNvPicPr>
          <p:nvPr/>
        </p:nvPicPr>
        <p:blipFill>
          <a:blip r:embed="rId3" cstate="print"/>
          <a:srcRect/>
          <a:stretch>
            <a:fillRect/>
          </a:stretch>
        </p:blipFill>
        <p:spPr bwMode="auto">
          <a:xfrm>
            <a:off x="6858000" y="228600"/>
            <a:ext cx="2066925" cy="2219326"/>
          </a:xfrm>
          <a:prstGeom prst="rect">
            <a:avLst/>
          </a:prstGeom>
          <a:noFill/>
        </p:spPr>
      </p:pic>
      <p:sp>
        <p:nvSpPr>
          <p:cNvPr id="7" name="Slide Number Placeholder 6"/>
          <p:cNvSpPr>
            <a:spLocks noGrp="1"/>
          </p:cNvSpPr>
          <p:nvPr>
            <p:ph type="sldNum" sz="quarter" idx="12"/>
          </p:nvPr>
        </p:nvSpPr>
        <p:spPr>
          <a:xfrm>
            <a:off x="7708900" y="6629400"/>
            <a:ext cx="1295400" cy="228600"/>
          </a:xfrm>
        </p:spPr>
        <p:txBody>
          <a:bodyPr/>
          <a:lstStyle/>
          <a:p>
            <a:fld id="{6F0E6329-E5DC-4388-98EA-9710D52932B3}" type="slidenum">
              <a:rPr lang="en-US" smtClean="0">
                <a:latin typeface="Calibri" pitchFamily="34" charset="0"/>
              </a:rPr>
              <a:pPr/>
              <a:t>13</a:t>
            </a:fld>
            <a:endParaRPr lang="en-US" dirty="0">
              <a:latin typeface="Calibri" pitchFamily="34" charset="0"/>
            </a:endParaRPr>
          </a:p>
        </p:txBody>
      </p:sp>
      <p:sp>
        <p:nvSpPr>
          <p:cNvPr id="8"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1992246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14</a:t>
            </a:fld>
            <a:endParaRPr lang="en-US">
              <a:latin typeface="Calibri" pitchFamily="34" charset="0"/>
            </a:endParaRPr>
          </a:p>
        </p:txBody>
      </p:sp>
      <p:sp>
        <p:nvSpPr>
          <p:cNvPr id="4" name="Title 3"/>
          <p:cNvSpPr>
            <a:spLocks noGrp="1"/>
          </p:cNvSpPr>
          <p:nvPr>
            <p:ph type="title"/>
          </p:nvPr>
        </p:nvSpPr>
        <p:spPr/>
        <p:txBody>
          <a:bodyPr/>
          <a:lstStyle/>
          <a:p>
            <a:r>
              <a:rPr lang="en-US" dirty="0" err="1" smtClean="0">
                <a:latin typeface="Calibri" pitchFamily="34" charset="0"/>
              </a:rPr>
              <a:t>CQARank</a:t>
            </a:r>
            <a:endParaRPr lang="en-SG" dirty="0">
              <a:latin typeface="Calibri" pitchFamily="34" charset="0"/>
            </a:endParaRP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57200" y="1295400"/>
                <a:ext cx="8534400" cy="4147289"/>
              </a:xfrm>
            </p:spPr>
            <p:txBody>
              <a:bodyPr/>
              <a:lstStyle/>
              <a:p>
                <a:r>
                  <a:rPr lang="en-US" sz="2800" dirty="0" err="1" smtClean="0">
                    <a:latin typeface="Calibri" pitchFamily="34" charset="0"/>
                    <a:cs typeface="Calibri" pitchFamily="34" charset="0"/>
                  </a:rPr>
                  <a:t>CQARank</a:t>
                </a:r>
                <a:r>
                  <a:rPr lang="en-US" sz="2800" dirty="0">
                    <a:latin typeface="Calibri" pitchFamily="34" charset="0"/>
                    <a:cs typeface="Calibri" pitchFamily="34" charset="0"/>
                  </a:rPr>
                  <a:t> </a:t>
                </a:r>
                <a:r>
                  <a:rPr lang="en-US" sz="2800" dirty="0" smtClean="0">
                    <a:latin typeface="Calibri" pitchFamily="34" charset="0"/>
                    <a:cs typeface="Calibri" pitchFamily="34" charset="0"/>
                  </a:rPr>
                  <a:t>combines textual content learning result of TEM with link analysis to enforce user topical expertise </a:t>
                </a:r>
                <a:r>
                  <a:rPr lang="en-US" sz="2800" dirty="0" smtClean="0">
                    <a:latin typeface="Calibri" pitchFamily="34" charset="0"/>
                    <a:cs typeface="Calibri" pitchFamily="34" charset="0"/>
                  </a:rPr>
                  <a:t>learning</a:t>
                </a:r>
              </a:p>
              <a:p>
                <a:r>
                  <a:rPr lang="en-US" sz="2800" dirty="0" smtClean="0">
                    <a:latin typeface="Calibri" pitchFamily="34" charset="0"/>
                    <a:cs typeface="Calibri" pitchFamily="34" charset="0"/>
                  </a:rPr>
                  <a:t>Construct Q&amp;A Graph </a:t>
                </a:r>
                <a14:m>
                  <m:oMath xmlns:m="http://schemas.openxmlformats.org/officeDocument/2006/math">
                    <m:r>
                      <a:rPr lang="en-US" sz="2800" b="0" i="1" smtClean="0">
                        <a:latin typeface="Cambria Math"/>
                        <a:cs typeface="Calibri" pitchFamily="34" charset="0"/>
                      </a:rPr>
                      <m:t>𝐺</m:t>
                    </m:r>
                    <m:r>
                      <a:rPr lang="en-US" sz="2800" b="0" i="1" smtClean="0">
                        <a:latin typeface="Cambria Math"/>
                        <a:cs typeface="Calibri" pitchFamily="34" charset="0"/>
                      </a:rPr>
                      <m:t>=(</m:t>
                    </m:r>
                    <m:r>
                      <a:rPr lang="en-US" sz="2800" b="0" i="1" smtClean="0">
                        <a:latin typeface="Cambria Math"/>
                        <a:cs typeface="Calibri" pitchFamily="34" charset="0"/>
                      </a:rPr>
                      <m:t>𝑉</m:t>
                    </m:r>
                    <m:r>
                      <a:rPr lang="en-US" sz="2800" b="0" i="1" smtClean="0">
                        <a:latin typeface="Cambria Math"/>
                        <a:cs typeface="Calibri" pitchFamily="34" charset="0"/>
                      </a:rPr>
                      <m:t>, </m:t>
                    </m:r>
                    <m:r>
                      <a:rPr lang="en-US" sz="2800" b="0" i="1" smtClean="0">
                        <a:latin typeface="Cambria Math"/>
                        <a:cs typeface="Calibri" pitchFamily="34" charset="0"/>
                      </a:rPr>
                      <m:t>𝐸</m:t>
                    </m:r>
                    <m:r>
                      <a:rPr lang="en-US" sz="2800" b="0" i="1" smtClean="0">
                        <a:latin typeface="Cambria Math"/>
                        <a:cs typeface="Calibri" pitchFamily="34" charset="0"/>
                      </a:rPr>
                      <m:t>)</m:t>
                    </m:r>
                  </m:oMath>
                </a14:m>
                <a:endParaRPr lang="en-US" sz="2800" dirty="0" smtClean="0">
                  <a:latin typeface="Calibri" pitchFamily="34" charset="0"/>
                  <a:cs typeface="Calibri" pitchFamily="34" charset="0"/>
                </a:endParaRPr>
              </a:p>
              <a:p>
                <a:pPr lvl="1"/>
                <a14:m>
                  <m:oMath xmlns:m="http://schemas.openxmlformats.org/officeDocument/2006/math">
                    <m:r>
                      <a:rPr lang="en-US" sz="2400" i="1" dirty="0" smtClean="0">
                        <a:latin typeface="Cambria Math"/>
                        <a:cs typeface="Calibri" pitchFamily="34" charset="0"/>
                      </a:rPr>
                      <m:t>𝑉</m:t>
                    </m:r>
                  </m:oMath>
                </a14:m>
                <a:r>
                  <a:rPr lang="en-US" sz="2400" dirty="0" smtClean="0">
                    <a:latin typeface="Calibri" pitchFamily="34" charset="0"/>
                    <a:cs typeface="Calibri" pitchFamily="34" charset="0"/>
                  </a:rPr>
                  <a:t> is a set of nodes representing users</a:t>
                </a:r>
              </a:p>
              <a:p>
                <a:pPr lvl="1"/>
                <a14:m>
                  <m:oMath xmlns:m="http://schemas.openxmlformats.org/officeDocument/2006/math">
                    <m:r>
                      <a:rPr lang="en-US" sz="2400" i="1" dirty="0" smtClean="0">
                        <a:latin typeface="Cambria Math"/>
                        <a:cs typeface="Calibri" pitchFamily="34" charset="0"/>
                      </a:rPr>
                      <m:t>𝐸</m:t>
                    </m:r>
                  </m:oMath>
                </a14:m>
                <a:r>
                  <a:rPr lang="en-US" sz="2400" dirty="0" smtClean="0">
                    <a:latin typeface="Calibri" pitchFamily="34" charset="0"/>
                    <a:cs typeface="Calibri" pitchFamily="34" charset="0"/>
                  </a:rPr>
                  <a:t> is a set of directed edges from the asker to the answerer</a:t>
                </a:r>
              </a:p>
              <a:p>
                <a:pPr lvl="2"/>
                <a14:m>
                  <m:oMath xmlns:m="http://schemas.openxmlformats.org/officeDocument/2006/math">
                    <m:r>
                      <a:rPr lang="en-US" b="0" i="1" smtClean="0">
                        <a:latin typeface="Cambria Math"/>
                        <a:cs typeface="Calibri" pitchFamily="34" charset="0"/>
                      </a:rPr>
                      <m:t>𝑒</m:t>
                    </m:r>
                    <m:r>
                      <a:rPr lang="en-US" b="0" i="1" smtClean="0">
                        <a:latin typeface="Cambria Math"/>
                        <a:cs typeface="Calibri" pitchFamily="34" charset="0"/>
                      </a:rPr>
                      <m:t>=</m:t>
                    </m:r>
                    <m:d>
                      <m:dPr>
                        <m:ctrlPr>
                          <a:rPr lang="en-US" b="0" i="1" smtClean="0">
                            <a:latin typeface="Cambria Math"/>
                            <a:cs typeface="Calibri" pitchFamily="34" charset="0"/>
                          </a:rPr>
                        </m:ctrlPr>
                      </m:dPr>
                      <m:e>
                        <m:sSub>
                          <m:sSubPr>
                            <m:ctrlPr>
                              <a:rPr lang="en-US" b="0" i="1" smtClean="0">
                                <a:latin typeface="Cambria Math"/>
                                <a:cs typeface="Calibri" pitchFamily="34" charset="0"/>
                              </a:rPr>
                            </m:ctrlPr>
                          </m:sSubPr>
                          <m:e>
                            <m:r>
                              <a:rPr lang="en-US" b="0" i="1" smtClean="0">
                                <a:latin typeface="Cambria Math"/>
                                <a:cs typeface="Calibri" pitchFamily="34" charset="0"/>
                              </a:rPr>
                              <m:t>𝑢</m:t>
                            </m:r>
                          </m:e>
                          <m:sub>
                            <m:r>
                              <a:rPr lang="en-US" b="0" i="1" smtClean="0">
                                <a:latin typeface="Cambria Math"/>
                                <a:cs typeface="Calibri" pitchFamily="34" charset="0"/>
                              </a:rPr>
                              <m:t>𝑖</m:t>
                            </m:r>
                          </m:sub>
                        </m:sSub>
                        <m:r>
                          <a:rPr lang="en-US" b="0" i="1" smtClean="0">
                            <a:latin typeface="Cambria Math"/>
                            <a:cs typeface="Calibri" pitchFamily="34" charset="0"/>
                          </a:rPr>
                          <m:t>,</m:t>
                        </m:r>
                        <m:sSub>
                          <m:sSubPr>
                            <m:ctrlPr>
                              <a:rPr lang="en-US" b="0" i="1" smtClean="0">
                                <a:latin typeface="Cambria Math"/>
                                <a:cs typeface="Calibri" pitchFamily="34" charset="0"/>
                              </a:rPr>
                            </m:ctrlPr>
                          </m:sSubPr>
                          <m:e>
                            <m:r>
                              <a:rPr lang="en-US" b="0" i="1" smtClean="0">
                                <a:latin typeface="Cambria Math"/>
                                <a:cs typeface="Calibri" pitchFamily="34" charset="0"/>
                              </a:rPr>
                              <m:t>𝑢</m:t>
                            </m:r>
                          </m:e>
                          <m:sub>
                            <m:r>
                              <a:rPr lang="en-US" b="0" i="1" smtClean="0">
                                <a:latin typeface="Cambria Math"/>
                                <a:cs typeface="Calibri" pitchFamily="34" charset="0"/>
                              </a:rPr>
                              <m:t>𝑗</m:t>
                            </m:r>
                          </m:sub>
                        </m:sSub>
                      </m:e>
                    </m:d>
                    <m:r>
                      <a:rPr lang="en-US" b="0" i="1" smtClean="0">
                        <a:latin typeface="Cambria Math"/>
                        <a:cs typeface="Calibri" pitchFamily="34" charset="0"/>
                      </a:rPr>
                      <m:t> </m:t>
                    </m:r>
                  </m:oMath>
                </a14:m>
                <a:r>
                  <a:rPr lang="en-US" dirty="0" smtClean="0">
                    <a:latin typeface="Calibri" pitchFamily="34" charset="0"/>
                    <a:cs typeface="Calibri" pitchFamily="34" charset="0"/>
                  </a:rPr>
                  <a:t> </a:t>
                </a:r>
                <a14:m>
                  <m:oMath xmlns:m="http://schemas.openxmlformats.org/officeDocument/2006/math">
                    <m:sSub>
                      <m:sSubPr>
                        <m:ctrlPr>
                          <a:rPr lang="en-US" b="0" i="1" dirty="0" smtClean="0">
                            <a:latin typeface="Cambria Math"/>
                            <a:cs typeface="Calibri" pitchFamily="34" charset="0"/>
                          </a:rPr>
                        </m:ctrlPr>
                      </m:sSubPr>
                      <m:e>
                        <m:r>
                          <a:rPr lang="en-US" b="0" i="1" dirty="0" smtClean="0">
                            <a:latin typeface="Cambria Math"/>
                            <a:cs typeface="Calibri" pitchFamily="34" charset="0"/>
                          </a:rPr>
                          <m:t>𝑢</m:t>
                        </m:r>
                      </m:e>
                      <m:sub>
                        <m:r>
                          <a:rPr lang="en-US" b="0" i="1" dirty="0" smtClean="0">
                            <a:latin typeface="Cambria Math"/>
                            <a:cs typeface="Calibri" pitchFamily="34" charset="0"/>
                          </a:rPr>
                          <m:t>𝑖</m:t>
                        </m:r>
                      </m:sub>
                    </m:sSub>
                    <m:r>
                      <a:rPr lang="en-US" b="0" i="1" dirty="0" smtClean="0">
                        <a:latin typeface="Cambria Math"/>
                        <a:cs typeface="Calibri" pitchFamily="34" charset="0"/>
                      </a:rPr>
                      <m:t>∈</m:t>
                    </m:r>
                    <m:r>
                      <a:rPr lang="en-US" b="0" i="1" dirty="0" smtClean="0">
                        <a:latin typeface="Cambria Math"/>
                        <a:cs typeface="Calibri" pitchFamily="34" charset="0"/>
                      </a:rPr>
                      <m:t>𝑉</m:t>
                    </m:r>
                    <m:r>
                      <a:rPr lang="en-US" b="0" i="1" dirty="0" smtClean="0">
                        <a:latin typeface="Cambria Math"/>
                        <a:cs typeface="Calibri" pitchFamily="34" charset="0"/>
                      </a:rPr>
                      <m:t>, </m:t>
                    </m:r>
                    <m:sSub>
                      <m:sSubPr>
                        <m:ctrlPr>
                          <a:rPr lang="en-US" b="0" i="1" dirty="0" smtClean="0">
                            <a:latin typeface="Cambria Math"/>
                            <a:cs typeface="Calibri" pitchFamily="34" charset="0"/>
                          </a:rPr>
                        </m:ctrlPr>
                      </m:sSubPr>
                      <m:e>
                        <m:r>
                          <a:rPr lang="en-US" b="0" i="1" dirty="0" smtClean="0">
                            <a:latin typeface="Cambria Math"/>
                            <a:cs typeface="Calibri" pitchFamily="34" charset="0"/>
                          </a:rPr>
                          <m:t>𝑢</m:t>
                        </m:r>
                      </m:e>
                      <m:sub>
                        <m:r>
                          <a:rPr lang="en-US" b="0" i="1" dirty="0" smtClean="0">
                            <a:latin typeface="Cambria Math"/>
                            <a:cs typeface="Calibri" pitchFamily="34" charset="0"/>
                          </a:rPr>
                          <m:t>𝑗</m:t>
                        </m:r>
                      </m:sub>
                    </m:sSub>
                    <m:r>
                      <a:rPr lang="en-US" b="0" i="1" dirty="0" smtClean="0">
                        <a:latin typeface="Cambria Math"/>
                        <a:cs typeface="Calibri" pitchFamily="34" charset="0"/>
                      </a:rPr>
                      <m:t>∈</m:t>
                    </m:r>
                    <m:r>
                      <a:rPr lang="en-US" b="0" i="1" dirty="0" smtClean="0">
                        <a:latin typeface="Cambria Math"/>
                        <a:cs typeface="Calibri" pitchFamily="34" charset="0"/>
                      </a:rPr>
                      <m:t>𝑉</m:t>
                    </m:r>
                  </m:oMath>
                </a14:m>
                <a:endParaRPr lang="en-US" b="0" dirty="0" smtClean="0">
                  <a:latin typeface="Calibri" pitchFamily="34" charset="0"/>
                  <a:cs typeface="Calibri" pitchFamily="34" charset="0"/>
                </a:endParaRPr>
              </a:p>
              <a:p>
                <a:pPr lvl="2"/>
                <a:r>
                  <a:rPr lang="en-US" dirty="0" smtClean="0">
                    <a:latin typeface="Calibri" pitchFamily="34" charset="0"/>
                    <a:cs typeface="Calibri" pitchFamily="34" charset="0"/>
                  </a:rPr>
                  <a:t>Weight </a:t>
                </a:r>
                <a14:m>
                  <m:oMath xmlns:m="http://schemas.openxmlformats.org/officeDocument/2006/math">
                    <m:sSub>
                      <m:sSubPr>
                        <m:ctrlPr>
                          <a:rPr lang="en-US" i="1">
                            <a:latin typeface="Cambria Math"/>
                            <a:cs typeface="Calibri" pitchFamily="34" charset="0"/>
                          </a:rPr>
                        </m:ctrlPr>
                      </m:sSubPr>
                      <m:e>
                        <m:r>
                          <a:rPr lang="en-US" i="1">
                            <a:latin typeface="Cambria Math"/>
                            <a:cs typeface="Calibri" pitchFamily="34" charset="0"/>
                          </a:rPr>
                          <m:t>𝑊</m:t>
                        </m:r>
                      </m:e>
                      <m:sub>
                        <m:r>
                          <a:rPr lang="en-US" i="1">
                            <a:latin typeface="Cambria Math"/>
                            <a:cs typeface="Calibri" pitchFamily="34" charset="0"/>
                          </a:rPr>
                          <m:t>𝑖𝑗</m:t>
                        </m:r>
                      </m:sub>
                    </m:sSub>
                  </m:oMath>
                </a14:m>
                <a:r>
                  <a:rPr lang="en-US" dirty="0">
                    <a:latin typeface="Calibri" pitchFamily="34" charset="0"/>
                    <a:cs typeface="Calibri" pitchFamily="34" charset="0"/>
                  </a:rPr>
                  <a:t> is the </a:t>
                </a:r>
                <a:r>
                  <a:rPr lang="en-US" dirty="0" smtClean="0">
                    <a:latin typeface="Calibri" pitchFamily="34" charset="0"/>
                    <a:cs typeface="Calibri" pitchFamily="34" charset="0"/>
                  </a:rPr>
                  <a:t>number of all </a:t>
                </a:r>
                <a:r>
                  <a:rPr lang="en-US" dirty="0">
                    <a:latin typeface="Calibri" pitchFamily="34" charset="0"/>
                    <a:cs typeface="Calibri" pitchFamily="34" charset="0"/>
                  </a:rPr>
                  <a:t>answers answered by </a:t>
                </a:r>
                <a14:m>
                  <m:oMath xmlns:m="http://schemas.openxmlformats.org/officeDocument/2006/math">
                    <m:sSub>
                      <m:sSubPr>
                        <m:ctrlPr>
                          <a:rPr lang="en-US" i="1">
                            <a:latin typeface="Cambria Math"/>
                            <a:cs typeface="Calibri" pitchFamily="34" charset="0"/>
                          </a:rPr>
                        </m:ctrlPr>
                      </m:sSubPr>
                      <m:e>
                        <m:r>
                          <a:rPr lang="en-US" i="1">
                            <a:latin typeface="Cambria Math"/>
                            <a:cs typeface="Calibri" pitchFamily="34" charset="0"/>
                          </a:rPr>
                          <m:t>𝑢</m:t>
                        </m:r>
                      </m:e>
                      <m:sub>
                        <m:r>
                          <a:rPr lang="en-US" i="1">
                            <a:latin typeface="Cambria Math"/>
                            <a:cs typeface="Calibri" pitchFamily="34" charset="0"/>
                          </a:rPr>
                          <m:t>𝑗</m:t>
                        </m:r>
                      </m:sub>
                    </m:sSub>
                    <m:r>
                      <a:rPr lang="en-US" i="1">
                        <a:latin typeface="Cambria Math"/>
                        <a:cs typeface="Calibri" pitchFamily="34" charset="0"/>
                      </a:rPr>
                      <m:t> </m:t>
                    </m:r>
                  </m:oMath>
                </a14:m>
                <a:r>
                  <a:rPr lang="en-US" dirty="0">
                    <a:latin typeface="Calibri" pitchFamily="34" charset="0"/>
                    <a:cs typeface="Calibri" pitchFamily="34" charset="0"/>
                  </a:rPr>
                  <a:t> for questions of  </a:t>
                </a:r>
                <a14:m>
                  <m:oMath xmlns:m="http://schemas.openxmlformats.org/officeDocument/2006/math">
                    <m:sSub>
                      <m:sSubPr>
                        <m:ctrlPr>
                          <a:rPr lang="en-US" i="1">
                            <a:latin typeface="Cambria Math"/>
                            <a:cs typeface="Calibri" pitchFamily="34" charset="0"/>
                          </a:rPr>
                        </m:ctrlPr>
                      </m:sSubPr>
                      <m:e>
                        <m:r>
                          <a:rPr lang="en-US" i="1">
                            <a:latin typeface="Cambria Math"/>
                            <a:cs typeface="Calibri" pitchFamily="34" charset="0"/>
                          </a:rPr>
                          <m:t>𝑢</m:t>
                        </m:r>
                      </m:e>
                      <m:sub>
                        <m:r>
                          <a:rPr lang="en-US" i="1">
                            <a:latin typeface="Cambria Math"/>
                            <a:cs typeface="Calibri" pitchFamily="34" charset="0"/>
                          </a:rPr>
                          <m:t>𝑖</m:t>
                        </m:r>
                      </m:sub>
                    </m:sSub>
                    <m:r>
                      <a:rPr lang="en-US" i="1">
                        <a:latin typeface="Cambria Math"/>
                        <a:cs typeface="Calibri" pitchFamily="34" charset="0"/>
                      </a:rPr>
                      <m:t> </m:t>
                    </m:r>
                  </m:oMath>
                </a14:m>
                <a:endParaRPr lang="en-US" b="0" dirty="0" smtClean="0">
                  <a:latin typeface="Calibri" pitchFamily="34" charset="0"/>
                  <a:cs typeface="Calibri" pitchFamily="34" charset="0"/>
                </a:endParaRP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57200" y="1295400"/>
                <a:ext cx="8534400" cy="4147289"/>
              </a:xfrm>
              <a:blipFill rotWithShape="1">
                <a:blip r:embed="rId3"/>
                <a:stretch>
                  <a:fillRect l="-1429" t="-1471" r="-1500" b="-2353"/>
                </a:stretch>
              </a:blipFill>
            </p:spPr>
            <p:txBody>
              <a:bodyPr/>
              <a:lstStyle/>
              <a:p>
                <a:r>
                  <a:rPr lang="en-SG">
                    <a:noFill/>
                  </a:rPr>
                  <a:t> </a:t>
                </a:r>
              </a:p>
            </p:txBody>
          </p:sp>
        </mc:Fallback>
      </mc:AlternateContent>
      <p:sp>
        <p:nvSpPr>
          <p:cNvPr id="6"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13763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down)">
                                      <p:cBhvr>
                                        <p:cTn id="25" dur="500"/>
                                        <p:tgtEl>
                                          <p:spTgt spid="5">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wipe(down)">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435"/>
            <a:ext cx="8305800" cy="646331"/>
          </a:xfrm>
        </p:spPr>
        <p:txBody>
          <a:bodyPr/>
          <a:lstStyle/>
          <a:p>
            <a:r>
              <a:rPr lang="en-US" dirty="0" err="1">
                <a:latin typeface="Calibri" pitchFamily="34" charset="0"/>
              </a:rPr>
              <a:t>CQARank</a:t>
            </a:r>
            <a:endParaRPr lang="en-US" dirty="0">
              <a:latin typeface="Calibri"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772140"/>
              </a:xfrm>
            </p:spPr>
            <p:txBody>
              <a:bodyPr/>
              <a:lstStyle/>
              <a:p>
                <a:pPr marL="342900" lvl="2" indent="-342900">
                  <a:buClr>
                    <a:srgbClr val="C00000"/>
                  </a:buClr>
                  <a:buFont typeface="Wingdings" pitchFamily="2" charset="2"/>
                  <a:buChar char="§"/>
                </a:pPr>
                <a:r>
                  <a:rPr lang="en-US" sz="2800" dirty="0" smtClean="0">
                    <a:latin typeface="Calibri" pitchFamily="34" charset="0"/>
                    <a:cs typeface="Calibri" pitchFamily="34" charset="0"/>
                  </a:rPr>
                  <a:t>For each topic </a:t>
                </a:r>
                <a14:m>
                  <m:oMath xmlns:m="http://schemas.openxmlformats.org/officeDocument/2006/math">
                    <m:r>
                      <a:rPr lang="en-US" sz="2800">
                        <a:latin typeface="Cambria Math"/>
                        <a:cs typeface="Calibri" pitchFamily="34" charset="0"/>
                      </a:rPr>
                      <m:t>𝑧</m:t>
                    </m:r>
                  </m:oMath>
                </a14:m>
                <a:r>
                  <a:rPr lang="en-US" sz="2800" dirty="0">
                    <a:latin typeface="Calibri" pitchFamily="34" charset="0"/>
                    <a:cs typeface="Calibri" pitchFamily="34" charset="0"/>
                  </a:rPr>
                  <a:t> , the transition probability from asker </a:t>
                </a:r>
                <a14:m>
                  <m:oMath xmlns:m="http://schemas.openxmlformats.org/officeDocument/2006/math">
                    <m:sSub>
                      <m:sSubPr>
                        <m:ctrlPr>
                          <a:rPr lang="en-US" sz="2800" i="1">
                            <a:latin typeface="Cambria Math"/>
                            <a:cs typeface="Calibri" pitchFamily="34" charset="0"/>
                          </a:rPr>
                        </m:ctrlPr>
                      </m:sSubPr>
                      <m:e>
                        <m:r>
                          <a:rPr lang="en-US" sz="2800">
                            <a:latin typeface="Cambria Math"/>
                            <a:cs typeface="Calibri" pitchFamily="34" charset="0"/>
                          </a:rPr>
                          <m:t>𝑢</m:t>
                        </m:r>
                      </m:e>
                      <m:sub>
                        <m:r>
                          <a:rPr lang="en-US" sz="2800">
                            <a:latin typeface="Cambria Math"/>
                            <a:cs typeface="Calibri" pitchFamily="34" charset="0"/>
                          </a:rPr>
                          <m:t>𝑖</m:t>
                        </m:r>
                      </m:sub>
                    </m:sSub>
                  </m:oMath>
                </a14:m>
                <a:r>
                  <a:rPr lang="en-US" sz="2800" dirty="0">
                    <a:latin typeface="Calibri" pitchFamily="34" charset="0"/>
                    <a:cs typeface="Calibri" pitchFamily="34" charset="0"/>
                  </a:rPr>
                  <a:t> to answerer </a:t>
                </a:r>
                <a14:m>
                  <m:oMath xmlns:m="http://schemas.openxmlformats.org/officeDocument/2006/math">
                    <m:sSub>
                      <m:sSubPr>
                        <m:ctrlPr>
                          <a:rPr lang="en-US" sz="2800" i="1">
                            <a:latin typeface="Cambria Math"/>
                            <a:cs typeface="Calibri" pitchFamily="34" charset="0"/>
                          </a:rPr>
                        </m:ctrlPr>
                      </m:sSubPr>
                      <m:e>
                        <m:r>
                          <a:rPr lang="en-US" sz="2800">
                            <a:latin typeface="Cambria Math"/>
                            <a:cs typeface="Calibri" pitchFamily="34" charset="0"/>
                          </a:rPr>
                          <m:t>𝑢</m:t>
                        </m:r>
                      </m:e>
                      <m:sub>
                        <m:r>
                          <a:rPr lang="en-US" sz="2800">
                            <a:latin typeface="Cambria Math"/>
                            <a:cs typeface="Calibri" pitchFamily="34" charset="0"/>
                          </a:rPr>
                          <m:t>𝑗</m:t>
                        </m:r>
                      </m:sub>
                    </m:sSub>
                  </m:oMath>
                </a14:m>
                <a:r>
                  <a:rPr lang="en-US" sz="2800" dirty="0">
                    <a:latin typeface="Calibri" pitchFamily="34" charset="0"/>
                    <a:cs typeface="Calibri" pitchFamily="34" charset="0"/>
                  </a:rPr>
                  <a:t> is defined as:</a:t>
                </a:r>
              </a:p>
              <a:p>
                <a:pPr marL="800100" lvl="3" indent="-342900">
                  <a:buClr>
                    <a:srgbClr val="C00000"/>
                  </a:buClr>
                  <a:buFont typeface="Courier New" pitchFamily="49" charset="0"/>
                  <a:buChar char="o"/>
                </a:pPr>
                <a14:m>
                  <m:oMath xmlns:m="http://schemas.openxmlformats.org/officeDocument/2006/math">
                    <m:sSub>
                      <m:sSubPr>
                        <m:ctrlPr>
                          <a:rPr lang="en-US" sz="2400" i="1">
                            <a:latin typeface="Cambria Math"/>
                            <a:cs typeface="Calibri" pitchFamily="34" charset="0"/>
                          </a:rPr>
                        </m:ctrlPr>
                      </m:sSubPr>
                      <m:e>
                        <m:r>
                          <a:rPr lang="en-US" sz="2400" i="1">
                            <a:latin typeface="Cambria Math"/>
                            <a:cs typeface="Calibri" pitchFamily="34" charset="0"/>
                          </a:rPr>
                          <m:t>𝑃</m:t>
                        </m:r>
                      </m:e>
                      <m:sub>
                        <m:r>
                          <a:rPr lang="en-US" sz="2400" i="1">
                            <a:latin typeface="Cambria Math"/>
                            <a:cs typeface="Calibri" pitchFamily="34" charset="0"/>
                          </a:rPr>
                          <m:t>𝑧</m:t>
                        </m:r>
                      </m:sub>
                    </m:sSub>
                    <m:d>
                      <m:dPr>
                        <m:ctrlPr>
                          <a:rPr lang="en-US" sz="2400" i="1">
                            <a:latin typeface="Cambria Math"/>
                            <a:cs typeface="Calibri" pitchFamily="34" charset="0"/>
                          </a:rPr>
                        </m:ctrlPr>
                      </m:dPr>
                      <m:e>
                        <m:r>
                          <a:rPr lang="en-US" sz="2400" i="1">
                            <a:latin typeface="Cambria Math"/>
                            <a:cs typeface="Calibri" pitchFamily="34" charset="0"/>
                          </a:rPr>
                          <m:t>𝑖</m:t>
                        </m:r>
                        <m:r>
                          <a:rPr lang="en-US" sz="2400" i="1">
                            <a:latin typeface="Cambria Math"/>
                            <a:ea typeface="Cambria Math"/>
                            <a:cs typeface="Calibri" pitchFamily="34" charset="0"/>
                          </a:rPr>
                          <m:t>→</m:t>
                        </m:r>
                        <m:r>
                          <a:rPr lang="en-US" sz="2400" i="1">
                            <a:latin typeface="Cambria Math"/>
                            <a:ea typeface="Cambria Math"/>
                            <a:cs typeface="Calibri" pitchFamily="34" charset="0"/>
                          </a:rPr>
                          <m:t>𝑗</m:t>
                        </m:r>
                      </m:e>
                    </m:d>
                    <m:r>
                      <a:rPr lang="en-US" sz="2400" i="1">
                        <a:latin typeface="Cambria Math"/>
                        <a:cs typeface="Calibri" pitchFamily="34" charset="0"/>
                      </a:rPr>
                      <m:t>=</m:t>
                    </m:r>
                    <m:f>
                      <m:fPr>
                        <m:ctrlPr>
                          <a:rPr lang="en-US" sz="2400" i="1">
                            <a:latin typeface="Cambria Math"/>
                          </a:rPr>
                        </m:ctrlPr>
                      </m:fPr>
                      <m:num>
                        <m:sSub>
                          <m:sSubPr>
                            <m:ctrlPr>
                              <a:rPr lang="en-US" sz="2400" i="1">
                                <a:latin typeface="Cambria Math"/>
                              </a:rPr>
                            </m:ctrlPr>
                          </m:sSubPr>
                          <m:e>
                            <m:r>
                              <a:rPr lang="en-US" sz="2400" i="1">
                                <a:latin typeface="Cambria Math"/>
                              </a:rPr>
                              <m:t>𝑊</m:t>
                            </m:r>
                          </m:e>
                          <m:sub>
                            <m:r>
                              <a:rPr lang="en-US" sz="2400" i="1">
                                <a:latin typeface="Cambria Math"/>
                              </a:rPr>
                              <m:t>𝑖𝑗</m:t>
                            </m:r>
                          </m:sub>
                        </m:sSub>
                        <m:r>
                          <a:rPr lang="en-US" sz="2400" i="1">
                            <a:latin typeface="Cambria Math"/>
                          </a:rPr>
                          <m:t> </m:t>
                        </m:r>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𝑠𝑖</m:t>
                        </m:r>
                        <m:sSub>
                          <m:sSubPr>
                            <m:ctrlPr>
                              <a:rPr lang="en-US" sz="2400" i="1" dirty="0">
                                <a:latin typeface="Cambria Math"/>
                                <a:ea typeface="Cambria Math"/>
                                <a:cs typeface="Calibri" pitchFamily="34" charset="0"/>
                              </a:rPr>
                            </m:ctrlPr>
                          </m:sSubPr>
                          <m:e>
                            <m:r>
                              <a:rPr lang="en-US" sz="2400" i="1" dirty="0">
                                <a:latin typeface="Cambria Math"/>
                                <a:ea typeface="Cambria Math"/>
                                <a:cs typeface="Calibri" pitchFamily="34" charset="0"/>
                              </a:rPr>
                              <m:t>𝑚</m:t>
                            </m:r>
                          </m:e>
                          <m:sub>
                            <m:r>
                              <a:rPr lang="en-US" sz="2400" i="1" dirty="0">
                                <a:latin typeface="Cambria Math"/>
                                <a:ea typeface="Cambria Math"/>
                                <a:cs typeface="Calibri" pitchFamily="34" charset="0"/>
                              </a:rPr>
                              <m:t>𝑧</m:t>
                            </m:r>
                          </m:sub>
                        </m:sSub>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𝑖</m:t>
                        </m:r>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𝑗</m:t>
                        </m:r>
                        <m:r>
                          <a:rPr lang="en-US" sz="2400" i="1" dirty="0">
                            <a:latin typeface="Cambria Math"/>
                            <a:ea typeface="Cambria Math"/>
                            <a:cs typeface="Calibri" pitchFamily="34" charset="0"/>
                          </a:rPr>
                          <m:t>)</m:t>
                        </m:r>
                      </m:num>
                      <m:den>
                        <m:sSubSup>
                          <m:sSubSupPr>
                            <m:ctrlPr>
                              <a:rPr lang="en-US" sz="2400" i="1">
                                <a:latin typeface="Cambria Math"/>
                              </a:rPr>
                            </m:ctrlPr>
                          </m:sSubSupPr>
                          <m:e>
                            <m:r>
                              <m:rPr>
                                <m:sty m:val="p"/>
                              </m:rPr>
                              <a:rPr lang="en-US" sz="2400">
                                <a:latin typeface="Cambria Math"/>
                              </a:rPr>
                              <m:t>Σ</m:t>
                            </m:r>
                          </m:e>
                          <m:sub>
                            <m:r>
                              <a:rPr lang="en-US" sz="2400" i="1">
                                <a:latin typeface="Cambria Math"/>
                              </a:rPr>
                              <m:t>𝑘</m:t>
                            </m:r>
                            <m:r>
                              <a:rPr lang="en-US" sz="2400" i="1">
                                <a:latin typeface="Cambria Math"/>
                              </a:rPr>
                              <m:t>=1</m:t>
                            </m:r>
                          </m:sub>
                          <m:sup>
                            <m:d>
                              <m:dPr>
                                <m:begChr m:val="|"/>
                                <m:endChr m:val="|"/>
                                <m:ctrlPr>
                                  <a:rPr lang="en-US" sz="2400" i="1">
                                    <a:latin typeface="Cambria Math"/>
                                  </a:rPr>
                                </m:ctrlPr>
                              </m:dPr>
                              <m:e>
                                <m:r>
                                  <a:rPr lang="en-US" sz="2400" i="1">
                                    <a:latin typeface="Cambria Math"/>
                                  </a:rPr>
                                  <m:t>𝑉</m:t>
                                </m:r>
                              </m:e>
                            </m:d>
                          </m:sup>
                        </m:sSubSup>
                        <m:sSub>
                          <m:sSubPr>
                            <m:ctrlPr>
                              <a:rPr lang="en-US" sz="2400" i="1">
                                <a:latin typeface="Cambria Math"/>
                              </a:rPr>
                            </m:ctrlPr>
                          </m:sSubPr>
                          <m:e>
                            <m:r>
                              <a:rPr lang="en-US" sz="2400" i="1">
                                <a:latin typeface="Cambria Math"/>
                              </a:rPr>
                              <m:t>𝑊</m:t>
                            </m:r>
                          </m:e>
                          <m:sub>
                            <m:r>
                              <a:rPr lang="en-US" sz="2400" i="1">
                                <a:latin typeface="Cambria Math"/>
                              </a:rPr>
                              <m:t>𝑖𝑘</m:t>
                            </m:r>
                          </m:sub>
                        </m:sSub>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𝑠𝑖</m:t>
                        </m:r>
                        <m:sSub>
                          <m:sSubPr>
                            <m:ctrlPr>
                              <a:rPr lang="en-US" sz="2400" i="1" dirty="0">
                                <a:latin typeface="Cambria Math"/>
                                <a:ea typeface="Cambria Math"/>
                                <a:cs typeface="Calibri" pitchFamily="34" charset="0"/>
                              </a:rPr>
                            </m:ctrlPr>
                          </m:sSubPr>
                          <m:e>
                            <m:r>
                              <a:rPr lang="en-US" sz="2400" i="1" dirty="0">
                                <a:latin typeface="Cambria Math"/>
                                <a:ea typeface="Cambria Math"/>
                                <a:cs typeface="Calibri" pitchFamily="34" charset="0"/>
                              </a:rPr>
                              <m:t>𝑚</m:t>
                            </m:r>
                          </m:e>
                          <m:sub>
                            <m:r>
                              <a:rPr lang="en-US" sz="2400" i="1" dirty="0">
                                <a:latin typeface="Cambria Math"/>
                                <a:ea typeface="Cambria Math"/>
                                <a:cs typeface="Calibri" pitchFamily="34" charset="0"/>
                              </a:rPr>
                              <m:t>𝑧</m:t>
                            </m:r>
                          </m:sub>
                        </m:sSub>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𝑖</m:t>
                        </m:r>
                        <m:r>
                          <a:rPr lang="en-US" sz="2400" i="1" dirty="0">
                            <a:latin typeface="Cambria Math"/>
                            <a:ea typeface="Cambria Math"/>
                            <a:cs typeface="Calibri" pitchFamily="34" charset="0"/>
                          </a:rPr>
                          <m:t>→</m:t>
                        </m:r>
                        <m:r>
                          <a:rPr lang="en-US" sz="2400" i="1" dirty="0">
                            <a:latin typeface="Cambria Math"/>
                            <a:ea typeface="Cambria Math"/>
                            <a:cs typeface="Calibri" pitchFamily="34" charset="0"/>
                          </a:rPr>
                          <m:t>𝑘</m:t>
                        </m:r>
                        <m:r>
                          <a:rPr lang="en-US" sz="2400" i="1" dirty="0">
                            <a:latin typeface="Cambria Math"/>
                            <a:ea typeface="Cambria Math"/>
                            <a:cs typeface="Calibri" pitchFamily="34" charset="0"/>
                          </a:rPr>
                          <m:t>)</m:t>
                        </m:r>
                      </m:den>
                    </m:f>
                  </m:oMath>
                </a14:m>
                <a:r>
                  <a:rPr lang="en-US" sz="2400" dirty="0">
                    <a:latin typeface="Calibri" pitchFamily="34" charset="0"/>
                    <a:cs typeface="Calibri" pitchFamily="34" charset="0"/>
                  </a:rPr>
                  <a:t> </a:t>
                </a:r>
                <a14:m>
                  <m:oMath xmlns:m="http://schemas.openxmlformats.org/officeDocument/2006/math">
                    <m:r>
                      <a:rPr lang="en-US" sz="2400" i="1" dirty="0">
                        <a:latin typeface="Cambria Math"/>
                        <a:cs typeface="Calibri" pitchFamily="34" charset="0"/>
                      </a:rPr>
                      <m:t> </m:t>
                    </m:r>
                    <m:r>
                      <a:rPr lang="en-US" sz="2400" i="1" dirty="0">
                        <a:latin typeface="Cambria Math"/>
                        <a:cs typeface="Calibri" pitchFamily="34" charset="0"/>
                      </a:rPr>
                      <m:t>𝑖𝑓</m:t>
                    </m:r>
                    <m:r>
                      <a:rPr lang="en-US" sz="2400" i="1" dirty="0">
                        <a:latin typeface="Cambria Math"/>
                        <a:cs typeface="Calibri" pitchFamily="34" charset="0"/>
                      </a:rPr>
                      <m:t> </m:t>
                    </m:r>
                    <m:nary>
                      <m:naryPr>
                        <m:chr m:val="∑"/>
                        <m:supHide m:val="on"/>
                        <m:ctrlPr>
                          <a:rPr lang="en-US" sz="2400" i="1" dirty="0">
                            <a:latin typeface="Cambria Math"/>
                            <a:cs typeface="Calibri" pitchFamily="34" charset="0"/>
                          </a:rPr>
                        </m:ctrlPr>
                      </m:naryPr>
                      <m:sub>
                        <m:r>
                          <a:rPr lang="en-US" sz="2400" i="1" dirty="0">
                            <a:latin typeface="Cambria Math"/>
                            <a:cs typeface="Calibri" pitchFamily="34" charset="0"/>
                          </a:rPr>
                          <m:t>𝑚</m:t>
                        </m:r>
                      </m:sub>
                      <m:sup/>
                      <m:e>
                        <m:sSub>
                          <m:sSubPr>
                            <m:ctrlPr>
                              <a:rPr lang="en-US" sz="2400" i="1" dirty="0">
                                <a:latin typeface="Cambria Math"/>
                                <a:cs typeface="Calibri" pitchFamily="34" charset="0"/>
                              </a:rPr>
                            </m:ctrlPr>
                          </m:sSubPr>
                          <m:e>
                            <m:r>
                              <a:rPr lang="en-US" sz="2400" i="1" dirty="0">
                                <a:latin typeface="Cambria Math"/>
                                <a:cs typeface="Calibri" pitchFamily="34" charset="0"/>
                              </a:rPr>
                              <m:t>𝑤</m:t>
                            </m:r>
                          </m:e>
                          <m:sub>
                            <m:r>
                              <a:rPr lang="en-US" sz="2400" i="1" dirty="0">
                                <a:latin typeface="Cambria Math"/>
                                <a:cs typeface="Calibri" pitchFamily="34" charset="0"/>
                              </a:rPr>
                              <m:t>𝑖</m:t>
                            </m:r>
                            <m:r>
                              <a:rPr lang="en-US" sz="2400" i="1" dirty="0">
                                <a:latin typeface="Cambria Math"/>
                                <a:cs typeface="Calibri" pitchFamily="34" charset="0"/>
                              </a:rPr>
                              <m:t>,</m:t>
                            </m:r>
                            <m:r>
                              <a:rPr lang="en-US" sz="2400" i="1" dirty="0">
                                <a:latin typeface="Cambria Math"/>
                                <a:cs typeface="Calibri" pitchFamily="34" charset="0"/>
                              </a:rPr>
                              <m:t>𝑚</m:t>
                            </m:r>
                          </m:sub>
                        </m:sSub>
                      </m:e>
                    </m:nary>
                    <m:r>
                      <a:rPr lang="en-US" sz="2400" i="1" dirty="0">
                        <a:latin typeface="Cambria Math"/>
                        <a:cs typeface="Calibri" pitchFamily="34" charset="0"/>
                      </a:rPr>
                      <m:t>𝑊</m:t>
                    </m:r>
                    <m:r>
                      <a:rPr lang="en-US" sz="2400" i="1" dirty="0">
                        <a:latin typeface="Cambria Math"/>
                        <a:ea typeface="Cambria Math"/>
                        <a:cs typeface="Calibri" pitchFamily="34" charset="0"/>
                      </a:rPr>
                      <m:t>≠0</m:t>
                    </m:r>
                  </m:oMath>
                </a14:m>
                <a:endParaRPr lang="en-US" sz="2400" dirty="0">
                  <a:latin typeface="Calibri" pitchFamily="34" charset="0"/>
                  <a:cs typeface="Calibri" pitchFamily="34" charset="0"/>
                </a:endParaRPr>
              </a:p>
              <a:p>
                <a:pPr marL="800100" lvl="3" indent="-342900">
                  <a:buClr>
                    <a:srgbClr val="C00000"/>
                  </a:buClr>
                  <a:buFont typeface="Courier New" pitchFamily="49" charset="0"/>
                  <a:buChar char="o"/>
                </a:pPr>
                <a:r>
                  <a:rPr lang="en-US" sz="2400" dirty="0">
                    <a:latin typeface="Calibri" pitchFamily="34" charset="0"/>
                    <a:cs typeface="Calibri" pitchFamily="34" charset="0"/>
                  </a:rPr>
                  <a:t> </a:t>
                </a:r>
                <a14:m>
                  <m:oMath xmlns:m="http://schemas.openxmlformats.org/officeDocument/2006/math">
                    <m:sSub>
                      <m:sSubPr>
                        <m:ctrlPr>
                          <a:rPr lang="en-US" sz="2400" i="1">
                            <a:latin typeface="Cambria Math"/>
                            <a:cs typeface="Calibri" pitchFamily="34" charset="0"/>
                          </a:rPr>
                        </m:ctrlPr>
                      </m:sSubPr>
                      <m:e>
                        <m:r>
                          <a:rPr lang="en-US" sz="2400" i="1">
                            <a:latin typeface="Cambria Math"/>
                            <a:cs typeface="Calibri" pitchFamily="34" charset="0"/>
                          </a:rPr>
                          <m:t>𝑃</m:t>
                        </m:r>
                      </m:e>
                      <m:sub>
                        <m:r>
                          <a:rPr lang="en-US" sz="2400" i="1">
                            <a:latin typeface="Cambria Math"/>
                            <a:cs typeface="Calibri" pitchFamily="34" charset="0"/>
                          </a:rPr>
                          <m:t>𝑧</m:t>
                        </m:r>
                      </m:sub>
                    </m:sSub>
                    <m:d>
                      <m:dPr>
                        <m:ctrlPr>
                          <a:rPr lang="en-US" sz="2400" i="1">
                            <a:latin typeface="Cambria Math"/>
                            <a:cs typeface="Calibri" pitchFamily="34" charset="0"/>
                          </a:rPr>
                        </m:ctrlPr>
                      </m:dPr>
                      <m:e>
                        <m:r>
                          <a:rPr lang="en-US" sz="2400" i="1">
                            <a:latin typeface="Cambria Math"/>
                            <a:cs typeface="Calibri" pitchFamily="34" charset="0"/>
                          </a:rPr>
                          <m:t>𝑖</m:t>
                        </m:r>
                        <m:r>
                          <a:rPr lang="en-US" sz="2400" i="1">
                            <a:latin typeface="Cambria Math"/>
                            <a:ea typeface="Cambria Math"/>
                            <a:cs typeface="Calibri" pitchFamily="34" charset="0"/>
                          </a:rPr>
                          <m:t>→</m:t>
                        </m:r>
                        <m:r>
                          <a:rPr lang="en-US" sz="2400" i="1">
                            <a:latin typeface="Cambria Math"/>
                            <a:ea typeface="Cambria Math"/>
                            <a:cs typeface="Calibri" pitchFamily="34" charset="0"/>
                          </a:rPr>
                          <m:t>𝑗</m:t>
                        </m:r>
                      </m:e>
                    </m:d>
                    <m:r>
                      <a:rPr lang="en-US" sz="2400" i="1">
                        <a:latin typeface="Cambria Math"/>
                        <a:cs typeface="Calibri" pitchFamily="34" charset="0"/>
                      </a:rPr>
                      <m:t>=</m:t>
                    </m:r>
                    <m:r>
                      <a:rPr lang="en-US" sz="2400" i="1">
                        <a:latin typeface="Cambria Math"/>
                      </a:rPr>
                      <m:t>0  </m:t>
                    </m:r>
                    <m:r>
                      <a:rPr lang="en-US" sz="2400" i="1" dirty="0">
                        <a:latin typeface="Cambria Math"/>
                        <a:cs typeface="Calibri" pitchFamily="34" charset="0"/>
                      </a:rPr>
                      <m:t>𝑜𝑡h𝑒𝑟𝑤𝑖𝑠𝑒</m:t>
                    </m:r>
                  </m:oMath>
                </a14:m>
                <a:r>
                  <a:rPr lang="en-US" sz="2400" dirty="0">
                    <a:latin typeface="Calibri" pitchFamily="34" charset="0"/>
                    <a:cs typeface="Calibri" pitchFamily="34" charset="0"/>
                  </a:rPr>
                  <a:t>             </a:t>
                </a:r>
                <a:endParaRPr lang="en-US" sz="2800" b="0" i="1" dirty="0" smtClean="0">
                  <a:solidFill>
                    <a:schemeClr val="tx1"/>
                  </a:solidFill>
                  <a:latin typeface="Cambria Math"/>
                  <a:cs typeface="Calibri" pitchFamily="34" charset="0"/>
                </a:endParaRPr>
              </a:p>
              <a:p>
                <a14:m>
                  <m:oMath xmlns:m="http://schemas.openxmlformats.org/officeDocument/2006/math">
                    <m:r>
                      <a:rPr lang="en-US" sz="2800" b="0" i="1" smtClean="0">
                        <a:solidFill>
                          <a:schemeClr val="tx1"/>
                        </a:solidFill>
                        <a:latin typeface="Cambria Math"/>
                        <a:cs typeface="Calibri" pitchFamily="34" charset="0"/>
                      </a:rPr>
                      <m:t>𝑠𝑖</m:t>
                    </m:r>
                    <m:sSub>
                      <m:sSubPr>
                        <m:ctrlPr>
                          <a:rPr lang="en-US" sz="2800" b="0" i="1" smtClean="0">
                            <a:solidFill>
                              <a:schemeClr val="tx1"/>
                            </a:solidFill>
                            <a:latin typeface="Cambria Math"/>
                            <a:cs typeface="Calibri" pitchFamily="34" charset="0"/>
                          </a:rPr>
                        </m:ctrlPr>
                      </m:sSubPr>
                      <m:e>
                        <m:r>
                          <a:rPr lang="en-US" sz="2800" b="0" i="1" smtClean="0">
                            <a:solidFill>
                              <a:schemeClr val="tx1"/>
                            </a:solidFill>
                            <a:latin typeface="Cambria Math"/>
                            <a:cs typeface="Calibri" pitchFamily="34" charset="0"/>
                          </a:rPr>
                          <m:t>𝑚</m:t>
                        </m:r>
                      </m:e>
                      <m:sub>
                        <m:r>
                          <a:rPr lang="en-US" sz="2800" b="0" i="1" smtClean="0">
                            <a:solidFill>
                              <a:schemeClr val="tx1"/>
                            </a:solidFill>
                            <a:latin typeface="Cambria Math"/>
                            <a:cs typeface="Calibri" pitchFamily="34" charset="0"/>
                          </a:rPr>
                          <m:t>𝑧</m:t>
                        </m:r>
                      </m:sub>
                    </m:sSub>
                    <m:r>
                      <a:rPr lang="en-US" sz="2800" b="0" i="1" smtClean="0">
                        <a:solidFill>
                          <a:schemeClr val="tx1"/>
                        </a:solidFill>
                        <a:latin typeface="Cambria Math"/>
                        <a:cs typeface="Calibri" pitchFamily="34" charset="0"/>
                      </a:rPr>
                      <m:t>(</m:t>
                    </m:r>
                    <m:r>
                      <a:rPr lang="en-US" sz="2800" b="0" i="1" smtClean="0">
                        <a:solidFill>
                          <a:schemeClr val="tx1"/>
                        </a:solidFill>
                        <a:latin typeface="Cambria Math"/>
                        <a:cs typeface="Calibri" pitchFamily="34" charset="0"/>
                      </a:rPr>
                      <m:t>𝑖</m:t>
                    </m:r>
                    <m:r>
                      <a:rPr lang="en-US" sz="2800" b="0" i="1" smtClean="0">
                        <a:solidFill>
                          <a:schemeClr val="tx1"/>
                        </a:solidFill>
                        <a:latin typeface="Cambria Math"/>
                        <a:ea typeface="Cambria Math"/>
                        <a:cs typeface="Calibri" pitchFamily="34" charset="0"/>
                      </a:rPr>
                      <m:t>→</m:t>
                    </m:r>
                    <m:r>
                      <a:rPr lang="en-US" sz="2800" b="0" i="1" smtClean="0">
                        <a:solidFill>
                          <a:schemeClr val="tx1"/>
                        </a:solidFill>
                        <a:latin typeface="Cambria Math"/>
                        <a:ea typeface="Cambria Math"/>
                        <a:cs typeface="Calibri" pitchFamily="34" charset="0"/>
                      </a:rPr>
                      <m:t>𝑗</m:t>
                    </m:r>
                    <m:r>
                      <a:rPr lang="en-US" sz="2800" b="0" i="1" smtClean="0">
                        <a:solidFill>
                          <a:schemeClr val="tx1"/>
                        </a:solidFill>
                        <a:latin typeface="Cambria Math"/>
                        <a:cs typeface="Calibri" pitchFamily="34" charset="0"/>
                      </a:rPr>
                      <m:t>)</m:t>
                    </m:r>
                  </m:oMath>
                </a14:m>
                <a:r>
                  <a:rPr lang="en-US" sz="2800" dirty="0" smtClean="0">
                    <a:solidFill>
                      <a:schemeClr val="tx1"/>
                    </a:solidFill>
                    <a:latin typeface="Calibri" pitchFamily="34" charset="0"/>
                    <a:cs typeface="Calibri" pitchFamily="34" charset="0"/>
                  </a:rPr>
                  <a:t> is the similarity between </a:t>
                </a:r>
                <a14:m>
                  <m:oMath xmlns:m="http://schemas.openxmlformats.org/officeDocument/2006/math">
                    <m:sSub>
                      <m:sSubPr>
                        <m:ctrlPr>
                          <a:rPr lang="en-US" sz="2800" b="0" i="1" smtClean="0">
                            <a:solidFill>
                              <a:schemeClr val="tx1"/>
                            </a:solidFill>
                            <a:latin typeface="Cambria Math"/>
                            <a:cs typeface="Calibri" pitchFamily="34" charset="0"/>
                          </a:rPr>
                        </m:ctrlPr>
                      </m:sSubPr>
                      <m:e>
                        <m:r>
                          <a:rPr lang="en-US" sz="2800" b="0" i="1" smtClean="0">
                            <a:solidFill>
                              <a:schemeClr val="tx1"/>
                            </a:solidFill>
                            <a:latin typeface="Cambria Math"/>
                            <a:cs typeface="Calibri" pitchFamily="34" charset="0"/>
                          </a:rPr>
                          <m:t>𝑢</m:t>
                        </m:r>
                      </m:e>
                      <m:sub>
                        <m:r>
                          <a:rPr lang="en-US" sz="2800" b="0" i="1" smtClean="0">
                            <a:solidFill>
                              <a:schemeClr val="tx1"/>
                            </a:solidFill>
                            <a:latin typeface="Cambria Math"/>
                            <a:cs typeface="Calibri" pitchFamily="34" charset="0"/>
                          </a:rPr>
                          <m:t>𝑖</m:t>
                        </m:r>
                      </m:sub>
                    </m:sSub>
                  </m:oMath>
                </a14:m>
                <a:r>
                  <a:rPr lang="en-US" sz="2800" dirty="0" smtClean="0">
                    <a:solidFill>
                      <a:schemeClr val="tx1"/>
                    </a:solidFill>
                    <a:latin typeface="Calibri" pitchFamily="34" charset="0"/>
                    <a:cs typeface="Calibri" pitchFamily="34" charset="0"/>
                  </a:rPr>
                  <a:t> and </a:t>
                </a:r>
                <a14:m>
                  <m:oMath xmlns:m="http://schemas.openxmlformats.org/officeDocument/2006/math">
                    <m:sSub>
                      <m:sSubPr>
                        <m:ctrlPr>
                          <a:rPr lang="en-US" sz="2800" b="0" i="1" smtClean="0">
                            <a:solidFill>
                              <a:schemeClr val="tx1"/>
                            </a:solidFill>
                            <a:latin typeface="Cambria Math"/>
                            <a:cs typeface="Calibri" pitchFamily="34" charset="0"/>
                          </a:rPr>
                        </m:ctrlPr>
                      </m:sSubPr>
                      <m:e>
                        <m:r>
                          <a:rPr lang="en-US" sz="2800" b="0" i="1" smtClean="0">
                            <a:solidFill>
                              <a:schemeClr val="tx1"/>
                            </a:solidFill>
                            <a:latin typeface="Cambria Math"/>
                            <a:cs typeface="Calibri" pitchFamily="34" charset="0"/>
                          </a:rPr>
                          <m:t>𝑢</m:t>
                        </m:r>
                      </m:e>
                      <m:sub>
                        <m:r>
                          <a:rPr lang="en-US" sz="2800" b="0" i="1" smtClean="0">
                            <a:solidFill>
                              <a:schemeClr val="tx1"/>
                            </a:solidFill>
                            <a:latin typeface="Cambria Math"/>
                            <a:cs typeface="Calibri" pitchFamily="34" charset="0"/>
                          </a:rPr>
                          <m:t>𝑗</m:t>
                        </m:r>
                      </m:sub>
                    </m:sSub>
                  </m:oMath>
                </a14:m>
                <a:r>
                  <a:rPr lang="en-US" sz="2800" dirty="0" smtClean="0">
                    <a:solidFill>
                      <a:schemeClr val="tx1"/>
                    </a:solidFill>
                    <a:latin typeface="Calibri" pitchFamily="34" charset="0"/>
                    <a:cs typeface="Calibri" pitchFamily="34" charset="0"/>
                  </a:rPr>
                  <a:t> under topic </a:t>
                </a:r>
                <a14:m>
                  <m:oMath xmlns:m="http://schemas.openxmlformats.org/officeDocument/2006/math">
                    <m:r>
                      <a:rPr lang="en-US" sz="2800" b="0" i="1" smtClean="0">
                        <a:solidFill>
                          <a:schemeClr val="tx1"/>
                        </a:solidFill>
                        <a:latin typeface="Cambria Math"/>
                        <a:cs typeface="Calibri" pitchFamily="34" charset="0"/>
                      </a:rPr>
                      <m:t>𝑧</m:t>
                    </m:r>
                  </m:oMath>
                </a14:m>
                <a:r>
                  <a:rPr lang="en-US" sz="2800" dirty="0" smtClean="0">
                    <a:solidFill>
                      <a:schemeClr val="tx1"/>
                    </a:solidFill>
                    <a:latin typeface="Calibri" pitchFamily="34" charset="0"/>
                    <a:cs typeface="Calibri" pitchFamily="34" charset="0"/>
                  </a:rPr>
                  <a:t>, which is defined as</a:t>
                </a:r>
              </a:p>
              <a:p>
                <a:pPr lvl="1">
                  <a:buFont typeface="Courier New" pitchFamily="49" charset="0"/>
                  <a:buChar char="o"/>
                </a:pPr>
                <a14:m>
                  <m:oMath xmlns:m="http://schemas.openxmlformats.org/officeDocument/2006/math">
                    <m:r>
                      <a:rPr lang="en-US" sz="2400" b="0" i="1" smtClean="0">
                        <a:solidFill>
                          <a:schemeClr val="tx1"/>
                        </a:solidFill>
                        <a:latin typeface="Cambria Math"/>
                        <a:cs typeface="Calibri" pitchFamily="34" charset="0"/>
                      </a:rPr>
                      <m:t>𝑠𝑖</m:t>
                    </m:r>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𝑚</m:t>
                        </m:r>
                      </m:e>
                      <m:sub>
                        <m:r>
                          <a:rPr lang="en-US" sz="2400" b="0" i="1" smtClean="0">
                            <a:solidFill>
                              <a:schemeClr val="tx1"/>
                            </a:solidFill>
                            <a:latin typeface="Cambria Math"/>
                            <a:cs typeface="Calibri" pitchFamily="34" charset="0"/>
                          </a:rPr>
                          <m:t>𝑧</m:t>
                        </m:r>
                      </m:sub>
                    </m:sSub>
                    <m:d>
                      <m:dPr>
                        <m:ctrlPr>
                          <a:rPr lang="en-US" sz="2400" b="0" i="1" smtClean="0">
                            <a:solidFill>
                              <a:schemeClr val="tx1"/>
                            </a:solidFill>
                            <a:latin typeface="Cambria Math"/>
                            <a:cs typeface="Calibri" pitchFamily="34" charset="0"/>
                          </a:rPr>
                        </m:ctrlPr>
                      </m:dPr>
                      <m:e>
                        <m:r>
                          <a:rPr lang="en-US" sz="2400" b="0" i="1" smtClean="0">
                            <a:solidFill>
                              <a:schemeClr val="tx1"/>
                            </a:solidFill>
                            <a:latin typeface="Cambria Math"/>
                            <a:cs typeface="Calibri" pitchFamily="34" charset="0"/>
                          </a:rPr>
                          <m:t>𝑖</m:t>
                        </m:r>
                        <m:r>
                          <a:rPr lang="en-US" sz="2400" b="0" i="1" smtClean="0">
                            <a:solidFill>
                              <a:schemeClr val="tx1"/>
                            </a:solidFill>
                            <a:latin typeface="Cambria Math"/>
                            <a:ea typeface="Cambria Math"/>
                            <a:cs typeface="Calibri" pitchFamily="34" charset="0"/>
                          </a:rPr>
                          <m:t>→</m:t>
                        </m:r>
                        <m:r>
                          <a:rPr lang="en-US" sz="2400" b="0" i="1" smtClean="0">
                            <a:solidFill>
                              <a:schemeClr val="tx1"/>
                            </a:solidFill>
                            <a:latin typeface="Cambria Math"/>
                            <a:ea typeface="Cambria Math"/>
                            <a:cs typeface="Calibri" pitchFamily="34" charset="0"/>
                          </a:rPr>
                          <m:t>𝑗</m:t>
                        </m:r>
                      </m:e>
                    </m:d>
                    <m:r>
                      <a:rPr lang="en-US" sz="2400" b="0" i="1" smtClean="0">
                        <a:solidFill>
                          <a:schemeClr val="tx1"/>
                        </a:solidFill>
                        <a:latin typeface="Cambria Math"/>
                        <a:ea typeface="Cambria Math"/>
                        <a:cs typeface="Calibri" pitchFamily="34" charset="0"/>
                      </a:rPr>
                      <m:t>=1 −</m:t>
                    </m:r>
                    <m:d>
                      <m:dPr>
                        <m:begChr m:val="|"/>
                        <m:endChr m:val="|"/>
                        <m:ctrlPr>
                          <a:rPr lang="en-US" sz="2400" b="0" i="1" smtClean="0">
                            <a:solidFill>
                              <a:schemeClr val="tx1"/>
                            </a:solidFill>
                            <a:latin typeface="Cambria Math"/>
                            <a:ea typeface="Cambria Math"/>
                            <a:cs typeface="Calibri" pitchFamily="34" charset="0"/>
                          </a:rPr>
                        </m:ctrlPr>
                      </m:dPr>
                      <m:e>
                        <m:sSubSup>
                          <m:sSubSupPr>
                            <m:ctrlPr>
                              <a:rPr lang="en-US" sz="2400" b="0" i="1" smtClean="0">
                                <a:solidFill>
                                  <a:schemeClr val="tx1"/>
                                </a:solidFill>
                                <a:latin typeface="Cambria Math"/>
                                <a:ea typeface="Cambria Math"/>
                                <a:cs typeface="Calibri" pitchFamily="34" charset="0"/>
                              </a:rPr>
                            </m:ctrlPr>
                          </m:sSubSupPr>
                          <m:e>
                            <m:r>
                              <a:rPr lang="en-US" sz="2400" b="0" i="1" smtClean="0">
                                <a:solidFill>
                                  <a:schemeClr val="tx1"/>
                                </a:solidFill>
                                <a:latin typeface="Cambria Math"/>
                                <a:ea typeface="Cambria Math"/>
                                <a:cs typeface="Calibri" pitchFamily="34" charset="0"/>
                              </a:rPr>
                              <m:t>𝜃</m:t>
                            </m:r>
                          </m:e>
                          <m:sub>
                            <m:r>
                              <a:rPr lang="en-US" sz="2400" b="0" i="1" smtClean="0">
                                <a:solidFill>
                                  <a:schemeClr val="tx1"/>
                                </a:solidFill>
                                <a:latin typeface="Cambria Math"/>
                                <a:ea typeface="Cambria Math"/>
                                <a:cs typeface="Calibri" pitchFamily="34" charset="0"/>
                              </a:rPr>
                              <m:t>𝑖𝑧</m:t>
                            </m:r>
                          </m:sub>
                          <m:sup>
                            <m:r>
                              <a:rPr lang="en-US" sz="2400" b="0" i="1" smtClean="0">
                                <a:solidFill>
                                  <a:schemeClr val="tx1"/>
                                </a:solidFill>
                                <a:latin typeface="Cambria Math"/>
                                <a:ea typeface="Cambria Math"/>
                                <a:cs typeface="Calibri" pitchFamily="34" charset="0"/>
                              </a:rPr>
                              <m:t>′</m:t>
                            </m:r>
                          </m:sup>
                        </m:sSubSup>
                        <m:r>
                          <a:rPr lang="en-US" sz="2400" b="0" i="1" smtClean="0">
                            <a:solidFill>
                              <a:schemeClr val="tx1"/>
                            </a:solidFill>
                            <a:latin typeface="Cambria Math"/>
                            <a:ea typeface="Cambria Math"/>
                            <a:cs typeface="Calibri" pitchFamily="34" charset="0"/>
                          </a:rPr>
                          <m:t> −</m:t>
                        </m:r>
                        <m:sSubSup>
                          <m:sSubSupPr>
                            <m:ctrlPr>
                              <a:rPr lang="en-US" sz="2400" b="0" i="1" smtClean="0">
                                <a:solidFill>
                                  <a:schemeClr val="tx1"/>
                                </a:solidFill>
                                <a:latin typeface="Cambria Math"/>
                                <a:ea typeface="Cambria Math"/>
                                <a:cs typeface="Calibri" pitchFamily="34" charset="0"/>
                              </a:rPr>
                            </m:ctrlPr>
                          </m:sSubSupPr>
                          <m:e>
                            <m:r>
                              <a:rPr lang="en-US" sz="2400" b="0" i="1" smtClean="0">
                                <a:solidFill>
                                  <a:schemeClr val="tx1"/>
                                </a:solidFill>
                                <a:latin typeface="Cambria Math"/>
                                <a:ea typeface="Cambria Math"/>
                                <a:cs typeface="Calibri" pitchFamily="34" charset="0"/>
                              </a:rPr>
                              <m:t>𝜃</m:t>
                            </m:r>
                          </m:e>
                          <m:sub>
                            <m:r>
                              <a:rPr lang="en-US" sz="2400" b="0" i="1" smtClean="0">
                                <a:solidFill>
                                  <a:schemeClr val="tx1"/>
                                </a:solidFill>
                                <a:latin typeface="Cambria Math"/>
                                <a:ea typeface="Cambria Math"/>
                                <a:cs typeface="Calibri" pitchFamily="34" charset="0"/>
                              </a:rPr>
                              <m:t>𝑗𝑧</m:t>
                            </m:r>
                          </m:sub>
                          <m:sup>
                            <m:r>
                              <a:rPr lang="en-US" sz="2400" b="0" i="1" smtClean="0">
                                <a:solidFill>
                                  <a:schemeClr val="tx1"/>
                                </a:solidFill>
                                <a:latin typeface="Cambria Math"/>
                                <a:ea typeface="Cambria Math"/>
                                <a:cs typeface="Calibri" pitchFamily="34" charset="0"/>
                              </a:rPr>
                              <m:t>′</m:t>
                            </m:r>
                          </m:sup>
                        </m:sSubSup>
                      </m:e>
                    </m:d>
                  </m:oMath>
                </a14:m>
                <a:endParaRPr lang="en-US" sz="2400" b="0" dirty="0" smtClean="0">
                  <a:solidFill>
                    <a:schemeClr val="tx1"/>
                  </a:solidFill>
                  <a:latin typeface="Calibri" pitchFamily="34" charset="0"/>
                  <a:ea typeface="Cambria Math"/>
                  <a:cs typeface="Calibri" pitchFamily="34" charset="0"/>
                </a:endParaRPr>
              </a:p>
              <a:p>
                <a:r>
                  <a:rPr lang="en-US" sz="2800" dirty="0" smtClean="0">
                    <a:latin typeface="Calibri" pitchFamily="34" charset="0"/>
                    <a:cs typeface="Calibri" pitchFamily="34" charset="0"/>
                  </a:rPr>
                  <a:t>The </a:t>
                </a:r>
                <a:r>
                  <a:rPr lang="en-US" sz="2800" dirty="0">
                    <a:latin typeface="Calibri" pitchFamily="34" charset="0"/>
                    <a:cs typeface="Calibri" pitchFamily="34" charset="0"/>
                  </a:rPr>
                  <a:t>row-normalized transition matrix </a:t>
                </a:r>
                <a14:m>
                  <m:oMath xmlns:m="http://schemas.openxmlformats.org/officeDocument/2006/math">
                    <m:r>
                      <m:rPr>
                        <m:sty m:val="p"/>
                      </m:rPr>
                      <a:rPr lang="en-US" sz="2800" i="0">
                        <a:latin typeface="Cambria Math"/>
                        <a:cs typeface="Calibri" pitchFamily="34" charset="0"/>
                      </a:rPr>
                      <m:t>M</m:t>
                    </m:r>
                  </m:oMath>
                </a14:m>
                <a:r>
                  <a:rPr lang="en-US" sz="2800" dirty="0">
                    <a:latin typeface="Calibri" pitchFamily="34" charset="0"/>
                    <a:cs typeface="Calibri" pitchFamily="34" charset="0"/>
                  </a:rPr>
                  <a:t> is defined as</a:t>
                </a:r>
              </a:p>
              <a:p>
                <a:pPr lvl="1">
                  <a:buFont typeface="Courier New" pitchFamily="49" charset="0"/>
                  <a:buChar char="o"/>
                </a:pPr>
                <a14:m>
                  <m:oMath xmlns:m="http://schemas.openxmlformats.org/officeDocument/2006/math">
                    <m:sSub>
                      <m:sSubPr>
                        <m:ctrlPr>
                          <a:rPr lang="en-US" sz="2400" b="0" i="1" smtClean="0">
                            <a:solidFill>
                              <a:schemeClr val="tx1"/>
                            </a:solidFill>
                            <a:latin typeface="Cambria Math"/>
                            <a:cs typeface="Calibri" pitchFamily="34" charset="0"/>
                          </a:rPr>
                        </m:ctrlPr>
                      </m:sSubPr>
                      <m:e>
                        <m:r>
                          <a:rPr lang="en-US" sz="2400" b="1" i="0" smtClean="0">
                            <a:solidFill>
                              <a:schemeClr val="tx1"/>
                            </a:solidFill>
                            <a:latin typeface="Cambria Math"/>
                            <a:cs typeface="Calibri" pitchFamily="34" charset="0"/>
                          </a:rPr>
                          <m:t>𝐌</m:t>
                        </m:r>
                      </m:e>
                      <m:sub>
                        <m:r>
                          <a:rPr lang="en-US" sz="2400" b="0" i="1" smtClean="0">
                            <a:solidFill>
                              <a:schemeClr val="tx1"/>
                            </a:solidFill>
                            <a:latin typeface="Cambria Math"/>
                            <a:cs typeface="Calibri" pitchFamily="34" charset="0"/>
                          </a:rPr>
                          <m:t>𝑖𝑗</m:t>
                        </m:r>
                      </m:sub>
                    </m:sSub>
                    <m:r>
                      <a:rPr lang="en-US" sz="2400" b="0" i="1" smtClean="0">
                        <a:solidFill>
                          <a:schemeClr val="tx1"/>
                        </a:solidFill>
                        <a:latin typeface="Cambria Math"/>
                        <a:cs typeface="Calibri" pitchFamily="34" charset="0"/>
                      </a:rPr>
                      <m:t>=</m:t>
                    </m:r>
                    <m:sSub>
                      <m:sSubPr>
                        <m:ctrlPr>
                          <a:rPr lang="en-US" sz="2400" i="1">
                            <a:latin typeface="Cambria Math"/>
                            <a:cs typeface="Calibri" pitchFamily="34" charset="0"/>
                          </a:rPr>
                        </m:ctrlPr>
                      </m:sSubPr>
                      <m:e>
                        <m:r>
                          <a:rPr lang="en-US" sz="2400" i="1">
                            <a:latin typeface="Cambria Math"/>
                            <a:cs typeface="Calibri" pitchFamily="34" charset="0"/>
                          </a:rPr>
                          <m:t>𝑃</m:t>
                        </m:r>
                      </m:e>
                      <m:sub>
                        <m:r>
                          <a:rPr lang="en-US" sz="2400" i="1">
                            <a:latin typeface="Cambria Math"/>
                            <a:cs typeface="Calibri" pitchFamily="34" charset="0"/>
                          </a:rPr>
                          <m:t>𝑧</m:t>
                        </m:r>
                      </m:sub>
                    </m:sSub>
                    <m:d>
                      <m:dPr>
                        <m:ctrlPr>
                          <a:rPr lang="en-US" sz="2400" i="1">
                            <a:latin typeface="Cambria Math"/>
                            <a:cs typeface="Calibri" pitchFamily="34" charset="0"/>
                          </a:rPr>
                        </m:ctrlPr>
                      </m:dPr>
                      <m:e>
                        <m:r>
                          <a:rPr lang="en-US" sz="2400" i="1">
                            <a:latin typeface="Cambria Math"/>
                            <a:cs typeface="Calibri" pitchFamily="34" charset="0"/>
                          </a:rPr>
                          <m:t>𝑖</m:t>
                        </m:r>
                        <m:r>
                          <a:rPr lang="en-US" sz="2400" i="1">
                            <a:latin typeface="Cambria Math"/>
                            <a:ea typeface="Cambria Math"/>
                            <a:cs typeface="Calibri" pitchFamily="34" charset="0"/>
                          </a:rPr>
                          <m:t>→</m:t>
                        </m:r>
                        <m:r>
                          <a:rPr lang="en-US" sz="2400" i="1">
                            <a:latin typeface="Cambria Math"/>
                            <a:ea typeface="Cambria Math"/>
                            <a:cs typeface="Calibri" pitchFamily="34" charset="0"/>
                          </a:rPr>
                          <m:t>𝑗</m:t>
                        </m:r>
                      </m:e>
                    </m:d>
                  </m:oMath>
                </a14:m>
                <a:endParaRPr lang="en-US" sz="2000" dirty="0" smtClean="0">
                  <a:solidFill>
                    <a:schemeClr val="tx1"/>
                  </a:solidFill>
                  <a:latin typeface="Calibri" pitchFamily="34" charset="0"/>
                  <a:cs typeface="Calibri"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772140"/>
              </a:xfrm>
              <a:blipFill rotWithShape="1">
                <a:blip r:embed="rId3"/>
                <a:stretch>
                  <a:fillRect l="-1481" t="-1151" r="-815" b="-1407"/>
                </a:stretch>
              </a:blipFill>
            </p:spPr>
            <p:txBody>
              <a:bodyPr/>
              <a:lstStyle/>
              <a:p>
                <a:r>
                  <a:rPr lang="en-SG">
                    <a:noFill/>
                  </a:rPr>
                  <a:t> </a:t>
                </a:r>
              </a:p>
            </p:txBody>
          </p:sp>
        </mc:Fallback>
      </mc:AlternateContent>
      <p:sp>
        <p:nvSpPr>
          <p:cNvPr id="78" name="Slide Number Placeholder 77"/>
          <p:cNvSpPr>
            <a:spLocks noGrp="1"/>
          </p:cNvSpPr>
          <p:nvPr>
            <p:ph type="sldNum" sz="quarter" idx="12"/>
          </p:nvPr>
        </p:nvSpPr>
        <p:spPr>
          <a:xfrm>
            <a:off x="7708900" y="6629400"/>
            <a:ext cx="1295400" cy="228600"/>
          </a:xfrm>
        </p:spPr>
        <p:txBody>
          <a:bodyPr/>
          <a:lstStyle/>
          <a:p>
            <a:fld id="{6F0E6329-E5DC-4388-98EA-9710D52932B3}" type="slidenum">
              <a:rPr lang="en-US" smtClean="0">
                <a:latin typeface="Calibri" pitchFamily="34" charset="0"/>
              </a:rPr>
              <a:pPr/>
              <a:t>15</a:t>
            </a:fld>
            <a:endParaRPr lang="en-US" dirty="0">
              <a:latin typeface="Calibri" pitchFamily="34" charset="0"/>
            </a:endParaRPr>
          </a:p>
        </p:txBody>
      </p:sp>
      <p:sp>
        <p:nvSpPr>
          <p:cNvPr id="6"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409027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435"/>
            <a:ext cx="8305800" cy="646331"/>
          </a:xfrm>
        </p:spPr>
        <p:txBody>
          <a:bodyPr/>
          <a:lstStyle/>
          <a:p>
            <a:r>
              <a:rPr lang="en-US" dirty="0" err="1">
                <a:latin typeface="Calibri" pitchFamily="34" charset="0"/>
              </a:rPr>
              <a:t>CQARank</a:t>
            </a:r>
            <a:endParaRPr lang="en-US" dirty="0">
              <a:latin typeface="Calibri"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58200" cy="4407425"/>
              </a:xfrm>
            </p:spPr>
            <p:txBody>
              <a:bodyPr/>
              <a:lstStyle/>
              <a:p>
                <a:r>
                  <a:rPr lang="en-US" sz="2800" dirty="0" smtClean="0">
                    <a:solidFill>
                      <a:schemeClr val="tx1"/>
                    </a:solidFill>
                    <a:latin typeface="Calibri" pitchFamily="34" charset="0"/>
                    <a:cs typeface="Calibri" pitchFamily="34" charset="0"/>
                  </a:rPr>
                  <a:t>Given topic </a:t>
                </a:r>
                <a14:m>
                  <m:oMath xmlns:m="http://schemas.openxmlformats.org/officeDocument/2006/math">
                    <m:r>
                      <a:rPr lang="en-US" sz="2800" b="0" i="1" smtClean="0">
                        <a:solidFill>
                          <a:schemeClr val="tx1"/>
                        </a:solidFill>
                        <a:latin typeface="Cambria Math"/>
                        <a:cs typeface="Calibri" pitchFamily="34" charset="0"/>
                      </a:rPr>
                      <m:t>𝑧</m:t>
                    </m:r>
                  </m:oMath>
                </a14:m>
                <a:r>
                  <a:rPr lang="en-US" sz="2800" dirty="0" smtClean="0">
                    <a:solidFill>
                      <a:schemeClr val="tx1"/>
                    </a:solidFill>
                    <a:latin typeface="Calibri" pitchFamily="34" charset="0"/>
                    <a:cs typeface="Calibri" pitchFamily="34" charset="0"/>
                  </a:rPr>
                  <a:t> , the </a:t>
                </a:r>
                <a:r>
                  <a:rPr lang="en-US" sz="2800" dirty="0" err="1" smtClean="0">
                    <a:solidFill>
                      <a:schemeClr val="tx1"/>
                    </a:solidFill>
                    <a:latin typeface="Calibri" pitchFamily="34" charset="0"/>
                    <a:cs typeface="Calibri" pitchFamily="34" charset="0"/>
                  </a:rPr>
                  <a:t>CQARank</a:t>
                </a:r>
                <a:r>
                  <a:rPr lang="en-US" sz="2800" dirty="0" smtClean="0">
                    <a:solidFill>
                      <a:schemeClr val="tx1"/>
                    </a:solidFill>
                    <a:latin typeface="Calibri" pitchFamily="34" charset="0"/>
                    <a:cs typeface="Calibri" pitchFamily="34" charset="0"/>
                  </a:rPr>
                  <a:t> saliency score </a:t>
                </a:r>
                <a:r>
                  <a:rPr lang="en-US" sz="2800" dirty="0" smtClean="0">
                    <a:latin typeface="Calibri" pitchFamily="34" charset="0"/>
                    <a:cs typeface="Calibri" pitchFamily="34" charset="0"/>
                  </a:rPr>
                  <a:t>of </a:t>
                </a:r>
                <a14:m>
                  <m:oMath xmlns:m="http://schemas.openxmlformats.org/officeDocument/2006/math">
                    <m:sSub>
                      <m:sSubPr>
                        <m:ctrlPr>
                          <a:rPr lang="en-US" sz="2800" b="0" i="1" smtClean="0">
                            <a:latin typeface="Cambria Math"/>
                            <a:cs typeface="Calibri" pitchFamily="34" charset="0"/>
                          </a:rPr>
                        </m:ctrlPr>
                      </m:sSubPr>
                      <m:e>
                        <m:r>
                          <a:rPr lang="en-US" sz="2800" b="0" i="1" smtClean="0">
                            <a:latin typeface="Cambria Math"/>
                            <a:cs typeface="Calibri" pitchFamily="34" charset="0"/>
                          </a:rPr>
                          <m:t>𝑢</m:t>
                        </m:r>
                      </m:e>
                      <m:sub>
                        <m:r>
                          <a:rPr lang="en-US" sz="2800" b="0" i="1" smtClean="0">
                            <a:latin typeface="Cambria Math"/>
                            <a:cs typeface="Calibri" pitchFamily="34" charset="0"/>
                          </a:rPr>
                          <m:t>𝑖</m:t>
                        </m:r>
                      </m:sub>
                    </m:sSub>
                  </m:oMath>
                </a14:m>
                <a:r>
                  <a:rPr lang="en-US" sz="2800" dirty="0" smtClean="0">
                    <a:solidFill>
                      <a:schemeClr val="tx1"/>
                    </a:solidFill>
                    <a:latin typeface="Calibri" pitchFamily="34" charset="0"/>
                    <a:cs typeface="Calibri" pitchFamily="34" charset="0"/>
                  </a:rPr>
                  <a:t> is computed based on the following formula:</a:t>
                </a:r>
              </a:p>
              <a:p>
                <a:pPr lvl="1">
                  <a:buFont typeface="Courier New" pitchFamily="49" charset="0"/>
                  <a:buChar char="o"/>
                </a:pPr>
                <a14:m>
                  <m:oMath xmlns:m="http://schemas.openxmlformats.org/officeDocument/2006/math">
                    <m:sSub>
                      <m:sSubPr>
                        <m:ctrlPr>
                          <a:rPr lang="en-US" sz="2400" b="0" i="1" smtClean="0">
                            <a:solidFill>
                              <a:schemeClr val="tx1"/>
                            </a:solidFill>
                            <a:latin typeface="Cambria Math"/>
                            <a:cs typeface="Calibri" pitchFamily="34" charset="0"/>
                          </a:rPr>
                        </m:ctrlPr>
                      </m:sSubPr>
                      <m:e>
                        <m:r>
                          <a:rPr lang="en-US" sz="2400" b="1" i="0" smtClean="0">
                            <a:solidFill>
                              <a:schemeClr val="tx1"/>
                            </a:solidFill>
                            <a:latin typeface="Cambria Math"/>
                            <a:cs typeface="Calibri" pitchFamily="34" charset="0"/>
                          </a:rPr>
                          <m:t>𝐑</m:t>
                        </m:r>
                      </m:e>
                      <m:sub>
                        <m:r>
                          <a:rPr lang="en-US" sz="2400" b="0" i="1" smtClean="0">
                            <a:solidFill>
                              <a:schemeClr val="tx1"/>
                            </a:solidFill>
                            <a:latin typeface="Cambria Math"/>
                            <a:cs typeface="Calibri" pitchFamily="34" charset="0"/>
                          </a:rPr>
                          <m:t>𝑧</m:t>
                        </m:r>
                      </m:sub>
                    </m:sSub>
                    <m:d>
                      <m:dPr>
                        <m:ctrlPr>
                          <a:rPr lang="en-US" sz="2400" b="0" i="1" smtClean="0">
                            <a:solidFill>
                              <a:schemeClr val="tx1"/>
                            </a:solidFill>
                            <a:latin typeface="Cambria Math"/>
                            <a:cs typeface="Calibri" pitchFamily="34" charset="0"/>
                          </a:rPr>
                        </m:ctrlPr>
                      </m:dPr>
                      <m:e>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𝑢</m:t>
                            </m:r>
                          </m:e>
                          <m:sub>
                            <m:r>
                              <a:rPr lang="en-US" sz="2400" b="0" i="1" smtClean="0">
                                <a:solidFill>
                                  <a:schemeClr val="tx1"/>
                                </a:solidFill>
                                <a:latin typeface="Cambria Math"/>
                                <a:cs typeface="Calibri" pitchFamily="34" charset="0"/>
                              </a:rPr>
                              <m:t>𝑖</m:t>
                            </m:r>
                          </m:sub>
                        </m:sSub>
                      </m:e>
                    </m:d>
                    <m:r>
                      <a:rPr lang="en-US" sz="2400" b="0" i="1" smtClean="0">
                        <a:solidFill>
                          <a:schemeClr val="tx1"/>
                        </a:solidFill>
                        <a:latin typeface="Cambria Math"/>
                        <a:cs typeface="Calibri" pitchFamily="34" charset="0"/>
                      </a:rPr>
                      <m:t>= </m:t>
                    </m:r>
                    <m:r>
                      <a:rPr lang="en-US" sz="2400" b="0" i="1" smtClean="0">
                        <a:solidFill>
                          <a:schemeClr val="tx1"/>
                        </a:solidFill>
                        <a:latin typeface="Cambria Math"/>
                        <a:cs typeface="Calibri" pitchFamily="34" charset="0"/>
                      </a:rPr>
                      <m:t>𝜆</m:t>
                    </m:r>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m:t>
                        </m:r>
                      </m:e>
                      <m:sub>
                        <m:r>
                          <a:rPr lang="en-US" sz="2400" b="0" i="1" smtClean="0">
                            <a:solidFill>
                              <a:schemeClr val="tx1"/>
                            </a:solidFill>
                            <a:latin typeface="Cambria Math"/>
                            <a:cs typeface="Calibri" pitchFamily="34" charset="0"/>
                          </a:rPr>
                          <m:t>𝑗</m:t>
                        </m:r>
                        <m:r>
                          <a:rPr lang="en-US" sz="2400" b="0" i="1" smtClean="0">
                            <a:solidFill>
                              <a:schemeClr val="tx1"/>
                            </a:solidFill>
                            <a:latin typeface="Cambria Math"/>
                            <a:cs typeface="Calibri" pitchFamily="34" charset="0"/>
                          </a:rPr>
                          <m:t>:</m:t>
                        </m:r>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𝑢</m:t>
                            </m:r>
                          </m:e>
                          <m:sub>
                            <m:r>
                              <a:rPr lang="en-US" sz="2400" b="0" i="1" smtClean="0">
                                <a:solidFill>
                                  <a:schemeClr val="tx1"/>
                                </a:solidFill>
                                <a:latin typeface="Cambria Math"/>
                                <a:cs typeface="Calibri" pitchFamily="34" charset="0"/>
                              </a:rPr>
                              <m:t>𝑗</m:t>
                            </m:r>
                          </m:sub>
                        </m:sSub>
                        <m:r>
                          <a:rPr lang="en-US" sz="2400" b="0" i="1" smtClean="0">
                            <a:solidFill>
                              <a:schemeClr val="tx1"/>
                            </a:solidFill>
                            <a:latin typeface="Cambria Math"/>
                            <a:ea typeface="Cambria Math"/>
                            <a:cs typeface="Calibri" pitchFamily="34" charset="0"/>
                          </a:rPr>
                          <m:t>→</m:t>
                        </m:r>
                        <m:sSub>
                          <m:sSubPr>
                            <m:ctrlPr>
                              <a:rPr lang="en-US" sz="2400" b="0" i="1" smtClean="0">
                                <a:solidFill>
                                  <a:schemeClr val="tx1"/>
                                </a:solidFill>
                                <a:latin typeface="Cambria Math"/>
                                <a:ea typeface="Cambria Math"/>
                                <a:cs typeface="Calibri" pitchFamily="34" charset="0"/>
                              </a:rPr>
                            </m:ctrlPr>
                          </m:sSubPr>
                          <m:e>
                            <m:r>
                              <a:rPr lang="en-US" sz="2400" b="0" i="1" smtClean="0">
                                <a:solidFill>
                                  <a:schemeClr val="tx1"/>
                                </a:solidFill>
                                <a:latin typeface="Cambria Math"/>
                                <a:ea typeface="Cambria Math"/>
                                <a:cs typeface="Calibri" pitchFamily="34" charset="0"/>
                              </a:rPr>
                              <m:t>𝑢</m:t>
                            </m:r>
                          </m:e>
                          <m:sub>
                            <m:r>
                              <a:rPr lang="en-US" sz="2400" b="0" i="1" smtClean="0">
                                <a:solidFill>
                                  <a:schemeClr val="tx1"/>
                                </a:solidFill>
                                <a:latin typeface="Cambria Math"/>
                                <a:ea typeface="Cambria Math"/>
                                <a:cs typeface="Calibri" pitchFamily="34" charset="0"/>
                              </a:rPr>
                              <m:t>𝑖</m:t>
                            </m:r>
                          </m:sub>
                        </m:sSub>
                      </m:sub>
                    </m:sSub>
                    <m:sSub>
                      <m:sSubPr>
                        <m:ctrlPr>
                          <a:rPr lang="en-US" sz="2400" b="0" i="1" smtClean="0">
                            <a:solidFill>
                              <a:schemeClr val="tx1"/>
                            </a:solidFill>
                            <a:latin typeface="Cambria Math"/>
                            <a:cs typeface="Calibri" pitchFamily="34" charset="0"/>
                          </a:rPr>
                        </m:ctrlPr>
                      </m:sSubPr>
                      <m:e>
                        <m:r>
                          <a:rPr lang="en-US" sz="2400" b="1" i="0" smtClean="0">
                            <a:solidFill>
                              <a:schemeClr val="tx1"/>
                            </a:solidFill>
                            <a:latin typeface="Cambria Math"/>
                            <a:cs typeface="Calibri" pitchFamily="34" charset="0"/>
                          </a:rPr>
                          <m:t>𝐑</m:t>
                        </m:r>
                      </m:e>
                      <m:sub>
                        <m:r>
                          <a:rPr lang="en-US" sz="2400" b="0" i="1" smtClean="0">
                            <a:solidFill>
                              <a:schemeClr val="tx1"/>
                            </a:solidFill>
                            <a:latin typeface="Cambria Math"/>
                            <a:cs typeface="Calibri" pitchFamily="34" charset="0"/>
                          </a:rPr>
                          <m:t>𝑧</m:t>
                        </m:r>
                      </m:sub>
                    </m:sSub>
                    <m:d>
                      <m:dPr>
                        <m:ctrlPr>
                          <a:rPr lang="en-US" sz="2400" b="0" i="1" smtClean="0">
                            <a:solidFill>
                              <a:schemeClr val="tx1"/>
                            </a:solidFill>
                            <a:latin typeface="Cambria Math"/>
                            <a:cs typeface="Calibri" pitchFamily="34" charset="0"/>
                          </a:rPr>
                        </m:ctrlPr>
                      </m:dPr>
                      <m:e>
                        <m:sSub>
                          <m:sSubPr>
                            <m:ctrlPr>
                              <a:rPr lang="en-US" sz="2400" b="0" i="1" smtClean="0">
                                <a:solidFill>
                                  <a:schemeClr val="tx1"/>
                                </a:solidFill>
                                <a:latin typeface="Cambria Math"/>
                                <a:cs typeface="Calibri" pitchFamily="34" charset="0"/>
                              </a:rPr>
                            </m:ctrlPr>
                          </m:sSubPr>
                          <m:e>
                            <m:r>
                              <a:rPr lang="en-US" sz="2400" b="0" i="1" smtClean="0">
                                <a:solidFill>
                                  <a:schemeClr val="tx1"/>
                                </a:solidFill>
                                <a:latin typeface="Cambria Math"/>
                                <a:cs typeface="Calibri" pitchFamily="34" charset="0"/>
                              </a:rPr>
                              <m:t>𝑢</m:t>
                            </m:r>
                          </m:e>
                          <m:sub>
                            <m:r>
                              <a:rPr lang="en-US" sz="2400" b="0" i="1" smtClean="0">
                                <a:solidFill>
                                  <a:schemeClr val="tx1"/>
                                </a:solidFill>
                                <a:latin typeface="Cambria Math"/>
                                <a:cs typeface="Calibri" pitchFamily="34" charset="0"/>
                              </a:rPr>
                              <m:t>𝑗</m:t>
                            </m:r>
                          </m:sub>
                        </m:sSub>
                      </m:e>
                    </m:d>
                    <m:r>
                      <a:rPr lang="en-US" sz="2400" b="0" i="1" smtClean="0">
                        <a:solidFill>
                          <a:schemeClr val="tx1"/>
                        </a:solidFill>
                        <a:latin typeface="Cambria Math"/>
                        <a:ea typeface="Cambria Math"/>
                        <a:cs typeface="Calibri" pitchFamily="34" charset="0"/>
                      </a:rPr>
                      <m:t>∙</m:t>
                    </m:r>
                    <m:sSub>
                      <m:sSubPr>
                        <m:ctrlPr>
                          <a:rPr lang="en-US" sz="2400" b="0" i="1" smtClean="0">
                            <a:solidFill>
                              <a:schemeClr val="tx1"/>
                            </a:solidFill>
                            <a:latin typeface="Cambria Math"/>
                            <a:ea typeface="Cambria Math"/>
                            <a:cs typeface="Calibri" pitchFamily="34" charset="0"/>
                          </a:rPr>
                        </m:ctrlPr>
                      </m:sSubPr>
                      <m:e>
                        <m:r>
                          <a:rPr lang="en-US" sz="2400" b="1" i="0" smtClean="0">
                            <a:solidFill>
                              <a:schemeClr val="tx1"/>
                            </a:solidFill>
                            <a:latin typeface="Cambria Math"/>
                            <a:ea typeface="Cambria Math"/>
                            <a:cs typeface="Calibri" pitchFamily="34" charset="0"/>
                          </a:rPr>
                          <m:t>𝐌</m:t>
                        </m:r>
                      </m:e>
                      <m:sub>
                        <m:r>
                          <a:rPr lang="en-US" sz="2400" b="0" i="1" smtClean="0">
                            <a:solidFill>
                              <a:schemeClr val="tx1"/>
                            </a:solidFill>
                            <a:latin typeface="Cambria Math"/>
                            <a:ea typeface="Cambria Math"/>
                            <a:cs typeface="Calibri" pitchFamily="34" charset="0"/>
                          </a:rPr>
                          <m:t>𝑖𝑗</m:t>
                        </m:r>
                      </m:sub>
                    </m:sSub>
                    <m:r>
                      <a:rPr lang="en-US" altLang="zh-CN" sz="2400" b="0" i="1" smtClean="0">
                        <a:solidFill>
                          <a:schemeClr val="tx1"/>
                        </a:solidFill>
                        <a:latin typeface="Cambria Math"/>
                        <a:ea typeface="Cambria Math"/>
                        <a:cs typeface="Calibri" pitchFamily="34" charset="0"/>
                      </a:rPr>
                      <m:t>+</m:t>
                    </m:r>
                    <m:d>
                      <m:dPr>
                        <m:ctrlPr>
                          <a:rPr lang="en-US" altLang="zh-CN" sz="2400" b="0" i="1" smtClean="0">
                            <a:solidFill>
                              <a:schemeClr val="tx1"/>
                            </a:solidFill>
                            <a:latin typeface="Cambria Math"/>
                            <a:ea typeface="Cambria Math"/>
                            <a:cs typeface="Calibri" pitchFamily="34" charset="0"/>
                          </a:rPr>
                        </m:ctrlPr>
                      </m:dPr>
                      <m:e>
                        <m:r>
                          <a:rPr lang="en-US" altLang="zh-CN" sz="2400" b="0" i="1" smtClean="0">
                            <a:solidFill>
                              <a:schemeClr val="tx1"/>
                            </a:solidFill>
                            <a:latin typeface="Cambria Math"/>
                            <a:ea typeface="Cambria Math"/>
                            <a:cs typeface="Calibri" pitchFamily="34" charset="0"/>
                          </a:rPr>
                          <m:t>1−</m:t>
                        </m:r>
                        <m:r>
                          <a:rPr lang="en-US" altLang="zh-CN" sz="2400" b="0" i="1" smtClean="0">
                            <a:solidFill>
                              <a:schemeClr val="tx1"/>
                            </a:solidFill>
                            <a:latin typeface="Cambria Math"/>
                            <a:ea typeface="Cambria Math"/>
                            <a:cs typeface="Calibri" pitchFamily="34" charset="0"/>
                          </a:rPr>
                          <m:t>𝜆</m:t>
                        </m:r>
                      </m:e>
                    </m:d>
                    <m:r>
                      <a:rPr lang="en-US" altLang="zh-CN" sz="2400" b="0" i="1" smtClean="0">
                        <a:solidFill>
                          <a:schemeClr val="tx1"/>
                        </a:solidFill>
                        <a:latin typeface="Cambria Math"/>
                        <a:ea typeface="Cambria Math"/>
                        <a:cs typeface="Calibri" pitchFamily="34" charset="0"/>
                      </a:rPr>
                      <m:t>∙</m:t>
                    </m:r>
                    <m:sSub>
                      <m:sSubPr>
                        <m:ctrlPr>
                          <a:rPr lang="en-US" altLang="zh-CN" sz="2400" b="0" i="1" smtClean="0">
                            <a:solidFill>
                              <a:schemeClr val="tx1"/>
                            </a:solidFill>
                            <a:latin typeface="Cambria Math"/>
                            <a:ea typeface="Cambria Math"/>
                            <a:cs typeface="Calibri" pitchFamily="34" charset="0"/>
                          </a:rPr>
                        </m:ctrlPr>
                      </m:sSubPr>
                      <m:e>
                        <m:r>
                          <a:rPr lang="en-US" altLang="zh-CN" sz="2400" b="0" i="1" smtClean="0">
                            <a:solidFill>
                              <a:schemeClr val="tx1"/>
                            </a:solidFill>
                            <a:latin typeface="Cambria Math"/>
                            <a:ea typeface="Cambria Math"/>
                            <a:cs typeface="Calibri" pitchFamily="34" charset="0"/>
                          </a:rPr>
                          <m:t>𝜃</m:t>
                        </m:r>
                      </m:e>
                      <m:sub>
                        <m:sSub>
                          <m:sSubPr>
                            <m:ctrlPr>
                              <a:rPr lang="en-US" altLang="zh-CN" sz="2400" b="0" i="1" smtClean="0">
                                <a:solidFill>
                                  <a:schemeClr val="tx1"/>
                                </a:solidFill>
                                <a:latin typeface="Cambria Math"/>
                                <a:ea typeface="Cambria Math"/>
                                <a:cs typeface="Calibri" pitchFamily="34" charset="0"/>
                              </a:rPr>
                            </m:ctrlPr>
                          </m:sSubPr>
                          <m:e>
                            <m:r>
                              <a:rPr lang="en-US" altLang="zh-CN" sz="2400" b="0" i="1" smtClean="0">
                                <a:solidFill>
                                  <a:schemeClr val="tx1"/>
                                </a:solidFill>
                                <a:latin typeface="Cambria Math"/>
                                <a:ea typeface="Cambria Math"/>
                                <a:cs typeface="Calibri" pitchFamily="34" charset="0"/>
                              </a:rPr>
                              <m:t>𝑢</m:t>
                            </m:r>
                          </m:e>
                          <m:sub>
                            <m:r>
                              <a:rPr lang="en-US" altLang="zh-CN" sz="2400" b="0" i="1" smtClean="0">
                                <a:solidFill>
                                  <a:schemeClr val="tx1"/>
                                </a:solidFill>
                                <a:latin typeface="Cambria Math"/>
                                <a:ea typeface="Cambria Math"/>
                                <a:cs typeface="Calibri" pitchFamily="34" charset="0"/>
                              </a:rPr>
                              <m:t>𝑖</m:t>
                            </m:r>
                          </m:sub>
                        </m:sSub>
                        <m:r>
                          <a:rPr lang="en-US" altLang="zh-CN" sz="2400" b="0" i="1" smtClean="0">
                            <a:solidFill>
                              <a:schemeClr val="tx1"/>
                            </a:solidFill>
                            <a:latin typeface="Cambria Math"/>
                            <a:ea typeface="Cambria Math"/>
                            <a:cs typeface="Calibri" pitchFamily="34" charset="0"/>
                          </a:rPr>
                          <m:t>𝑧</m:t>
                        </m:r>
                      </m:sub>
                    </m:sSub>
                    <m:r>
                      <a:rPr lang="en-US" altLang="zh-CN" sz="2400" b="0" i="1" smtClean="0">
                        <a:solidFill>
                          <a:schemeClr val="tx1"/>
                        </a:solidFill>
                        <a:latin typeface="Cambria Math"/>
                        <a:ea typeface="Cambria Math"/>
                        <a:cs typeface="Calibri" pitchFamily="34" charset="0"/>
                      </a:rPr>
                      <m:t>∙</m:t>
                    </m:r>
                    <m:r>
                      <a:rPr lang="en-US" altLang="zh-CN" sz="2400" b="1" i="0" smtClean="0">
                        <a:solidFill>
                          <a:schemeClr val="tx1"/>
                        </a:solidFill>
                        <a:latin typeface="Cambria Math"/>
                        <a:ea typeface="Cambria Math"/>
                        <a:cs typeface="Calibri" pitchFamily="34" charset="0"/>
                      </a:rPr>
                      <m:t>𝐄</m:t>
                    </m:r>
                    <m:r>
                      <a:rPr lang="en-US" altLang="zh-CN" sz="2400" b="0" i="1" smtClean="0">
                        <a:solidFill>
                          <a:schemeClr val="tx1"/>
                        </a:solidFill>
                        <a:latin typeface="Cambria Math"/>
                        <a:ea typeface="Cambria Math"/>
                        <a:cs typeface="Calibri" pitchFamily="34" charset="0"/>
                      </a:rPr>
                      <m:t>(</m:t>
                    </m:r>
                    <m:r>
                      <a:rPr lang="en-US" altLang="zh-CN" sz="2400" b="0" i="1" smtClean="0">
                        <a:solidFill>
                          <a:schemeClr val="tx1"/>
                        </a:solidFill>
                        <a:latin typeface="Cambria Math"/>
                        <a:ea typeface="Cambria Math"/>
                        <a:cs typeface="Calibri" pitchFamily="34" charset="0"/>
                      </a:rPr>
                      <m:t>𝑧</m:t>
                    </m:r>
                    <m:r>
                      <a:rPr lang="en-US" altLang="zh-CN" sz="2400" b="0" i="1" smtClean="0">
                        <a:solidFill>
                          <a:schemeClr val="tx1"/>
                        </a:solidFill>
                        <a:latin typeface="Cambria Math"/>
                        <a:ea typeface="Cambria Math"/>
                        <a:cs typeface="Calibri" pitchFamily="34" charset="0"/>
                      </a:rPr>
                      <m:t>,</m:t>
                    </m:r>
                    <m:sSub>
                      <m:sSubPr>
                        <m:ctrlPr>
                          <a:rPr lang="en-US" altLang="zh-CN" sz="2400" b="0" i="1" smtClean="0">
                            <a:solidFill>
                              <a:schemeClr val="tx1"/>
                            </a:solidFill>
                            <a:latin typeface="Cambria Math"/>
                            <a:ea typeface="Cambria Math"/>
                            <a:cs typeface="Calibri" pitchFamily="34" charset="0"/>
                          </a:rPr>
                        </m:ctrlPr>
                      </m:sSubPr>
                      <m:e>
                        <m:r>
                          <a:rPr lang="en-US" altLang="zh-CN" sz="2400" b="0" i="1" smtClean="0">
                            <a:solidFill>
                              <a:schemeClr val="tx1"/>
                            </a:solidFill>
                            <a:latin typeface="Cambria Math"/>
                            <a:ea typeface="Cambria Math"/>
                            <a:cs typeface="Calibri" pitchFamily="34" charset="0"/>
                          </a:rPr>
                          <m:t>𝑢</m:t>
                        </m:r>
                      </m:e>
                      <m:sub>
                        <m:r>
                          <a:rPr lang="en-US" altLang="zh-CN" sz="2400" b="0" i="1" smtClean="0">
                            <a:solidFill>
                              <a:schemeClr val="tx1"/>
                            </a:solidFill>
                            <a:latin typeface="Cambria Math"/>
                            <a:ea typeface="Cambria Math"/>
                            <a:cs typeface="Calibri" pitchFamily="34" charset="0"/>
                          </a:rPr>
                          <m:t>𝑖</m:t>
                        </m:r>
                      </m:sub>
                    </m:sSub>
                    <m:r>
                      <a:rPr lang="en-US" altLang="zh-CN" sz="2400" b="0" i="1" smtClean="0">
                        <a:solidFill>
                          <a:schemeClr val="tx1"/>
                        </a:solidFill>
                        <a:latin typeface="Cambria Math"/>
                        <a:ea typeface="Cambria Math"/>
                        <a:cs typeface="Calibri" pitchFamily="34" charset="0"/>
                      </a:rPr>
                      <m:t>)  </m:t>
                    </m:r>
                  </m:oMath>
                </a14:m>
                <a:endParaRPr lang="en-US" sz="2400" dirty="0" smtClean="0">
                  <a:solidFill>
                    <a:schemeClr val="tx1"/>
                  </a:solidFill>
                  <a:latin typeface="Calibri" pitchFamily="34" charset="0"/>
                  <a:cs typeface="Calibri" pitchFamily="34" charset="0"/>
                </a:endParaRPr>
              </a:p>
              <a:p>
                <a:pPr marL="800100" lvl="3" indent="-342900">
                  <a:buClr>
                    <a:srgbClr val="C00000"/>
                  </a:buClr>
                  <a:buFont typeface="Courier New" pitchFamily="49" charset="0"/>
                  <a:buChar char="o"/>
                </a:pPr>
                <a14:m>
                  <m:oMath xmlns:m="http://schemas.openxmlformats.org/officeDocument/2006/math">
                    <m:r>
                      <a:rPr lang="en-US" altLang="zh-CN" sz="2400" b="1" i="0" smtClean="0">
                        <a:latin typeface="Cambria Math"/>
                        <a:ea typeface="+mn-ea"/>
                        <a:cs typeface="Calibri" pitchFamily="34" charset="0"/>
                      </a:rPr>
                      <m:t>𝐄</m:t>
                    </m:r>
                    <m:r>
                      <a:rPr lang="en-US" altLang="zh-CN" sz="2400">
                        <a:latin typeface="Cambria Math"/>
                        <a:ea typeface="+mn-ea"/>
                        <a:cs typeface="Calibri" pitchFamily="34" charset="0"/>
                      </a:rPr>
                      <m:t>(</m:t>
                    </m:r>
                    <m:r>
                      <a:rPr lang="en-US" altLang="zh-CN" sz="2400">
                        <a:latin typeface="Cambria Math"/>
                        <a:ea typeface="+mn-ea"/>
                        <a:cs typeface="Calibri" pitchFamily="34" charset="0"/>
                      </a:rPr>
                      <m:t>𝑧</m:t>
                    </m:r>
                    <m:r>
                      <a:rPr lang="en-US" altLang="zh-CN" sz="2400">
                        <a:latin typeface="Cambria Math"/>
                        <a:ea typeface="+mn-ea"/>
                        <a:cs typeface="Calibri" pitchFamily="34" charset="0"/>
                      </a:rPr>
                      <m:t>,</m:t>
                    </m:r>
                    <m:sSub>
                      <m:sSubPr>
                        <m:ctrlPr>
                          <a:rPr lang="en-US" altLang="zh-CN" sz="2400" i="1">
                            <a:latin typeface="Cambria Math"/>
                            <a:ea typeface="+mn-ea"/>
                            <a:cs typeface="Calibri" pitchFamily="34" charset="0"/>
                          </a:rPr>
                        </m:ctrlPr>
                      </m:sSubPr>
                      <m:e>
                        <m:r>
                          <a:rPr lang="en-US" altLang="zh-CN" sz="2400">
                            <a:latin typeface="Cambria Math"/>
                            <a:ea typeface="+mn-ea"/>
                            <a:cs typeface="Calibri" pitchFamily="34" charset="0"/>
                          </a:rPr>
                          <m:t>𝑢</m:t>
                        </m:r>
                      </m:e>
                      <m:sub>
                        <m:r>
                          <a:rPr lang="en-US" altLang="zh-CN" sz="2400">
                            <a:latin typeface="Cambria Math"/>
                            <a:ea typeface="+mn-ea"/>
                            <a:cs typeface="Calibri" pitchFamily="34" charset="0"/>
                          </a:rPr>
                          <m:t>𝑖</m:t>
                        </m:r>
                      </m:sub>
                    </m:sSub>
                    <m:r>
                      <a:rPr lang="en-US" altLang="zh-CN" sz="2400">
                        <a:latin typeface="Cambria Math"/>
                        <a:ea typeface="+mn-ea"/>
                        <a:cs typeface="Calibri" pitchFamily="34" charset="0"/>
                      </a:rPr>
                      <m:t>) </m:t>
                    </m:r>
                  </m:oMath>
                </a14:m>
                <a:r>
                  <a:rPr lang="en-US" sz="2400" dirty="0">
                    <a:latin typeface="Calibri" pitchFamily="34" charset="0"/>
                    <a:ea typeface="+mn-ea"/>
                    <a:cs typeface="Calibri" pitchFamily="34" charset="0"/>
                  </a:rPr>
                  <a:t>is the estimated expertise score of </a:t>
                </a:r>
                <a14:m>
                  <m:oMath xmlns:m="http://schemas.openxmlformats.org/officeDocument/2006/math">
                    <m:sSub>
                      <m:sSubPr>
                        <m:ctrlPr>
                          <a:rPr lang="en-US" sz="2400" i="1">
                            <a:latin typeface="Cambria Math"/>
                            <a:ea typeface="+mn-ea"/>
                            <a:cs typeface="Calibri" pitchFamily="34" charset="0"/>
                          </a:rPr>
                        </m:ctrlPr>
                      </m:sSubPr>
                      <m:e>
                        <m:r>
                          <a:rPr lang="en-US" sz="2400">
                            <a:latin typeface="Cambria Math"/>
                            <a:ea typeface="+mn-ea"/>
                            <a:cs typeface="Calibri" pitchFamily="34" charset="0"/>
                          </a:rPr>
                          <m:t>𝑢</m:t>
                        </m:r>
                      </m:e>
                      <m:sub>
                        <m:r>
                          <a:rPr lang="en-US" sz="2400">
                            <a:latin typeface="Cambria Math"/>
                            <a:ea typeface="+mn-ea"/>
                            <a:cs typeface="Calibri" pitchFamily="34" charset="0"/>
                          </a:rPr>
                          <m:t>𝑖</m:t>
                        </m:r>
                      </m:sub>
                    </m:sSub>
                  </m:oMath>
                </a14:m>
                <a:r>
                  <a:rPr lang="en-US" sz="2400" dirty="0">
                    <a:latin typeface="Calibri" pitchFamily="34" charset="0"/>
                    <a:ea typeface="+mn-ea"/>
                    <a:cs typeface="Calibri" pitchFamily="34" charset="0"/>
                  </a:rPr>
                  <a:t> under topic </a:t>
                </a:r>
                <a14:m>
                  <m:oMath xmlns:m="http://schemas.openxmlformats.org/officeDocument/2006/math">
                    <m:r>
                      <a:rPr lang="en-US" sz="2400">
                        <a:latin typeface="Cambria Math"/>
                        <a:ea typeface="+mn-ea"/>
                        <a:cs typeface="Calibri" pitchFamily="34" charset="0"/>
                      </a:rPr>
                      <m:t>𝑧</m:t>
                    </m:r>
                  </m:oMath>
                </a14:m>
                <a:r>
                  <a:rPr lang="en-US" sz="2400" dirty="0">
                    <a:latin typeface="Calibri" pitchFamily="34" charset="0"/>
                    <a:ea typeface="+mn-ea"/>
                    <a:cs typeface="Calibri" pitchFamily="34" charset="0"/>
                  </a:rPr>
                  <a:t>, which is defined as the expectation of </a:t>
                </a:r>
                <a:r>
                  <a:rPr lang="en-US" sz="2400" dirty="0" smtClean="0">
                    <a:latin typeface="Calibri" pitchFamily="34" charset="0"/>
                    <a:ea typeface="+mn-ea"/>
                    <a:cs typeface="Calibri" pitchFamily="34" charset="0"/>
                  </a:rPr>
                  <a:t>user topical </a:t>
                </a:r>
                <a:r>
                  <a:rPr lang="en-US" sz="2400" dirty="0">
                    <a:latin typeface="Calibri" pitchFamily="34" charset="0"/>
                    <a:ea typeface="+mn-ea"/>
                    <a:cs typeface="Calibri" pitchFamily="34" charset="0"/>
                  </a:rPr>
                  <a:t>expertise distribution learnt by TEM.</a:t>
                </a:r>
                <a:r>
                  <a:rPr lang="en-US" sz="2400" dirty="0" smtClean="0">
                    <a:latin typeface="Calibri" pitchFamily="34" charset="0"/>
                    <a:ea typeface="+mn-ea"/>
                    <a:cs typeface="Calibri" pitchFamily="34" charset="0"/>
                  </a:rPr>
                  <a:t> </a:t>
                </a:r>
                <a14:m>
                  <m:oMath xmlns:m="http://schemas.openxmlformats.org/officeDocument/2006/math">
                    <m:r>
                      <a:rPr lang="en-US" altLang="zh-CN" sz="2400" b="0" i="0" smtClean="0">
                        <a:latin typeface="Cambria Math"/>
                        <a:cs typeface="Calibri" pitchFamily="34" charset="0"/>
                      </a:rPr>
                      <m:t>       </m:t>
                    </m:r>
                  </m:oMath>
                </a14:m>
                <a:endParaRPr lang="en-US" altLang="zh-CN" sz="2400" b="0" i="0" dirty="0" smtClean="0">
                  <a:latin typeface="Calibri" pitchFamily="34" charset="0"/>
                  <a:cs typeface="Calibri" pitchFamily="34" charset="0"/>
                </a:endParaRPr>
              </a:p>
              <a:p>
                <a:pPr marL="457200" lvl="3" indent="0">
                  <a:buClr>
                    <a:srgbClr val="C00000"/>
                  </a:buClr>
                  <a:buNone/>
                </a:pPr>
                <a14:m>
                  <m:oMathPara xmlns:m="http://schemas.openxmlformats.org/officeDocument/2006/math">
                    <m:oMathParaPr>
                      <m:jc m:val="centerGroup"/>
                    </m:oMathParaPr>
                    <m:oMath xmlns:m="http://schemas.openxmlformats.org/officeDocument/2006/math">
                      <m:r>
                        <a:rPr lang="en-US" altLang="zh-CN" sz="2400" b="1" i="0">
                          <a:latin typeface="Cambria Math"/>
                          <a:cs typeface="Calibri" pitchFamily="34" charset="0"/>
                        </a:rPr>
                        <m:t>𝐄</m:t>
                      </m:r>
                      <m:d>
                        <m:dPr>
                          <m:ctrlPr>
                            <a:rPr lang="en-US" altLang="zh-CN" sz="2400" i="1">
                              <a:latin typeface="Cambria Math"/>
                              <a:cs typeface="Calibri" pitchFamily="34" charset="0"/>
                            </a:rPr>
                          </m:ctrlPr>
                        </m:dPr>
                        <m:e>
                          <m:r>
                            <a:rPr lang="en-US" altLang="zh-CN" sz="2400" i="1">
                              <a:latin typeface="Cambria Math"/>
                              <a:cs typeface="Calibri" pitchFamily="34" charset="0"/>
                            </a:rPr>
                            <m:t>𝑧</m:t>
                          </m:r>
                          <m:r>
                            <a:rPr lang="en-US" altLang="zh-CN" sz="2400" i="1">
                              <a:latin typeface="Cambria Math"/>
                              <a:cs typeface="Calibri" pitchFamily="34" charset="0"/>
                            </a:rPr>
                            <m:t>,</m:t>
                          </m:r>
                          <m:sSub>
                            <m:sSubPr>
                              <m:ctrlPr>
                                <a:rPr lang="en-US" altLang="zh-CN" sz="2400" i="1">
                                  <a:latin typeface="Cambria Math"/>
                                  <a:cs typeface="Calibri" pitchFamily="34" charset="0"/>
                                </a:rPr>
                              </m:ctrlPr>
                            </m:sSubPr>
                            <m:e>
                              <m:r>
                                <a:rPr lang="en-US" altLang="zh-CN" sz="2400" i="1">
                                  <a:latin typeface="Cambria Math"/>
                                  <a:cs typeface="Calibri" pitchFamily="34" charset="0"/>
                                </a:rPr>
                                <m:t>𝑢</m:t>
                              </m:r>
                            </m:e>
                            <m:sub>
                              <m:r>
                                <a:rPr lang="en-US" altLang="zh-CN" sz="2400" i="1">
                                  <a:latin typeface="Cambria Math"/>
                                  <a:cs typeface="Calibri" pitchFamily="34" charset="0"/>
                                </a:rPr>
                                <m:t>𝑖</m:t>
                              </m:r>
                            </m:sub>
                          </m:sSub>
                        </m:e>
                      </m:d>
                      <m:r>
                        <a:rPr lang="en-US" altLang="zh-CN" sz="2400" i="1">
                          <a:latin typeface="Cambria Math"/>
                          <a:cs typeface="Calibri" pitchFamily="34" charset="0"/>
                        </a:rPr>
                        <m:t>=</m:t>
                      </m:r>
                      <m:nary>
                        <m:naryPr>
                          <m:chr m:val="∑"/>
                          <m:supHide m:val="on"/>
                          <m:ctrlPr>
                            <a:rPr lang="en-US" altLang="zh-CN" sz="2400" b="0" i="1" smtClean="0">
                              <a:latin typeface="Cambria Math"/>
                              <a:cs typeface="Calibri" pitchFamily="34" charset="0"/>
                            </a:rPr>
                          </m:ctrlPr>
                        </m:naryPr>
                        <m:sub>
                          <m:r>
                            <a:rPr lang="en-US" altLang="zh-CN" sz="2400" b="0" i="1" smtClean="0">
                              <a:latin typeface="Cambria Math"/>
                              <a:cs typeface="Calibri" pitchFamily="34" charset="0"/>
                            </a:rPr>
                            <m:t>𝑒</m:t>
                          </m:r>
                        </m:sub>
                        <m:sup/>
                        <m:e>
                          <m:sSub>
                            <m:sSubPr>
                              <m:ctrlPr>
                                <a:rPr lang="en-US" altLang="zh-CN" sz="2400" b="0" i="1" smtClean="0">
                                  <a:latin typeface="Cambria Math"/>
                                  <a:cs typeface="Calibri" pitchFamily="34" charset="0"/>
                                </a:rPr>
                              </m:ctrlPr>
                            </m:sSubPr>
                            <m:e>
                              <m:r>
                                <a:rPr lang="en-US" altLang="zh-CN" sz="2400" b="0" i="1" smtClean="0">
                                  <a:latin typeface="Cambria Math"/>
                                  <a:cs typeface="Calibri" pitchFamily="34" charset="0"/>
                                </a:rPr>
                                <m:t>𝜙</m:t>
                              </m:r>
                            </m:e>
                            <m:sub>
                              <m:r>
                                <a:rPr lang="en-US" altLang="zh-CN" sz="2400" b="0" i="1" smtClean="0">
                                  <a:latin typeface="Cambria Math"/>
                                  <a:cs typeface="Calibri" pitchFamily="34" charset="0"/>
                                </a:rPr>
                                <m:t>𝑧</m:t>
                              </m:r>
                              <m:r>
                                <a:rPr lang="en-US" altLang="zh-CN" sz="2400" b="0" i="1" smtClean="0">
                                  <a:latin typeface="Cambria Math"/>
                                  <a:cs typeface="Calibri" pitchFamily="34" charset="0"/>
                                </a:rPr>
                                <m:t>,</m:t>
                              </m:r>
                              <m:sSub>
                                <m:sSubPr>
                                  <m:ctrlPr>
                                    <a:rPr lang="en-US" altLang="zh-CN" sz="2400" b="0" i="1" smtClean="0">
                                      <a:latin typeface="Cambria Math"/>
                                      <a:cs typeface="Calibri" pitchFamily="34" charset="0"/>
                                    </a:rPr>
                                  </m:ctrlPr>
                                </m:sSubPr>
                                <m:e>
                                  <m:r>
                                    <a:rPr lang="en-US" altLang="zh-CN" sz="2400" b="0" i="1" smtClean="0">
                                      <a:latin typeface="Cambria Math"/>
                                      <a:cs typeface="Calibri" pitchFamily="34" charset="0"/>
                                    </a:rPr>
                                    <m:t>𝑢</m:t>
                                  </m:r>
                                </m:e>
                                <m:sub>
                                  <m:r>
                                    <a:rPr lang="en-US" altLang="zh-CN" sz="2400" b="0" i="1" smtClean="0">
                                      <a:latin typeface="Cambria Math"/>
                                      <a:cs typeface="Calibri" pitchFamily="34" charset="0"/>
                                    </a:rPr>
                                    <m:t>𝑖</m:t>
                                  </m:r>
                                </m:sub>
                              </m:sSub>
                              <m:r>
                                <a:rPr lang="en-US" altLang="zh-CN" sz="2400" b="0" i="1" smtClean="0">
                                  <a:latin typeface="Cambria Math"/>
                                  <a:cs typeface="Calibri" pitchFamily="34" charset="0"/>
                                </a:rPr>
                                <m:t>,</m:t>
                              </m:r>
                              <m:r>
                                <a:rPr lang="en-US" altLang="zh-CN" sz="2400" b="0" i="1" smtClean="0">
                                  <a:latin typeface="Cambria Math"/>
                                  <a:cs typeface="Calibri" pitchFamily="34" charset="0"/>
                                </a:rPr>
                                <m:t>𝑒</m:t>
                              </m:r>
                            </m:sub>
                          </m:sSub>
                          <m:r>
                            <a:rPr lang="en-US" altLang="zh-CN" sz="2400" b="0" i="1" smtClean="0">
                              <a:latin typeface="Cambria Math"/>
                              <a:cs typeface="Calibri" pitchFamily="34" charset="0"/>
                            </a:rPr>
                            <m:t> </m:t>
                          </m:r>
                        </m:e>
                      </m:nary>
                      <m:r>
                        <a:rPr lang="en-US" altLang="zh-CN" sz="2400" i="1">
                          <a:latin typeface="Cambria Math"/>
                          <a:ea typeface="Cambria Math"/>
                          <a:cs typeface="Calibri" pitchFamily="34" charset="0"/>
                        </a:rPr>
                        <m:t>∙</m:t>
                      </m:r>
                      <m:sSub>
                        <m:sSubPr>
                          <m:ctrlPr>
                            <a:rPr lang="en-US" altLang="zh-CN" sz="2400" b="0" i="1" smtClean="0">
                              <a:latin typeface="Cambria Math"/>
                              <a:ea typeface="Cambria Math"/>
                              <a:cs typeface="Calibri" pitchFamily="34" charset="0"/>
                            </a:rPr>
                          </m:ctrlPr>
                        </m:sSubPr>
                        <m:e>
                          <m:r>
                            <a:rPr lang="en-US" altLang="zh-CN" sz="2400" b="0" i="1" smtClean="0">
                              <a:latin typeface="Cambria Math"/>
                              <a:ea typeface="Cambria Math"/>
                              <a:cs typeface="Calibri" pitchFamily="34" charset="0"/>
                            </a:rPr>
                            <m:t>𝜇</m:t>
                          </m:r>
                        </m:e>
                        <m:sub>
                          <m:r>
                            <a:rPr lang="en-US" altLang="zh-CN" sz="2400" b="0" i="1" smtClean="0">
                              <a:latin typeface="Cambria Math"/>
                              <a:ea typeface="Cambria Math"/>
                              <a:cs typeface="Calibri" pitchFamily="34" charset="0"/>
                            </a:rPr>
                            <m:t>𝑒</m:t>
                          </m:r>
                        </m:sub>
                      </m:sSub>
                    </m:oMath>
                  </m:oMathPara>
                </a14:m>
                <a:endParaRPr lang="en-US" sz="2400" i="1" dirty="0" smtClean="0">
                  <a:latin typeface="Calibri" pitchFamily="34" charset="0"/>
                  <a:cs typeface="Calibri" pitchFamily="34" charset="0"/>
                </a:endParaRPr>
              </a:p>
              <a:p>
                <a:pPr lvl="1">
                  <a:buFont typeface="Courier New" pitchFamily="49" charset="0"/>
                  <a:buChar char="o"/>
                </a:pPr>
                <a14:m>
                  <m:oMath xmlns:m="http://schemas.openxmlformats.org/officeDocument/2006/math">
                    <m:r>
                      <a:rPr lang="en-US" sz="2400" b="0" i="1" smtClean="0">
                        <a:latin typeface="Cambria Math"/>
                        <a:cs typeface="Calibri" pitchFamily="34" charset="0"/>
                      </a:rPr>
                      <m:t>𝜆</m:t>
                    </m:r>
                    <m:r>
                      <a:rPr lang="en-US" sz="2400" b="0" i="1" smtClean="0">
                        <a:latin typeface="Cambria Math"/>
                        <a:cs typeface="Calibri" pitchFamily="34" charset="0"/>
                      </a:rPr>
                      <m:t>∈</m:t>
                    </m:r>
                    <m:d>
                      <m:dPr>
                        <m:begChr m:val="["/>
                        <m:endChr m:val="]"/>
                        <m:ctrlPr>
                          <a:rPr lang="en-US" sz="2400" b="0" i="1" smtClean="0">
                            <a:latin typeface="Cambria Math"/>
                          </a:rPr>
                        </m:ctrlPr>
                      </m:dPr>
                      <m:e>
                        <m:r>
                          <a:rPr lang="en-US" sz="2400" b="0" i="1" smtClean="0">
                            <a:latin typeface="Cambria Math"/>
                          </a:rPr>
                          <m:t>0,1</m:t>
                        </m:r>
                      </m:e>
                    </m:d>
                  </m:oMath>
                </a14:m>
                <a:r>
                  <a:rPr lang="en-US" sz="2400" dirty="0" smtClean="0">
                    <a:latin typeface="Calibri" pitchFamily="34" charset="0"/>
                    <a:cs typeface="Calibri" pitchFamily="34" charset="0"/>
                  </a:rPr>
                  <a:t> is a parameter to control the probability of teleportation operation.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4407425"/>
              </a:xfrm>
              <a:blipFill rotWithShape="1">
                <a:blip r:embed="rId3"/>
                <a:stretch>
                  <a:fillRect l="-1441" t="-1383" r="-1369" b="-2075"/>
                </a:stretch>
              </a:blipFill>
            </p:spPr>
            <p:txBody>
              <a:bodyPr/>
              <a:lstStyle/>
              <a:p>
                <a:r>
                  <a:rPr lang="en-SG">
                    <a:noFill/>
                  </a:rPr>
                  <a:t> </a:t>
                </a:r>
              </a:p>
            </p:txBody>
          </p:sp>
        </mc:Fallback>
      </mc:AlternateContent>
      <p:sp>
        <p:nvSpPr>
          <p:cNvPr id="78" name="Slide Number Placeholder 77"/>
          <p:cNvSpPr>
            <a:spLocks noGrp="1"/>
          </p:cNvSpPr>
          <p:nvPr>
            <p:ph type="sldNum" sz="quarter" idx="12"/>
          </p:nvPr>
        </p:nvSpPr>
        <p:spPr>
          <a:xfrm>
            <a:off x="7708900" y="6629400"/>
            <a:ext cx="1295400" cy="228600"/>
          </a:xfrm>
        </p:spPr>
        <p:txBody>
          <a:bodyPr/>
          <a:lstStyle/>
          <a:p>
            <a:fld id="{6F0E6329-E5DC-4388-98EA-9710D52932B3}" type="slidenum">
              <a:rPr lang="en-US" smtClean="0">
                <a:latin typeface="Calibri" pitchFamily="34" charset="0"/>
              </a:rPr>
              <a:pPr/>
              <a:t>16</a:t>
            </a:fld>
            <a:endParaRPr lang="en-US" dirty="0">
              <a:latin typeface="Calibri" pitchFamily="34" charset="0"/>
            </a:endParaRPr>
          </a:p>
        </p:txBody>
      </p:sp>
      <p:sp>
        <p:nvSpPr>
          <p:cNvPr id="6"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95943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434"/>
            <a:ext cx="8305800" cy="646331"/>
          </a:xfrm>
        </p:spPr>
        <p:txBody>
          <a:bodyPr/>
          <a:lstStyle/>
          <a:p>
            <a:r>
              <a:rPr lang="en-US" dirty="0" smtClean="0">
                <a:latin typeface="Calibri" pitchFamily="34" charset="0"/>
              </a:rPr>
              <a:t>Roadmap</a:t>
            </a:r>
            <a:endParaRPr lang="en-US" dirty="0">
              <a:latin typeface="Calibri" pitchFamily="34" charset="0"/>
            </a:endParaRPr>
          </a:p>
        </p:txBody>
      </p:sp>
      <p:sp>
        <p:nvSpPr>
          <p:cNvPr id="3" name="Content Placeholder 2"/>
          <p:cNvSpPr>
            <a:spLocks noGrp="1"/>
          </p:cNvSpPr>
          <p:nvPr>
            <p:ph idx="1"/>
          </p:nvPr>
        </p:nvSpPr>
        <p:spPr>
          <a:xfrm>
            <a:off x="457200" y="1295400"/>
            <a:ext cx="8229600" cy="4572000"/>
          </a:xfrm>
        </p:spPr>
        <p:txBody>
          <a:bodyPr>
            <a:normAutofit/>
          </a:bodyPr>
          <a:lstStyle/>
          <a:p>
            <a:r>
              <a:rPr lang="en-US" dirty="0">
                <a:solidFill>
                  <a:schemeClr val="tx1">
                    <a:lumMod val="50000"/>
                    <a:lumOff val="50000"/>
                  </a:schemeClr>
                </a:solidFill>
                <a:latin typeface="Calibri" pitchFamily="34" charset="0"/>
              </a:rPr>
              <a:t>Motivation</a:t>
            </a:r>
          </a:p>
          <a:p>
            <a:r>
              <a:rPr lang="en-US" dirty="0" smtClean="0">
                <a:solidFill>
                  <a:schemeClr val="tx1">
                    <a:lumMod val="50000"/>
                    <a:lumOff val="50000"/>
                  </a:schemeClr>
                </a:solidFill>
                <a:latin typeface="Calibri" pitchFamily="34" charset="0"/>
              </a:rPr>
              <a:t>Related Work</a:t>
            </a:r>
          </a:p>
          <a:p>
            <a:r>
              <a:rPr lang="en-US" dirty="0">
                <a:solidFill>
                  <a:schemeClr val="tx1">
                    <a:lumMod val="50000"/>
                    <a:lumOff val="50000"/>
                  </a:schemeClr>
                </a:solidFill>
                <a:latin typeface="Calibri" pitchFamily="34" charset="0"/>
              </a:rPr>
              <a:t>Our Method</a:t>
            </a:r>
          </a:p>
          <a:p>
            <a:pPr lvl="1"/>
            <a:r>
              <a:rPr lang="en-US" dirty="0" smtClean="0">
                <a:solidFill>
                  <a:schemeClr val="tx1">
                    <a:lumMod val="50000"/>
                    <a:lumOff val="50000"/>
                  </a:schemeClr>
                </a:solidFill>
                <a:latin typeface="Calibri" pitchFamily="34" charset="0"/>
              </a:rPr>
              <a:t>Method Overview</a:t>
            </a:r>
          </a:p>
          <a:p>
            <a:pPr lvl="1"/>
            <a:r>
              <a:rPr lang="en-US" dirty="0">
                <a:solidFill>
                  <a:schemeClr val="tx1">
                    <a:lumMod val="50000"/>
                    <a:lumOff val="50000"/>
                  </a:schemeClr>
                </a:solidFill>
                <a:latin typeface="Calibri" pitchFamily="34" charset="0"/>
              </a:rPr>
              <a:t>Topic Expertise Model</a:t>
            </a:r>
          </a:p>
          <a:p>
            <a:pPr lvl="1"/>
            <a:r>
              <a:rPr lang="en-US" altLang="zh-CN" dirty="0" err="1">
                <a:solidFill>
                  <a:schemeClr val="tx1">
                    <a:lumMod val="50000"/>
                    <a:lumOff val="50000"/>
                  </a:schemeClr>
                </a:solidFill>
                <a:latin typeface="Calibri" pitchFamily="34" charset="0"/>
              </a:rPr>
              <a:t>CQARank</a:t>
            </a:r>
            <a:endParaRPr lang="en-US" dirty="0">
              <a:solidFill>
                <a:schemeClr val="tx1">
                  <a:lumMod val="50000"/>
                  <a:lumOff val="50000"/>
                </a:schemeClr>
              </a:solidFill>
              <a:latin typeface="Calibri" pitchFamily="34" charset="0"/>
            </a:endParaRPr>
          </a:p>
          <a:p>
            <a:pPr marL="342900" lvl="1" indent="-342900">
              <a:buChar char="•"/>
            </a:pPr>
            <a:r>
              <a:rPr lang="en-US" sz="3200" b="1" dirty="0">
                <a:latin typeface="Calibri" pitchFamily="34" charset="0"/>
                <a:ea typeface="+mn-ea"/>
                <a:cs typeface="+mn-cs"/>
              </a:rPr>
              <a:t>Experiments</a:t>
            </a:r>
          </a:p>
          <a:p>
            <a:r>
              <a:rPr lang="en-US" dirty="0">
                <a:latin typeface="Calibri" pitchFamily="34" charset="0"/>
              </a:rPr>
              <a:t>Summery</a:t>
            </a:r>
          </a:p>
        </p:txBody>
      </p:sp>
      <p:pic>
        <p:nvPicPr>
          <p:cNvPr id="111620" name="Picture 4" descr="http://t2.gstatic.com/images?q=tbn:ANd9GcT27xpcwckmN9jk-vmlk7H_uKN4A9ntU2bdPZxDP-f1kUrhvRNV"/>
          <p:cNvPicPr>
            <a:picLocks noChangeAspect="1" noChangeArrowheads="1"/>
          </p:cNvPicPr>
          <p:nvPr/>
        </p:nvPicPr>
        <p:blipFill>
          <a:blip r:embed="rId3" cstate="print"/>
          <a:srcRect/>
          <a:stretch>
            <a:fillRect/>
          </a:stretch>
        </p:blipFill>
        <p:spPr bwMode="auto">
          <a:xfrm>
            <a:off x="6858000" y="228600"/>
            <a:ext cx="2066925" cy="2219326"/>
          </a:xfrm>
          <a:prstGeom prst="rect">
            <a:avLst/>
          </a:prstGeom>
          <a:noFill/>
        </p:spPr>
      </p:pic>
      <p:sp>
        <p:nvSpPr>
          <p:cNvPr id="7" name="Slide Number Placeholder 6"/>
          <p:cNvSpPr>
            <a:spLocks noGrp="1"/>
          </p:cNvSpPr>
          <p:nvPr>
            <p:ph type="sldNum" sz="quarter" idx="12"/>
          </p:nvPr>
        </p:nvSpPr>
        <p:spPr>
          <a:xfrm>
            <a:off x="7708900" y="6629400"/>
            <a:ext cx="1295400" cy="228600"/>
          </a:xfrm>
        </p:spPr>
        <p:txBody>
          <a:bodyPr/>
          <a:lstStyle/>
          <a:p>
            <a:fld id="{6F0E6329-E5DC-4388-98EA-9710D52932B3}" type="slidenum">
              <a:rPr lang="en-US" smtClean="0">
                <a:latin typeface="Calibri" pitchFamily="34" charset="0"/>
              </a:rPr>
              <a:pPr/>
              <a:t>17</a:t>
            </a:fld>
            <a:endParaRPr lang="en-US" dirty="0">
              <a:latin typeface="Calibri" pitchFamily="34" charset="0"/>
            </a:endParaRPr>
          </a:p>
        </p:txBody>
      </p:sp>
      <p:sp>
        <p:nvSpPr>
          <p:cNvPr id="8"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110640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57200" y="1295400"/>
                <a:ext cx="8458200" cy="5778248"/>
              </a:xfrm>
            </p:spPr>
            <p:txBody>
              <a:bodyPr/>
              <a:lstStyle/>
              <a:p>
                <a:r>
                  <a:rPr lang="en-US" sz="2800" dirty="0" smtClean="0">
                    <a:latin typeface="Calibri" pitchFamily="34" charset="0"/>
                  </a:rPr>
                  <a:t>Stack Overflow Data Set</a:t>
                </a:r>
              </a:p>
              <a:p>
                <a:pPr lvl="1"/>
                <a:r>
                  <a:rPr lang="en-US" sz="2400" dirty="0" smtClean="0">
                    <a:latin typeface="Calibri" pitchFamily="34" charset="0"/>
                  </a:rPr>
                  <a:t>All Q&amp;A posts in three months (May </a:t>
                </a:r>
                <a14:m>
                  <m:oMath xmlns:m="http://schemas.openxmlformats.org/officeDocument/2006/math">
                    <m:sSup>
                      <m:sSupPr>
                        <m:ctrlPr>
                          <a:rPr lang="en-US" sz="2400" b="0" i="1" smtClean="0">
                            <a:latin typeface="Cambria Math"/>
                          </a:rPr>
                        </m:ctrlPr>
                      </m:sSupPr>
                      <m:e>
                        <m:r>
                          <a:rPr lang="en-US" sz="2400" b="0" i="1" smtClean="0">
                            <a:latin typeface="Cambria Math"/>
                          </a:rPr>
                          <m:t>1</m:t>
                        </m:r>
                      </m:e>
                      <m:sup>
                        <m:r>
                          <a:rPr lang="en-US" sz="2400" b="0" i="1" smtClean="0">
                            <a:latin typeface="Cambria Math"/>
                          </a:rPr>
                          <m:t>𝑠𝑡</m:t>
                        </m:r>
                      </m:sup>
                    </m:sSup>
                  </m:oMath>
                </a14:m>
                <a:r>
                  <a:rPr lang="en-SG" sz="2400" dirty="0" smtClean="0">
                    <a:latin typeface="Calibri" pitchFamily="34" charset="0"/>
                  </a:rPr>
                  <a:t> to August </a:t>
                </a:r>
                <a14:m>
                  <m:oMath xmlns:m="http://schemas.openxmlformats.org/officeDocument/2006/math">
                    <m:sSup>
                      <m:sSupPr>
                        <m:ctrlPr>
                          <a:rPr lang="en-US" sz="2400" b="0" i="1" smtClean="0">
                            <a:latin typeface="Cambria Math"/>
                          </a:rPr>
                        </m:ctrlPr>
                      </m:sSupPr>
                      <m:e>
                        <m:r>
                          <a:rPr lang="en-US" sz="2400" b="0" i="1" smtClean="0">
                            <a:latin typeface="Cambria Math"/>
                          </a:rPr>
                          <m:t>1</m:t>
                        </m:r>
                      </m:e>
                      <m:sup>
                        <m:r>
                          <a:rPr lang="en-US" sz="2400" b="0" i="1" smtClean="0">
                            <a:latin typeface="Cambria Math"/>
                          </a:rPr>
                          <m:t>𝑠𝑡</m:t>
                        </m:r>
                      </m:sup>
                    </m:sSup>
                  </m:oMath>
                </a14:m>
                <a:r>
                  <a:rPr lang="en-SG" sz="2400" dirty="0" smtClean="0">
                    <a:latin typeface="Calibri" pitchFamily="34" charset="0"/>
                  </a:rPr>
                  <a:t>,</a:t>
                </a:r>
                <a:r>
                  <a:rPr lang="en-SG" sz="2400" dirty="0">
                    <a:latin typeface="Calibri" pitchFamily="34" charset="0"/>
                  </a:rPr>
                  <a:t> </a:t>
                </a:r>
                <a:r>
                  <a:rPr lang="en-SG" sz="2400" dirty="0" smtClean="0">
                    <a:latin typeface="Calibri" pitchFamily="34" charset="0"/>
                  </a:rPr>
                  <a:t>2009)</a:t>
                </a:r>
              </a:p>
              <a:p>
                <a:pPr lvl="1"/>
                <a:r>
                  <a:rPr lang="en-US" sz="2400" dirty="0" smtClean="0">
                    <a:latin typeface="Calibri" pitchFamily="34" charset="0"/>
                  </a:rPr>
                  <a:t>Training data: </a:t>
                </a:r>
                <a14:m>
                  <m:oMath xmlns:m="http://schemas.openxmlformats.org/officeDocument/2006/math">
                    <m:r>
                      <a:rPr lang="en-US" sz="2400" b="0" i="1" smtClean="0">
                        <a:latin typeface="Cambria Math"/>
                      </a:rPr>
                      <m:t>8</m:t>
                    </m:r>
                    <m:r>
                      <a:rPr lang="en-US" sz="2400" b="0" i="1" smtClean="0">
                        <a:latin typeface="Cambria Math"/>
                      </a:rPr>
                      <m:t>,</m:t>
                    </m:r>
                    <m:r>
                      <a:rPr lang="en-US" sz="2400" b="0" i="1" smtClean="0">
                        <a:latin typeface="Cambria Math"/>
                      </a:rPr>
                      <m:t>904</m:t>
                    </m:r>
                  </m:oMath>
                </a14:m>
                <a:r>
                  <a:rPr lang="en-US" sz="2400" dirty="0" smtClean="0">
                    <a:latin typeface="Calibri" pitchFamily="34" charset="0"/>
                  </a:rPr>
                  <a:t> questions and </a:t>
                </a:r>
                <a14:m>
                  <m:oMath xmlns:m="http://schemas.openxmlformats.org/officeDocument/2006/math">
                    <m:r>
                      <a:rPr lang="en-US" sz="2400" b="0" i="1" smtClean="0">
                        <a:latin typeface="Cambria Math"/>
                      </a:rPr>
                      <m:t>96</m:t>
                    </m:r>
                    <m:r>
                      <a:rPr lang="en-US" sz="2400" b="0" i="1" smtClean="0">
                        <a:latin typeface="Cambria Math"/>
                      </a:rPr>
                      <m:t>,</m:t>
                    </m:r>
                    <m:r>
                      <a:rPr lang="en-US" sz="2400" b="0" i="1" smtClean="0">
                        <a:latin typeface="Cambria Math"/>
                      </a:rPr>
                      <m:t>629</m:t>
                    </m:r>
                  </m:oMath>
                </a14:m>
                <a:r>
                  <a:rPr lang="en-US" sz="2400" dirty="0" smtClean="0">
                    <a:latin typeface="Calibri" pitchFamily="34" charset="0"/>
                  </a:rPr>
                  <a:t> answers posted by </a:t>
                </a:r>
                <a14:m>
                  <m:oMath xmlns:m="http://schemas.openxmlformats.org/officeDocument/2006/math">
                    <m:r>
                      <a:rPr lang="en-US" sz="2400" b="0" i="1" smtClean="0">
                        <a:latin typeface="Cambria Math"/>
                      </a:rPr>
                      <m:t>663</m:t>
                    </m:r>
                  </m:oMath>
                </a14:m>
                <a:r>
                  <a:rPr lang="en-US" sz="2400" dirty="0" smtClean="0">
                    <a:latin typeface="Calibri" pitchFamily="34" charset="0"/>
                  </a:rPr>
                  <a:t> users.(</a:t>
                </a:r>
                <a14:m>
                  <m:oMath xmlns:m="http://schemas.openxmlformats.org/officeDocument/2006/math">
                    <m:r>
                      <a:rPr lang="en-US" sz="2400" b="0" i="1" smtClean="0">
                        <a:latin typeface="Cambria Math"/>
                      </a:rPr>
                      <m:t>10</m:t>
                    </m:r>
                    <m:r>
                      <a:rPr lang="en-US" sz="2400" b="0" i="1" smtClean="0">
                        <a:latin typeface="Cambria Math"/>
                      </a:rPr>
                      <m:t>,</m:t>
                    </m:r>
                    <m:r>
                      <a:rPr lang="en-US" sz="2400" b="0" i="1" smtClean="0">
                        <a:latin typeface="Cambria Math"/>
                      </a:rPr>
                      <m:t>689</m:t>
                    </m:r>
                  </m:oMath>
                </a14:m>
                <a:r>
                  <a:rPr lang="en-US" sz="2400" dirty="0" smtClean="0">
                    <a:latin typeface="Calibri" pitchFamily="34" charset="0"/>
                  </a:rPr>
                  <a:t> unique tags and </a:t>
                </a:r>
                <a14:m>
                  <m:oMath xmlns:m="http://schemas.openxmlformats.org/officeDocument/2006/math">
                    <m:r>
                      <a:rPr lang="en-US" sz="2400" b="0" i="1" smtClean="0">
                        <a:latin typeface="Cambria Math"/>
                      </a:rPr>
                      <m:t>135</m:t>
                    </m:r>
                  </m:oMath>
                </a14:m>
                <a:r>
                  <a:rPr lang="en-US" sz="2400" dirty="0" smtClean="0">
                    <a:latin typeface="Calibri" pitchFamily="34" charset="0"/>
                  </a:rPr>
                  <a:t> unique votes) </a:t>
                </a:r>
              </a:p>
              <a:p>
                <a:pPr lvl="1"/>
                <a:r>
                  <a:rPr lang="en-US" sz="2400" dirty="0" smtClean="0">
                    <a:latin typeface="Calibri" pitchFamily="34" charset="0"/>
                  </a:rPr>
                  <a:t>Testing data: </a:t>
                </a:r>
                <a14:m>
                  <m:oMath xmlns:m="http://schemas.openxmlformats.org/officeDocument/2006/math">
                    <m:r>
                      <a:rPr lang="en-US" sz="2400" b="0" i="1" smtClean="0">
                        <a:latin typeface="Cambria Math"/>
                      </a:rPr>
                      <m:t>1</m:t>
                    </m:r>
                    <m:r>
                      <a:rPr lang="en-US" sz="2400" b="0" i="1" smtClean="0">
                        <a:latin typeface="Cambria Math"/>
                      </a:rPr>
                      <m:t>,</m:t>
                    </m:r>
                    <m:r>
                      <a:rPr lang="en-US" sz="2400" b="0" i="1" smtClean="0">
                        <a:latin typeface="Cambria Math"/>
                      </a:rPr>
                      <m:t>173</m:t>
                    </m:r>
                  </m:oMath>
                </a14:m>
                <a:r>
                  <a:rPr lang="en-SG" sz="2400" dirty="0" smtClean="0">
                    <a:latin typeface="Calibri" pitchFamily="34" charset="0"/>
                  </a:rPr>
                  <a:t> questions and </a:t>
                </a:r>
                <a14:m>
                  <m:oMath xmlns:m="http://schemas.openxmlformats.org/officeDocument/2006/math">
                    <m:r>
                      <a:rPr lang="en-US" sz="2400" b="0" i="1" smtClean="0">
                        <a:latin typeface="Cambria Math"/>
                      </a:rPr>
                      <m:t>9</m:t>
                    </m:r>
                    <m:r>
                      <a:rPr lang="en-US" sz="2400" b="0" i="1" smtClean="0">
                        <a:latin typeface="Cambria Math"/>
                      </a:rPr>
                      <m:t>,</m:t>
                    </m:r>
                    <m:r>
                      <a:rPr lang="en-US" sz="2400" b="0" i="1" smtClean="0">
                        <a:latin typeface="Cambria Math"/>
                      </a:rPr>
                      <m:t>883</m:t>
                    </m:r>
                  </m:oMath>
                </a14:m>
                <a:r>
                  <a:rPr lang="en-SG" sz="2400" dirty="0" smtClean="0">
                    <a:latin typeface="Calibri" pitchFamily="34" charset="0"/>
                  </a:rPr>
                  <a:t> answers</a:t>
                </a:r>
              </a:p>
              <a:p>
                <a:r>
                  <a:rPr lang="en-US" sz="2800" dirty="0" smtClean="0">
                    <a:latin typeface="Calibri" pitchFamily="34" charset="0"/>
                  </a:rPr>
                  <a:t>Data Preprocessing</a:t>
                </a:r>
              </a:p>
              <a:p>
                <a:pPr lvl="1"/>
                <a:r>
                  <a:rPr lang="en-US" sz="2400" dirty="0" smtClean="0">
                    <a:latin typeface="Calibri" pitchFamily="34" charset="0"/>
                    <a:ea typeface="+mn-ea"/>
                    <a:cs typeface="+mn-cs"/>
                  </a:rPr>
                  <a:t>Tokenize text and discard all code snippets</a:t>
                </a:r>
              </a:p>
              <a:p>
                <a:pPr lvl="1"/>
                <a:r>
                  <a:rPr lang="en-US" sz="2400" dirty="0" smtClean="0">
                    <a:latin typeface="Calibri" pitchFamily="34" charset="0"/>
                    <a:ea typeface="+mn-ea"/>
                    <a:cs typeface="+mn-cs"/>
                  </a:rPr>
                  <a:t>Remove stop words and HTML tags in text</a:t>
                </a:r>
              </a:p>
              <a:p>
                <a:r>
                  <a:rPr lang="en-US" sz="2800" dirty="0" smtClean="0">
                    <a:latin typeface="Calibri" pitchFamily="34" charset="0"/>
                  </a:rPr>
                  <a:t>Parameters Setting</a:t>
                </a:r>
              </a:p>
              <a:p>
                <a:pPr lvl="1"/>
                <a14:m>
                  <m:oMath xmlns:m="http://schemas.openxmlformats.org/officeDocument/2006/math">
                    <m:r>
                      <a:rPr lang="en-US" sz="2000" b="0" i="1" smtClean="0">
                        <a:latin typeface="Cambria Math"/>
                        <a:ea typeface="+mn-ea"/>
                        <a:cs typeface="+mn-cs"/>
                      </a:rPr>
                      <m:t>𝐾</m:t>
                    </m:r>
                    <m:r>
                      <a:rPr lang="en-US" sz="2000" b="0" i="1" smtClean="0">
                        <a:latin typeface="Cambria Math"/>
                        <a:ea typeface="+mn-ea"/>
                        <a:cs typeface="+mn-cs"/>
                      </a:rPr>
                      <m:t>=15</m:t>
                    </m:r>
                    <m:r>
                      <a:rPr lang="en-US" sz="2000" b="0" i="0" smtClean="0">
                        <a:latin typeface="Cambria Math"/>
                        <a:ea typeface="+mn-ea"/>
                        <a:cs typeface="+mn-cs"/>
                      </a:rPr>
                      <m:t>,</m:t>
                    </m:r>
                    <m:r>
                      <a:rPr lang="en-US" sz="2000" b="0" i="1" smtClean="0">
                        <a:latin typeface="Cambria Math"/>
                        <a:ea typeface="+mn-ea"/>
                        <a:cs typeface="+mn-cs"/>
                      </a:rPr>
                      <m:t>𝐸</m:t>
                    </m:r>
                    <m:r>
                      <a:rPr lang="en-US" sz="2000" b="0" i="1" smtClean="0">
                        <a:latin typeface="Cambria Math"/>
                        <a:ea typeface="+mn-ea"/>
                        <a:cs typeface="+mn-cs"/>
                      </a:rPr>
                      <m:t>=10, </m:t>
                    </m:r>
                    <m:r>
                      <a:rPr lang="en-US" sz="2000" b="0" i="1" smtClean="0">
                        <a:latin typeface="Cambria Math"/>
                        <a:ea typeface="+mn-ea"/>
                        <a:cs typeface="+mn-cs"/>
                      </a:rPr>
                      <m:t>𝛼</m:t>
                    </m:r>
                    <m:r>
                      <a:rPr lang="en-US" sz="2000" b="0" i="1" smtClean="0">
                        <a:latin typeface="Cambria Math"/>
                        <a:ea typeface="+mn-ea"/>
                        <a:cs typeface="+mn-cs"/>
                      </a:rPr>
                      <m:t>=</m:t>
                    </m:r>
                    <m:f>
                      <m:fPr>
                        <m:ctrlPr>
                          <a:rPr lang="en-US" sz="2000" b="0" i="1" smtClean="0">
                            <a:latin typeface="Cambria Math"/>
                            <a:ea typeface="+mn-ea"/>
                            <a:cs typeface="+mn-cs"/>
                          </a:rPr>
                        </m:ctrlPr>
                      </m:fPr>
                      <m:num>
                        <m:r>
                          <a:rPr lang="en-US" sz="2000" b="0" i="1" smtClean="0">
                            <a:latin typeface="Cambria Math"/>
                            <a:ea typeface="+mn-ea"/>
                            <a:cs typeface="+mn-cs"/>
                          </a:rPr>
                          <m:t>50</m:t>
                        </m:r>
                      </m:num>
                      <m:den>
                        <m:r>
                          <a:rPr lang="en-US" sz="2000" b="0" i="1" smtClean="0">
                            <a:latin typeface="Cambria Math"/>
                            <a:ea typeface="+mn-ea"/>
                            <a:cs typeface="+mn-cs"/>
                          </a:rPr>
                          <m:t>𝐾</m:t>
                        </m:r>
                      </m:den>
                    </m:f>
                    <m:r>
                      <a:rPr lang="en-US" sz="2000" b="0" i="1" smtClean="0">
                        <a:latin typeface="Cambria Math"/>
                        <a:ea typeface="+mn-ea"/>
                        <a:cs typeface="+mn-cs"/>
                      </a:rPr>
                      <m:t>,</m:t>
                    </m:r>
                    <m:r>
                      <a:rPr lang="en-US" sz="2000" b="0" i="1" smtClean="0">
                        <a:latin typeface="Cambria Math"/>
                        <a:ea typeface="+mn-ea"/>
                        <a:cs typeface="+mn-cs"/>
                      </a:rPr>
                      <m:t>𝛽</m:t>
                    </m:r>
                    <m:r>
                      <a:rPr lang="en-US" sz="2000" b="0" i="1" smtClean="0">
                        <a:latin typeface="Cambria Math"/>
                        <a:ea typeface="+mn-ea"/>
                        <a:cs typeface="+mn-cs"/>
                      </a:rPr>
                      <m:t>=0.01,</m:t>
                    </m:r>
                    <m:r>
                      <a:rPr lang="en-US" sz="2000" b="0" i="1" smtClean="0">
                        <a:latin typeface="Cambria Math"/>
                        <a:ea typeface="+mn-ea"/>
                        <a:cs typeface="+mn-cs"/>
                      </a:rPr>
                      <m:t>𝛾</m:t>
                    </m:r>
                    <m:r>
                      <a:rPr lang="en-US" sz="2000" b="0" i="1" smtClean="0">
                        <a:latin typeface="Cambria Math"/>
                        <a:ea typeface="+mn-ea"/>
                        <a:cs typeface="+mn-cs"/>
                      </a:rPr>
                      <m:t>=0.01,</m:t>
                    </m:r>
                    <m:r>
                      <a:rPr lang="en-US" sz="2000" b="0" i="1" smtClean="0">
                        <a:latin typeface="Cambria Math"/>
                        <a:ea typeface="+mn-ea"/>
                        <a:cs typeface="+mn-cs"/>
                      </a:rPr>
                      <m:t>𝜂</m:t>
                    </m:r>
                    <m:r>
                      <a:rPr lang="en-US" sz="2000" b="0" i="1" smtClean="0">
                        <a:latin typeface="Cambria Math"/>
                        <a:ea typeface="+mn-ea"/>
                        <a:cs typeface="+mn-cs"/>
                      </a:rPr>
                      <m:t>=0.001, </m:t>
                    </m:r>
                    <m:r>
                      <a:rPr lang="en-US" sz="2000" b="0" i="1" smtClean="0">
                        <a:latin typeface="Cambria Math"/>
                        <a:ea typeface="+mn-ea"/>
                        <a:cs typeface="+mn-cs"/>
                      </a:rPr>
                      <m:t>𝜆</m:t>
                    </m:r>
                    <m:r>
                      <a:rPr lang="en-US" sz="2000" b="0" i="1" smtClean="0">
                        <a:latin typeface="Cambria Math"/>
                        <a:ea typeface="+mn-ea"/>
                        <a:cs typeface="+mn-cs"/>
                      </a:rPr>
                      <m:t>=0.2</m:t>
                    </m:r>
                  </m:oMath>
                </a14:m>
                <a:endParaRPr lang="en-US" sz="2000" b="0" dirty="0" smtClean="0">
                  <a:latin typeface="Calibri" pitchFamily="34" charset="0"/>
                  <a:ea typeface="+mn-ea"/>
                  <a:cs typeface="+mn-cs"/>
                </a:endParaRPr>
              </a:p>
              <a:p>
                <a:pPr lvl="1"/>
                <a:r>
                  <a:rPr lang="en-US" sz="2000" dirty="0" smtClean="0">
                    <a:latin typeface="Calibri" pitchFamily="34" charset="0"/>
                    <a:ea typeface="+mn-ea"/>
                    <a:cs typeface="+mn-cs"/>
                  </a:rPr>
                  <a:t>Norma-Gamma parameters</a:t>
                </a:r>
                <a:endParaRPr lang="en-US" sz="2000" b="0" dirty="0" smtClean="0">
                  <a:latin typeface="Calibri" pitchFamily="34" charset="0"/>
                  <a:ea typeface="+mn-ea"/>
                  <a:cs typeface="+mn-cs"/>
                </a:endParaRPr>
              </a:p>
              <a:p>
                <a:pPr lvl="1"/>
                <a14:m>
                  <m:oMath xmlns:m="http://schemas.openxmlformats.org/officeDocument/2006/math">
                    <m:r>
                      <a:rPr lang="en-US" sz="2000" b="0" i="1" smtClean="0">
                        <a:latin typeface="Cambria Math"/>
                        <a:ea typeface="+mn-ea"/>
                        <a:cs typeface="+mn-cs"/>
                      </a:rPr>
                      <m:t>500</m:t>
                    </m:r>
                  </m:oMath>
                </a14:m>
                <a:r>
                  <a:rPr lang="en-US" sz="2000" dirty="0" smtClean="0">
                    <a:latin typeface="Calibri" pitchFamily="34" charset="0"/>
                    <a:ea typeface="+mn-ea"/>
                    <a:cs typeface="+mn-cs"/>
                  </a:rPr>
                  <a:t> iterations of Gibbs Sampling</a:t>
                </a:r>
                <a:endParaRPr lang="en-US" sz="2000" dirty="0">
                  <a:latin typeface="Calibri" pitchFamily="34" charset="0"/>
                  <a:ea typeface="+mn-ea"/>
                  <a:cs typeface="+mn-cs"/>
                </a:endParaRPr>
              </a:p>
              <a:p>
                <a:pPr lvl="1"/>
                <a:endParaRPr lang="en-SG" sz="2000" dirty="0">
                  <a:latin typeface="Calibri" pitchFamily="34" charset="0"/>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1295400"/>
                <a:ext cx="8458200" cy="5778248"/>
              </a:xfrm>
              <a:blipFill rotWithShape="1">
                <a:blip r:embed="rId3"/>
                <a:stretch>
                  <a:fillRect l="-1441" t="-1056" r="-720"/>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18</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Experiments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2981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down)">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2443746"/>
          </a:xfrm>
        </p:spPr>
        <p:txBody>
          <a:bodyPr/>
          <a:lstStyle/>
          <a:p>
            <a:r>
              <a:rPr lang="en-US" sz="2800" dirty="0">
                <a:latin typeface="Calibri" pitchFamily="34" charset="0"/>
              </a:rPr>
              <a:t>Topic </a:t>
            </a:r>
            <a:r>
              <a:rPr lang="en-US" sz="2800" dirty="0" smtClean="0">
                <a:latin typeface="Calibri" pitchFamily="34" charset="0"/>
              </a:rPr>
              <a:t>Analysis </a:t>
            </a:r>
            <a:r>
              <a:rPr lang="en-US" altLang="zh-CN" sz="2800" dirty="0" smtClean="0">
                <a:latin typeface="Calibri" pitchFamily="34" charset="0"/>
              </a:rPr>
              <a:t>- topic </a:t>
            </a:r>
            <a:r>
              <a:rPr lang="en-US" altLang="zh-CN" sz="2800" dirty="0" smtClean="0">
                <a:latin typeface="Calibri" pitchFamily="34" charset="0"/>
              </a:rPr>
              <a:t>tags</a:t>
            </a:r>
          </a:p>
          <a:p>
            <a:pPr lvl="1"/>
            <a:r>
              <a:rPr lang="en-US" altLang="zh-CN" sz="2400" dirty="0">
                <a:latin typeface="Calibri" pitchFamily="34" charset="0"/>
              </a:rPr>
              <a:t>Top tags provide phrase level features to distill richer topic information</a:t>
            </a:r>
          </a:p>
          <a:p>
            <a:endParaRPr lang="en-US" sz="2800" dirty="0">
              <a:latin typeface="Calibri" pitchFamily="34" charset="0"/>
            </a:endParaRPr>
          </a:p>
          <a:p>
            <a:endParaRPr lang="en-SG" dirty="0">
              <a:latin typeface="Calibri" pitchFamily="34" charset="0"/>
            </a:endParaRPr>
          </a:p>
        </p:txBody>
      </p:sp>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19</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TEM Results</a:t>
            </a:r>
            <a:endParaRPr lang="en-SG" dirty="0">
              <a:latin typeface="Calibri" pitchFamily="34" charset="0"/>
            </a:endParaRPr>
          </a:p>
        </p:txBody>
      </p:sp>
      <p:sp>
        <p:nvSpPr>
          <p:cNvPr id="6"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21804"/>
            <a:ext cx="8915400" cy="3474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148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fade">
                                      <p:cBhvr>
                                        <p:cTn id="17" dur="1000"/>
                                        <p:tgtEl>
                                          <p:spTgt spid="2051"/>
                                        </p:tgtEl>
                                      </p:cBhvr>
                                    </p:animEffect>
                                    <p:anim calcmode="lin" valueType="num">
                                      <p:cBhvr>
                                        <p:cTn id="18" dur="1000" fill="hold"/>
                                        <p:tgtEl>
                                          <p:spTgt spid="2051"/>
                                        </p:tgtEl>
                                        <p:attrNameLst>
                                          <p:attrName>ppt_x</p:attrName>
                                        </p:attrNameLst>
                                      </p:cBhvr>
                                      <p:tavLst>
                                        <p:tav tm="0">
                                          <p:val>
                                            <p:strVal val="#ppt_x"/>
                                          </p:val>
                                        </p:tav>
                                        <p:tav tm="100000">
                                          <p:val>
                                            <p:strVal val="#ppt_x"/>
                                          </p:val>
                                        </p:tav>
                                      </p:tavLst>
                                    </p:anim>
                                    <p:anim calcmode="lin" valueType="num">
                                      <p:cBhvr>
                                        <p:cTn id="19"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286434"/>
            <a:ext cx="8305800" cy="646331"/>
          </a:xfrm>
        </p:spPr>
        <p:txBody>
          <a:bodyPr/>
          <a:lstStyle/>
          <a:p>
            <a:r>
              <a:rPr lang="en-US" altLang="zh-CN" dirty="0">
                <a:latin typeface="Calibri" pitchFamily="34" charset="0"/>
              </a:rPr>
              <a:t>Community Question Answering</a:t>
            </a:r>
            <a:endParaRPr lang="en-US" dirty="0">
              <a:latin typeface="Calibri" pitchFamily="34" charset="0"/>
            </a:endParaRPr>
          </a:p>
        </p:txBody>
      </p:sp>
      <p:sp>
        <p:nvSpPr>
          <p:cNvPr id="3" name="Content Placeholder 2"/>
          <p:cNvSpPr>
            <a:spLocks noGrp="1"/>
          </p:cNvSpPr>
          <p:nvPr>
            <p:ph idx="1"/>
          </p:nvPr>
        </p:nvSpPr>
        <p:spPr>
          <a:xfrm>
            <a:off x="364574" y="5191137"/>
            <a:ext cx="8229600" cy="904863"/>
          </a:xfrm>
        </p:spPr>
        <p:txBody>
          <a:bodyPr/>
          <a:lstStyle/>
          <a:p>
            <a:r>
              <a:rPr lang="en-US" sz="2400" dirty="0" smtClean="0">
                <a:latin typeface="Calibri" pitchFamily="34" charset="0"/>
              </a:rPr>
              <a:t>Open platforms for sharing expertise</a:t>
            </a:r>
          </a:p>
          <a:p>
            <a:r>
              <a:rPr lang="en-US" sz="2400" dirty="0" smtClean="0">
                <a:latin typeface="Calibri" pitchFamily="34" charset="0"/>
              </a:rPr>
              <a:t>Large repositories of valuable knowledge</a:t>
            </a:r>
          </a:p>
        </p:txBody>
      </p:sp>
      <p:sp>
        <p:nvSpPr>
          <p:cNvPr id="9222" name="Slide Number Placeholder 3"/>
          <p:cNvSpPr>
            <a:spLocks noGrp="1"/>
          </p:cNvSpPr>
          <p:nvPr>
            <p:ph type="sldNum" sz="quarter" idx="12"/>
          </p:nvPr>
        </p:nvSpPr>
        <p:spPr>
          <a:xfrm>
            <a:off x="7696200" y="6629400"/>
            <a:ext cx="12954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462A467-01F3-4768-A543-B69CBB01757F}" type="slidenum">
              <a:rPr lang="en-US" smtClean="0">
                <a:latin typeface="Calibri" pitchFamily="34" charset="0"/>
              </a:rPr>
              <a:pPr eaLnBrk="1" hangingPunct="1"/>
              <a:t>2</a:t>
            </a:fld>
            <a:endParaRPr lang="en-US" smtClean="0">
              <a:latin typeface="Calibri" pitchFamily="34" charset="0"/>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82166"/>
            <a:ext cx="4343400" cy="3269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3962400" cy="315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1963" y="2374693"/>
            <a:ext cx="4493098" cy="2654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1585" y="2836889"/>
            <a:ext cx="4928016" cy="228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25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wipe(down)">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wipe(down)">
                                      <p:cBhvr>
                                        <p:cTn id="4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382000" cy="1926681"/>
          </a:xfrm>
        </p:spPr>
        <p:txBody>
          <a:bodyPr/>
          <a:lstStyle/>
          <a:p>
            <a:r>
              <a:rPr lang="en-US" sz="2800" dirty="0">
                <a:latin typeface="Calibri" pitchFamily="34" charset="0"/>
              </a:rPr>
              <a:t>Topic </a:t>
            </a:r>
            <a:r>
              <a:rPr lang="en-US" sz="2800" dirty="0" smtClean="0">
                <a:latin typeface="Calibri" pitchFamily="34" charset="0"/>
              </a:rPr>
              <a:t>Analysis</a:t>
            </a:r>
            <a:r>
              <a:rPr lang="en-US" sz="2800" dirty="0">
                <a:latin typeface="Calibri" pitchFamily="34" charset="0"/>
              </a:rPr>
              <a:t> </a:t>
            </a:r>
            <a:r>
              <a:rPr lang="en-US" altLang="zh-CN" sz="2800" dirty="0">
                <a:latin typeface="Calibri" pitchFamily="34" charset="0"/>
              </a:rPr>
              <a:t>- </a:t>
            </a:r>
            <a:r>
              <a:rPr lang="en-US" sz="2800" dirty="0" smtClean="0">
                <a:latin typeface="Calibri" pitchFamily="34" charset="0"/>
              </a:rPr>
              <a:t>topic words</a:t>
            </a:r>
          </a:p>
          <a:p>
            <a:pPr lvl="1"/>
            <a:r>
              <a:rPr lang="en-US" sz="2400" dirty="0" smtClean="0">
                <a:latin typeface="Calibri" pitchFamily="34" charset="0"/>
              </a:rPr>
              <a:t>Top words have strong correlation with top tags under the same topic</a:t>
            </a:r>
          </a:p>
          <a:p>
            <a:endParaRPr lang="en-SG" dirty="0">
              <a:latin typeface="Calibri" pitchFamily="34" charset="0"/>
            </a:endParaRPr>
          </a:p>
        </p:txBody>
      </p:sp>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20</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TEM Results</a:t>
            </a:r>
            <a:endParaRPr lang="en-SG" dirty="0">
              <a:latin typeface="Calibri" pitchFamily="34" charset="0"/>
            </a:endParaRPr>
          </a:p>
        </p:txBody>
      </p:sp>
      <p:sp>
        <p:nvSpPr>
          <p:cNvPr id="6"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2971800"/>
            <a:ext cx="8915400" cy="2118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953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1000"/>
                                        <p:tgtEl>
                                          <p:spTgt spid="5122"/>
                                        </p:tgtEl>
                                      </p:cBhvr>
                                    </p:animEffect>
                                    <p:anim calcmode="lin" valueType="num">
                                      <p:cBhvr>
                                        <p:cTn id="13" dur="1000" fill="hold"/>
                                        <p:tgtEl>
                                          <p:spTgt spid="5122"/>
                                        </p:tgtEl>
                                        <p:attrNameLst>
                                          <p:attrName>ppt_x</p:attrName>
                                        </p:attrNameLst>
                                      </p:cBhvr>
                                      <p:tavLst>
                                        <p:tav tm="0">
                                          <p:val>
                                            <p:strVal val="#ppt_x"/>
                                          </p:val>
                                        </p:tav>
                                        <p:tav tm="100000">
                                          <p:val>
                                            <p:strVal val="#ppt_x"/>
                                          </p:val>
                                        </p:tav>
                                      </p:tavLst>
                                    </p:anim>
                                    <p:anim calcmode="lin" valueType="num">
                                      <p:cBhvr>
                                        <p:cTn id="14"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295400"/>
                <a:ext cx="8229600" cy="2591479"/>
              </a:xfrm>
            </p:spPr>
            <p:txBody>
              <a:bodyPr/>
              <a:lstStyle/>
              <a:p>
                <a:r>
                  <a:rPr lang="en-US" sz="2800" dirty="0" smtClean="0">
                    <a:latin typeface="Calibri" pitchFamily="34" charset="0"/>
                  </a:rPr>
                  <a:t>Expertise Analysis</a:t>
                </a:r>
              </a:p>
              <a:p>
                <a:pPr lvl="1"/>
                <a:r>
                  <a:rPr lang="en-US" sz="2400" dirty="0" smtClean="0">
                    <a:latin typeface="Calibri" pitchFamily="34" charset="0"/>
                  </a:rPr>
                  <a:t>TEM learns different user expertise levels by clustering votes using GMM component.</a:t>
                </a:r>
              </a:p>
              <a:p>
                <a:pPr lvl="1"/>
                <a14:m>
                  <m:oMath xmlns:m="http://schemas.openxmlformats.org/officeDocument/2006/math">
                    <m:r>
                      <a:rPr lang="en-US" sz="2400" b="0" i="1" smtClean="0">
                        <a:latin typeface="Cambria Math"/>
                      </a:rPr>
                      <m:t>10</m:t>
                    </m:r>
                  </m:oMath>
                </a14:m>
                <a:r>
                  <a:rPr lang="en-SG" sz="2400" dirty="0" smtClean="0">
                    <a:latin typeface="Calibri" pitchFamily="34" charset="0"/>
                  </a:rPr>
                  <a:t> Gaussian distributions with various means</a:t>
                </a:r>
                <a:r>
                  <a:rPr lang="en-SG" sz="2400" dirty="0">
                    <a:latin typeface="Calibri" pitchFamily="34" charset="0"/>
                  </a:rPr>
                  <a:t> </a:t>
                </a:r>
                <a:r>
                  <a:rPr lang="en-SG" sz="2400" dirty="0" smtClean="0">
                    <a:latin typeface="Calibri" pitchFamily="34" charset="0"/>
                  </a:rPr>
                  <a:t>for the generation of votes in data.</a:t>
                </a:r>
              </a:p>
              <a:p>
                <a:pPr lvl="1"/>
                <a:r>
                  <a:rPr lang="en-US" sz="2400" dirty="0" smtClean="0">
                    <a:latin typeface="Calibri" pitchFamily="34" charset="0"/>
                  </a:rPr>
                  <a:t>The higher the mean is, the lower the precision is.</a:t>
                </a:r>
                <a:endParaRPr lang="en-SG" sz="2400" dirty="0" smtClean="0">
                  <a:latin typeface="Calibri"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295400"/>
                <a:ext cx="8229600" cy="2591479"/>
              </a:xfrm>
              <a:blipFill rotWithShape="1">
                <a:blip r:embed="rId3"/>
                <a:stretch>
                  <a:fillRect l="-1481" t="-2353" b="-4235"/>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21</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TEM Results</a:t>
            </a:r>
            <a:endParaRPr lang="en-SG" dirty="0">
              <a:latin typeface="Calibri" pitchFamily="34" charset="0"/>
            </a:endParaRPr>
          </a:p>
        </p:txBody>
      </p:sp>
      <p:sp>
        <p:nvSpPr>
          <p:cNvPr id="6"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7" y="3923998"/>
            <a:ext cx="9144000" cy="876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800100" y="4362299"/>
            <a:ext cx="7658100" cy="14605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Tree>
    <p:extLst>
      <p:ext uri="{BB962C8B-B14F-4D97-AF65-F5344CB8AC3E}">
        <p14:creationId xmlns:p14="http://schemas.microsoft.com/office/powerpoint/2010/main" val="368538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1000"/>
                                        <p:tgtEl>
                                          <p:spTgt spid="3075"/>
                                        </p:tgtEl>
                                      </p:cBhvr>
                                    </p:animEffect>
                                    <p:anim calcmode="lin" valueType="num">
                                      <p:cBhvr>
                                        <p:cTn id="13" dur="1000" fill="hold"/>
                                        <p:tgtEl>
                                          <p:spTgt spid="3075"/>
                                        </p:tgtEl>
                                        <p:attrNameLst>
                                          <p:attrName>ppt_x</p:attrName>
                                        </p:attrNameLst>
                                      </p:cBhvr>
                                      <p:tavLst>
                                        <p:tav tm="0">
                                          <p:val>
                                            <p:strVal val="#ppt_x"/>
                                          </p:val>
                                        </p:tav>
                                        <p:tav tm="100000">
                                          <p:val>
                                            <p:strVal val="#ppt_x"/>
                                          </p:val>
                                        </p:tav>
                                      </p:tavLst>
                                    </p:anim>
                                    <p:anim calcmode="lin" valueType="num">
                                      <p:cBhvr>
                                        <p:cTn id="14"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down)">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wipe(down)">
                                      <p:cBhvr>
                                        <p:cTn id="34"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295400"/>
                <a:ext cx="8229600" cy="5283369"/>
              </a:xfrm>
            </p:spPr>
            <p:txBody>
              <a:bodyPr/>
              <a:lstStyle/>
              <a:p>
                <a:r>
                  <a:rPr lang="en-US" sz="2800" dirty="0" smtClean="0">
                    <a:latin typeface="Calibri" pitchFamily="34" charset="0"/>
                  </a:rPr>
                  <a:t>Task</a:t>
                </a:r>
              </a:p>
              <a:p>
                <a:pPr lvl="1"/>
                <a:r>
                  <a:rPr lang="en-US" sz="2400" dirty="0" smtClean="0">
                    <a:latin typeface="Calibri" pitchFamily="34" charset="0"/>
                  </a:rPr>
                  <a:t>Given a new question </a:t>
                </a:r>
                <a14:m>
                  <m:oMath xmlns:m="http://schemas.openxmlformats.org/officeDocument/2006/math">
                    <m:r>
                      <a:rPr lang="en-US" sz="2400" b="0" i="1" smtClean="0">
                        <a:latin typeface="Cambria Math"/>
                      </a:rPr>
                      <m:t>𝑞</m:t>
                    </m:r>
                  </m:oMath>
                </a14:m>
                <a:r>
                  <a:rPr lang="en-SG" sz="2400" dirty="0" smtClean="0">
                    <a:latin typeface="Calibri" pitchFamily="34" charset="0"/>
                  </a:rPr>
                  <a:t> and a set of users </a:t>
                </a:r>
                <a14:m>
                  <m:oMath xmlns:m="http://schemas.openxmlformats.org/officeDocument/2006/math">
                    <m:r>
                      <a:rPr lang="en-US" sz="2400" b="1" i="0" smtClean="0">
                        <a:latin typeface="Cambria Math"/>
                      </a:rPr>
                      <m:t>𝐔</m:t>
                    </m:r>
                  </m:oMath>
                </a14:m>
                <a:r>
                  <a:rPr lang="en-SG" sz="2400" dirty="0" smtClean="0">
                    <a:latin typeface="Calibri" pitchFamily="34" charset="0"/>
                  </a:rPr>
                  <a:t>, Rank users by their interests and expertise to answer question </a:t>
                </a:r>
                <a14:m>
                  <m:oMath xmlns:m="http://schemas.openxmlformats.org/officeDocument/2006/math">
                    <m:r>
                      <a:rPr lang="en-US" sz="2400" b="0" i="1" smtClean="0">
                        <a:latin typeface="Cambria Math"/>
                      </a:rPr>
                      <m:t>𝑞</m:t>
                    </m:r>
                  </m:oMath>
                </a14:m>
                <a:r>
                  <a:rPr lang="en-SG" sz="2400" dirty="0" smtClean="0">
                    <a:latin typeface="Calibri" pitchFamily="34" charset="0"/>
                  </a:rPr>
                  <a:t>.</a:t>
                </a:r>
              </a:p>
              <a:p>
                <a:pPr lvl="1"/>
                <a:r>
                  <a:rPr lang="en-US" sz="2400" dirty="0" smtClean="0">
                    <a:latin typeface="Calibri" pitchFamily="34" charset="0"/>
                  </a:rPr>
                  <a:t>Recommendation score function</a:t>
                </a:r>
                <a:endParaRPr lang="en-SG" sz="2400" dirty="0" smtClean="0">
                  <a:latin typeface="Calibri" pitchFamily="34" charset="0"/>
                </a:endParaRPr>
              </a:p>
              <a:p>
                <a:pPr marL="4572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𝑆</m:t>
                      </m:r>
                      <m:d>
                        <m:dPr>
                          <m:ctrlPr>
                            <a:rPr lang="en-US" sz="2400" b="0" i="1" smtClean="0">
                              <a:latin typeface="Cambria Math"/>
                            </a:rPr>
                          </m:ctrlPr>
                        </m:dPr>
                        <m:e>
                          <m:r>
                            <a:rPr lang="en-US" sz="2400" b="0" i="1" smtClean="0">
                              <a:latin typeface="Cambria Math"/>
                            </a:rPr>
                            <m:t>𝑢</m:t>
                          </m:r>
                          <m:r>
                            <a:rPr lang="en-US" sz="2400" b="0" i="1" smtClean="0">
                              <a:latin typeface="Cambria Math"/>
                            </a:rPr>
                            <m:t>,</m:t>
                          </m:r>
                          <m:r>
                            <a:rPr lang="en-US" sz="2400" b="0" i="1" smtClean="0">
                              <a:latin typeface="Cambria Math"/>
                            </a:rPr>
                            <m:t>𝑞</m:t>
                          </m:r>
                        </m:e>
                      </m:d>
                      <m:r>
                        <a:rPr lang="en-US" sz="2400" b="0" i="1" smtClean="0">
                          <a:latin typeface="Cambria Math"/>
                        </a:rPr>
                        <m:t>=</m:t>
                      </m:r>
                      <m:r>
                        <a:rPr lang="en-US" sz="2400" b="0" i="1" smtClean="0">
                          <a:latin typeface="Cambria Math"/>
                        </a:rPr>
                        <m:t>𝑆𝑖𝑚</m:t>
                      </m:r>
                      <m:d>
                        <m:dPr>
                          <m:ctrlPr>
                            <a:rPr lang="en-US" sz="2400" b="0" i="1" smtClean="0">
                              <a:latin typeface="Cambria Math"/>
                            </a:rPr>
                          </m:ctrlPr>
                        </m:dPr>
                        <m:e>
                          <m:r>
                            <a:rPr lang="en-US" sz="2400" b="0" i="1" smtClean="0">
                              <a:latin typeface="Cambria Math"/>
                            </a:rPr>
                            <m:t>𝑢</m:t>
                          </m:r>
                          <m:r>
                            <a:rPr lang="en-US" sz="2400" b="0" i="1" smtClean="0">
                              <a:latin typeface="Cambria Math"/>
                            </a:rPr>
                            <m:t>,</m:t>
                          </m:r>
                          <m:r>
                            <a:rPr lang="en-US" sz="2400" b="0" i="1" smtClean="0">
                              <a:latin typeface="Cambria Math"/>
                            </a:rPr>
                            <m:t>𝑞</m:t>
                          </m:r>
                        </m:e>
                      </m:d>
                      <m:r>
                        <a:rPr lang="en-US" sz="2400" b="0" i="1" smtClean="0">
                          <a:latin typeface="Cambria Math"/>
                          <a:ea typeface="Cambria Math"/>
                        </a:rPr>
                        <m:t>∙</m:t>
                      </m:r>
                      <m:r>
                        <a:rPr lang="en-US" sz="2400" b="0" i="1" smtClean="0">
                          <a:latin typeface="Cambria Math"/>
                          <a:ea typeface="Cambria Math"/>
                        </a:rPr>
                        <m:t>𝐸𝑥𝑝𝑒𝑟𝑡</m:t>
                      </m:r>
                      <m:d>
                        <m:dPr>
                          <m:ctrlPr>
                            <a:rPr lang="en-US" sz="2400" b="0" i="1" smtClean="0">
                              <a:latin typeface="Cambria Math"/>
                              <a:ea typeface="Cambria Math"/>
                            </a:rPr>
                          </m:ctrlPr>
                        </m:dPr>
                        <m:e>
                          <m:r>
                            <a:rPr lang="en-US" sz="2400" b="0" i="1" smtClean="0">
                              <a:latin typeface="Cambria Math"/>
                              <a:ea typeface="Cambria Math"/>
                            </a:rPr>
                            <m:t>𝑢</m:t>
                          </m:r>
                          <m:r>
                            <a:rPr lang="en-US" sz="2400" b="0" i="1" smtClean="0">
                              <a:latin typeface="Cambria Math"/>
                              <a:ea typeface="Cambria Math"/>
                            </a:rPr>
                            <m:t>,</m:t>
                          </m:r>
                          <m:r>
                            <a:rPr lang="en-US" sz="2400" b="0" i="1" smtClean="0">
                              <a:latin typeface="Cambria Math"/>
                              <a:ea typeface="Cambria Math"/>
                            </a:rPr>
                            <m:t>𝑞</m:t>
                          </m:r>
                        </m:e>
                      </m:d>
                      <m:r>
                        <a:rPr lang="en-US" sz="2400" b="0" i="1" smtClean="0">
                          <a:latin typeface="Cambria Math"/>
                          <a:ea typeface="Cambria Math"/>
                        </a:rPr>
                        <m:t>=(1−</m:t>
                      </m:r>
                      <m:r>
                        <a:rPr lang="en-US" sz="2400" b="0" i="1" smtClean="0">
                          <a:latin typeface="Cambria Math"/>
                          <a:ea typeface="Cambria Math"/>
                        </a:rPr>
                        <m:t>𝐽𝑆</m:t>
                      </m:r>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𝜃</m:t>
                          </m:r>
                        </m:e>
                        <m:sub>
                          <m:r>
                            <a:rPr lang="en-US" sz="2400" b="0" i="1" smtClean="0">
                              <a:latin typeface="Cambria Math"/>
                              <a:ea typeface="Cambria Math"/>
                            </a:rPr>
                            <m:t>𝑢</m:t>
                          </m:r>
                        </m:sub>
                      </m:sSub>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𝜃</m:t>
                          </m:r>
                        </m:e>
                        <m:sub>
                          <m:r>
                            <a:rPr lang="en-US" sz="2400" b="0" i="1" smtClean="0">
                              <a:latin typeface="Cambria Math"/>
                              <a:ea typeface="Cambria Math"/>
                            </a:rPr>
                            <m:t>𝑞</m:t>
                          </m:r>
                        </m:sub>
                      </m:sSub>
                      <m:r>
                        <a:rPr lang="en-US" sz="2400" b="0" i="1" smtClean="0">
                          <a:latin typeface="Cambria Math"/>
                          <a:ea typeface="Cambria Math"/>
                        </a:rPr>
                        <m:t>))∙</m:t>
                      </m:r>
                      <m:nary>
                        <m:naryPr>
                          <m:chr m:val="∑"/>
                          <m:supHide m:val="on"/>
                          <m:ctrlPr>
                            <a:rPr lang="en-US" sz="2400" b="0" i="1" smtClean="0">
                              <a:latin typeface="Cambria Math"/>
                              <a:ea typeface="Cambria Math"/>
                            </a:rPr>
                          </m:ctrlPr>
                        </m:naryPr>
                        <m:sub>
                          <m:r>
                            <a:rPr lang="en-US" sz="2400" b="0" i="1" smtClean="0">
                              <a:latin typeface="Cambria Math"/>
                              <a:ea typeface="Cambria Math"/>
                            </a:rPr>
                            <m:t>𝑧</m:t>
                          </m:r>
                        </m:sub>
                        <m:sup/>
                        <m:e>
                          <m:sSub>
                            <m:sSubPr>
                              <m:ctrlPr>
                                <a:rPr lang="en-US" sz="2400" b="0" i="1" smtClean="0">
                                  <a:latin typeface="Cambria Math"/>
                                  <a:ea typeface="Cambria Math"/>
                                </a:rPr>
                              </m:ctrlPr>
                            </m:sSubPr>
                            <m:e>
                              <m:r>
                                <a:rPr lang="en-US" sz="2400" b="0" i="1" smtClean="0">
                                  <a:latin typeface="Cambria Math"/>
                                  <a:ea typeface="Cambria Math"/>
                                </a:rPr>
                                <m:t>𝜃</m:t>
                              </m:r>
                            </m:e>
                            <m:sub>
                              <m:r>
                                <a:rPr lang="en-US" sz="2400" b="0" i="1" smtClean="0">
                                  <a:latin typeface="Cambria Math"/>
                                  <a:ea typeface="Cambria Math"/>
                                </a:rPr>
                                <m:t>𝑞</m:t>
                              </m:r>
                              <m:r>
                                <a:rPr lang="en-US" sz="2400" b="0" i="1" smtClean="0">
                                  <a:latin typeface="Cambria Math"/>
                                  <a:ea typeface="Cambria Math"/>
                                </a:rPr>
                                <m:t>,</m:t>
                              </m:r>
                              <m:r>
                                <a:rPr lang="en-US" sz="2400" b="0" i="1" smtClean="0">
                                  <a:latin typeface="Cambria Math"/>
                                  <a:ea typeface="Cambria Math"/>
                                </a:rPr>
                                <m:t>𝑧</m:t>
                              </m:r>
                            </m:sub>
                          </m:sSub>
                          <m:r>
                            <a:rPr lang="en-US" sz="2400" b="0" i="1" smtClean="0">
                              <a:latin typeface="Cambria Math"/>
                              <a:ea typeface="Cambria Math"/>
                            </a:rPr>
                            <m:t>∙</m:t>
                          </m:r>
                          <m:r>
                            <a:rPr lang="en-US" sz="2400" b="0" i="1" smtClean="0">
                              <a:latin typeface="Cambria Math"/>
                              <a:ea typeface="Cambria Math"/>
                            </a:rPr>
                            <m:t>𝐸𝑥𝑝𝑒𝑟𝑡</m:t>
                          </m:r>
                          <m:r>
                            <a:rPr lang="en-US" sz="2400" b="0" i="1" smtClean="0">
                              <a:latin typeface="Cambria Math"/>
                              <a:ea typeface="Cambria Math"/>
                            </a:rPr>
                            <m:t>(</m:t>
                          </m:r>
                          <m:r>
                            <a:rPr lang="en-US" sz="2400" b="0" i="1" smtClean="0">
                              <a:latin typeface="Cambria Math"/>
                              <a:ea typeface="Cambria Math"/>
                            </a:rPr>
                            <m:t>𝑢</m:t>
                          </m:r>
                          <m:r>
                            <a:rPr lang="en-US" sz="2400" b="0" i="1" smtClean="0">
                              <a:latin typeface="Cambria Math"/>
                              <a:ea typeface="Cambria Math"/>
                            </a:rPr>
                            <m:t>,</m:t>
                          </m:r>
                          <m:r>
                            <a:rPr lang="en-US" sz="2400" b="0" i="1" smtClean="0">
                              <a:latin typeface="Cambria Math"/>
                              <a:ea typeface="Cambria Math"/>
                            </a:rPr>
                            <m:t>𝑧</m:t>
                          </m:r>
                          <m:r>
                            <a:rPr lang="en-US" sz="2400" b="0" i="1" smtClean="0">
                              <a:latin typeface="Cambria Math"/>
                              <a:ea typeface="Cambria Math"/>
                            </a:rPr>
                            <m:t>)</m:t>
                          </m:r>
                        </m:e>
                      </m:nary>
                    </m:oMath>
                  </m:oMathPara>
                </a14:m>
                <a:endParaRPr lang="en-US" sz="2400" dirty="0" smtClean="0">
                  <a:latin typeface="Calibri" pitchFamily="34" charset="0"/>
                </a:endParaRPr>
              </a:p>
              <a:p>
                <a:pPr lvl="1"/>
                <a14:m>
                  <m:oMath xmlns:m="http://schemas.openxmlformats.org/officeDocument/2006/math">
                    <m:sSub>
                      <m:sSubPr>
                        <m:ctrlPr>
                          <a:rPr lang="en-US" sz="2400" b="0" i="1" smtClean="0">
                            <a:latin typeface="Cambria Math"/>
                          </a:rPr>
                        </m:ctrlPr>
                      </m:sSubPr>
                      <m:e>
                        <m:r>
                          <a:rPr lang="en-US" sz="2400" b="0" i="1" smtClean="0">
                            <a:latin typeface="Cambria Math"/>
                          </a:rPr>
                          <m:t>𝜃</m:t>
                        </m:r>
                      </m:e>
                      <m:sub>
                        <m:r>
                          <a:rPr lang="en-US" sz="2400" b="0" i="1" smtClean="0">
                            <a:latin typeface="Cambria Math"/>
                          </a:rPr>
                          <m:t>𝑞</m:t>
                        </m:r>
                        <m:r>
                          <a:rPr lang="en-US" sz="2400" b="0" i="1" smtClean="0">
                            <a:latin typeface="Cambria Math"/>
                          </a:rPr>
                          <m:t>,</m:t>
                        </m:r>
                        <m:r>
                          <a:rPr lang="en-US" sz="2400" b="0" i="1" smtClean="0">
                            <a:latin typeface="Cambria Math"/>
                          </a:rPr>
                          <m:t>𝑧</m:t>
                        </m:r>
                      </m:sub>
                    </m:sSub>
                  </m:oMath>
                </a14:m>
                <a:r>
                  <a:rPr lang="en-US" sz="2400" dirty="0" smtClean="0">
                    <a:latin typeface="Calibri" pitchFamily="34" charset="0"/>
                  </a:rPr>
                  <a:t> is the estimated posterior topic distribution of question </a:t>
                </a:r>
                <a14:m>
                  <m:oMath xmlns:m="http://schemas.openxmlformats.org/officeDocument/2006/math">
                    <m:r>
                      <a:rPr lang="en-US" sz="2400" b="0" i="1" smtClean="0">
                        <a:latin typeface="Cambria Math"/>
                      </a:rPr>
                      <m:t>𝑞</m:t>
                    </m:r>
                  </m:oMath>
                </a14:m>
                <a:endParaRPr lang="en-US" sz="2400" dirty="0" smtClean="0">
                  <a:latin typeface="Calibri" pitchFamily="34" charset="0"/>
                </a:endParaRPr>
              </a:p>
              <a:p>
                <a:pPr marL="457200" lvl="1" indent="0">
                  <a:buNone/>
                </a:pPr>
                <a14:m>
                  <m:oMathPara xmlns:m="http://schemas.openxmlformats.org/officeDocument/2006/math">
                    <m:oMathParaPr>
                      <m:jc m:val="center"/>
                    </m:oMathParaPr>
                    <m:oMath xmlns:m="http://schemas.openxmlformats.org/officeDocument/2006/math">
                      <m:sSub>
                        <m:sSubPr>
                          <m:ctrlPr>
                            <a:rPr lang="en-US" sz="2400" b="0" i="1" smtClean="0">
                              <a:latin typeface="Cambria Math"/>
                            </a:rPr>
                          </m:ctrlPr>
                        </m:sSubPr>
                        <m:e>
                          <m:r>
                            <a:rPr lang="en-US" sz="2400" b="0" i="1" smtClean="0">
                              <a:latin typeface="Cambria Math"/>
                            </a:rPr>
                            <m:t>𝜃</m:t>
                          </m:r>
                        </m:e>
                        <m:sub>
                          <m:r>
                            <a:rPr lang="en-US" sz="2400" b="0" i="1" smtClean="0">
                              <a:latin typeface="Cambria Math"/>
                            </a:rPr>
                            <m:t>𝑞</m:t>
                          </m:r>
                          <m:r>
                            <a:rPr lang="en-US" sz="2400" b="0" i="1" smtClean="0">
                              <a:latin typeface="Cambria Math"/>
                            </a:rPr>
                            <m:t>,</m:t>
                          </m:r>
                          <m:r>
                            <a:rPr lang="en-US" sz="2400" b="0" i="1" smtClean="0">
                              <a:latin typeface="Cambria Math"/>
                            </a:rPr>
                            <m:t>𝑧</m:t>
                          </m:r>
                        </m:sub>
                      </m:sSub>
                      <m:r>
                        <a:rPr lang="en-US" sz="2400" b="0" i="1" smtClean="0">
                          <a:latin typeface="Cambria Math"/>
                          <a:ea typeface="Cambria Math"/>
                        </a:rPr>
                        <m:t>∝</m:t>
                      </m:r>
                      <m:r>
                        <a:rPr lang="en-US" sz="2400" b="0" i="1" smtClean="0">
                          <a:latin typeface="Cambria Math"/>
                          <a:ea typeface="Cambria Math"/>
                        </a:rPr>
                        <m:t>𝑝</m:t>
                      </m:r>
                      <m:d>
                        <m:dPr>
                          <m:ctrlPr>
                            <a:rPr lang="en-US" sz="2400" b="0" i="1" smtClean="0">
                              <a:latin typeface="Cambria Math"/>
                              <a:ea typeface="Cambria Math"/>
                            </a:rPr>
                          </m:ctrlPr>
                        </m:dPr>
                        <m:e>
                          <m:r>
                            <a:rPr lang="en-US" sz="2400" b="0" i="1" smtClean="0">
                              <a:latin typeface="Cambria Math"/>
                              <a:ea typeface="Cambria Math"/>
                            </a:rPr>
                            <m:t>𝑧</m:t>
                          </m:r>
                        </m:e>
                        <m:e>
                          <m:sSub>
                            <m:sSubPr>
                              <m:ctrlPr>
                                <a:rPr lang="en-US" sz="2400" b="0" i="1" smtClean="0">
                                  <a:latin typeface="Cambria Math"/>
                                  <a:ea typeface="Cambria Math"/>
                                </a:rPr>
                              </m:ctrlPr>
                            </m:sSubPr>
                            <m:e>
                              <m:r>
                                <a:rPr lang="en-US" sz="2400" b="1" i="0" smtClean="0">
                                  <a:latin typeface="Cambria Math"/>
                                  <a:ea typeface="Cambria Math"/>
                                </a:rPr>
                                <m:t>𝐰</m:t>
                              </m:r>
                            </m:e>
                            <m:sub>
                              <m:r>
                                <a:rPr lang="en-US" sz="2400" b="0" i="1" smtClean="0">
                                  <a:latin typeface="Cambria Math"/>
                                  <a:ea typeface="Cambria Math"/>
                                </a:rPr>
                                <m:t>𝑞</m:t>
                              </m:r>
                            </m:sub>
                          </m:sSub>
                          <m:r>
                            <a:rPr lang="en-US" sz="2400" b="0" i="1" smtClean="0">
                              <a:latin typeface="Cambria Math"/>
                              <a:ea typeface="Cambria Math"/>
                            </a:rPr>
                            <m:t>,</m:t>
                          </m:r>
                          <m:sSub>
                            <m:sSubPr>
                              <m:ctrlPr>
                                <a:rPr lang="en-US" sz="2400" b="0" i="1" smtClean="0">
                                  <a:latin typeface="Cambria Math"/>
                                  <a:ea typeface="Cambria Math"/>
                                </a:rPr>
                              </m:ctrlPr>
                            </m:sSubPr>
                            <m:e>
                              <m:r>
                                <a:rPr lang="en-US" sz="2400" b="1" i="0" smtClean="0">
                                  <a:latin typeface="Cambria Math"/>
                                  <a:ea typeface="Cambria Math"/>
                                </a:rPr>
                                <m:t>𝐭</m:t>
                              </m:r>
                            </m:e>
                            <m:sub>
                              <m:r>
                                <a:rPr lang="en-US" sz="2400" b="0" i="1" smtClean="0">
                                  <a:latin typeface="Cambria Math"/>
                                  <a:ea typeface="Cambria Math"/>
                                </a:rPr>
                                <m:t>𝑞</m:t>
                              </m:r>
                            </m:sub>
                          </m:sSub>
                          <m:r>
                            <a:rPr lang="en-US" sz="2400" b="0" i="1" smtClean="0">
                              <a:latin typeface="Cambria Math"/>
                              <a:ea typeface="Cambria Math"/>
                            </a:rPr>
                            <m:t>,</m:t>
                          </m:r>
                          <m:r>
                            <a:rPr lang="en-US" sz="2400" b="0" i="1" smtClean="0">
                              <a:latin typeface="Cambria Math"/>
                              <a:ea typeface="Cambria Math"/>
                            </a:rPr>
                            <m:t>𝑢</m:t>
                          </m:r>
                        </m:e>
                      </m:d>
                      <m:r>
                        <a:rPr lang="en-US" sz="2400" b="0" i="1" smtClean="0">
                          <a:latin typeface="Cambria Math"/>
                          <a:ea typeface="Cambria Math"/>
                        </a:rPr>
                        <m:t>=</m:t>
                      </m:r>
                      <m:r>
                        <a:rPr lang="en-US" sz="2400" b="0" i="1" smtClean="0">
                          <a:latin typeface="Cambria Math"/>
                          <a:ea typeface="Cambria Math"/>
                        </a:rPr>
                        <m:t>𝑝</m:t>
                      </m:r>
                      <m:d>
                        <m:dPr>
                          <m:ctrlPr>
                            <a:rPr lang="en-US" sz="2400" b="0" i="1" smtClean="0">
                              <a:latin typeface="Cambria Math"/>
                              <a:ea typeface="Cambria Math"/>
                            </a:rPr>
                          </m:ctrlPr>
                        </m:dPr>
                        <m:e>
                          <m:r>
                            <a:rPr lang="en-US" sz="2400" b="0" i="1" smtClean="0">
                              <a:latin typeface="Cambria Math"/>
                              <a:ea typeface="Cambria Math"/>
                            </a:rPr>
                            <m:t>𝑧</m:t>
                          </m:r>
                        </m:e>
                        <m:e>
                          <m:r>
                            <a:rPr lang="en-US" sz="2400" b="0" i="1" smtClean="0">
                              <a:latin typeface="Cambria Math"/>
                              <a:ea typeface="Cambria Math"/>
                            </a:rPr>
                            <m:t>𝑢</m:t>
                          </m:r>
                        </m:e>
                      </m:d>
                      <m:r>
                        <a:rPr lang="en-US" sz="2400" b="0" i="1" smtClean="0">
                          <a:latin typeface="Cambria Math"/>
                          <a:ea typeface="Cambria Math"/>
                        </a:rPr>
                        <m:t>𝑝</m:t>
                      </m:r>
                      <m:d>
                        <m:dPr>
                          <m:ctrlPr>
                            <a:rPr lang="en-US" sz="2400" b="0" i="1" smtClean="0">
                              <a:latin typeface="Cambria Math"/>
                              <a:ea typeface="Cambria Math"/>
                            </a:rPr>
                          </m:ctrlPr>
                        </m:dPr>
                        <m:e>
                          <m:sSub>
                            <m:sSubPr>
                              <m:ctrlPr>
                                <a:rPr lang="en-US" sz="2400" b="0" i="1" smtClean="0">
                                  <a:latin typeface="Cambria Math"/>
                                  <a:ea typeface="Cambria Math"/>
                                </a:rPr>
                              </m:ctrlPr>
                            </m:sSubPr>
                            <m:e>
                              <m:r>
                                <a:rPr lang="en-US" sz="2400" b="1" i="0" smtClean="0">
                                  <a:latin typeface="Cambria Math"/>
                                  <a:ea typeface="Cambria Math"/>
                                </a:rPr>
                                <m:t>𝐰</m:t>
                              </m:r>
                            </m:e>
                            <m:sub>
                              <m:r>
                                <a:rPr lang="en-US" sz="2400" b="0" i="1" smtClean="0">
                                  <a:latin typeface="Cambria Math"/>
                                  <a:ea typeface="Cambria Math"/>
                                </a:rPr>
                                <m:t>𝑞</m:t>
                              </m:r>
                            </m:sub>
                          </m:sSub>
                        </m:e>
                        <m:e>
                          <m:r>
                            <a:rPr lang="en-US" sz="2400" b="0" i="1" smtClean="0">
                              <a:latin typeface="Cambria Math"/>
                              <a:ea typeface="Cambria Math"/>
                            </a:rPr>
                            <m:t>𝑧</m:t>
                          </m:r>
                        </m:e>
                      </m:d>
                      <m:r>
                        <a:rPr lang="en-US" sz="2400" b="0" i="1" smtClean="0">
                          <a:latin typeface="Cambria Math"/>
                          <a:ea typeface="Cambria Math"/>
                        </a:rPr>
                        <m:t>𝑝</m:t>
                      </m:r>
                      <m:d>
                        <m:dPr>
                          <m:ctrlPr>
                            <a:rPr lang="en-US" sz="2400" b="0" i="1" smtClean="0">
                              <a:latin typeface="Cambria Math"/>
                              <a:ea typeface="Cambria Math"/>
                            </a:rPr>
                          </m:ctrlPr>
                        </m:dPr>
                        <m:e>
                          <m:sSub>
                            <m:sSubPr>
                              <m:ctrlPr>
                                <a:rPr lang="en-US" sz="2400" b="0" i="1" smtClean="0">
                                  <a:latin typeface="Cambria Math"/>
                                  <a:ea typeface="Cambria Math"/>
                                </a:rPr>
                              </m:ctrlPr>
                            </m:sSubPr>
                            <m:e>
                              <m:r>
                                <a:rPr lang="en-US" sz="2400" b="1" i="0" smtClean="0">
                                  <a:latin typeface="Cambria Math"/>
                                  <a:ea typeface="Cambria Math"/>
                                </a:rPr>
                                <m:t>𝐭</m:t>
                              </m:r>
                            </m:e>
                            <m:sub>
                              <m:r>
                                <a:rPr lang="en-US" sz="2400" b="0" i="1" smtClean="0">
                                  <a:latin typeface="Cambria Math"/>
                                  <a:ea typeface="Cambria Math"/>
                                </a:rPr>
                                <m:t>𝑞</m:t>
                              </m:r>
                            </m:sub>
                          </m:sSub>
                        </m:e>
                        <m:e>
                          <m:r>
                            <a:rPr lang="en-US" sz="2400" b="0" i="1" smtClean="0">
                              <a:latin typeface="Cambria Math"/>
                              <a:ea typeface="Cambria Math"/>
                            </a:rPr>
                            <m:t>𝑧</m:t>
                          </m:r>
                        </m:e>
                      </m:d>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𝜃</m:t>
                          </m:r>
                        </m:e>
                        <m:sub>
                          <m:r>
                            <a:rPr lang="en-US" sz="2400" b="0" i="1" smtClean="0">
                              <a:latin typeface="Cambria Math"/>
                              <a:ea typeface="Cambria Math"/>
                            </a:rPr>
                            <m:t>𝑢</m:t>
                          </m:r>
                          <m:r>
                            <a:rPr lang="en-US" sz="2400" b="0" i="1" smtClean="0">
                              <a:latin typeface="Cambria Math"/>
                              <a:ea typeface="Cambria Math"/>
                            </a:rPr>
                            <m:t>,</m:t>
                          </m:r>
                          <m:r>
                            <a:rPr lang="en-US" sz="2400" b="0" i="1" smtClean="0">
                              <a:latin typeface="Cambria Math"/>
                              <a:ea typeface="Cambria Math"/>
                            </a:rPr>
                            <m:t>𝑧</m:t>
                          </m:r>
                        </m:sub>
                      </m:sSub>
                      <m:nary>
                        <m:naryPr>
                          <m:chr m:val="∑"/>
                          <m:supHide m:val="on"/>
                          <m:ctrlPr>
                            <a:rPr lang="en-US" sz="2400" b="0" i="1" smtClean="0">
                              <a:latin typeface="Cambria Math"/>
                              <a:ea typeface="Cambria Math"/>
                            </a:rPr>
                          </m:ctrlPr>
                        </m:naryPr>
                        <m:sub>
                          <m:r>
                            <a:rPr lang="en-US" sz="2400" b="0" i="1" smtClean="0">
                              <a:latin typeface="Cambria Math"/>
                              <a:ea typeface="Cambria Math"/>
                            </a:rPr>
                            <m:t>𝑤</m:t>
                          </m:r>
                          <m:r>
                            <a:rPr lang="en-US" sz="2400" b="0" i="1" smtClean="0">
                              <a:latin typeface="Cambria Math"/>
                              <a:ea typeface="Cambria Math"/>
                            </a:rPr>
                            <m:t>:</m:t>
                          </m:r>
                          <m:sSub>
                            <m:sSubPr>
                              <m:ctrlPr>
                                <a:rPr lang="en-US" sz="2400" b="0" i="1" smtClean="0">
                                  <a:latin typeface="Cambria Math"/>
                                  <a:ea typeface="Cambria Math"/>
                                </a:rPr>
                              </m:ctrlPr>
                            </m:sSubPr>
                            <m:e>
                              <m:r>
                                <a:rPr lang="en-US" sz="2400" b="1" i="0" smtClean="0">
                                  <a:latin typeface="Cambria Math"/>
                                  <a:ea typeface="Cambria Math"/>
                                </a:rPr>
                                <m:t>𝐰</m:t>
                              </m:r>
                            </m:e>
                            <m:sub>
                              <m:r>
                                <a:rPr lang="en-US" sz="2400" b="0" i="1" smtClean="0">
                                  <a:latin typeface="Cambria Math"/>
                                  <a:ea typeface="Cambria Math"/>
                                </a:rPr>
                                <m:t>𝑞</m:t>
                              </m:r>
                            </m:sub>
                          </m:sSub>
                        </m:sub>
                        <m:sup/>
                        <m:e>
                          <m:r>
                            <a:rPr lang="en-US" sz="2400" b="0" i="1" smtClean="0">
                              <a:latin typeface="Cambria Math"/>
                              <a:ea typeface="Cambria Math"/>
                            </a:rPr>
                            <m:t>𝜑</m:t>
                          </m:r>
                          <m:d>
                            <m:dPr>
                              <m:ctrlPr>
                                <a:rPr lang="en-US" sz="2400" b="0" i="1" smtClean="0">
                                  <a:latin typeface="Cambria Math"/>
                                  <a:ea typeface="Cambria Math"/>
                                </a:rPr>
                              </m:ctrlPr>
                            </m:dPr>
                            <m:e>
                              <m:r>
                                <a:rPr lang="en-US" sz="2400" b="0" i="1" smtClean="0">
                                  <a:latin typeface="Cambria Math"/>
                                  <a:ea typeface="Cambria Math"/>
                                </a:rPr>
                                <m:t>𝑧</m:t>
                              </m:r>
                              <m:r>
                                <a:rPr lang="en-US" sz="2400" b="0" i="1" smtClean="0">
                                  <a:latin typeface="Cambria Math"/>
                                  <a:ea typeface="Cambria Math"/>
                                </a:rPr>
                                <m:t>,</m:t>
                              </m:r>
                              <m:r>
                                <a:rPr lang="en-US" sz="2400" b="0" i="1" smtClean="0">
                                  <a:latin typeface="Cambria Math"/>
                                  <a:ea typeface="Cambria Math"/>
                                </a:rPr>
                                <m:t>𝑤</m:t>
                              </m:r>
                            </m:e>
                          </m:d>
                          <m:nary>
                            <m:naryPr>
                              <m:chr m:val="∑"/>
                              <m:supHide m:val="on"/>
                              <m:ctrlPr>
                                <a:rPr lang="en-US" sz="2400" b="0" i="1" smtClean="0">
                                  <a:latin typeface="Cambria Math"/>
                                  <a:ea typeface="Cambria Math"/>
                                </a:rPr>
                              </m:ctrlPr>
                            </m:naryPr>
                            <m:sub>
                              <m:r>
                                <a:rPr lang="en-US" sz="2400" b="0" i="1" smtClean="0">
                                  <a:latin typeface="Cambria Math"/>
                                  <a:ea typeface="Cambria Math"/>
                                </a:rPr>
                                <m:t>𝑡</m:t>
                              </m:r>
                              <m:r>
                                <a:rPr lang="en-US" sz="2400" b="0" i="1" smtClean="0">
                                  <a:latin typeface="Cambria Math"/>
                                  <a:ea typeface="Cambria Math"/>
                                </a:rPr>
                                <m:t>:</m:t>
                              </m:r>
                              <m:sSub>
                                <m:sSubPr>
                                  <m:ctrlPr>
                                    <a:rPr lang="en-US" sz="2400" b="0" i="1" smtClean="0">
                                      <a:latin typeface="Cambria Math"/>
                                      <a:ea typeface="Cambria Math"/>
                                    </a:rPr>
                                  </m:ctrlPr>
                                </m:sSubPr>
                                <m:e>
                                  <m:r>
                                    <a:rPr lang="en-US" sz="2400" b="1" i="0" smtClean="0">
                                      <a:latin typeface="Cambria Math"/>
                                      <a:ea typeface="Cambria Math"/>
                                    </a:rPr>
                                    <m:t>𝐭</m:t>
                                  </m:r>
                                </m:e>
                                <m:sub>
                                  <m:r>
                                    <a:rPr lang="en-US" sz="2400" b="0" i="1" smtClean="0">
                                      <a:latin typeface="Cambria Math"/>
                                      <a:ea typeface="Cambria Math"/>
                                    </a:rPr>
                                    <m:t>𝑞</m:t>
                                  </m:r>
                                </m:sub>
                              </m:sSub>
                            </m:sub>
                            <m:sup/>
                            <m:e>
                              <m:r>
                                <a:rPr lang="en-US" sz="2400" b="0" i="1" smtClean="0">
                                  <a:latin typeface="Cambria Math"/>
                                  <a:ea typeface="Cambria Math"/>
                                </a:rPr>
                                <m:t>𝜓</m:t>
                              </m:r>
                              <m:r>
                                <a:rPr lang="en-US" sz="2400" b="0" i="1" smtClean="0">
                                  <a:latin typeface="Cambria Math"/>
                                  <a:ea typeface="Cambria Math"/>
                                </a:rPr>
                                <m:t>(</m:t>
                              </m:r>
                              <m:r>
                                <a:rPr lang="en-US" sz="2400" b="0" i="1" smtClean="0">
                                  <a:latin typeface="Cambria Math"/>
                                  <a:ea typeface="Cambria Math"/>
                                </a:rPr>
                                <m:t>𝑧</m:t>
                              </m:r>
                              <m:r>
                                <a:rPr lang="en-US" sz="2400" b="0" i="1" smtClean="0">
                                  <a:latin typeface="Cambria Math"/>
                                  <a:ea typeface="Cambria Math"/>
                                </a:rPr>
                                <m:t>,</m:t>
                              </m:r>
                              <m:r>
                                <a:rPr lang="en-US" sz="2400" b="0" i="1" smtClean="0">
                                  <a:latin typeface="Cambria Math"/>
                                  <a:ea typeface="Cambria Math"/>
                                </a:rPr>
                                <m:t>𝑡</m:t>
                              </m:r>
                              <m:r>
                                <a:rPr lang="en-US" sz="2400" b="0" i="1" smtClean="0">
                                  <a:latin typeface="Cambria Math"/>
                                  <a:ea typeface="Cambria Math"/>
                                </a:rPr>
                                <m:t>)</m:t>
                              </m:r>
                            </m:e>
                          </m:nary>
                        </m:e>
                      </m:nary>
                    </m:oMath>
                  </m:oMathPara>
                </a14:m>
                <a:endParaRPr lang="en-US" sz="2400" dirty="0" smtClean="0">
                  <a:latin typeface="Calibri"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295400"/>
                <a:ext cx="8229600" cy="5283369"/>
              </a:xfrm>
              <a:blipFill rotWithShape="1">
                <a:blip r:embed="rId3"/>
                <a:stretch>
                  <a:fillRect l="-1481" t="-1155" r="-1704"/>
                </a:stretch>
              </a:blipFill>
            </p:spPr>
            <p:txBody>
              <a:bodyPr/>
              <a:lstStyle/>
              <a:p>
                <a:r>
                  <a:rPr lang="en-SG">
                    <a:noFill/>
                  </a:rPr>
                  <a:t> </a:t>
                </a:r>
              </a:p>
            </p:txBody>
          </p:sp>
        </mc:Fallback>
      </mc:AlternateContent>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22</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Recommend Expert Users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68538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down)">
                                      <p:cBhvr>
                                        <p:cTn id="25" dur="500"/>
                                        <p:tgtEl>
                                          <p:spTgt spid="2">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down)">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6137065"/>
          </a:xfrm>
        </p:spPr>
        <p:txBody>
          <a:bodyPr/>
          <a:lstStyle/>
          <a:p>
            <a:r>
              <a:rPr lang="en-SG" sz="2800" dirty="0" smtClean="0">
                <a:latin typeface="Calibri" pitchFamily="34" charset="0"/>
              </a:rPr>
              <a:t>Our method </a:t>
            </a:r>
          </a:p>
          <a:p>
            <a:pPr lvl="1"/>
            <a:r>
              <a:rPr lang="en-SG" sz="2400" b="1" dirty="0" err="1" smtClean="0">
                <a:latin typeface="Calibri" pitchFamily="34" charset="0"/>
              </a:rPr>
              <a:t>CQARank</a:t>
            </a:r>
            <a:endParaRPr lang="en-SG" sz="2400" b="1" dirty="0">
              <a:latin typeface="Calibri" pitchFamily="34" charset="0"/>
            </a:endParaRPr>
          </a:p>
          <a:p>
            <a:r>
              <a:rPr lang="en-SG" sz="2800" dirty="0">
                <a:latin typeface="Calibri" pitchFamily="34" charset="0"/>
              </a:rPr>
              <a:t>Baselines</a:t>
            </a:r>
          </a:p>
          <a:p>
            <a:pPr marL="457200" lvl="1" indent="0">
              <a:buNone/>
            </a:pPr>
            <a:r>
              <a:rPr lang="en-SG" sz="2400" dirty="0" smtClean="0">
                <a:latin typeface="Calibri" pitchFamily="34" charset="0"/>
              </a:rPr>
              <a:t>Link </a:t>
            </a:r>
            <a:r>
              <a:rPr lang="en-SG" sz="2400" dirty="0">
                <a:latin typeface="Calibri" pitchFamily="34" charset="0"/>
              </a:rPr>
              <a:t>analysis </a:t>
            </a:r>
            <a:r>
              <a:rPr lang="en-SG" sz="2400" dirty="0" smtClean="0">
                <a:latin typeface="Calibri" pitchFamily="34" charset="0"/>
              </a:rPr>
              <a:t>method</a:t>
            </a:r>
            <a:endParaRPr lang="en-SG" sz="2400" dirty="0">
              <a:latin typeface="Calibri" pitchFamily="34" charset="0"/>
            </a:endParaRPr>
          </a:p>
          <a:p>
            <a:pPr lvl="1"/>
            <a:r>
              <a:rPr lang="en-SG" sz="2400" dirty="0">
                <a:latin typeface="Calibri" pitchFamily="34" charset="0"/>
              </a:rPr>
              <a:t>In </a:t>
            </a:r>
            <a:r>
              <a:rPr lang="en-SG" sz="2400" dirty="0" smtClean="0">
                <a:latin typeface="Calibri" pitchFamily="34" charset="0"/>
              </a:rPr>
              <a:t>Degree(</a:t>
            </a:r>
            <a:r>
              <a:rPr lang="en-SG" sz="2400" b="1" dirty="0" smtClean="0">
                <a:latin typeface="Calibri" pitchFamily="34" charset="0"/>
              </a:rPr>
              <a:t>ID</a:t>
            </a:r>
            <a:r>
              <a:rPr lang="en-SG" sz="2400" dirty="0" smtClean="0">
                <a:latin typeface="Calibri" pitchFamily="34" charset="0"/>
              </a:rPr>
              <a:t>)</a:t>
            </a:r>
          </a:p>
          <a:p>
            <a:pPr lvl="1"/>
            <a:r>
              <a:rPr lang="en-SG" sz="2400" dirty="0" smtClean="0">
                <a:latin typeface="Calibri" pitchFamily="34" charset="0"/>
              </a:rPr>
              <a:t>PageRank(</a:t>
            </a:r>
            <a:r>
              <a:rPr lang="en-SG" sz="2400" b="1" dirty="0" smtClean="0">
                <a:latin typeface="Calibri" pitchFamily="34" charset="0"/>
              </a:rPr>
              <a:t>PR</a:t>
            </a:r>
            <a:r>
              <a:rPr lang="en-SG" sz="2400" dirty="0" smtClean="0">
                <a:latin typeface="Calibri" pitchFamily="34" charset="0"/>
              </a:rPr>
              <a:t>)</a:t>
            </a:r>
          </a:p>
          <a:p>
            <a:pPr marL="457200" lvl="1" indent="0">
              <a:buNone/>
            </a:pPr>
            <a:r>
              <a:rPr lang="en-SG" sz="2400" dirty="0">
                <a:latin typeface="Calibri" pitchFamily="34" charset="0"/>
              </a:rPr>
              <a:t>Probabilistic generative model</a:t>
            </a:r>
          </a:p>
          <a:p>
            <a:pPr lvl="1"/>
            <a:r>
              <a:rPr lang="en-SG" sz="2400" b="1" dirty="0">
                <a:latin typeface="Calibri" pitchFamily="34" charset="0"/>
              </a:rPr>
              <a:t>TEM</a:t>
            </a:r>
            <a:r>
              <a:rPr lang="en-SG" sz="2400" dirty="0">
                <a:latin typeface="Calibri" pitchFamily="34" charset="0"/>
              </a:rPr>
              <a:t>(Part of our method)</a:t>
            </a:r>
          </a:p>
          <a:p>
            <a:pPr lvl="1"/>
            <a:r>
              <a:rPr lang="en-SG" sz="2400" b="1" dirty="0" smtClean="0">
                <a:latin typeface="Calibri" pitchFamily="34" charset="0"/>
              </a:rPr>
              <a:t>UQA</a:t>
            </a:r>
            <a:r>
              <a:rPr lang="en-SG" sz="2400" dirty="0">
                <a:latin typeface="Calibri" pitchFamily="34" charset="0"/>
              </a:rPr>
              <a:t>( </a:t>
            </a:r>
            <a:r>
              <a:rPr lang="en-SG" sz="2400" dirty="0" err="1">
                <a:latin typeface="Calibri" pitchFamily="34" charset="0"/>
              </a:rPr>
              <a:t>Guo</a:t>
            </a:r>
            <a:r>
              <a:rPr lang="en-SG" sz="2400" dirty="0">
                <a:latin typeface="Calibri" pitchFamily="34" charset="0"/>
              </a:rPr>
              <a:t> et al. CIKM08</a:t>
            </a:r>
            <a:r>
              <a:rPr lang="en-SG" sz="2400" dirty="0" smtClean="0">
                <a:latin typeface="Calibri" pitchFamily="34" charset="0"/>
              </a:rPr>
              <a:t>)</a:t>
            </a:r>
          </a:p>
          <a:p>
            <a:pPr marL="457200" lvl="1" indent="0">
              <a:buNone/>
            </a:pPr>
            <a:r>
              <a:rPr lang="en-SG" sz="2400" dirty="0">
                <a:latin typeface="Calibri" pitchFamily="34" charset="0"/>
              </a:rPr>
              <a:t>Combine </a:t>
            </a:r>
            <a:r>
              <a:rPr lang="en-US" sz="2400" dirty="0">
                <a:latin typeface="Calibri" pitchFamily="34" charset="0"/>
              </a:rPr>
              <a:t>l</a:t>
            </a:r>
            <a:r>
              <a:rPr lang="en-SG" sz="2400" dirty="0">
                <a:latin typeface="Calibri" pitchFamily="34" charset="0"/>
              </a:rPr>
              <a:t>ink analysis and topic </a:t>
            </a:r>
            <a:r>
              <a:rPr lang="en-SG" sz="2400" dirty="0" smtClean="0">
                <a:latin typeface="Calibri" pitchFamily="34" charset="0"/>
              </a:rPr>
              <a:t>model</a:t>
            </a:r>
            <a:endParaRPr lang="en-SG" sz="2400" dirty="0">
              <a:latin typeface="Calibri" pitchFamily="34" charset="0"/>
            </a:endParaRPr>
          </a:p>
          <a:p>
            <a:pPr lvl="1"/>
            <a:r>
              <a:rPr lang="en-SG" sz="2400" dirty="0" smtClean="0">
                <a:latin typeface="Calibri" pitchFamily="34" charset="0"/>
              </a:rPr>
              <a:t>Topic </a:t>
            </a:r>
            <a:r>
              <a:rPr lang="en-SG" sz="2400" dirty="0">
                <a:latin typeface="Calibri" pitchFamily="34" charset="0"/>
              </a:rPr>
              <a:t>Sensitive PageRank(</a:t>
            </a:r>
            <a:r>
              <a:rPr lang="en-SG" sz="2400" b="1" dirty="0">
                <a:latin typeface="Calibri" pitchFamily="34" charset="0"/>
              </a:rPr>
              <a:t>TSPR</a:t>
            </a:r>
            <a:r>
              <a:rPr lang="en-SG" sz="2400" dirty="0" smtClean="0">
                <a:latin typeface="Calibri" pitchFamily="34" charset="0"/>
              </a:rPr>
              <a:t>)(Zhou et al. CIKM12)</a:t>
            </a:r>
          </a:p>
          <a:p>
            <a:pPr lvl="1"/>
            <a:endParaRPr lang="en-US" dirty="0">
              <a:latin typeface="Calibri" pitchFamily="34" charset="0"/>
              <a:cs typeface="Calibri" pitchFamily="34" charset="0"/>
            </a:endParaRPr>
          </a:p>
          <a:p>
            <a:endParaRPr lang="en-SG" dirty="0">
              <a:latin typeface="Calibri" pitchFamily="34" charset="0"/>
            </a:endParaRPr>
          </a:p>
        </p:txBody>
      </p:sp>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23</a:t>
            </a:fld>
            <a:endParaRPr lang="en-US">
              <a:latin typeface="Calibri" pitchFamily="34" charset="0"/>
            </a:endParaRPr>
          </a:p>
        </p:txBody>
      </p:sp>
      <p:sp>
        <p:nvSpPr>
          <p:cNvPr id="4" name="Title 3"/>
          <p:cNvSpPr>
            <a:spLocks noGrp="1"/>
          </p:cNvSpPr>
          <p:nvPr>
            <p:ph type="title"/>
          </p:nvPr>
        </p:nvSpPr>
        <p:spPr/>
        <p:txBody>
          <a:bodyPr/>
          <a:lstStyle/>
          <a:p>
            <a:r>
              <a:rPr lang="en-US" dirty="0">
                <a:latin typeface="Calibri" pitchFamily="34" charset="0"/>
              </a:rPr>
              <a:t>Recommend Expert Users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68538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down)">
                                      <p:cBhvr>
                                        <p:cTn id="31" dur="500"/>
                                        <p:tgtEl>
                                          <p:spTgt spid="2">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down)">
                                      <p:cBhvr>
                                        <p:cTn id="34" dur="500"/>
                                        <p:tgtEl>
                                          <p:spTgt spid="2">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wipe(down)">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295400"/>
                <a:ext cx="8229600" cy="2296013"/>
              </a:xfrm>
            </p:spPr>
            <p:txBody>
              <a:bodyPr/>
              <a:lstStyle/>
              <a:p>
                <a:r>
                  <a:rPr lang="en-SG" sz="2800" dirty="0">
                    <a:latin typeface="Calibri" pitchFamily="34" charset="0"/>
                  </a:rPr>
                  <a:t>Evaluation Criteria</a:t>
                </a:r>
              </a:p>
              <a:p>
                <a:pPr lvl="1"/>
                <a:r>
                  <a:rPr lang="en-US" sz="2400" dirty="0">
                    <a:latin typeface="Calibri" pitchFamily="34" charset="0"/>
                  </a:rPr>
                  <a:t>Ground truth: User rank list by average votes for answering </a:t>
                </a:r>
                <a14:m>
                  <m:oMath xmlns:m="http://schemas.openxmlformats.org/officeDocument/2006/math">
                    <m:r>
                      <a:rPr lang="en-US" sz="2400" i="1">
                        <a:latin typeface="Cambria Math"/>
                      </a:rPr>
                      <m:t>𝑞</m:t>
                    </m:r>
                  </m:oMath>
                </a14:m>
                <a:endParaRPr lang="en-US" sz="2400" dirty="0">
                  <a:latin typeface="Calibri" pitchFamily="34" charset="0"/>
                </a:endParaRPr>
              </a:p>
              <a:p>
                <a:pPr lvl="1"/>
                <a:r>
                  <a:rPr lang="en-US" sz="2400" dirty="0">
                    <a:latin typeface="Calibri" pitchFamily="34" charset="0"/>
                  </a:rPr>
                  <a:t>Metrics: </a:t>
                </a:r>
                <a14:m>
                  <m:oMath xmlns:m="http://schemas.openxmlformats.org/officeDocument/2006/math">
                    <m:r>
                      <a:rPr lang="en-US" sz="2400" i="1">
                        <a:latin typeface="Cambria Math"/>
                      </a:rPr>
                      <m:t>𝑛𝐷𝐶𝐺</m:t>
                    </m:r>
                  </m:oMath>
                </a14:m>
                <a:r>
                  <a:rPr lang="en-SG" sz="2400" dirty="0">
                    <a:latin typeface="Calibri" pitchFamily="34" charset="0"/>
                  </a:rPr>
                  <a:t> , </a:t>
                </a:r>
                <a:r>
                  <a:rPr lang="en-SG" sz="2400" dirty="0" smtClean="0">
                    <a:latin typeface="Calibri" pitchFamily="34" charset="0"/>
                  </a:rPr>
                  <a:t>Pearson/Kendall correlation coefficients</a:t>
                </a:r>
              </a:p>
              <a:p>
                <a:r>
                  <a:rPr lang="en-US" sz="2800" dirty="0" smtClean="0">
                    <a:latin typeface="Calibri" pitchFamily="34" charset="0"/>
                  </a:rPr>
                  <a:t>Results</a:t>
                </a:r>
                <a:endParaRPr lang="en-SG" sz="2800" dirty="0">
                  <a:latin typeface="Calibri"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295400"/>
                <a:ext cx="8229600" cy="2296013"/>
              </a:xfrm>
              <a:blipFill rotWithShape="1">
                <a:blip r:embed="rId3"/>
                <a:stretch>
                  <a:fillRect l="-1481" t="-2660" b="-6649"/>
                </a:stretch>
              </a:blipFill>
            </p:spPr>
            <p:txBody>
              <a:bodyPr/>
              <a:lstStyle/>
              <a:p>
                <a:r>
                  <a:rPr lang="en-SG">
                    <a:noFill/>
                  </a:rPr>
                  <a:t> </a:t>
                </a:r>
              </a:p>
            </p:txBody>
          </p:sp>
        </mc:Fallback>
      </mc:AlternateContent>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24</a:t>
            </a:fld>
            <a:endParaRPr lang="en-US">
              <a:latin typeface="Calibri" pitchFamily="34" charset="0"/>
            </a:endParaRPr>
          </a:p>
        </p:txBody>
      </p:sp>
      <p:sp>
        <p:nvSpPr>
          <p:cNvPr id="4" name="Title 3"/>
          <p:cNvSpPr>
            <a:spLocks noGrp="1"/>
          </p:cNvSpPr>
          <p:nvPr>
            <p:ph type="title"/>
          </p:nvPr>
        </p:nvSpPr>
        <p:spPr/>
        <p:txBody>
          <a:bodyPr/>
          <a:lstStyle/>
          <a:p>
            <a:r>
              <a:rPr lang="en-US" dirty="0">
                <a:latin typeface="Calibri" pitchFamily="34" charset="0"/>
              </a:rPr>
              <a:t>Recommend Expert Users</a:t>
            </a:r>
            <a:endParaRPr lang="en-SG" dirty="0">
              <a:latin typeface="Calibri" pitchFamily="34" charset="0"/>
            </a:endParaRPr>
          </a:p>
        </p:txBody>
      </p:sp>
      <p:sp>
        <p:nvSpPr>
          <p:cNvPr id="9"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3581400"/>
            <a:ext cx="66675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4953000" y="4165602"/>
            <a:ext cx="762000" cy="13716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
        <p:nvSpPr>
          <p:cNvPr id="13" name="Rectangle 12"/>
          <p:cNvSpPr/>
          <p:nvPr/>
        </p:nvSpPr>
        <p:spPr>
          <a:xfrm>
            <a:off x="5943600" y="4165602"/>
            <a:ext cx="762000" cy="13716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
        <p:nvSpPr>
          <p:cNvPr id="14" name="Rectangle 13"/>
          <p:cNvSpPr/>
          <p:nvPr/>
        </p:nvSpPr>
        <p:spPr>
          <a:xfrm>
            <a:off x="6934200" y="4165602"/>
            <a:ext cx="762000" cy="13716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Tree>
    <p:extLst>
      <p:ext uri="{BB962C8B-B14F-4D97-AF65-F5344CB8AC3E}">
        <p14:creationId xmlns:p14="http://schemas.microsoft.com/office/powerpoint/2010/main" val="368538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101"/>
                                        </p:tgtEl>
                                        <p:attrNameLst>
                                          <p:attrName>style.visibility</p:attrName>
                                        </p:attrNameLst>
                                      </p:cBhvr>
                                      <p:to>
                                        <p:strVal val="visible"/>
                                      </p:to>
                                    </p:set>
                                    <p:animEffect transition="in" filter="fade">
                                      <p:cBhvr>
                                        <p:cTn id="25" dur="1000"/>
                                        <p:tgtEl>
                                          <p:spTgt spid="4101"/>
                                        </p:tgtEl>
                                      </p:cBhvr>
                                    </p:animEffect>
                                    <p:anim calcmode="lin" valueType="num">
                                      <p:cBhvr>
                                        <p:cTn id="26" dur="1000" fill="hold"/>
                                        <p:tgtEl>
                                          <p:spTgt spid="4101"/>
                                        </p:tgtEl>
                                        <p:attrNameLst>
                                          <p:attrName>ppt_x</p:attrName>
                                        </p:attrNameLst>
                                      </p:cBhvr>
                                      <p:tavLst>
                                        <p:tav tm="0">
                                          <p:val>
                                            <p:strVal val="#ppt_x"/>
                                          </p:val>
                                        </p:tav>
                                        <p:tav tm="100000">
                                          <p:val>
                                            <p:strVal val="#ppt_x"/>
                                          </p:val>
                                        </p:tav>
                                      </p:tavLst>
                                    </p:anim>
                                    <p:anim calcmode="lin" valueType="num">
                                      <p:cBhvr>
                                        <p:cTn id="27" dur="1000" fill="hold"/>
                                        <p:tgtEl>
                                          <p:spTgt spid="410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295400"/>
                <a:ext cx="8229600" cy="5299208"/>
              </a:xfrm>
            </p:spPr>
            <p:txBody>
              <a:bodyPr/>
              <a:lstStyle/>
              <a:p>
                <a:r>
                  <a:rPr lang="en-US" sz="2800" dirty="0" smtClean="0">
                    <a:latin typeface="Calibri" pitchFamily="34" charset="0"/>
                  </a:rPr>
                  <a:t>Task</a:t>
                </a:r>
              </a:p>
              <a:p>
                <a:pPr lvl="1"/>
                <a:r>
                  <a:rPr lang="en-US" sz="2400" dirty="0" smtClean="0">
                    <a:latin typeface="Calibri" pitchFamily="34" charset="0"/>
                  </a:rPr>
                  <a:t>Give a new question </a:t>
                </a:r>
                <a14:m>
                  <m:oMath xmlns:m="http://schemas.openxmlformats.org/officeDocument/2006/math">
                    <m:r>
                      <a:rPr lang="en-US" sz="2400" b="0" i="1" smtClean="0">
                        <a:latin typeface="Cambria Math"/>
                      </a:rPr>
                      <m:t>𝑞</m:t>
                    </m:r>
                  </m:oMath>
                </a14:m>
                <a:r>
                  <a:rPr lang="en-SG" sz="2400" dirty="0" smtClean="0">
                    <a:latin typeface="Calibri" pitchFamily="34" charset="0"/>
                  </a:rPr>
                  <a:t> and a set of answers </a:t>
                </a:r>
                <a14:m>
                  <m:oMath xmlns:m="http://schemas.openxmlformats.org/officeDocument/2006/math">
                    <m:r>
                      <a:rPr lang="en-US" sz="2400" b="1" i="0" smtClean="0">
                        <a:latin typeface="Cambria Math"/>
                      </a:rPr>
                      <m:t>𝐀</m:t>
                    </m:r>
                  </m:oMath>
                </a14:m>
                <a:r>
                  <a:rPr lang="en-SG" sz="2400" dirty="0" smtClean="0">
                    <a:latin typeface="Calibri" pitchFamily="34" charset="0"/>
                  </a:rPr>
                  <a:t>, Rank all answers in </a:t>
                </a:r>
                <a14:m>
                  <m:oMath xmlns:m="http://schemas.openxmlformats.org/officeDocument/2006/math">
                    <m:r>
                      <a:rPr lang="en-US" sz="2400" b="1">
                        <a:latin typeface="Cambria Math"/>
                      </a:rPr>
                      <m:t>𝐀</m:t>
                    </m:r>
                  </m:oMath>
                </a14:m>
                <a:r>
                  <a:rPr lang="en-SG" sz="2400" dirty="0" smtClean="0">
                    <a:latin typeface="Calibri" pitchFamily="34" charset="0"/>
                  </a:rPr>
                  <a:t>.</a:t>
                </a:r>
              </a:p>
              <a:p>
                <a:pPr lvl="1"/>
                <a:r>
                  <a:rPr lang="en-US" sz="2400" dirty="0">
                    <a:latin typeface="Calibri" pitchFamily="34" charset="0"/>
                  </a:rPr>
                  <a:t>Recommendation score function</a:t>
                </a:r>
                <a:endParaRPr lang="en-SG" sz="2400" dirty="0">
                  <a:latin typeface="Calibri" pitchFamily="34" charset="0"/>
                </a:endParaRPr>
              </a:p>
              <a:p>
                <a:pPr marL="457200" lvl="1" indent="0">
                  <a:buNone/>
                </a:pPr>
                <a14:m>
                  <m:oMathPara xmlns:m="http://schemas.openxmlformats.org/officeDocument/2006/math">
                    <m:oMathParaPr>
                      <m:jc m:val="centerGroup"/>
                    </m:oMathParaPr>
                    <m:oMath xmlns:m="http://schemas.openxmlformats.org/officeDocument/2006/math">
                      <m:r>
                        <a:rPr lang="en-US" sz="2400" i="1">
                          <a:latin typeface="Cambria Math"/>
                        </a:rPr>
                        <m:t>𝑆</m:t>
                      </m:r>
                      <m:d>
                        <m:dPr>
                          <m:ctrlPr>
                            <a:rPr lang="en-US" sz="2400" i="1" smtClean="0">
                              <a:latin typeface="Cambria Math"/>
                            </a:rPr>
                          </m:ctrlPr>
                        </m:dPr>
                        <m:e>
                          <m:r>
                            <a:rPr lang="en-US" sz="2400" b="0" i="1" smtClean="0">
                              <a:latin typeface="Cambria Math"/>
                            </a:rPr>
                            <m:t>𝑎</m:t>
                          </m:r>
                          <m:r>
                            <a:rPr lang="en-US" sz="2400" i="1">
                              <a:latin typeface="Cambria Math"/>
                            </a:rPr>
                            <m:t>,</m:t>
                          </m:r>
                          <m:r>
                            <a:rPr lang="en-US" sz="2400" i="1">
                              <a:latin typeface="Cambria Math"/>
                            </a:rPr>
                            <m:t>𝑞</m:t>
                          </m:r>
                        </m:e>
                      </m:d>
                      <m:r>
                        <a:rPr lang="en-US" sz="2400" i="1">
                          <a:latin typeface="Cambria Math"/>
                        </a:rPr>
                        <m:t>=</m:t>
                      </m:r>
                      <m:r>
                        <a:rPr lang="en-US" sz="2400" i="1">
                          <a:latin typeface="Cambria Math"/>
                        </a:rPr>
                        <m:t>𝑆𝑖𝑚</m:t>
                      </m:r>
                      <m:d>
                        <m:dPr>
                          <m:ctrlPr>
                            <a:rPr lang="en-US" sz="2400" i="1">
                              <a:latin typeface="Cambria Math"/>
                            </a:rPr>
                          </m:ctrlPr>
                        </m:dPr>
                        <m:e>
                          <m:r>
                            <a:rPr lang="en-US" sz="2400" b="0" i="1" smtClean="0">
                              <a:latin typeface="Cambria Math"/>
                            </a:rPr>
                            <m:t>𝑎</m:t>
                          </m:r>
                          <m:r>
                            <a:rPr lang="en-US" sz="2400" i="1">
                              <a:latin typeface="Cambria Math"/>
                            </a:rPr>
                            <m:t>,</m:t>
                          </m:r>
                          <m:r>
                            <a:rPr lang="en-US" sz="2400" i="1">
                              <a:latin typeface="Cambria Math"/>
                            </a:rPr>
                            <m:t>𝑞</m:t>
                          </m:r>
                        </m:e>
                      </m:d>
                      <m:r>
                        <a:rPr lang="en-US" sz="2400" i="1">
                          <a:latin typeface="Cambria Math"/>
                          <a:ea typeface="Cambria Math"/>
                        </a:rPr>
                        <m:t>∙</m:t>
                      </m:r>
                      <m:r>
                        <a:rPr lang="en-US" sz="2400" i="1">
                          <a:latin typeface="Cambria Math"/>
                          <a:ea typeface="Cambria Math"/>
                        </a:rPr>
                        <m:t>𝐸𝑥𝑝𝑒𝑟𝑡</m:t>
                      </m:r>
                      <m:d>
                        <m:dPr>
                          <m:ctrlPr>
                            <a:rPr lang="en-US" sz="2400" i="1">
                              <a:latin typeface="Cambria Math"/>
                              <a:ea typeface="Cambria Math"/>
                            </a:rPr>
                          </m:ctrlPr>
                        </m:dPr>
                        <m:e>
                          <m:r>
                            <a:rPr lang="en-US" sz="2400" i="1">
                              <a:latin typeface="Cambria Math"/>
                              <a:ea typeface="Cambria Math"/>
                            </a:rPr>
                            <m:t>𝑢</m:t>
                          </m:r>
                          <m:r>
                            <a:rPr lang="en-US" sz="2400" i="1">
                              <a:latin typeface="Cambria Math"/>
                              <a:ea typeface="Cambria Math"/>
                            </a:rPr>
                            <m:t>,</m:t>
                          </m:r>
                          <m:r>
                            <a:rPr lang="en-US" sz="2400" i="1">
                              <a:latin typeface="Cambria Math"/>
                              <a:ea typeface="Cambria Math"/>
                            </a:rPr>
                            <m:t>𝑞</m:t>
                          </m:r>
                        </m:e>
                      </m:d>
                      <m:r>
                        <a:rPr lang="en-US" sz="2400" i="1">
                          <a:latin typeface="Cambria Math"/>
                          <a:ea typeface="Cambria Math"/>
                        </a:rPr>
                        <m:t>=(1−</m:t>
                      </m:r>
                      <m:r>
                        <a:rPr lang="en-US" sz="2400" i="1">
                          <a:latin typeface="Cambria Math"/>
                          <a:ea typeface="Cambria Math"/>
                        </a:rPr>
                        <m:t>𝐽𝑆</m:t>
                      </m:r>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𝜃</m:t>
                          </m:r>
                        </m:e>
                        <m:sub>
                          <m:r>
                            <a:rPr lang="en-US" sz="2400" b="0" i="1" smtClean="0">
                              <a:latin typeface="Cambria Math"/>
                              <a:ea typeface="Cambria Math"/>
                            </a:rPr>
                            <m:t>𝑎</m:t>
                          </m:r>
                        </m:sub>
                      </m:sSub>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𝜃</m:t>
                          </m:r>
                        </m:e>
                        <m:sub>
                          <m:r>
                            <a:rPr lang="en-US" sz="2400" i="1">
                              <a:latin typeface="Cambria Math"/>
                              <a:ea typeface="Cambria Math"/>
                            </a:rPr>
                            <m:t>𝑞</m:t>
                          </m:r>
                        </m:sub>
                      </m:sSub>
                      <m:r>
                        <a:rPr lang="en-US" sz="2400" i="1">
                          <a:latin typeface="Cambria Math"/>
                          <a:ea typeface="Cambria Math"/>
                        </a:rPr>
                        <m:t>))∙</m:t>
                      </m:r>
                      <m:nary>
                        <m:naryPr>
                          <m:chr m:val="∑"/>
                          <m:supHide m:val="on"/>
                          <m:ctrlPr>
                            <a:rPr lang="en-US" sz="2400" i="1">
                              <a:latin typeface="Cambria Math"/>
                              <a:ea typeface="Cambria Math"/>
                            </a:rPr>
                          </m:ctrlPr>
                        </m:naryPr>
                        <m:sub>
                          <m:r>
                            <a:rPr lang="en-US" sz="2400" i="1">
                              <a:latin typeface="Cambria Math"/>
                              <a:ea typeface="Cambria Math"/>
                            </a:rPr>
                            <m:t>𝑧</m:t>
                          </m:r>
                        </m:sub>
                        <m:sup/>
                        <m:e>
                          <m:sSub>
                            <m:sSubPr>
                              <m:ctrlPr>
                                <a:rPr lang="en-US" sz="2400" i="1">
                                  <a:latin typeface="Cambria Math"/>
                                  <a:ea typeface="Cambria Math"/>
                                </a:rPr>
                              </m:ctrlPr>
                            </m:sSubPr>
                            <m:e>
                              <m:r>
                                <a:rPr lang="en-US" sz="2400" i="1">
                                  <a:latin typeface="Cambria Math"/>
                                  <a:ea typeface="Cambria Math"/>
                                </a:rPr>
                                <m:t>𝜃</m:t>
                              </m:r>
                            </m:e>
                            <m:sub>
                              <m:r>
                                <a:rPr lang="en-US" sz="2400" i="1">
                                  <a:latin typeface="Cambria Math"/>
                                  <a:ea typeface="Cambria Math"/>
                                </a:rPr>
                                <m:t>𝑞</m:t>
                              </m:r>
                              <m:r>
                                <a:rPr lang="en-US" sz="2400" i="1">
                                  <a:latin typeface="Cambria Math"/>
                                  <a:ea typeface="Cambria Math"/>
                                </a:rPr>
                                <m:t>,</m:t>
                              </m:r>
                              <m:r>
                                <a:rPr lang="en-US" sz="2400" i="1">
                                  <a:latin typeface="Cambria Math"/>
                                  <a:ea typeface="Cambria Math"/>
                                </a:rPr>
                                <m:t>𝑧</m:t>
                              </m:r>
                            </m:sub>
                          </m:sSub>
                          <m:r>
                            <a:rPr lang="en-US" sz="2400" i="1">
                              <a:latin typeface="Cambria Math"/>
                              <a:ea typeface="Cambria Math"/>
                            </a:rPr>
                            <m:t>∙</m:t>
                          </m:r>
                          <m:r>
                            <a:rPr lang="en-US" sz="2400" i="1">
                              <a:latin typeface="Cambria Math"/>
                              <a:ea typeface="Cambria Math"/>
                            </a:rPr>
                            <m:t>𝐸𝑥𝑝𝑒𝑟𝑡</m:t>
                          </m:r>
                          <m:r>
                            <a:rPr lang="en-US" sz="2400" i="1">
                              <a:latin typeface="Cambria Math"/>
                              <a:ea typeface="Cambria Math"/>
                            </a:rPr>
                            <m:t>(</m:t>
                          </m:r>
                          <m:r>
                            <a:rPr lang="en-US" sz="2400" i="1">
                              <a:latin typeface="Cambria Math"/>
                              <a:ea typeface="Cambria Math"/>
                            </a:rPr>
                            <m:t>𝑢</m:t>
                          </m:r>
                          <m:r>
                            <a:rPr lang="en-US" sz="2400" i="1">
                              <a:latin typeface="Cambria Math"/>
                              <a:ea typeface="Cambria Math"/>
                            </a:rPr>
                            <m:t>,</m:t>
                          </m:r>
                          <m:r>
                            <a:rPr lang="en-US" sz="2400" i="1">
                              <a:latin typeface="Cambria Math"/>
                              <a:ea typeface="Cambria Math"/>
                            </a:rPr>
                            <m:t>𝑧</m:t>
                          </m:r>
                          <m:r>
                            <a:rPr lang="en-US" sz="2400" i="1">
                              <a:latin typeface="Cambria Math"/>
                              <a:ea typeface="Cambria Math"/>
                            </a:rPr>
                            <m:t>)</m:t>
                          </m:r>
                        </m:e>
                      </m:nary>
                    </m:oMath>
                  </m:oMathPara>
                </a14:m>
                <a:endParaRPr lang="en-SG" sz="2000" dirty="0" smtClean="0">
                  <a:latin typeface="Calibri" pitchFamily="34" charset="0"/>
                </a:endParaRPr>
              </a:p>
              <a:p>
                <a:r>
                  <a:rPr lang="en-US" sz="2800" dirty="0" smtClean="0">
                    <a:latin typeface="Calibri" pitchFamily="34" charset="0"/>
                  </a:rPr>
                  <a:t>Baselines and </a:t>
                </a:r>
                <a:r>
                  <a:rPr lang="en-US" sz="2800" dirty="0">
                    <a:latin typeface="Calibri" pitchFamily="34" charset="0"/>
                  </a:rPr>
                  <a:t>e</a:t>
                </a:r>
                <a:r>
                  <a:rPr lang="en-US" sz="2800" dirty="0" smtClean="0">
                    <a:latin typeface="Calibri" pitchFamily="34" charset="0"/>
                  </a:rPr>
                  <a:t>valuation criteria  are the same with expert recommendation task</a:t>
                </a:r>
              </a:p>
              <a:p>
                <a:r>
                  <a:rPr lang="en-US" sz="2800" dirty="0" smtClean="0">
                    <a:latin typeface="Calibri" pitchFamily="34" charset="0"/>
                  </a:rPr>
                  <a:t>We use each answer’s vote to generate ground truth rank list</a:t>
                </a:r>
                <a:endParaRPr lang="en-US" sz="2800" dirty="0">
                  <a:latin typeface="Calibri" pitchFamily="34" charset="0"/>
                </a:endParaRPr>
              </a:p>
              <a:p>
                <a:pPr marL="457200" lvl="1" indent="0">
                  <a:buNone/>
                </a:pPr>
                <a:endParaRPr lang="en-SG" sz="2000" dirty="0">
                  <a:latin typeface="Calibri"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295400"/>
                <a:ext cx="8229600" cy="5299208"/>
              </a:xfrm>
              <a:blipFill rotWithShape="1">
                <a:blip r:embed="rId3"/>
                <a:stretch>
                  <a:fillRect l="-1481" t="-1151" r="-1556"/>
                </a:stretch>
              </a:blipFill>
            </p:spPr>
            <p:txBody>
              <a:bodyPr/>
              <a:lstStyle/>
              <a:p>
                <a:r>
                  <a:rPr lang="en-SG">
                    <a:noFill/>
                  </a:rPr>
                  <a:t> </a:t>
                </a:r>
              </a:p>
            </p:txBody>
          </p:sp>
        </mc:Fallback>
      </mc:AlternateContent>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25</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Recommend Answers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68538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down)">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1114151"/>
          </a:xfrm>
        </p:spPr>
        <p:txBody>
          <a:bodyPr/>
          <a:lstStyle/>
          <a:p>
            <a:r>
              <a:rPr lang="en-US" sz="2800" dirty="0">
                <a:latin typeface="Calibri" pitchFamily="34" charset="0"/>
              </a:rPr>
              <a:t>Result</a:t>
            </a:r>
          </a:p>
          <a:p>
            <a:endParaRPr lang="en-US" dirty="0" smtClean="0">
              <a:latin typeface="Calibri" pitchFamily="34" charset="0"/>
            </a:endParaRPr>
          </a:p>
        </p:txBody>
      </p:sp>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26</a:t>
            </a:fld>
            <a:endParaRPr lang="en-US">
              <a:latin typeface="Calibri" pitchFamily="34" charset="0"/>
            </a:endParaRPr>
          </a:p>
        </p:txBody>
      </p:sp>
      <p:sp>
        <p:nvSpPr>
          <p:cNvPr id="4" name="Title 3"/>
          <p:cNvSpPr>
            <a:spLocks noGrp="1"/>
          </p:cNvSpPr>
          <p:nvPr>
            <p:ph type="title"/>
          </p:nvPr>
        </p:nvSpPr>
        <p:spPr/>
        <p:txBody>
          <a:bodyPr/>
          <a:lstStyle/>
          <a:p>
            <a:r>
              <a:rPr lang="en-US" dirty="0">
                <a:latin typeface="Calibri" pitchFamily="34" charset="0"/>
              </a:rPr>
              <a:t>Recommend Answers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5" y="2137230"/>
            <a:ext cx="664845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667000" y="3708402"/>
            <a:ext cx="609600" cy="25399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
        <p:nvSpPr>
          <p:cNvPr id="9" name="Rectangle 8"/>
          <p:cNvSpPr/>
          <p:nvPr/>
        </p:nvSpPr>
        <p:spPr>
          <a:xfrm>
            <a:off x="4953000" y="2730501"/>
            <a:ext cx="685800" cy="138429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
        <p:nvSpPr>
          <p:cNvPr id="10" name="Rectangle 9"/>
          <p:cNvSpPr/>
          <p:nvPr/>
        </p:nvSpPr>
        <p:spPr>
          <a:xfrm>
            <a:off x="5943600" y="2743200"/>
            <a:ext cx="685800" cy="138429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
        <p:nvSpPr>
          <p:cNvPr id="11" name="Rectangle 10"/>
          <p:cNvSpPr/>
          <p:nvPr/>
        </p:nvSpPr>
        <p:spPr>
          <a:xfrm>
            <a:off x="6934200" y="2743200"/>
            <a:ext cx="685800" cy="138429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Tree>
    <p:extLst>
      <p:ext uri="{BB962C8B-B14F-4D97-AF65-F5344CB8AC3E}">
        <p14:creationId xmlns:p14="http://schemas.microsoft.com/office/powerpoint/2010/main" val="368538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1000"/>
                                        <p:tgtEl>
                                          <p:spTgt spid="7170"/>
                                        </p:tgtEl>
                                      </p:cBhvr>
                                    </p:animEffect>
                                    <p:anim calcmode="lin" valueType="num">
                                      <p:cBhvr>
                                        <p:cTn id="13" dur="1000" fill="hold"/>
                                        <p:tgtEl>
                                          <p:spTgt spid="7170"/>
                                        </p:tgtEl>
                                        <p:attrNameLst>
                                          <p:attrName>ppt_x</p:attrName>
                                        </p:attrNameLst>
                                      </p:cBhvr>
                                      <p:tavLst>
                                        <p:tav tm="0">
                                          <p:val>
                                            <p:strVal val="#ppt_x"/>
                                          </p:val>
                                        </p:tav>
                                        <p:tav tm="100000">
                                          <p:val>
                                            <p:strVal val="#ppt_x"/>
                                          </p:val>
                                        </p:tav>
                                      </p:tavLst>
                                    </p:anim>
                                    <p:anim calcmode="lin" valueType="num">
                                      <p:cBhvr>
                                        <p:cTn id="14"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295400"/>
                <a:ext cx="8229600" cy="4142673"/>
              </a:xfrm>
            </p:spPr>
            <p:txBody>
              <a:bodyPr/>
              <a:lstStyle/>
              <a:p>
                <a:r>
                  <a:rPr lang="en-US" altLang="zh-CN" sz="2800" dirty="0" smtClean="0">
                    <a:latin typeface="Calibri" pitchFamily="34" charset="0"/>
                  </a:rPr>
                  <a:t>When a user asks a new question(referred as </a:t>
                </a:r>
                <a:r>
                  <a:rPr lang="en-US" altLang="zh-CN" sz="2800" i="1" dirty="0" smtClean="0">
                    <a:latin typeface="Calibri" pitchFamily="34" charset="0"/>
                  </a:rPr>
                  <a:t>query question</a:t>
                </a:r>
                <a:r>
                  <a:rPr lang="en-US" altLang="zh-CN" sz="2800" dirty="0" smtClean="0">
                    <a:latin typeface="Calibri" pitchFamily="34" charset="0"/>
                  </a:rPr>
                  <a:t>), the user will often get replies of links to other </a:t>
                </a:r>
                <a:r>
                  <a:rPr lang="en-US" altLang="zh-CN" sz="2800" i="1" dirty="0" smtClean="0">
                    <a:latin typeface="Calibri" pitchFamily="34" charset="0"/>
                  </a:rPr>
                  <a:t>similar questions</a:t>
                </a:r>
                <a:endParaRPr lang="en-US" altLang="zh-CN" sz="2800" dirty="0" smtClean="0">
                  <a:latin typeface="Calibri" pitchFamily="34" charset="0"/>
                </a:endParaRPr>
              </a:p>
              <a:p>
                <a:r>
                  <a:rPr lang="en-US" sz="2800" dirty="0" smtClean="0">
                    <a:latin typeface="Calibri" pitchFamily="34" charset="0"/>
                  </a:rPr>
                  <a:t>Crawl </a:t>
                </a:r>
                <a14:m>
                  <m:oMath xmlns:m="http://schemas.openxmlformats.org/officeDocument/2006/math">
                    <m:r>
                      <a:rPr lang="en-US" sz="2800" b="0" i="1" smtClean="0">
                        <a:latin typeface="Cambria Math"/>
                      </a:rPr>
                      <m:t>1000</m:t>
                    </m:r>
                  </m:oMath>
                </a14:m>
                <a:r>
                  <a:rPr lang="en-SG" sz="2800" dirty="0" smtClean="0">
                    <a:latin typeface="Calibri" pitchFamily="34" charset="0"/>
                  </a:rPr>
                  <a:t> questions as </a:t>
                </a:r>
                <a:r>
                  <a:rPr lang="en-SG" sz="2800" i="1" dirty="0" smtClean="0">
                    <a:latin typeface="Calibri" pitchFamily="34" charset="0"/>
                  </a:rPr>
                  <a:t>query question </a:t>
                </a:r>
                <a:r>
                  <a:rPr lang="en-SG" sz="2800" dirty="0" smtClean="0">
                    <a:latin typeface="Calibri" pitchFamily="34" charset="0"/>
                  </a:rPr>
                  <a:t>set whose similar questions exist in the training data set</a:t>
                </a:r>
              </a:p>
              <a:p>
                <a:r>
                  <a:rPr lang="en-US" sz="2800" dirty="0" smtClean="0">
                    <a:latin typeface="Calibri" pitchFamily="34" charset="0"/>
                  </a:rPr>
                  <a:t>For each </a:t>
                </a:r>
                <a:r>
                  <a:rPr lang="en-US" sz="2800" i="1" dirty="0" smtClean="0">
                    <a:latin typeface="Calibri" pitchFamily="34" charset="0"/>
                  </a:rPr>
                  <a:t>query question </a:t>
                </a:r>
                <a:r>
                  <a:rPr lang="en-US" sz="2800" dirty="0" smtClean="0">
                    <a:latin typeface="Calibri" pitchFamily="34" charset="0"/>
                  </a:rPr>
                  <a:t>with </a:t>
                </a:r>
                <a14:m>
                  <m:oMath xmlns:m="http://schemas.openxmlformats.org/officeDocument/2006/math">
                    <m:r>
                      <a:rPr lang="en-US" sz="2800" b="0" i="1" smtClean="0">
                        <a:latin typeface="Cambria Math"/>
                      </a:rPr>
                      <m:t>𝑛</m:t>
                    </m:r>
                  </m:oMath>
                </a14:m>
                <a:r>
                  <a:rPr lang="en-SG" sz="2800" dirty="0" smtClean="0">
                    <a:latin typeface="Calibri" pitchFamily="34" charset="0"/>
                  </a:rPr>
                  <a:t> </a:t>
                </a:r>
                <a:r>
                  <a:rPr lang="en-SG" sz="2800" i="1" dirty="0" smtClean="0">
                    <a:latin typeface="Calibri" pitchFamily="34" charset="0"/>
                  </a:rPr>
                  <a:t>similar questions</a:t>
                </a:r>
                <a:r>
                  <a:rPr lang="en-SG" sz="2800" dirty="0" smtClean="0">
                    <a:latin typeface="Calibri" pitchFamily="34" charset="0"/>
                  </a:rPr>
                  <a:t>, we randomly select another </a:t>
                </a:r>
                <a14:m>
                  <m:oMath xmlns:m="http://schemas.openxmlformats.org/officeDocument/2006/math">
                    <m:r>
                      <a:rPr lang="en-US" sz="2800" b="0" i="1" smtClean="0">
                        <a:latin typeface="Cambria Math"/>
                      </a:rPr>
                      <m:t>𝑚</m:t>
                    </m:r>
                    <m:r>
                      <a:rPr lang="en-US" sz="2800" b="0" i="1" smtClean="0">
                        <a:latin typeface="Cambria Math"/>
                      </a:rPr>
                      <m:t> </m:t>
                    </m:r>
                    <m:r>
                      <a:rPr lang="en-US" sz="2800" b="0" i="0" smtClean="0">
                        <a:latin typeface="Cambria Math"/>
                      </a:rPr>
                      <m:t>(</m:t>
                    </m:r>
                    <m:r>
                      <m:rPr>
                        <m:sty m:val="p"/>
                      </m:rPr>
                      <a:rPr lang="en-US" sz="2800" b="0" i="0" smtClean="0">
                        <a:latin typeface="Cambria Math"/>
                      </a:rPr>
                      <m:t>m</m:t>
                    </m:r>
                    <m:r>
                      <a:rPr lang="en-US" sz="2800" b="0" i="0" smtClean="0">
                        <a:latin typeface="Cambria Math"/>
                      </a:rPr>
                      <m:t>=1000)</m:t>
                    </m:r>
                  </m:oMath>
                </a14:m>
                <a:r>
                  <a:rPr lang="en-SG" sz="2800" dirty="0" smtClean="0">
                    <a:latin typeface="Calibri" pitchFamily="34" charset="0"/>
                  </a:rPr>
                  <a:t> questions from the training data set to form </a:t>
                </a:r>
                <a:r>
                  <a:rPr lang="en-SG" sz="2800" i="1" dirty="0" smtClean="0">
                    <a:latin typeface="Calibri" pitchFamily="34" charset="0"/>
                  </a:rPr>
                  <a:t>candidate similar questions</a:t>
                </a:r>
                <a:endParaRPr lang="en-SG" sz="2800" dirty="0">
                  <a:latin typeface="Calibri"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295400"/>
                <a:ext cx="8229600" cy="4142673"/>
              </a:xfrm>
              <a:blipFill rotWithShape="1">
                <a:blip r:embed="rId3"/>
                <a:stretch>
                  <a:fillRect l="-1481" t="-1473" r="-889" b="-3240"/>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27</a:t>
            </a:fld>
            <a:endParaRPr lang="en-US">
              <a:latin typeface="Calibri" pitchFamily="34" charset="0"/>
            </a:endParaRPr>
          </a:p>
        </p:txBody>
      </p:sp>
      <p:sp>
        <p:nvSpPr>
          <p:cNvPr id="4" name="Title 3"/>
          <p:cNvSpPr>
            <a:spLocks noGrp="1"/>
          </p:cNvSpPr>
          <p:nvPr>
            <p:ph type="title"/>
          </p:nvPr>
        </p:nvSpPr>
        <p:spPr/>
        <p:txBody>
          <a:bodyPr/>
          <a:lstStyle/>
          <a:p>
            <a:r>
              <a:rPr lang="en-US" dirty="0">
                <a:latin typeface="Calibri" pitchFamily="34" charset="0"/>
              </a:rPr>
              <a:t>Recommend </a:t>
            </a:r>
            <a:r>
              <a:rPr lang="en-US" dirty="0" smtClean="0">
                <a:latin typeface="Calibri" pitchFamily="34" charset="0"/>
              </a:rPr>
              <a:t>Similar Questions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68538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295400"/>
                <a:ext cx="8229600" cy="3711785"/>
              </a:xfrm>
            </p:spPr>
            <p:txBody>
              <a:bodyPr/>
              <a:lstStyle/>
              <a:p>
                <a:r>
                  <a:rPr lang="en-US" altLang="zh-CN" sz="2800" dirty="0" smtClean="0">
                    <a:latin typeface="Calibri" pitchFamily="34" charset="0"/>
                  </a:rPr>
                  <a:t>All comparing methods rank these </a:t>
                </a:r>
                <a14:m>
                  <m:oMath xmlns:m="http://schemas.openxmlformats.org/officeDocument/2006/math">
                    <m:r>
                      <a:rPr lang="en-US" altLang="zh-CN" sz="2800" b="0" i="1" smtClean="0">
                        <a:latin typeface="Cambria Math"/>
                      </a:rPr>
                      <m:t>𝑚</m:t>
                    </m:r>
                    <m:r>
                      <a:rPr lang="en-US" altLang="zh-CN" sz="2800" b="0" i="1" smtClean="0">
                        <a:latin typeface="Cambria Math"/>
                      </a:rPr>
                      <m:t>+</m:t>
                    </m:r>
                    <m:r>
                      <a:rPr lang="en-US" altLang="zh-CN" sz="2800" b="0" i="1" smtClean="0">
                        <a:latin typeface="Cambria Math"/>
                      </a:rPr>
                      <m:t>𝑛</m:t>
                    </m:r>
                  </m:oMath>
                </a14:m>
                <a:r>
                  <a:rPr lang="en-US" altLang="zh-CN" sz="2800" dirty="0" smtClean="0">
                    <a:latin typeface="Calibri" pitchFamily="34" charset="0"/>
                  </a:rPr>
                  <a:t> </a:t>
                </a:r>
                <a:r>
                  <a:rPr lang="en-US" altLang="zh-CN" sz="2800" i="1" dirty="0" smtClean="0">
                    <a:latin typeface="Calibri" pitchFamily="34" charset="0"/>
                  </a:rPr>
                  <a:t>candidate similar questions</a:t>
                </a:r>
                <a:r>
                  <a:rPr lang="en-US" altLang="zh-CN" sz="2800" dirty="0" smtClean="0">
                    <a:latin typeface="Calibri" pitchFamily="34" charset="0"/>
                  </a:rPr>
                  <a:t> according to their  similarity with the </a:t>
                </a:r>
                <a:r>
                  <a:rPr lang="en-US" altLang="zh-CN" sz="2800" i="1" dirty="0" smtClean="0">
                    <a:latin typeface="Calibri" pitchFamily="34" charset="0"/>
                  </a:rPr>
                  <a:t>query question</a:t>
                </a:r>
                <a:endParaRPr lang="en-US" altLang="zh-CN" sz="2800" dirty="0" smtClean="0">
                  <a:latin typeface="Calibri" pitchFamily="34" charset="0"/>
                </a:endParaRPr>
              </a:p>
              <a:p>
                <a:r>
                  <a:rPr lang="en-US" altLang="zh-CN" sz="2800" dirty="0" smtClean="0">
                    <a:latin typeface="Calibri" pitchFamily="34" charset="0"/>
                  </a:rPr>
                  <a:t>The higher the similar questions are ranked, the better the performance of the method is.</a:t>
                </a:r>
              </a:p>
              <a:p>
                <a:r>
                  <a:rPr lang="en-US" altLang="zh-CN" sz="2800" dirty="0" smtClean="0">
                    <a:latin typeface="Calibri" pitchFamily="34" charset="0"/>
                  </a:rPr>
                  <a:t>Recommendation score is computed based on JS-divergence between topic distributions of the </a:t>
                </a:r>
                <a:r>
                  <a:rPr lang="en-US" altLang="zh-CN" sz="2800" i="1" dirty="0" smtClean="0">
                    <a:latin typeface="Calibri" pitchFamily="34" charset="0"/>
                  </a:rPr>
                  <a:t>query question </a:t>
                </a:r>
                <a:r>
                  <a:rPr lang="en-US" altLang="zh-CN" sz="2800" dirty="0" smtClean="0">
                    <a:latin typeface="Calibri" pitchFamily="34" charset="0"/>
                  </a:rPr>
                  <a:t>and </a:t>
                </a:r>
                <a:r>
                  <a:rPr lang="en-US" altLang="zh-CN" sz="2800" i="1" dirty="0" smtClean="0">
                    <a:latin typeface="Calibri" pitchFamily="34" charset="0"/>
                  </a:rPr>
                  <a:t>candidate similar questions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295400"/>
                <a:ext cx="8229600" cy="3711785"/>
              </a:xfrm>
              <a:blipFill rotWithShape="1">
                <a:blip r:embed="rId3"/>
                <a:stretch>
                  <a:fillRect l="-1481" t="-1645" b="-3783"/>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28</a:t>
            </a:fld>
            <a:endParaRPr lang="en-US">
              <a:latin typeface="Calibri" pitchFamily="34" charset="0"/>
            </a:endParaRPr>
          </a:p>
        </p:txBody>
      </p:sp>
      <p:sp>
        <p:nvSpPr>
          <p:cNvPr id="4" name="Title 3"/>
          <p:cNvSpPr>
            <a:spLocks noGrp="1"/>
          </p:cNvSpPr>
          <p:nvPr>
            <p:ph type="title"/>
          </p:nvPr>
        </p:nvSpPr>
        <p:spPr/>
        <p:txBody>
          <a:bodyPr/>
          <a:lstStyle/>
          <a:p>
            <a:r>
              <a:rPr lang="en-US" dirty="0">
                <a:latin typeface="Calibri" pitchFamily="34" charset="0"/>
              </a:rPr>
              <a:t>Recommend </a:t>
            </a:r>
            <a:r>
              <a:rPr lang="en-US" dirty="0" smtClean="0">
                <a:latin typeface="Calibri" pitchFamily="34" charset="0"/>
              </a:rPr>
              <a:t>Similar Questions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0351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2665345"/>
          </a:xfrm>
        </p:spPr>
        <p:txBody>
          <a:bodyPr/>
          <a:lstStyle/>
          <a:p>
            <a:r>
              <a:rPr lang="en-US" altLang="zh-CN" sz="2800" dirty="0" smtClean="0">
                <a:latin typeface="Calibri" pitchFamily="34" charset="0"/>
              </a:rPr>
              <a:t>Baseline</a:t>
            </a:r>
          </a:p>
          <a:p>
            <a:pPr lvl="1"/>
            <a:r>
              <a:rPr lang="en-US" altLang="zh-CN" sz="2400" dirty="0" smtClean="0">
                <a:latin typeface="Calibri" pitchFamily="34" charset="0"/>
              </a:rPr>
              <a:t>TSPR(LDA), UQA, </a:t>
            </a:r>
            <a:r>
              <a:rPr lang="en-US" altLang="zh-CN" sz="2400" dirty="0" err="1" smtClean="0">
                <a:latin typeface="Calibri" pitchFamily="34" charset="0"/>
              </a:rPr>
              <a:t>SimTag</a:t>
            </a:r>
            <a:endParaRPr lang="en-US" altLang="zh-CN" sz="2400" dirty="0" smtClean="0">
              <a:latin typeface="Calibri" pitchFamily="34" charset="0"/>
            </a:endParaRPr>
          </a:p>
          <a:p>
            <a:r>
              <a:rPr lang="en-US" altLang="zh-CN" sz="2800" dirty="0" smtClean="0">
                <a:latin typeface="Calibri" pitchFamily="34" charset="0"/>
              </a:rPr>
              <a:t>Evaluation </a:t>
            </a:r>
            <a:r>
              <a:rPr lang="en-US" altLang="zh-CN" sz="2800" dirty="0">
                <a:latin typeface="Calibri" pitchFamily="34" charset="0"/>
              </a:rPr>
              <a:t>Criteria</a:t>
            </a:r>
          </a:p>
          <a:p>
            <a:pPr lvl="1"/>
            <a:r>
              <a:rPr lang="en-US" altLang="zh-CN" sz="2400" dirty="0" err="1" smtClean="0">
                <a:latin typeface="Calibri" pitchFamily="34" charset="0"/>
              </a:rPr>
              <a:t>Precision@K</a:t>
            </a:r>
            <a:r>
              <a:rPr lang="en-US" altLang="zh-CN" sz="2400" dirty="0" smtClean="0">
                <a:latin typeface="Calibri" pitchFamily="34" charset="0"/>
              </a:rPr>
              <a:t>, </a:t>
            </a:r>
            <a:r>
              <a:rPr lang="en-US" altLang="zh-CN" sz="2400" dirty="0">
                <a:latin typeface="Calibri" pitchFamily="34" charset="0"/>
              </a:rPr>
              <a:t>Average rank of similar </a:t>
            </a:r>
            <a:r>
              <a:rPr lang="en-US" altLang="zh-CN" sz="2400" dirty="0" smtClean="0">
                <a:latin typeface="Calibri" pitchFamily="34" charset="0"/>
              </a:rPr>
              <a:t>questions, Mean reciprocal rank (MRR), Cumulative distribution of ranks (CDR)</a:t>
            </a:r>
          </a:p>
        </p:txBody>
      </p:sp>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29</a:t>
            </a:fld>
            <a:endParaRPr lang="en-US">
              <a:latin typeface="Calibri" pitchFamily="34" charset="0"/>
            </a:endParaRPr>
          </a:p>
        </p:txBody>
      </p:sp>
      <p:sp>
        <p:nvSpPr>
          <p:cNvPr id="4" name="Title 3"/>
          <p:cNvSpPr>
            <a:spLocks noGrp="1"/>
          </p:cNvSpPr>
          <p:nvPr>
            <p:ph type="title"/>
          </p:nvPr>
        </p:nvSpPr>
        <p:spPr/>
        <p:txBody>
          <a:bodyPr/>
          <a:lstStyle/>
          <a:p>
            <a:r>
              <a:rPr lang="en-US" dirty="0">
                <a:latin typeface="Calibri" pitchFamily="34" charset="0"/>
              </a:rPr>
              <a:t>Recommend </a:t>
            </a:r>
            <a:r>
              <a:rPr lang="en-US" dirty="0" smtClean="0">
                <a:latin typeface="Calibri" pitchFamily="34" charset="0"/>
              </a:rPr>
              <a:t>Similar Questions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918" y="4105275"/>
            <a:ext cx="695325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917371" y="4618037"/>
            <a:ext cx="4495800" cy="3048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Tree>
    <p:extLst>
      <p:ext uri="{BB962C8B-B14F-4D97-AF65-F5344CB8AC3E}">
        <p14:creationId xmlns:p14="http://schemas.microsoft.com/office/powerpoint/2010/main" val="277135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194"/>
                                        </p:tgtEl>
                                        <p:attrNameLst>
                                          <p:attrName>style.visibility</p:attrName>
                                        </p:attrNameLst>
                                      </p:cBhvr>
                                      <p:to>
                                        <p:strVal val="visible"/>
                                      </p:to>
                                    </p:set>
                                    <p:animEffect transition="in" filter="fade">
                                      <p:cBhvr>
                                        <p:cTn id="25" dur="1000"/>
                                        <p:tgtEl>
                                          <p:spTgt spid="8194"/>
                                        </p:tgtEl>
                                      </p:cBhvr>
                                    </p:animEffect>
                                    <p:anim calcmode="lin" valueType="num">
                                      <p:cBhvr>
                                        <p:cTn id="26" dur="1000" fill="hold"/>
                                        <p:tgtEl>
                                          <p:spTgt spid="8194"/>
                                        </p:tgtEl>
                                        <p:attrNameLst>
                                          <p:attrName>ppt_x</p:attrName>
                                        </p:attrNameLst>
                                      </p:cBhvr>
                                      <p:tavLst>
                                        <p:tav tm="0">
                                          <p:val>
                                            <p:strVal val="#ppt_x"/>
                                          </p:val>
                                        </p:tav>
                                        <p:tav tm="100000">
                                          <p:val>
                                            <p:strVal val="#ppt_x"/>
                                          </p:val>
                                        </p:tav>
                                      </p:tavLst>
                                    </p:anim>
                                    <p:anim calcmode="lin" valueType="num">
                                      <p:cBhvr>
                                        <p:cTn id="27"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2505301"/>
          </a:xfrm>
        </p:spPr>
        <p:txBody>
          <a:bodyPr/>
          <a:lstStyle/>
          <a:p>
            <a:r>
              <a:rPr lang="en-US" sz="2800" dirty="0" smtClean="0">
                <a:latin typeface="Calibri" pitchFamily="34" charset="0"/>
              </a:rPr>
              <a:t>Poor expertise matching</a:t>
            </a:r>
          </a:p>
          <a:p>
            <a:r>
              <a:rPr lang="en-US" sz="2800" dirty="0" smtClean="0">
                <a:latin typeface="Calibri" pitchFamily="34" charset="0"/>
              </a:rPr>
              <a:t>Low-quality answers</a:t>
            </a:r>
          </a:p>
          <a:p>
            <a:r>
              <a:rPr lang="en-US" sz="2800" dirty="0" smtClean="0">
                <a:latin typeface="Calibri" pitchFamily="34" charset="0"/>
              </a:rPr>
              <a:t>Under-utilized archived questions</a:t>
            </a:r>
          </a:p>
          <a:p>
            <a:r>
              <a:rPr lang="en-US" sz="2800" dirty="0" smtClean="0">
                <a:latin typeface="Calibri" pitchFamily="34" charset="0"/>
              </a:rPr>
              <a:t>Fundamental question: how to model </a:t>
            </a:r>
            <a:r>
              <a:rPr lang="en-US" sz="2800" i="1" dirty="0" smtClean="0">
                <a:solidFill>
                  <a:srgbClr val="FF0000"/>
                </a:solidFill>
                <a:latin typeface="Calibri" pitchFamily="34" charset="0"/>
              </a:rPr>
              <a:t>topics</a:t>
            </a:r>
            <a:r>
              <a:rPr lang="en-US" sz="2800" dirty="0" smtClean="0">
                <a:latin typeface="Calibri" pitchFamily="34" charset="0"/>
              </a:rPr>
              <a:t> and </a:t>
            </a:r>
            <a:r>
              <a:rPr lang="en-US" sz="2800" i="1" dirty="0">
                <a:solidFill>
                  <a:srgbClr val="FF0000"/>
                </a:solidFill>
                <a:latin typeface="Calibri" pitchFamily="34" charset="0"/>
              </a:rPr>
              <a:t>expertise</a:t>
            </a:r>
            <a:r>
              <a:rPr lang="en-US" sz="2800" dirty="0" smtClean="0">
                <a:latin typeface="Calibri" pitchFamily="34" charset="0"/>
              </a:rPr>
              <a:t> in CQA sites</a:t>
            </a:r>
            <a:endParaRPr lang="en-SG" sz="2800" dirty="0">
              <a:latin typeface="Calibri" pitchFamily="34" charset="0"/>
            </a:endParaRPr>
          </a:p>
        </p:txBody>
      </p:sp>
      <p:sp>
        <p:nvSpPr>
          <p:cNvPr id="3" name="Slide Number Placeholder 2"/>
          <p:cNvSpPr>
            <a:spLocks noGrp="1"/>
          </p:cNvSpPr>
          <p:nvPr>
            <p:ph type="sldNum" sz="quarter" idx="12"/>
          </p:nvPr>
        </p:nvSpPr>
        <p:spPr>
          <a:xfrm>
            <a:off x="7696200" y="6629400"/>
            <a:ext cx="1295400" cy="228600"/>
          </a:xfrm>
        </p:spPr>
        <p:txBody>
          <a:bodyPr/>
          <a:lstStyle/>
          <a:p>
            <a:pPr>
              <a:defRPr/>
            </a:pPr>
            <a:fld id="{E81FB299-FD89-40C9-A928-28C1042E4980}" type="slidenum">
              <a:rPr lang="en-US" smtClean="0">
                <a:latin typeface="Calibri" pitchFamily="34" charset="0"/>
              </a:rPr>
              <a:pPr>
                <a:defRPr/>
              </a:pPr>
              <a:t>3</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Existing CQA Mechanism Challenges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1054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295400"/>
                <a:ext cx="8229600" cy="1828193"/>
              </a:xfrm>
            </p:spPr>
            <p:txBody>
              <a:bodyPr/>
              <a:lstStyle/>
              <a:p>
                <a:r>
                  <a:rPr lang="en-US" sz="2800" dirty="0" smtClean="0">
                    <a:latin typeface="Calibri" pitchFamily="34" charset="0"/>
                  </a:rPr>
                  <a:t>Performance in expert users recommendation of </a:t>
                </a:r>
                <a:r>
                  <a:rPr lang="en-US" sz="2800" dirty="0" err="1" smtClean="0">
                    <a:latin typeface="Calibri" pitchFamily="34" charset="0"/>
                  </a:rPr>
                  <a:t>CQARank</a:t>
                </a:r>
                <a:r>
                  <a:rPr lang="en-US" sz="2800" dirty="0" smtClean="0">
                    <a:latin typeface="Calibri" pitchFamily="34" charset="0"/>
                  </a:rPr>
                  <a:t> by varying the number of expertise (</a:t>
                </a:r>
                <a14:m>
                  <m:oMath xmlns:m="http://schemas.openxmlformats.org/officeDocument/2006/math">
                    <m:r>
                      <a:rPr lang="en-US" sz="2800" b="0" i="1" smtClean="0">
                        <a:latin typeface="Cambria Math"/>
                      </a:rPr>
                      <m:t>𝐸</m:t>
                    </m:r>
                  </m:oMath>
                </a14:m>
                <a:r>
                  <a:rPr lang="en-US" sz="2800" dirty="0" smtClean="0">
                    <a:latin typeface="Calibri" pitchFamily="34" charset="0"/>
                  </a:rPr>
                  <a:t>) and topics (</a:t>
                </a:r>
                <a14:m>
                  <m:oMath xmlns:m="http://schemas.openxmlformats.org/officeDocument/2006/math">
                    <m:r>
                      <a:rPr lang="en-US" sz="2800" b="0" i="1" smtClean="0">
                        <a:latin typeface="Cambria Math"/>
                      </a:rPr>
                      <m:t>𝐾</m:t>
                    </m:r>
                  </m:oMath>
                </a14:m>
                <a:r>
                  <a:rPr lang="en-US" sz="2800" dirty="0" smtClean="0">
                    <a:latin typeface="Calibri" pitchFamily="34" charset="0"/>
                  </a:rPr>
                  <a:t>)</a:t>
                </a:r>
              </a:p>
              <a:p>
                <a:endParaRPr lang="en-SG" sz="2400" dirty="0">
                  <a:latin typeface="Calibri"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295400"/>
                <a:ext cx="8229600" cy="1828193"/>
              </a:xfrm>
              <a:blipFill rotWithShape="1">
                <a:blip r:embed="rId3"/>
                <a:stretch>
                  <a:fillRect l="-1481" t="-3344" r="-1778"/>
                </a:stretch>
              </a:blipFill>
            </p:spPr>
            <p:txBody>
              <a:bodyPr/>
              <a:lstStyle/>
              <a:p>
                <a:r>
                  <a:rPr lang="en-SG">
                    <a:noFill/>
                  </a:rPr>
                  <a:t> </a:t>
                </a:r>
              </a:p>
            </p:txBody>
          </p:sp>
        </mc:Fallback>
      </mc:AlternateContent>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30</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Parameter Sensitivity Analysis</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48" y="2720546"/>
            <a:ext cx="3733800" cy="307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4067" y="2720545"/>
            <a:ext cx="3792733" cy="3070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35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1000"/>
                                        <p:tgtEl>
                                          <p:spTgt spid="9218"/>
                                        </p:tgtEl>
                                      </p:cBhvr>
                                    </p:animEffect>
                                    <p:anim calcmode="lin" valueType="num">
                                      <p:cBhvr>
                                        <p:cTn id="13" dur="1000" fill="hold"/>
                                        <p:tgtEl>
                                          <p:spTgt spid="9218"/>
                                        </p:tgtEl>
                                        <p:attrNameLst>
                                          <p:attrName>ppt_x</p:attrName>
                                        </p:attrNameLst>
                                      </p:cBhvr>
                                      <p:tavLst>
                                        <p:tav tm="0">
                                          <p:val>
                                            <p:strVal val="#ppt_x"/>
                                          </p:val>
                                        </p:tav>
                                        <p:tav tm="100000">
                                          <p:val>
                                            <p:strVal val="#ppt_x"/>
                                          </p:val>
                                        </p:tav>
                                      </p:tavLst>
                                    </p:anim>
                                    <p:anim calcmode="lin" valueType="num">
                                      <p:cBhvr>
                                        <p:cTn id="14"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219"/>
                                        </p:tgtEl>
                                        <p:attrNameLst>
                                          <p:attrName>style.visibility</p:attrName>
                                        </p:attrNameLst>
                                      </p:cBhvr>
                                      <p:to>
                                        <p:strVal val="visible"/>
                                      </p:to>
                                    </p:set>
                                    <p:animEffect transition="in" filter="fade">
                                      <p:cBhvr>
                                        <p:cTn id="19" dur="1000"/>
                                        <p:tgtEl>
                                          <p:spTgt spid="9219"/>
                                        </p:tgtEl>
                                      </p:cBhvr>
                                    </p:animEffect>
                                    <p:anim calcmode="lin" valueType="num">
                                      <p:cBhvr>
                                        <p:cTn id="20" dur="1000" fill="hold"/>
                                        <p:tgtEl>
                                          <p:spTgt spid="9219"/>
                                        </p:tgtEl>
                                        <p:attrNameLst>
                                          <p:attrName>ppt_x</p:attrName>
                                        </p:attrNameLst>
                                      </p:cBhvr>
                                      <p:tavLst>
                                        <p:tav tm="0">
                                          <p:val>
                                            <p:strVal val="#ppt_x"/>
                                          </p:val>
                                        </p:tav>
                                        <p:tav tm="100000">
                                          <p:val>
                                            <p:strVal val="#ppt_x"/>
                                          </p:val>
                                        </p:tav>
                                      </p:tavLst>
                                    </p:anim>
                                    <p:anim calcmode="lin" valueType="num">
                                      <p:cBhvr>
                                        <p:cTn id="21"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434"/>
            <a:ext cx="8305800" cy="646331"/>
          </a:xfrm>
        </p:spPr>
        <p:txBody>
          <a:bodyPr/>
          <a:lstStyle/>
          <a:p>
            <a:r>
              <a:rPr lang="en-US" dirty="0" smtClean="0">
                <a:latin typeface="Calibri" pitchFamily="34" charset="0"/>
              </a:rPr>
              <a:t>Roadmap</a:t>
            </a:r>
            <a:endParaRPr lang="en-US" dirty="0">
              <a:latin typeface="Calibri" pitchFamily="34" charset="0"/>
            </a:endParaRPr>
          </a:p>
        </p:txBody>
      </p:sp>
      <p:sp>
        <p:nvSpPr>
          <p:cNvPr id="3" name="Content Placeholder 2"/>
          <p:cNvSpPr>
            <a:spLocks noGrp="1"/>
          </p:cNvSpPr>
          <p:nvPr>
            <p:ph idx="1"/>
          </p:nvPr>
        </p:nvSpPr>
        <p:spPr>
          <a:xfrm>
            <a:off x="457200" y="1295400"/>
            <a:ext cx="8229600" cy="4572000"/>
          </a:xfrm>
        </p:spPr>
        <p:txBody>
          <a:bodyPr>
            <a:normAutofit/>
          </a:bodyPr>
          <a:lstStyle/>
          <a:p>
            <a:r>
              <a:rPr lang="en-US" dirty="0">
                <a:solidFill>
                  <a:schemeClr val="tx1">
                    <a:lumMod val="50000"/>
                    <a:lumOff val="50000"/>
                  </a:schemeClr>
                </a:solidFill>
                <a:latin typeface="Calibri" pitchFamily="34" charset="0"/>
              </a:rPr>
              <a:t>Motivation</a:t>
            </a:r>
          </a:p>
          <a:p>
            <a:r>
              <a:rPr lang="en-US" dirty="0" smtClean="0">
                <a:solidFill>
                  <a:schemeClr val="tx1">
                    <a:lumMod val="50000"/>
                    <a:lumOff val="50000"/>
                  </a:schemeClr>
                </a:solidFill>
                <a:latin typeface="Calibri" pitchFamily="34" charset="0"/>
              </a:rPr>
              <a:t>Related Work</a:t>
            </a:r>
          </a:p>
          <a:p>
            <a:r>
              <a:rPr lang="en-US" dirty="0">
                <a:solidFill>
                  <a:schemeClr val="tx1">
                    <a:lumMod val="50000"/>
                    <a:lumOff val="50000"/>
                  </a:schemeClr>
                </a:solidFill>
                <a:latin typeface="Calibri" pitchFamily="34" charset="0"/>
              </a:rPr>
              <a:t>Our Method</a:t>
            </a:r>
          </a:p>
          <a:p>
            <a:pPr lvl="1"/>
            <a:r>
              <a:rPr lang="en-US" dirty="0" smtClean="0">
                <a:solidFill>
                  <a:schemeClr val="tx1">
                    <a:lumMod val="50000"/>
                    <a:lumOff val="50000"/>
                  </a:schemeClr>
                </a:solidFill>
                <a:latin typeface="Calibri" pitchFamily="34" charset="0"/>
              </a:rPr>
              <a:t>Method Overview</a:t>
            </a:r>
          </a:p>
          <a:p>
            <a:pPr lvl="1"/>
            <a:r>
              <a:rPr lang="en-US" dirty="0">
                <a:solidFill>
                  <a:schemeClr val="tx1">
                    <a:lumMod val="50000"/>
                    <a:lumOff val="50000"/>
                  </a:schemeClr>
                </a:solidFill>
                <a:latin typeface="Calibri" pitchFamily="34" charset="0"/>
              </a:rPr>
              <a:t>Topic Expertise Model</a:t>
            </a:r>
          </a:p>
          <a:p>
            <a:pPr lvl="1"/>
            <a:r>
              <a:rPr lang="en-US" altLang="zh-CN" dirty="0" err="1">
                <a:solidFill>
                  <a:schemeClr val="tx1">
                    <a:lumMod val="50000"/>
                    <a:lumOff val="50000"/>
                  </a:schemeClr>
                </a:solidFill>
                <a:latin typeface="Calibri" pitchFamily="34" charset="0"/>
              </a:rPr>
              <a:t>CQARank</a:t>
            </a:r>
            <a:endParaRPr lang="en-US" dirty="0">
              <a:solidFill>
                <a:schemeClr val="tx1">
                  <a:lumMod val="50000"/>
                  <a:lumOff val="50000"/>
                </a:schemeClr>
              </a:solidFill>
              <a:latin typeface="Calibri" pitchFamily="34" charset="0"/>
            </a:endParaRPr>
          </a:p>
          <a:p>
            <a:pPr marL="342900" lvl="1" indent="-342900">
              <a:buChar char="•"/>
            </a:pPr>
            <a:r>
              <a:rPr lang="en-US" sz="3200" dirty="0">
                <a:solidFill>
                  <a:schemeClr val="tx1">
                    <a:lumMod val="50000"/>
                    <a:lumOff val="50000"/>
                  </a:schemeClr>
                </a:solidFill>
                <a:latin typeface="Calibri" pitchFamily="34" charset="0"/>
                <a:ea typeface="+mn-ea"/>
                <a:cs typeface="+mn-cs"/>
              </a:rPr>
              <a:t>Experiments</a:t>
            </a:r>
          </a:p>
          <a:p>
            <a:r>
              <a:rPr lang="en-US" b="1" dirty="0">
                <a:latin typeface="Calibri" pitchFamily="34" charset="0"/>
              </a:rPr>
              <a:t>Summery</a:t>
            </a:r>
          </a:p>
        </p:txBody>
      </p:sp>
      <p:pic>
        <p:nvPicPr>
          <p:cNvPr id="111620" name="Picture 4" descr="http://t2.gstatic.com/images?q=tbn:ANd9GcT27xpcwckmN9jk-vmlk7H_uKN4A9ntU2bdPZxDP-f1kUrhvRNV"/>
          <p:cNvPicPr>
            <a:picLocks noChangeAspect="1" noChangeArrowheads="1"/>
          </p:cNvPicPr>
          <p:nvPr/>
        </p:nvPicPr>
        <p:blipFill>
          <a:blip r:embed="rId3" cstate="print"/>
          <a:srcRect/>
          <a:stretch>
            <a:fillRect/>
          </a:stretch>
        </p:blipFill>
        <p:spPr bwMode="auto">
          <a:xfrm>
            <a:off x="6858000" y="228600"/>
            <a:ext cx="2066925" cy="2219326"/>
          </a:xfrm>
          <a:prstGeom prst="rect">
            <a:avLst/>
          </a:prstGeom>
          <a:noFill/>
        </p:spPr>
      </p:pic>
      <p:sp>
        <p:nvSpPr>
          <p:cNvPr id="7" name="Slide Number Placeholder 6"/>
          <p:cNvSpPr>
            <a:spLocks noGrp="1"/>
          </p:cNvSpPr>
          <p:nvPr>
            <p:ph type="sldNum" sz="quarter" idx="12"/>
          </p:nvPr>
        </p:nvSpPr>
        <p:spPr>
          <a:xfrm>
            <a:off x="7708900" y="6629400"/>
            <a:ext cx="1295400" cy="228600"/>
          </a:xfrm>
        </p:spPr>
        <p:txBody>
          <a:bodyPr/>
          <a:lstStyle/>
          <a:p>
            <a:fld id="{6F0E6329-E5DC-4388-98EA-9710D52932B3}" type="slidenum">
              <a:rPr lang="en-US" smtClean="0">
                <a:latin typeface="Calibri" pitchFamily="34" charset="0"/>
              </a:rPr>
              <a:pPr/>
              <a:t>31</a:t>
            </a:fld>
            <a:endParaRPr lang="en-US" dirty="0">
              <a:latin typeface="Calibri" pitchFamily="34" charset="0"/>
            </a:endParaRPr>
          </a:p>
        </p:txBody>
      </p:sp>
      <p:sp>
        <p:nvSpPr>
          <p:cNvPr id="8"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17769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364272"/>
          </a:xfrm>
        </p:spPr>
        <p:txBody>
          <a:bodyPr/>
          <a:lstStyle/>
          <a:p>
            <a:r>
              <a:rPr lang="en-US" sz="2800" dirty="0" smtClean="0">
                <a:latin typeface="Calibri" pitchFamily="34" charset="0"/>
              </a:rPr>
              <a:t>Conclusions</a:t>
            </a:r>
          </a:p>
          <a:p>
            <a:pPr lvl="1"/>
            <a:r>
              <a:rPr lang="en-US" sz="2400" dirty="0">
                <a:latin typeface="Calibri" pitchFamily="34" charset="0"/>
              </a:rPr>
              <a:t>A</a:t>
            </a:r>
            <a:r>
              <a:rPr lang="en-US" sz="2400" dirty="0" smtClean="0">
                <a:latin typeface="Calibri" pitchFamily="34" charset="0"/>
              </a:rPr>
              <a:t> probabilistic generative model to jointly model topics and expertise in CQA services</a:t>
            </a:r>
          </a:p>
          <a:p>
            <a:pPr lvl="1"/>
            <a:r>
              <a:rPr lang="en-US" sz="2400" dirty="0" err="1" smtClean="0">
                <a:latin typeface="Calibri" pitchFamily="34" charset="0"/>
              </a:rPr>
              <a:t>CQARank</a:t>
            </a:r>
            <a:r>
              <a:rPr lang="en-US" sz="2400" dirty="0" smtClean="0">
                <a:latin typeface="Calibri" pitchFamily="34" charset="0"/>
              </a:rPr>
              <a:t> algorithm </a:t>
            </a:r>
            <a:r>
              <a:rPr lang="en-US" sz="2400" dirty="0" smtClean="0">
                <a:latin typeface="Calibri" pitchFamily="34" charset="0"/>
              </a:rPr>
              <a:t>to combine </a:t>
            </a:r>
            <a:r>
              <a:rPr lang="en-US" sz="2400" dirty="0" smtClean="0">
                <a:latin typeface="Calibri" pitchFamily="34" charset="0"/>
              </a:rPr>
              <a:t>textual content learning with link analysis</a:t>
            </a:r>
          </a:p>
          <a:p>
            <a:pPr lvl="1"/>
            <a:r>
              <a:rPr lang="en-US" sz="2400" dirty="0" smtClean="0">
                <a:latin typeface="Calibri" pitchFamily="34" charset="0"/>
              </a:rPr>
              <a:t>Our model is generalized and applicable for various CQA tasks</a:t>
            </a:r>
          </a:p>
          <a:p>
            <a:r>
              <a:rPr lang="en-US" sz="2800" dirty="0" smtClean="0">
                <a:latin typeface="Calibri" pitchFamily="34" charset="0"/>
              </a:rPr>
              <a:t>Future Work</a:t>
            </a:r>
          </a:p>
          <a:p>
            <a:pPr lvl="1"/>
            <a:r>
              <a:rPr lang="en-US" sz="2400" dirty="0" smtClean="0">
                <a:latin typeface="Calibri" pitchFamily="34" charset="0"/>
              </a:rPr>
              <a:t>Temporal analysis of </a:t>
            </a:r>
            <a:r>
              <a:rPr lang="en-US" sz="2400" dirty="0" smtClean="0">
                <a:latin typeface="Calibri" pitchFamily="34" charset="0"/>
              </a:rPr>
              <a:t>topic expertise and interests </a:t>
            </a:r>
            <a:r>
              <a:rPr lang="en-US" sz="2400" dirty="0" smtClean="0">
                <a:latin typeface="Calibri" pitchFamily="34" charset="0"/>
              </a:rPr>
              <a:t>in CQA</a:t>
            </a:r>
          </a:p>
          <a:p>
            <a:pPr lvl="1"/>
            <a:r>
              <a:rPr lang="en-US" sz="2400" dirty="0" smtClean="0">
                <a:latin typeface="Calibri" pitchFamily="34" charset="0"/>
              </a:rPr>
              <a:t>Social influence of </a:t>
            </a:r>
            <a:r>
              <a:rPr lang="en-US" sz="2400" dirty="0" smtClean="0">
                <a:latin typeface="Calibri" pitchFamily="34" charset="0"/>
              </a:rPr>
              <a:t>experts</a:t>
            </a:r>
            <a:endParaRPr lang="en-US" sz="2400" dirty="0" smtClean="0">
              <a:latin typeface="Calibri" pitchFamily="34" charset="0"/>
            </a:endParaRPr>
          </a:p>
        </p:txBody>
      </p:sp>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32</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Summery</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277135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down)">
                                      <p:cBhvr>
                                        <p:cTn id="3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57606"/>
            <a:ext cx="7772400" cy="1015663"/>
          </a:xfrm>
        </p:spPr>
        <p:txBody>
          <a:bodyPr/>
          <a:lstStyle/>
          <a:p>
            <a:r>
              <a:rPr lang="en-US" sz="6000" b="0" dirty="0">
                <a:latin typeface="Calibri" pitchFamily="34" charset="0"/>
              </a:rPr>
              <a:t>Thank </a:t>
            </a:r>
            <a:r>
              <a:rPr lang="en-US" sz="6000" b="0" dirty="0" smtClean="0">
                <a:latin typeface="Calibri" pitchFamily="34" charset="0"/>
              </a:rPr>
              <a:t>you</a:t>
            </a:r>
            <a:endParaRPr lang="en-SG" sz="6000" b="0" dirty="0"/>
          </a:p>
        </p:txBody>
      </p:sp>
      <p:sp>
        <p:nvSpPr>
          <p:cNvPr id="3" name="Subtitle 2"/>
          <p:cNvSpPr>
            <a:spLocks noGrp="1"/>
          </p:cNvSpPr>
          <p:nvPr>
            <p:ph type="subTitle" idx="1"/>
          </p:nvPr>
        </p:nvSpPr>
        <p:spPr/>
        <p:txBody>
          <a:bodyPr/>
          <a:lstStyle/>
          <a:p>
            <a:r>
              <a:rPr lang="en-US" dirty="0" smtClean="0"/>
              <a:t>Q&amp;A</a:t>
            </a:r>
            <a:endParaRPr lang="en-SG" dirty="0"/>
          </a:p>
        </p:txBody>
      </p:sp>
    </p:spTree>
    <p:extLst>
      <p:ext uri="{BB962C8B-B14F-4D97-AF65-F5344CB8AC3E}">
        <p14:creationId xmlns:p14="http://schemas.microsoft.com/office/powerpoint/2010/main" val="1988666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4</a:t>
            </a:fld>
            <a:endParaRPr lang="en-US">
              <a:latin typeface="Calibri" pitchFamily="34" charset="0"/>
            </a:endParaRPr>
          </a:p>
        </p:txBody>
      </p:sp>
      <p:sp>
        <p:nvSpPr>
          <p:cNvPr id="4" name="Title 3"/>
          <p:cNvSpPr>
            <a:spLocks noGrp="1"/>
          </p:cNvSpPr>
          <p:nvPr>
            <p:ph type="title"/>
          </p:nvPr>
        </p:nvSpPr>
        <p:spPr/>
        <p:txBody>
          <a:bodyPr/>
          <a:lstStyle/>
          <a:p>
            <a:r>
              <a:rPr lang="en-US" dirty="0">
                <a:latin typeface="Calibri" pitchFamily="34" charset="0"/>
              </a:rPr>
              <a:t>Motivation</a:t>
            </a:r>
            <a:endParaRPr lang="en-SG" dirty="0">
              <a:latin typeface="Calibri" pitchFamily="34" charset="0"/>
            </a:endParaRPr>
          </a:p>
        </p:txBody>
      </p:sp>
      <p:sp>
        <p:nvSpPr>
          <p:cNvPr id="7" name="Rounded Rectangle 6"/>
          <p:cNvSpPr/>
          <p:nvPr/>
        </p:nvSpPr>
        <p:spPr>
          <a:xfrm>
            <a:off x="406403" y="3861308"/>
            <a:ext cx="754743" cy="4788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itchFamily="34" charset="0"/>
              </a:rPr>
              <a:t>V</a:t>
            </a:r>
            <a:r>
              <a:rPr lang="en-US" dirty="0" smtClean="0">
                <a:solidFill>
                  <a:schemeClr val="tx1"/>
                </a:solidFill>
                <a:latin typeface="Calibri" pitchFamily="34" charset="0"/>
              </a:rPr>
              <a:t>ote</a:t>
            </a:r>
            <a:endParaRPr lang="en-SG" dirty="0">
              <a:solidFill>
                <a:schemeClr val="tx1"/>
              </a:solidFill>
              <a:latin typeface="Calibri" pitchFamily="34" charset="0"/>
            </a:endParaRPr>
          </a:p>
        </p:txBody>
      </p:sp>
      <p:sp>
        <p:nvSpPr>
          <p:cNvPr id="8" name="Rounded Rectangle 7"/>
          <p:cNvSpPr/>
          <p:nvPr/>
        </p:nvSpPr>
        <p:spPr>
          <a:xfrm>
            <a:off x="7531100" y="3352800"/>
            <a:ext cx="899886" cy="4788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itchFamily="34" charset="0"/>
              </a:rPr>
              <a:t>T</a:t>
            </a:r>
            <a:r>
              <a:rPr lang="en-US" dirty="0" smtClean="0">
                <a:solidFill>
                  <a:schemeClr val="tx1"/>
                </a:solidFill>
                <a:latin typeface="Calibri" pitchFamily="34" charset="0"/>
              </a:rPr>
              <a:t>ag</a:t>
            </a:r>
            <a:endParaRPr lang="en-SG" dirty="0">
              <a:solidFill>
                <a:schemeClr val="tx1"/>
              </a:solidFill>
              <a:latin typeface="Calibri" pitchFamily="34" charset="0"/>
            </a:endParaRPr>
          </a:p>
        </p:txBody>
      </p:sp>
      <p:sp>
        <p:nvSpPr>
          <p:cNvPr id="14" name="Rounded Rectangle 13"/>
          <p:cNvSpPr/>
          <p:nvPr/>
        </p:nvSpPr>
        <p:spPr>
          <a:xfrm>
            <a:off x="7592785" y="4576841"/>
            <a:ext cx="827315" cy="4788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rPr>
              <a:t>User</a:t>
            </a:r>
            <a:endParaRPr lang="en-SG" dirty="0">
              <a:solidFill>
                <a:schemeClr val="tx1"/>
              </a:solidFill>
              <a:latin typeface="Calibri" pitchFamily="34" charset="0"/>
            </a:endParaRPr>
          </a:p>
        </p:txBody>
      </p:sp>
      <p:sp>
        <p:nvSpPr>
          <p:cNvPr id="19" name="Content Placeholder 1"/>
          <p:cNvSpPr>
            <a:spLocks noGrp="1"/>
          </p:cNvSpPr>
          <p:nvPr>
            <p:ph idx="1"/>
          </p:nvPr>
        </p:nvSpPr>
        <p:spPr>
          <a:xfrm>
            <a:off x="457200" y="1295400"/>
            <a:ext cx="8229600" cy="523220"/>
          </a:xfrm>
        </p:spPr>
        <p:txBody>
          <a:bodyPr/>
          <a:lstStyle/>
          <a:p>
            <a:r>
              <a:rPr lang="en-US" sz="2800" dirty="0" smtClean="0">
                <a:latin typeface="Calibri" pitchFamily="34" charset="0"/>
              </a:rPr>
              <a:t>A case study of Stack Overflow</a:t>
            </a:r>
          </a:p>
        </p:txBody>
      </p:sp>
      <p:sp>
        <p:nvSpPr>
          <p:cNvPr id="21" name="Rounded Rectangle 20"/>
          <p:cNvSpPr/>
          <p:nvPr/>
        </p:nvSpPr>
        <p:spPr>
          <a:xfrm>
            <a:off x="381000" y="2236255"/>
            <a:ext cx="1197428" cy="4788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rPr>
              <a:t>Question</a:t>
            </a:r>
            <a:endParaRPr lang="en-SG" dirty="0">
              <a:solidFill>
                <a:schemeClr val="tx1"/>
              </a:solidFill>
              <a:latin typeface="Calibri" pitchFamily="34" charset="0"/>
            </a:endParaRPr>
          </a:p>
        </p:txBody>
      </p:sp>
      <p:sp>
        <p:nvSpPr>
          <p:cNvPr id="22" name="Rounded Rectangle 21"/>
          <p:cNvSpPr/>
          <p:nvPr/>
        </p:nvSpPr>
        <p:spPr>
          <a:xfrm>
            <a:off x="381000" y="5486400"/>
            <a:ext cx="990597"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rPr>
              <a:t>Answer</a:t>
            </a:r>
            <a:endParaRPr lang="en-SG" dirty="0">
              <a:solidFill>
                <a:schemeClr val="tx1"/>
              </a:solidFill>
              <a:latin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599"/>
            <a:ext cx="5167990" cy="4711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Arrow Connector 43"/>
          <p:cNvCxnSpPr>
            <a:stCxn id="8" idx="1"/>
            <a:endCxn id="25" idx="3"/>
          </p:cNvCxnSpPr>
          <p:nvPr/>
        </p:nvCxnSpPr>
        <p:spPr>
          <a:xfrm flipH="1" flipV="1">
            <a:off x="4343400" y="3557326"/>
            <a:ext cx="3187700" cy="3488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1"/>
            <a:endCxn id="34" idx="3"/>
          </p:cNvCxnSpPr>
          <p:nvPr/>
        </p:nvCxnSpPr>
        <p:spPr>
          <a:xfrm flipH="1" flipV="1">
            <a:off x="7142175" y="3921055"/>
            <a:ext cx="450610" cy="89519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3"/>
            <a:endCxn id="20" idx="1"/>
          </p:cNvCxnSpPr>
          <p:nvPr/>
        </p:nvCxnSpPr>
        <p:spPr>
          <a:xfrm flipV="1">
            <a:off x="1161146" y="3096715"/>
            <a:ext cx="920868" cy="1004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3"/>
            <a:endCxn id="23" idx="1"/>
          </p:cNvCxnSpPr>
          <p:nvPr/>
        </p:nvCxnSpPr>
        <p:spPr>
          <a:xfrm>
            <a:off x="1161146" y="4100715"/>
            <a:ext cx="997068" cy="157626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1" idx="3"/>
          </p:cNvCxnSpPr>
          <p:nvPr/>
        </p:nvCxnSpPr>
        <p:spPr>
          <a:xfrm>
            <a:off x="1578428" y="2475662"/>
            <a:ext cx="478972"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2" idx="3"/>
          </p:cNvCxnSpPr>
          <p:nvPr/>
        </p:nvCxnSpPr>
        <p:spPr>
          <a:xfrm>
            <a:off x="1371597" y="5715000"/>
            <a:ext cx="685803"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
        <p:nvSpPr>
          <p:cNvPr id="20" name="Rectangle 19"/>
          <p:cNvSpPr/>
          <p:nvPr/>
        </p:nvSpPr>
        <p:spPr>
          <a:xfrm>
            <a:off x="2082014" y="2791835"/>
            <a:ext cx="356386" cy="60975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
        <p:nvSpPr>
          <p:cNvPr id="23" name="Rectangle 22"/>
          <p:cNvSpPr/>
          <p:nvPr/>
        </p:nvSpPr>
        <p:spPr>
          <a:xfrm>
            <a:off x="2158214" y="5410200"/>
            <a:ext cx="356386" cy="53355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
        <p:nvSpPr>
          <p:cNvPr id="25" name="Rectangle 24"/>
          <p:cNvSpPr/>
          <p:nvPr/>
        </p:nvSpPr>
        <p:spPr>
          <a:xfrm>
            <a:off x="2489986" y="3429000"/>
            <a:ext cx="1853414" cy="25665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
        <p:nvSpPr>
          <p:cNvPr id="34" name="Rectangle 33"/>
          <p:cNvSpPr/>
          <p:nvPr/>
        </p:nvSpPr>
        <p:spPr>
          <a:xfrm>
            <a:off x="5867400" y="3733721"/>
            <a:ext cx="1274775" cy="37466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ltLang="zh-CN">
              <a:solidFill>
                <a:srgbClr val="FFFFFF"/>
              </a:solidFill>
              <a:ea typeface="宋体" charset="-122"/>
            </a:endParaRPr>
          </a:p>
        </p:txBody>
      </p:sp>
    </p:spTree>
    <p:extLst>
      <p:ext uri="{BB962C8B-B14F-4D97-AF65-F5344CB8AC3E}">
        <p14:creationId xmlns:p14="http://schemas.microsoft.com/office/powerpoint/2010/main" val="244598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down)">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down)">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down)">
                                      <p:cBhvr>
                                        <p:cTn id="38" dur="500"/>
                                        <p:tgtEl>
                                          <p:spTgt spid="4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22" presetClass="entr" presetSubtype="4"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down)">
                                      <p:cBhvr>
                                        <p:cTn id="57" dur="500"/>
                                        <p:tgtEl>
                                          <p:spTgt spid="7"/>
                                        </p:tgtEl>
                                      </p:cBhvr>
                                    </p:animEffect>
                                  </p:childTnLst>
                                </p:cTn>
                              </p:par>
                              <p:par>
                                <p:cTn id="58" presetID="22" presetClass="entr" presetSubtype="4" fill="hold"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down)">
                                      <p:cBhvr>
                                        <p:cTn id="60" dur="500"/>
                                        <p:tgtEl>
                                          <p:spTgt spid="51"/>
                                        </p:tgtEl>
                                      </p:cBhvr>
                                    </p:animEffect>
                                  </p:childTnLst>
                                </p:cTn>
                              </p:par>
                              <p:par>
                                <p:cTn id="61" presetID="22" presetClass="entr" presetSubtype="4"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wipe(down)">
                                      <p:cBhvr>
                                        <p:cTn id="63" dur="500"/>
                                        <p:tgtEl>
                                          <p:spTgt spid="5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500"/>
                                        <p:tgtEl>
                                          <p:spTgt spid="2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down)">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21" grpId="0" animBg="1"/>
      <p:bldP spid="22" grpId="0" animBg="1"/>
      <p:bldP spid="20" grpId="0" animBg="1"/>
      <p:bldP spid="23" grpId="0" animBg="1"/>
      <p:bldP spid="25"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213735"/>
          </a:xfrm>
        </p:spPr>
        <p:txBody>
          <a:bodyPr/>
          <a:lstStyle/>
          <a:p>
            <a:r>
              <a:rPr lang="en-US" sz="2800" dirty="0" smtClean="0">
                <a:latin typeface="Calibri" pitchFamily="34" charset="0"/>
              </a:rPr>
              <a:t>Propose a principle approach to jointly model topics and expertise in CQA</a:t>
            </a:r>
          </a:p>
          <a:p>
            <a:pPr lvl="1"/>
            <a:r>
              <a:rPr lang="en-US" sz="2400" dirty="0" smtClean="0">
                <a:latin typeface="Calibri" pitchFamily="34" charset="0"/>
              </a:rPr>
              <a:t>No one is expert in all topical interests </a:t>
            </a:r>
          </a:p>
          <a:p>
            <a:pPr lvl="1"/>
            <a:r>
              <a:rPr lang="en-US" sz="2400" dirty="0" smtClean="0">
                <a:latin typeface="Calibri" pitchFamily="34" charset="0"/>
              </a:rPr>
              <a:t>Each new question should be routed to answerers interested in related topics with the right level of expertise</a:t>
            </a:r>
          </a:p>
          <a:p>
            <a:pPr marL="342900" lvl="1" indent="-342900">
              <a:buChar char="•"/>
            </a:pPr>
            <a:r>
              <a:rPr lang="en-US" dirty="0" smtClean="0">
                <a:latin typeface="Calibri" pitchFamily="34" charset="0"/>
                <a:ea typeface="+mn-ea"/>
                <a:cs typeface="+mn-cs"/>
              </a:rPr>
              <a:t>Achieve better understanding of both user topical interest and expertise by leveraging tagging and voting information</a:t>
            </a:r>
          </a:p>
          <a:p>
            <a:pPr lvl="1"/>
            <a:r>
              <a:rPr lang="en-US" sz="2400" dirty="0">
                <a:latin typeface="Calibri" pitchFamily="34" charset="0"/>
              </a:rPr>
              <a:t>Tags are important user-generated category information of Q&amp;A posts</a:t>
            </a:r>
          </a:p>
          <a:p>
            <a:pPr lvl="1"/>
            <a:r>
              <a:rPr lang="en-US" sz="2400" dirty="0">
                <a:latin typeface="Calibri" pitchFamily="34" charset="0"/>
              </a:rPr>
              <a:t>Votes indicate a CQA community’s long term review result for a given user’s expertise under a specific topic</a:t>
            </a:r>
            <a:endParaRPr lang="en-SG" sz="2400" dirty="0">
              <a:latin typeface="Calibri" pitchFamily="34" charset="0"/>
            </a:endParaRPr>
          </a:p>
        </p:txBody>
      </p:sp>
      <p:sp>
        <p:nvSpPr>
          <p:cNvPr id="3" name="Slide Number Placeholder 2"/>
          <p:cNvSpPr>
            <a:spLocks noGrp="1"/>
          </p:cNvSpPr>
          <p:nvPr>
            <p:ph type="sldNum" sz="quarter" idx="12"/>
          </p:nvPr>
        </p:nvSpPr>
        <p:spPr>
          <a:xfrm>
            <a:off x="7696200" y="6629400"/>
            <a:ext cx="1295400" cy="228600"/>
          </a:xfrm>
        </p:spPr>
        <p:txBody>
          <a:bodyPr/>
          <a:lstStyle/>
          <a:p>
            <a:pPr>
              <a:defRPr/>
            </a:pPr>
            <a:fld id="{E81FB299-FD89-40C9-A928-28C1042E4980}" type="slidenum">
              <a:rPr lang="en-US" smtClean="0">
                <a:latin typeface="Calibri" pitchFamily="34" charset="0"/>
              </a:rPr>
              <a:pPr>
                <a:defRPr/>
              </a:pPr>
              <a:t>5</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Motivation</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04090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down)">
                                      <p:cBhvr>
                                        <p:cTn id="25" dur="500"/>
                                        <p:tgtEl>
                                          <p:spTgt spid="2">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down)">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434"/>
            <a:ext cx="8305800" cy="646331"/>
          </a:xfrm>
        </p:spPr>
        <p:txBody>
          <a:bodyPr/>
          <a:lstStyle/>
          <a:p>
            <a:r>
              <a:rPr lang="en-US" dirty="0">
                <a:latin typeface="Calibri" pitchFamily="34" charset="0"/>
              </a:rPr>
              <a:t>Roadmap</a:t>
            </a:r>
          </a:p>
        </p:txBody>
      </p:sp>
      <p:sp>
        <p:nvSpPr>
          <p:cNvPr id="3" name="Content Placeholder 2"/>
          <p:cNvSpPr>
            <a:spLocks noGrp="1"/>
          </p:cNvSpPr>
          <p:nvPr>
            <p:ph idx="1"/>
          </p:nvPr>
        </p:nvSpPr>
        <p:spPr>
          <a:xfrm>
            <a:off x="457200" y="1295400"/>
            <a:ext cx="8229600" cy="4572000"/>
          </a:xfrm>
        </p:spPr>
        <p:txBody>
          <a:bodyPr>
            <a:normAutofit/>
          </a:bodyPr>
          <a:lstStyle/>
          <a:p>
            <a:r>
              <a:rPr lang="en-US" dirty="0">
                <a:solidFill>
                  <a:schemeClr val="tx1">
                    <a:lumMod val="50000"/>
                    <a:lumOff val="50000"/>
                  </a:schemeClr>
                </a:solidFill>
                <a:latin typeface="Calibri" pitchFamily="34" charset="0"/>
              </a:rPr>
              <a:t>Motivation</a:t>
            </a:r>
          </a:p>
          <a:p>
            <a:r>
              <a:rPr lang="en-US" b="1" dirty="0">
                <a:latin typeface="Calibri" pitchFamily="34" charset="0"/>
              </a:rPr>
              <a:t>Related Work</a:t>
            </a:r>
          </a:p>
          <a:p>
            <a:r>
              <a:rPr lang="en-US" dirty="0" smtClean="0">
                <a:latin typeface="Calibri" pitchFamily="34" charset="0"/>
              </a:rPr>
              <a:t>Our Method</a:t>
            </a:r>
          </a:p>
          <a:p>
            <a:pPr lvl="1"/>
            <a:r>
              <a:rPr lang="en-US" dirty="0" smtClean="0">
                <a:latin typeface="Calibri" pitchFamily="34" charset="0"/>
              </a:rPr>
              <a:t>Method Overview</a:t>
            </a:r>
          </a:p>
          <a:p>
            <a:pPr lvl="1"/>
            <a:r>
              <a:rPr lang="en-US" dirty="0" smtClean="0">
                <a:latin typeface="Calibri" pitchFamily="34" charset="0"/>
              </a:rPr>
              <a:t>Topic Expertise Model</a:t>
            </a:r>
          </a:p>
          <a:p>
            <a:pPr lvl="1"/>
            <a:r>
              <a:rPr lang="en-US" altLang="zh-CN" dirty="0" err="1" smtClean="0">
                <a:latin typeface="Calibri" pitchFamily="34" charset="0"/>
              </a:rPr>
              <a:t>CQARank</a:t>
            </a:r>
            <a:endParaRPr lang="en-US" dirty="0" smtClean="0">
              <a:latin typeface="Calibri" pitchFamily="34" charset="0"/>
            </a:endParaRPr>
          </a:p>
          <a:p>
            <a:r>
              <a:rPr lang="en-US" dirty="0" smtClean="0">
                <a:latin typeface="Calibri" pitchFamily="34" charset="0"/>
              </a:rPr>
              <a:t>Experiments</a:t>
            </a:r>
          </a:p>
          <a:p>
            <a:r>
              <a:rPr lang="en-US" dirty="0">
                <a:latin typeface="Calibri" pitchFamily="34" charset="0"/>
              </a:rPr>
              <a:t>Summery</a:t>
            </a:r>
          </a:p>
        </p:txBody>
      </p:sp>
      <p:pic>
        <p:nvPicPr>
          <p:cNvPr id="111620" name="Picture 4" descr="http://t2.gstatic.com/images?q=tbn:ANd9GcT27xpcwckmN9jk-vmlk7H_uKN4A9ntU2bdPZxDP-f1kUrhvRNV"/>
          <p:cNvPicPr>
            <a:picLocks noChangeAspect="1" noChangeArrowheads="1"/>
          </p:cNvPicPr>
          <p:nvPr/>
        </p:nvPicPr>
        <p:blipFill>
          <a:blip r:embed="rId3" cstate="print"/>
          <a:srcRect/>
          <a:stretch>
            <a:fillRect/>
          </a:stretch>
        </p:blipFill>
        <p:spPr bwMode="auto">
          <a:xfrm>
            <a:off x="6858000" y="228600"/>
            <a:ext cx="2066925" cy="2219326"/>
          </a:xfrm>
          <a:prstGeom prst="rect">
            <a:avLst/>
          </a:prstGeom>
          <a:noFill/>
        </p:spPr>
      </p:pic>
      <p:sp>
        <p:nvSpPr>
          <p:cNvPr id="7" name="Slide Number Placeholder 6"/>
          <p:cNvSpPr>
            <a:spLocks noGrp="1"/>
          </p:cNvSpPr>
          <p:nvPr>
            <p:ph type="sldNum" sz="quarter" idx="12"/>
          </p:nvPr>
        </p:nvSpPr>
        <p:spPr>
          <a:xfrm>
            <a:off x="7708900" y="6629400"/>
            <a:ext cx="1295400" cy="228600"/>
          </a:xfrm>
        </p:spPr>
        <p:txBody>
          <a:bodyPr/>
          <a:lstStyle/>
          <a:p>
            <a:fld id="{6F0E6329-E5DC-4388-98EA-9710D52932B3}" type="slidenum">
              <a:rPr lang="en-US" smtClean="0">
                <a:latin typeface="Calibri" pitchFamily="34" charset="0"/>
              </a:rPr>
              <a:pPr/>
              <a:t>6</a:t>
            </a:fld>
            <a:endParaRPr lang="en-US" dirty="0">
              <a:latin typeface="Calibri" pitchFamily="34" charset="0"/>
            </a:endParaRPr>
          </a:p>
        </p:txBody>
      </p:sp>
      <p:sp>
        <p:nvSpPr>
          <p:cNvPr id="8"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448260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434"/>
            <a:ext cx="8305800" cy="646331"/>
          </a:xfrm>
        </p:spPr>
        <p:txBody>
          <a:bodyPr/>
          <a:lstStyle/>
          <a:p>
            <a:r>
              <a:rPr lang="en-US" dirty="0">
                <a:latin typeface="Calibri" pitchFamily="34" charset="0"/>
              </a:rPr>
              <a:t>Related Work</a:t>
            </a:r>
          </a:p>
        </p:txBody>
      </p:sp>
      <p:sp>
        <p:nvSpPr>
          <p:cNvPr id="8" name="Slide Number Placeholder 7"/>
          <p:cNvSpPr>
            <a:spLocks noGrp="1"/>
          </p:cNvSpPr>
          <p:nvPr>
            <p:ph type="sldNum" sz="quarter" idx="12"/>
          </p:nvPr>
        </p:nvSpPr>
        <p:spPr>
          <a:xfrm>
            <a:off x="7708900" y="6629400"/>
            <a:ext cx="1295400" cy="228600"/>
          </a:xfrm>
        </p:spPr>
        <p:txBody>
          <a:bodyPr/>
          <a:lstStyle/>
          <a:p>
            <a:fld id="{6F0E6329-E5DC-4388-98EA-9710D52932B3}" type="slidenum">
              <a:rPr lang="en-US" smtClean="0">
                <a:latin typeface="Calibri" pitchFamily="34" charset="0"/>
              </a:rPr>
              <a:pPr/>
              <a:t>7</a:t>
            </a:fld>
            <a:endParaRPr lang="en-US" dirty="0">
              <a:latin typeface="Calibri" pitchFamily="34" charset="0"/>
            </a:endParaRPr>
          </a:p>
        </p:txBody>
      </p:sp>
      <p:sp>
        <p:nvSpPr>
          <p:cNvPr id="33" name="Content Placeholder 2"/>
          <p:cNvSpPr>
            <a:spLocks noGrp="1"/>
          </p:cNvSpPr>
          <p:nvPr>
            <p:ph idx="1"/>
          </p:nvPr>
        </p:nvSpPr>
        <p:spPr>
          <a:xfrm>
            <a:off x="457200" y="1295400"/>
            <a:ext cx="8229600" cy="5201424"/>
          </a:xfrm>
        </p:spPr>
        <p:txBody>
          <a:bodyPr/>
          <a:lstStyle/>
          <a:p>
            <a:pPr marL="342900" lvl="1" indent="-342900">
              <a:buChar char="•"/>
            </a:pPr>
            <a:r>
              <a:rPr lang="en-US" dirty="0" smtClean="0">
                <a:latin typeface="Calibri" pitchFamily="34" charset="0"/>
                <a:ea typeface="+mn-ea"/>
                <a:cs typeface="+mn-cs"/>
              </a:rPr>
              <a:t>Link </a:t>
            </a:r>
            <a:r>
              <a:rPr lang="en-US" dirty="0">
                <a:latin typeface="Calibri" pitchFamily="34" charset="0"/>
                <a:ea typeface="+mn-ea"/>
                <a:cs typeface="+mn-cs"/>
              </a:rPr>
              <a:t>Analysis</a:t>
            </a:r>
          </a:p>
          <a:p>
            <a:pPr lvl="1"/>
            <a:r>
              <a:rPr lang="en-SG" sz="2000" dirty="0" smtClean="0">
                <a:latin typeface="Calibri" pitchFamily="34" charset="0"/>
              </a:rPr>
              <a:t>HITS (</a:t>
            </a:r>
            <a:r>
              <a:rPr lang="en-SG" sz="2000" dirty="0" err="1" smtClean="0">
                <a:latin typeface="Calibri" pitchFamily="34" charset="0"/>
              </a:rPr>
              <a:t>Jurczyk</a:t>
            </a:r>
            <a:r>
              <a:rPr lang="en-SG" sz="2000" dirty="0" smtClean="0">
                <a:latin typeface="Calibri" pitchFamily="34" charset="0"/>
              </a:rPr>
              <a:t> </a:t>
            </a:r>
            <a:r>
              <a:rPr lang="en-SG" sz="2000" dirty="0">
                <a:latin typeface="Calibri" pitchFamily="34" charset="0"/>
              </a:rPr>
              <a:t>and </a:t>
            </a:r>
            <a:r>
              <a:rPr lang="en-SG" sz="2000" dirty="0" err="1">
                <a:latin typeface="Calibri" pitchFamily="34" charset="0"/>
              </a:rPr>
              <a:t>Agichtein</a:t>
            </a:r>
            <a:r>
              <a:rPr lang="en-SG" sz="2000" dirty="0">
                <a:latin typeface="Calibri" pitchFamily="34" charset="0"/>
              </a:rPr>
              <a:t>, </a:t>
            </a:r>
            <a:r>
              <a:rPr lang="en-SG" sz="2000" dirty="0" smtClean="0">
                <a:latin typeface="Calibri" pitchFamily="34" charset="0"/>
              </a:rPr>
              <a:t>CIKM07)</a:t>
            </a:r>
            <a:endParaRPr lang="en-US" sz="2000" dirty="0" smtClean="0">
              <a:latin typeface="Calibri" pitchFamily="34" charset="0"/>
            </a:endParaRPr>
          </a:p>
          <a:p>
            <a:pPr lvl="1"/>
            <a:r>
              <a:rPr lang="en-US" sz="2000" dirty="0">
                <a:latin typeface="Calibri" pitchFamily="34" charset="0"/>
              </a:rPr>
              <a:t>Expertise </a:t>
            </a:r>
            <a:r>
              <a:rPr lang="en-US" sz="2000" dirty="0" smtClean="0">
                <a:latin typeface="Calibri" pitchFamily="34" charset="0"/>
              </a:rPr>
              <a:t>Rank and Z-score (</a:t>
            </a:r>
            <a:r>
              <a:rPr lang="en-SG" sz="2000" dirty="0" smtClean="0">
                <a:latin typeface="Calibri" pitchFamily="34" charset="0"/>
              </a:rPr>
              <a:t>Zhang et al., WWW07</a:t>
            </a:r>
            <a:r>
              <a:rPr lang="en-US" sz="2000" dirty="0" smtClean="0">
                <a:latin typeface="Calibri" pitchFamily="34" charset="0"/>
              </a:rPr>
              <a:t>)</a:t>
            </a:r>
          </a:p>
          <a:p>
            <a:pPr lvl="1"/>
            <a:r>
              <a:rPr lang="en-US" sz="2000" dirty="0" smtClean="0">
                <a:latin typeface="Calibri" pitchFamily="34" charset="0"/>
              </a:rPr>
              <a:t>Find global experts without model of user interests</a:t>
            </a:r>
          </a:p>
          <a:p>
            <a:pPr marL="342900" lvl="1" indent="-342900">
              <a:buChar char="•"/>
            </a:pPr>
            <a:r>
              <a:rPr lang="en-US" dirty="0">
                <a:latin typeface="Calibri" pitchFamily="34" charset="0"/>
                <a:ea typeface="+mn-ea"/>
                <a:cs typeface="+mn-cs"/>
              </a:rPr>
              <a:t>Latent Topical Analysis</a:t>
            </a:r>
          </a:p>
          <a:p>
            <a:pPr lvl="1"/>
            <a:r>
              <a:rPr lang="en-SG" sz="2000" dirty="0" smtClean="0">
                <a:latin typeface="Calibri" pitchFamily="34" charset="0"/>
              </a:rPr>
              <a:t>UQA Model ( </a:t>
            </a:r>
            <a:r>
              <a:rPr lang="en-SG" sz="2000" dirty="0" err="1" smtClean="0">
                <a:latin typeface="Calibri" pitchFamily="34" charset="0"/>
              </a:rPr>
              <a:t>Guo</a:t>
            </a:r>
            <a:r>
              <a:rPr lang="en-SG" sz="2000" dirty="0" smtClean="0">
                <a:latin typeface="Calibri" pitchFamily="34" charset="0"/>
              </a:rPr>
              <a:t> </a:t>
            </a:r>
            <a:r>
              <a:rPr lang="en-SG" sz="2000" dirty="0">
                <a:latin typeface="Calibri" pitchFamily="34" charset="0"/>
              </a:rPr>
              <a:t>et al</a:t>
            </a:r>
            <a:r>
              <a:rPr lang="en-SG" sz="2000" dirty="0" smtClean="0">
                <a:latin typeface="Calibri" pitchFamily="34" charset="0"/>
              </a:rPr>
              <a:t>. CIKM08)</a:t>
            </a:r>
          </a:p>
          <a:p>
            <a:pPr lvl="1"/>
            <a:r>
              <a:rPr lang="en-US" sz="2000" dirty="0" smtClean="0">
                <a:latin typeface="Calibri" pitchFamily="34" charset="0"/>
              </a:rPr>
              <a:t>Fail to capture to what extent these users’ expertise match the questions with similar topical interest</a:t>
            </a:r>
            <a:endParaRPr lang="en-SG" sz="2000" dirty="0" smtClean="0">
              <a:latin typeface="Calibri" pitchFamily="34" charset="0"/>
            </a:endParaRPr>
          </a:p>
          <a:p>
            <a:pPr marL="342900" lvl="1" indent="-342900">
              <a:buChar char="•"/>
            </a:pPr>
            <a:r>
              <a:rPr lang="en-US" dirty="0">
                <a:latin typeface="Calibri" pitchFamily="34" charset="0"/>
                <a:ea typeface="+mn-ea"/>
                <a:cs typeface="+mn-cs"/>
              </a:rPr>
              <a:t>Topic Sensitive PageRank</a:t>
            </a:r>
          </a:p>
          <a:p>
            <a:pPr lvl="1"/>
            <a:r>
              <a:rPr lang="en-SG" sz="2000" dirty="0" err="1" smtClean="0">
                <a:latin typeface="Calibri" pitchFamily="34" charset="0"/>
              </a:rPr>
              <a:t>TwitterRank</a:t>
            </a:r>
            <a:r>
              <a:rPr lang="en-SG" sz="2000" dirty="0" smtClean="0">
                <a:latin typeface="Calibri" pitchFamily="34" charset="0"/>
              </a:rPr>
              <a:t> (</a:t>
            </a:r>
            <a:r>
              <a:rPr lang="en-SG" sz="2000" dirty="0" err="1" smtClean="0">
                <a:latin typeface="Calibri" pitchFamily="34" charset="0"/>
              </a:rPr>
              <a:t>Weng</a:t>
            </a:r>
            <a:r>
              <a:rPr lang="en-SG" sz="2000" dirty="0" smtClean="0">
                <a:latin typeface="Calibri" pitchFamily="34" charset="0"/>
              </a:rPr>
              <a:t> </a:t>
            </a:r>
            <a:r>
              <a:rPr lang="en-SG" sz="2000" dirty="0">
                <a:latin typeface="Calibri" pitchFamily="34" charset="0"/>
              </a:rPr>
              <a:t>et al. </a:t>
            </a:r>
            <a:r>
              <a:rPr lang="en-SG" sz="2000" dirty="0" smtClean="0">
                <a:latin typeface="Calibri" pitchFamily="34" charset="0"/>
              </a:rPr>
              <a:t>WSDM10)</a:t>
            </a:r>
            <a:endParaRPr lang="en-SG" sz="2000" dirty="0">
              <a:latin typeface="Calibri" pitchFamily="34" charset="0"/>
            </a:endParaRPr>
          </a:p>
          <a:p>
            <a:pPr lvl="1"/>
            <a:r>
              <a:rPr lang="en-SG" sz="2000" dirty="0">
                <a:latin typeface="Calibri" pitchFamily="34" charset="0"/>
              </a:rPr>
              <a:t>Topic-sensitive probabilistic model for expert finding </a:t>
            </a:r>
            <a:r>
              <a:rPr lang="en-SG" sz="2000" dirty="0" smtClean="0">
                <a:latin typeface="Calibri" pitchFamily="34" charset="0"/>
              </a:rPr>
              <a:t>(Zhou </a:t>
            </a:r>
            <a:r>
              <a:rPr lang="en-SG" sz="2000" dirty="0">
                <a:latin typeface="Calibri" pitchFamily="34" charset="0"/>
              </a:rPr>
              <a:t>et al. </a:t>
            </a:r>
            <a:r>
              <a:rPr lang="en-SG" sz="2000" dirty="0" smtClean="0">
                <a:latin typeface="Calibri" pitchFamily="34" charset="0"/>
              </a:rPr>
              <a:t>CIKM12)</a:t>
            </a:r>
          </a:p>
          <a:p>
            <a:endParaRPr lang="en-US" sz="2400" dirty="0" smtClean="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24238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down)">
                                      <p:cBhvr>
                                        <p:cTn id="7" dur="500"/>
                                        <p:tgtEl>
                                          <p:spTgt spid="3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wipe(down)">
                                      <p:cBhvr>
                                        <p:cTn id="10" dur="500"/>
                                        <p:tgtEl>
                                          <p:spTgt spid="3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animEffect transition="in" filter="wipe(down)">
                                      <p:cBhvr>
                                        <p:cTn id="13" dur="500"/>
                                        <p:tgtEl>
                                          <p:spTgt spid="3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3">
                                            <p:txEl>
                                              <p:pRg st="3" end="3"/>
                                            </p:txEl>
                                          </p:spTgt>
                                        </p:tgtEl>
                                        <p:attrNameLst>
                                          <p:attrName>style.visibility</p:attrName>
                                        </p:attrNameLst>
                                      </p:cBhvr>
                                      <p:to>
                                        <p:strVal val="visible"/>
                                      </p:to>
                                    </p:set>
                                    <p:animEffect transition="in" filter="wipe(down)">
                                      <p:cBhvr>
                                        <p:cTn id="16" dur="500"/>
                                        <p:tgtEl>
                                          <p:spTgt spid="3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animEffect transition="in" filter="wipe(down)">
                                      <p:cBhvr>
                                        <p:cTn id="21" dur="500"/>
                                        <p:tgtEl>
                                          <p:spTgt spid="3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animEffect transition="in" filter="wipe(down)">
                                      <p:cBhvr>
                                        <p:cTn id="24" dur="500"/>
                                        <p:tgtEl>
                                          <p:spTgt spid="3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3">
                                            <p:txEl>
                                              <p:pRg st="6" end="6"/>
                                            </p:txEl>
                                          </p:spTgt>
                                        </p:tgtEl>
                                        <p:attrNameLst>
                                          <p:attrName>style.visibility</p:attrName>
                                        </p:attrNameLst>
                                      </p:cBhvr>
                                      <p:to>
                                        <p:strVal val="visible"/>
                                      </p:to>
                                    </p:set>
                                    <p:animEffect transition="in" filter="wipe(down)">
                                      <p:cBhvr>
                                        <p:cTn id="27" dur="500"/>
                                        <p:tgtEl>
                                          <p:spTgt spid="3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3">
                                            <p:txEl>
                                              <p:pRg st="7" end="7"/>
                                            </p:txEl>
                                          </p:spTgt>
                                        </p:tgtEl>
                                        <p:attrNameLst>
                                          <p:attrName>style.visibility</p:attrName>
                                        </p:attrNameLst>
                                      </p:cBhvr>
                                      <p:to>
                                        <p:strVal val="visible"/>
                                      </p:to>
                                    </p:set>
                                    <p:animEffect transition="in" filter="wipe(down)">
                                      <p:cBhvr>
                                        <p:cTn id="32" dur="500"/>
                                        <p:tgtEl>
                                          <p:spTgt spid="33">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3">
                                            <p:txEl>
                                              <p:pRg st="8" end="8"/>
                                            </p:txEl>
                                          </p:spTgt>
                                        </p:tgtEl>
                                        <p:attrNameLst>
                                          <p:attrName>style.visibility</p:attrName>
                                        </p:attrNameLst>
                                      </p:cBhvr>
                                      <p:to>
                                        <p:strVal val="visible"/>
                                      </p:to>
                                    </p:set>
                                    <p:animEffect transition="in" filter="wipe(down)">
                                      <p:cBhvr>
                                        <p:cTn id="35" dur="500"/>
                                        <p:tgtEl>
                                          <p:spTgt spid="33">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3">
                                            <p:txEl>
                                              <p:pRg st="9" end="9"/>
                                            </p:txEl>
                                          </p:spTgt>
                                        </p:tgtEl>
                                        <p:attrNameLst>
                                          <p:attrName>style.visibility</p:attrName>
                                        </p:attrNameLst>
                                      </p:cBhvr>
                                      <p:to>
                                        <p:strVal val="visible"/>
                                      </p:to>
                                    </p:set>
                                    <p:animEffect transition="in" filter="wipe(down)">
                                      <p:cBhvr>
                                        <p:cTn id="38" dur="500"/>
                                        <p:tgtEl>
                                          <p:spTgt spid="3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434"/>
            <a:ext cx="8305800" cy="646331"/>
          </a:xfrm>
        </p:spPr>
        <p:txBody>
          <a:bodyPr/>
          <a:lstStyle/>
          <a:p>
            <a:r>
              <a:rPr lang="en-US" dirty="0">
                <a:latin typeface="Calibri" pitchFamily="34" charset="0"/>
              </a:rPr>
              <a:t>Roadmap</a:t>
            </a:r>
          </a:p>
        </p:txBody>
      </p:sp>
      <p:sp>
        <p:nvSpPr>
          <p:cNvPr id="3" name="Content Placeholder 2"/>
          <p:cNvSpPr>
            <a:spLocks noGrp="1"/>
          </p:cNvSpPr>
          <p:nvPr>
            <p:ph idx="1"/>
          </p:nvPr>
        </p:nvSpPr>
        <p:spPr>
          <a:xfrm>
            <a:off x="457200" y="1295400"/>
            <a:ext cx="8229600" cy="4572000"/>
          </a:xfrm>
        </p:spPr>
        <p:txBody>
          <a:bodyPr>
            <a:normAutofit/>
          </a:bodyPr>
          <a:lstStyle/>
          <a:p>
            <a:r>
              <a:rPr lang="en-US" dirty="0">
                <a:solidFill>
                  <a:schemeClr val="tx1">
                    <a:lumMod val="50000"/>
                    <a:lumOff val="50000"/>
                  </a:schemeClr>
                </a:solidFill>
                <a:latin typeface="Calibri" pitchFamily="34" charset="0"/>
              </a:rPr>
              <a:t>Motivation</a:t>
            </a:r>
          </a:p>
          <a:p>
            <a:r>
              <a:rPr lang="en-US" dirty="0" smtClean="0">
                <a:solidFill>
                  <a:schemeClr val="tx1">
                    <a:lumMod val="50000"/>
                    <a:lumOff val="50000"/>
                  </a:schemeClr>
                </a:solidFill>
                <a:latin typeface="Calibri" pitchFamily="34" charset="0"/>
              </a:rPr>
              <a:t>Related Work</a:t>
            </a:r>
          </a:p>
          <a:p>
            <a:r>
              <a:rPr lang="en-US" dirty="0">
                <a:latin typeface="Calibri" pitchFamily="34" charset="0"/>
              </a:rPr>
              <a:t>Our Method</a:t>
            </a:r>
          </a:p>
          <a:p>
            <a:pPr lvl="1"/>
            <a:r>
              <a:rPr lang="en-US" b="1" dirty="0" smtClean="0">
                <a:latin typeface="Calibri" pitchFamily="34" charset="0"/>
              </a:rPr>
              <a:t>Method Overview</a:t>
            </a:r>
          </a:p>
          <a:p>
            <a:pPr lvl="1"/>
            <a:r>
              <a:rPr lang="en-US" dirty="0" smtClean="0">
                <a:latin typeface="Calibri" pitchFamily="34" charset="0"/>
              </a:rPr>
              <a:t>Topic Expertise Model</a:t>
            </a:r>
          </a:p>
          <a:p>
            <a:pPr lvl="1"/>
            <a:r>
              <a:rPr lang="en-US" altLang="zh-CN" dirty="0" err="1" smtClean="0">
                <a:latin typeface="Calibri" pitchFamily="34" charset="0"/>
              </a:rPr>
              <a:t>CQARank</a:t>
            </a:r>
            <a:endParaRPr lang="en-US" dirty="0" smtClean="0">
              <a:latin typeface="Calibri" pitchFamily="34" charset="0"/>
            </a:endParaRPr>
          </a:p>
          <a:p>
            <a:r>
              <a:rPr lang="en-US" dirty="0" smtClean="0">
                <a:latin typeface="Calibri" pitchFamily="34" charset="0"/>
              </a:rPr>
              <a:t>Experiments</a:t>
            </a:r>
          </a:p>
          <a:p>
            <a:r>
              <a:rPr lang="en-US" dirty="0">
                <a:latin typeface="Calibri" pitchFamily="34" charset="0"/>
              </a:rPr>
              <a:t>Summery</a:t>
            </a:r>
          </a:p>
        </p:txBody>
      </p:sp>
      <p:pic>
        <p:nvPicPr>
          <p:cNvPr id="111620" name="Picture 4" descr="http://t2.gstatic.com/images?q=tbn:ANd9GcT27xpcwckmN9jk-vmlk7H_uKN4A9ntU2bdPZxDP-f1kUrhvRNV"/>
          <p:cNvPicPr>
            <a:picLocks noChangeAspect="1" noChangeArrowheads="1"/>
          </p:cNvPicPr>
          <p:nvPr/>
        </p:nvPicPr>
        <p:blipFill>
          <a:blip r:embed="rId3" cstate="print"/>
          <a:srcRect/>
          <a:stretch>
            <a:fillRect/>
          </a:stretch>
        </p:blipFill>
        <p:spPr bwMode="auto">
          <a:xfrm>
            <a:off x="6858000" y="228600"/>
            <a:ext cx="2066925" cy="2219326"/>
          </a:xfrm>
          <a:prstGeom prst="rect">
            <a:avLst/>
          </a:prstGeom>
          <a:noFill/>
        </p:spPr>
      </p:pic>
      <p:sp>
        <p:nvSpPr>
          <p:cNvPr id="7" name="Slide Number Placeholder 6"/>
          <p:cNvSpPr>
            <a:spLocks noGrp="1"/>
          </p:cNvSpPr>
          <p:nvPr>
            <p:ph type="sldNum" sz="quarter" idx="12"/>
          </p:nvPr>
        </p:nvSpPr>
        <p:spPr>
          <a:xfrm>
            <a:off x="7708900" y="6629400"/>
            <a:ext cx="1295400" cy="228600"/>
          </a:xfrm>
        </p:spPr>
        <p:txBody>
          <a:bodyPr/>
          <a:lstStyle/>
          <a:p>
            <a:fld id="{6F0E6329-E5DC-4388-98EA-9710D52932B3}" type="slidenum">
              <a:rPr lang="en-US" smtClean="0">
                <a:latin typeface="Calibri" pitchFamily="34" charset="0"/>
              </a:rPr>
              <a:pPr/>
              <a:t>8</a:t>
            </a:fld>
            <a:endParaRPr lang="en-US" dirty="0">
              <a:latin typeface="Calibri" pitchFamily="34" charset="0"/>
            </a:endParaRPr>
          </a:p>
        </p:txBody>
      </p:sp>
      <p:sp>
        <p:nvSpPr>
          <p:cNvPr id="8"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634434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620000"/>
          </a:xfrm>
        </p:spPr>
        <p:txBody>
          <a:bodyPr/>
          <a:lstStyle/>
          <a:p>
            <a:r>
              <a:rPr lang="en-US" sz="2800" dirty="0" smtClean="0">
                <a:latin typeface="Calibri" pitchFamily="34" charset="0"/>
              </a:rPr>
              <a:t>Concepts</a:t>
            </a:r>
          </a:p>
          <a:p>
            <a:pPr lvl="1"/>
            <a:r>
              <a:rPr lang="en-US" sz="2400" dirty="0" smtClean="0">
                <a:latin typeface="Calibri" pitchFamily="34" charset="0"/>
              </a:rPr>
              <a:t>Topical Interest</a:t>
            </a:r>
          </a:p>
          <a:p>
            <a:pPr lvl="1"/>
            <a:r>
              <a:rPr lang="en-US" sz="2400" dirty="0" smtClean="0">
                <a:latin typeface="Calibri" pitchFamily="34" charset="0"/>
              </a:rPr>
              <a:t>Topical Expertise</a:t>
            </a:r>
          </a:p>
          <a:p>
            <a:pPr lvl="1"/>
            <a:r>
              <a:rPr lang="en-US" sz="2400" dirty="0" smtClean="0">
                <a:latin typeface="Calibri" pitchFamily="34" charset="0"/>
              </a:rPr>
              <a:t>Q&amp;A Graph</a:t>
            </a:r>
          </a:p>
          <a:p>
            <a:pPr marL="457200" lvl="1" indent="0">
              <a:buNone/>
            </a:pPr>
            <a:endParaRPr lang="en-US" sz="2400" dirty="0" smtClean="0">
              <a:latin typeface="Calibri" pitchFamily="34" charset="0"/>
            </a:endParaRPr>
          </a:p>
          <a:p>
            <a:r>
              <a:rPr lang="en-US" altLang="zh-CN" sz="2800" dirty="0" smtClean="0">
                <a:latin typeface="Calibri" pitchFamily="34" charset="0"/>
              </a:rPr>
              <a:t>Our Approach</a:t>
            </a:r>
          </a:p>
          <a:p>
            <a:pPr lvl="1"/>
            <a:r>
              <a:rPr lang="en-US" sz="2400" dirty="0" smtClean="0">
                <a:latin typeface="Calibri" pitchFamily="34" charset="0"/>
              </a:rPr>
              <a:t>Topic Expertise Model</a:t>
            </a:r>
          </a:p>
          <a:p>
            <a:pPr lvl="1"/>
            <a:r>
              <a:rPr lang="en-US" sz="2400" dirty="0" err="1" smtClean="0">
                <a:latin typeface="Calibri" pitchFamily="34" charset="0"/>
              </a:rPr>
              <a:t>CQARank</a:t>
            </a:r>
            <a:r>
              <a:rPr lang="en-US" sz="2400" dirty="0" smtClean="0">
                <a:latin typeface="Calibri" pitchFamily="34" charset="0"/>
              </a:rPr>
              <a:t> to combine learning results from TEM with link analysis of Q&amp;A graph</a:t>
            </a:r>
          </a:p>
          <a:p>
            <a:pPr lvl="1"/>
            <a:endParaRPr lang="en-US" dirty="0" smtClean="0">
              <a:latin typeface="Calibri" pitchFamily="34" charset="0"/>
            </a:endParaRPr>
          </a:p>
          <a:p>
            <a:pPr lvl="1"/>
            <a:endParaRPr lang="en-US" dirty="0">
              <a:latin typeface="Calibri" pitchFamily="34" charset="0"/>
            </a:endParaRPr>
          </a:p>
          <a:p>
            <a:pPr lvl="1"/>
            <a:endParaRPr lang="en-SG" dirty="0">
              <a:latin typeface="Calibri" pitchFamily="34" charset="0"/>
            </a:endParaRPr>
          </a:p>
        </p:txBody>
      </p:sp>
      <p:sp>
        <p:nvSpPr>
          <p:cNvPr id="3" name="Slide Number Placeholder 2"/>
          <p:cNvSpPr>
            <a:spLocks noGrp="1"/>
          </p:cNvSpPr>
          <p:nvPr>
            <p:ph type="sldNum" sz="quarter" idx="12"/>
          </p:nvPr>
        </p:nvSpPr>
        <p:spPr>
          <a:xfrm>
            <a:off x="7708900" y="6629400"/>
            <a:ext cx="1295400" cy="228600"/>
          </a:xfrm>
        </p:spPr>
        <p:txBody>
          <a:bodyPr/>
          <a:lstStyle/>
          <a:p>
            <a:pPr>
              <a:defRPr/>
            </a:pPr>
            <a:fld id="{E81FB299-FD89-40C9-A928-28C1042E4980}" type="slidenum">
              <a:rPr lang="en-US" smtClean="0">
                <a:latin typeface="Calibri" pitchFamily="34" charset="0"/>
              </a:rPr>
              <a:pPr>
                <a:defRPr/>
              </a:pPr>
              <a:t>9</a:t>
            </a:fld>
            <a:endParaRPr lang="en-US">
              <a:latin typeface="Calibri" pitchFamily="34" charset="0"/>
            </a:endParaRPr>
          </a:p>
        </p:txBody>
      </p:sp>
      <p:sp>
        <p:nvSpPr>
          <p:cNvPr id="4" name="Title 3"/>
          <p:cNvSpPr>
            <a:spLocks noGrp="1"/>
          </p:cNvSpPr>
          <p:nvPr>
            <p:ph type="title"/>
          </p:nvPr>
        </p:nvSpPr>
        <p:spPr/>
        <p:txBody>
          <a:bodyPr/>
          <a:lstStyle/>
          <a:p>
            <a:r>
              <a:rPr lang="en-US" dirty="0" smtClean="0">
                <a:latin typeface="Calibri" pitchFamily="34" charset="0"/>
              </a:rPr>
              <a:t>Method Overview</a:t>
            </a:r>
            <a:endParaRPr lang="en-SG" dirty="0">
              <a:latin typeface="Calibri" pitchFamily="34" charset="0"/>
            </a:endParaRPr>
          </a:p>
        </p:txBody>
      </p:sp>
      <p:sp>
        <p:nvSpPr>
          <p:cNvPr id="5" name="Footer Placeholder 3"/>
          <p:cNvSpPr txBox="1">
            <a:spLocks/>
          </p:cNvSpPr>
          <p:nvPr/>
        </p:nvSpPr>
        <p:spPr>
          <a:xfrm>
            <a:off x="3124200" y="6629400"/>
            <a:ext cx="28956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smtClean="0">
                <a:solidFill>
                  <a:schemeClr val="bg1"/>
                </a:solidFill>
                <a:latin typeface="Calibri" pitchFamily="34" charset="0"/>
              </a:rPr>
              <a:t>CIKM2013</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305348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down)">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wipe(down)">
                                      <p:cBhvr>
                                        <p:cTn id="26" dur="500"/>
                                        <p:tgtEl>
                                          <p:spTgt spid="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down)">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46293</TotalTime>
  <Words>6921</Words>
  <Application>Microsoft Office PowerPoint</Application>
  <PresentationFormat>全屏显示(4:3)</PresentationFormat>
  <Paragraphs>529</Paragraphs>
  <Slides>33</Slides>
  <Notes>33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Default Design</vt:lpstr>
      <vt:lpstr>CQARank:Jointly Model Topics and Expertise in Community Question Answering</vt:lpstr>
      <vt:lpstr>Community Question Answering</vt:lpstr>
      <vt:lpstr>Existing CQA Mechanism Challenges</vt:lpstr>
      <vt:lpstr>Motivation</vt:lpstr>
      <vt:lpstr>Motivation</vt:lpstr>
      <vt:lpstr>Roadmap</vt:lpstr>
      <vt:lpstr>Related Work</vt:lpstr>
      <vt:lpstr>Roadmap</vt:lpstr>
      <vt:lpstr>Method Overview</vt:lpstr>
      <vt:lpstr>Method Overview</vt:lpstr>
      <vt:lpstr>Roadmap</vt:lpstr>
      <vt:lpstr>Topic Expertise Model</vt:lpstr>
      <vt:lpstr>Roadmap</vt:lpstr>
      <vt:lpstr>CQARank</vt:lpstr>
      <vt:lpstr>CQARank</vt:lpstr>
      <vt:lpstr>CQARank</vt:lpstr>
      <vt:lpstr>Roadmap</vt:lpstr>
      <vt:lpstr>Experiments</vt:lpstr>
      <vt:lpstr>TEM Results</vt:lpstr>
      <vt:lpstr>TEM Results</vt:lpstr>
      <vt:lpstr>TEM Results</vt:lpstr>
      <vt:lpstr>Recommend Expert Users</vt:lpstr>
      <vt:lpstr>Recommend Expert Users</vt:lpstr>
      <vt:lpstr>Recommend Expert Users</vt:lpstr>
      <vt:lpstr>Recommend Answers</vt:lpstr>
      <vt:lpstr>Recommend Answers</vt:lpstr>
      <vt:lpstr>Recommend Similar Questions</vt:lpstr>
      <vt:lpstr>Recommend Similar Questions</vt:lpstr>
      <vt:lpstr>Recommend Similar Questions</vt:lpstr>
      <vt:lpstr>Parameter Sensitivity Analysis</vt:lpstr>
      <vt:lpstr>Roadmap</vt:lpstr>
      <vt:lpstr>Summery</vt:lpstr>
      <vt:lpstr>Thank you</vt:lpstr>
    </vt:vector>
  </TitlesOfParts>
  <Company>SMU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TAN Chia-Zhi</dc:creator>
  <cp:lastModifiedBy>Liu Yang</cp:lastModifiedBy>
  <cp:revision>538</cp:revision>
  <dcterms:created xsi:type="dcterms:W3CDTF">2005-05-18T03:13:04Z</dcterms:created>
  <dcterms:modified xsi:type="dcterms:W3CDTF">2013-10-29T15:22:27Z</dcterms:modified>
</cp:coreProperties>
</file>