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00" r:id="rId2"/>
    <p:sldId id="339" r:id="rId3"/>
    <p:sldId id="338" r:id="rId4"/>
    <p:sldId id="342" r:id="rId5"/>
    <p:sldId id="353" r:id="rId6"/>
    <p:sldId id="349" r:id="rId7"/>
    <p:sldId id="378" r:id="rId8"/>
    <p:sldId id="348" r:id="rId9"/>
    <p:sldId id="377" r:id="rId10"/>
    <p:sldId id="380" r:id="rId11"/>
    <p:sldId id="381" r:id="rId12"/>
    <p:sldId id="384" r:id="rId13"/>
    <p:sldId id="382" r:id="rId14"/>
    <p:sldId id="385" r:id="rId15"/>
    <p:sldId id="389" r:id="rId16"/>
    <p:sldId id="387" r:id="rId17"/>
    <p:sldId id="390" r:id="rId18"/>
    <p:sldId id="391" r:id="rId19"/>
    <p:sldId id="392" r:id="rId20"/>
    <p:sldId id="393" r:id="rId21"/>
    <p:sldId id="388" r:id="rId22"/>
    <p:sldId id="394" r:id="rId23"/>
    <p:sldId id="395" r:id="rId24"/>
    <p:sldId id="398" r:id="rId25"/>
    <p:sldId id="396" r:id="rId26"/>
    <p:sldId id="397" r:id="rId27"/>
    <p:sldId id="365" r:id="rId28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9200"/>
    <a:srgbClr val="CC6600"/>
    <a:srgbClr val="CC0000"/>
    <a:srgbClr val="115DA3"/>
    <a:srgbClr val="006296"/>
    <a:srgbClr val="9E0040"/>
    <a:srgbClr val="151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9" autoAdjust="0"/>
    <p:restoredTop sz="94659" autoAdjust="0"/>
  </p:normalViewPr>
  <p:slideViewPr>
    <p:cSldViewPr>
      <p:cViewPr>
        <p:scale>
          <a:sx n="66" d="100"/>
          <a:sy n="66" d="100"/>
        </p:scale>
        <p:origin x="-127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00" y="-96"/>
      </p:cViewPr>
      <p:guideLst>
        <p:guide orient="horz" pos="3120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2950"/>
            <a:ext cx="495458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05350"/>
            <a:ext cx="54451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091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E8EBFE-84F4-49D9-826D-2BBD89597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4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48209-6CB2-4611-A879-E9DFF230C8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48209-6CB2-4611-A879-E9DFF230C8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48209-6CB2-4611-A879-E9DFF230C8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48209-6CB2-4611-A879-E9DFF230C8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48209-6CB2-4611-A879-E9DFF230C8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8EBFE-84F4-49D9-826D-2BBD89597F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8750"/>
            <a:ext cx="2111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016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9113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295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477000"/>
            <a:ext cx="4419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87371A9-EDBF-4DFE-AB8B-50A6C2097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04800"/>
            <a:ext cx="2362199" cy="6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83AED-A8DD-4717-AC26-0C041DAEC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88925"/>
            <a:ext cx="2076450" cy="326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88925"/>
            <a:ext cx="6076950" cy="326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C0032-1106-4711-BB8C-CD45BD1F1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B299-FD89-40C9-A928-28C1042E49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3BCB4-9299-4212-88DC-FDE5D6A0A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CBB5C-1910-4D79-9E80-2058464D8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65C1E-0B5E-4A6E-8A52-99F0F418E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0E907-B8E3-4E92-BAA8-863A694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51926"/>
            <a:ext cx="1524000" cy="44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0B6A-CE10-494B-B6C4-2134FB453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9B44-6BBC-4B18-9359-7C5EFEC0D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B97E7-33B6-4944-8A7C-98C8E252B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FOS_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75350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115DA3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8900" y="6691313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E81FB299-FD89-40C9-A928-28C1042E4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27" descr="si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9175"/>
            <a:ext cx="1381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0" y="1967618"/>
            <a:ext cx="9144000" cy="1200329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Generating </a:t>
            </a:r>
            <a:r>
              <a:rPr lang="en-US" sz="3600" dirty="0">
                <a:latin typeface="Calibri" pitchFamily="34" charset="0"/>
              </a:rPr>
              <a:t>Supplementary Travel Guides from Social Media</a:t>
            </a:r>
            <a:endParaRPr lang="en-US" sz="3600" dirty="0" smtClean="0">
              <a:latin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8163"/>
            <a:ext cx="7086600" cy="1791260"/>
          </a:xfrm>
        </p:spPr>
        <p:txBody>
          <a:bodyPr/>
          <a:lstStyle/>
          <a:p>
            <a:pPr eaLnBrk="1" hangingPunct="1">
              <a:defRPr/>
            </a:pPr>
            <a:r>
              <a:rPr lang="en-SG" sz="2400" b="0" dirty="0">
                <a:latin typeface="Calibri" pitchFamily="34" charset="0"/>
              </a:rPr>
              <a:t>Liu </a:t>
            </a:r>
            <a:r>
              <a:rPr lang="en-SG" sz="2400" b="0" dirty="0" smtClean="0">
                <a:latin typeface="Calibri" pitchFamily="34" charset="0"/>
              </a:rPr>
              <a:t>Yang, Jing Jiang*, </a:t>
            </a:r>
            <a:r>
              <a:rPr lang="en-SG" sz="2400" b="0" dirty="0" err="1" smtClean="0">
                <a:latin typeface="Calibri" pitchFamily="34" charset="0"/>
              </a:rPr>
              <a:t>Lifu</a:t>
            </a:r>
            <a:r>
              <a:rPr lang="en-SG" sz="2400" b="0" dirty="0" smtClean="0">
                <a:latin typeface="Calibri" pitchFamily="34" charset="0"/>
              </a:rPr>
              <a:t> Huang, Minghui </a:t>
            </a:r>
            <a:r>
              <a:rPr lang="en-SG" sz="2400" b="0" dirty="0" err="1" smtClean="0">
                <a:latin typeface="Calibri" pitchFamily="34" charset="0"/>
              </a:rPr>
              <a:t>Qiu</a:t>
            </a:r>
            <a:r>
              <a:rPr lang="en-SG" sz="2400" b="0" dirty="0" smtClean="0">
                <a:latin typeface="Calibri" pitchFamily="34" charset="0"/>
              </a:rPr>
              <a:t>, Lizi Liao</a:t>
            </a:r>
          </a:p>
          <a:p>
            <a:pPr eaLnBrk="1" hangingPunct="1">
              <a:defRPr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Peking University</a:t>
            </a:r>
          </a:p>
          <a:p>
            <a:pPr eaLnBrk="1" hangingPunct="1">
              <a:defRPr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Singapore Management University</a:t>
            </a:r>
          </a:p>
          <a:p>
            <a:pPr eaLnBrk="1" hangingPunct="1">
              <a:defRPr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Beijing Institute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10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Joint City Section Model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Connector 161"/>
              <p:cNvSpPr/>
              <p:nvPr/>
            </p:nvSpPr>
            <p:spPr bwMode="auto">
              <a:xfrm>
                <a:off x="353329" y="2617104"/>
                <a:ext cx="504825" cy="50323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Flowchart: Connector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29" y="2617104"/>
                <a:ext cx="504825" cy="503237"/>
              </a:xfrm>
              <a:prstGeom prst="flowChartConnector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9"/>
          <p:cNvSpPr/>
          <p:nvPr/>
        </p:nvSpPr>
        <p:spPr bwMode="auto">
          <a:xfrm>
            <a:off x="279201" y="2007504"/>
            <a:ext cx="3060766" cy="349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0"/>
              <p:cNvSpPr txBox="1">
                <a:spLocks noChangeArrowheads="1"/>
              </p:cNvSpPr>
              <p:nvPr/>
            </p:nvSpPr>
            <p:spPr bwMode="auto">
              <a:xfrm>
                <a:off x="219979" y="5224046"/>
                <a:ext cx="36609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m:oMathPara>
                </a14:m>
                <a:endParaRPr lang="en-US" sz="1600" b="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979" y="5224046"/>
                <a:ext cx="36609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40"/>
          <p:cNvSpPr txBox="1">
            <a:spLocks noChangeArrowheads="1"/>
          </p:cNvSpPr>
          <p:nvPr/>
        </p:nvSpPr>
        <p:spPr bwMode="auto">
          <a:xfrm>
            <a:off x="1467754" y="4953000"/>
            <a:ext cx="361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61"/>
              <p:cNvSpPr/>
              <p:nvPr/>
            </p:nvSpPr>
            <p:spPr bwMode="auto">
              <a:xfrm>
                <a:off x="3753754" y="2620963"/>
                <a:ext cx="504825" cy="50323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Flowchart: Connector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3754" y="2620963"/>
                <a:ext cx="504825" cy="503237"/>
              </a:xfrm>
              <a:prstGeom prst="flowChartConnector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9"/>
          <p:cNvSpPr/>
          <p:nvPr/>
        </p:nvSpPr>
        <p:spPr bwMode="auto">
          <a:xfrm>
            <a:off x="4896754" y="2133600"/>
            <a:ext cx="2943225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9"/>
          <p:cNvSpPr/>
          <p:nvPr/>
        </p:nvSpPr>
        <p:spPr bwMode="auto">
          <a:xfrm>
            <a:off x="5049154" y="2269122"/>
            <a:ext cx="2552700" cy="82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0"/>
              <p:cNvSpPr txBox="1">
                <a:spLocks noChangeArrowheads="1"/>
              </p:cNvSpPr>
              <p:nvPr/>
            </p:nvSpPr>
            <p:spPr bwMode="auto">
              <a:xfrm>
                <a:off x="8297179" y="4724400"/>
                <a:ext cx="28989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</m:oMath>
                  </m:oMathPara>
                </a14:m>
                <a:endParaRPr lang="en-US" sz="1600" b="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7179" y="4724400"/>
                <a:ext cx="289895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8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40"/>
          <p:cNvSpPr txBox="1">
            <a:spLocks noChangeArrowheads="1"/>
          </p:cNvSpPr>
          <p:nvPr/>
        </p:nvSpPr>
        <p:spPr bwMode="auto">
          <a:xfrm>
            <a:off x="7321485" y="2743200"/>
            <a:ext cx="289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0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3" name="Flowchart: Connector 114"/>
          <p:cNvSpPr/>
          <p:nvPr/>
        </p:nvSpPr>
        <p:spPr bwMode="auto">
          <a:xfrm>
            <a:off x="6144529" y="3763963"/>
            <a:ext cx="504825" cy="503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z</a:t>
            </a:r>
            <a:endParaRPr lang="en-SG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Connector 116"/>
          <p:cNvSpPr/>
          <p:nvPr/>
        </p:nvSpPr>
        <p:spPr bwMode="auto">
          <a:xfrm>
            <a:off x="5230129" y="3756026"/>
            <a:ext cx="504825" cy="50323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w</a:t>
            </a:r>
            <a:endParaRPr lang="en-SG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09"/>
          <p:cNvSpPr/>
          <p:nvPr/>
        </p:nvSpPr>
        <p:spPr bwMode="auto">
          <a:xfrm>
            <a:off x="5049154" y="3332412"/>
            <a:ext cx="2552700" cy="1256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40"/>
              <p:cNvSpPr txBox="1">
                <a:spLocks noChangeArrowheads="1"/>
              </p:cNvSpPr>
              <p:nvPr/>
            </p:nvSpPr>
            <p:spPr bwMode="auto">
              <a:xfrm>
                <a:off x="7306579" y="4267200"/>
                <a:ext cx="28989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Times New Roman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6579" y="4267200"/>
                <a:ext cx="289894" cy="338554"/>
              </a:xfrm>
              <a:prstGeom prst="rect">
                <a:avLst/>
              </a:prstGeom>
              <a:blipFill rotWithShape="1">
                <a:blip r:embed="rId7"/>
                <a:stretch>
                  <a:fillRect r="-14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Flowchart: Connector 114"/>
              <p:cNvSpPr/>
              <p:nvPr/>
            </p:nvSpPr>
            <p:spPr bwMode="auto">
              <a:xfrm>
                <a:off x="6982729" y="3758577"/>
                <a:ext cx="504825" cy="50323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en-SG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Flowchart: Connector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2729" y="3758577"/>
                <a:ext cx="504825" cy="503237"/>
              </a:xfrm>
              <a:prstGeom prst="flowChartConnector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114"/>
          <p:cNvSpPr/>
          <p:nvPr/>
        </p:nvSpPr>
        <p:spPr bwMode="auto">
          <a:xfrm>
            <a:off x="6144529" y="2468563"/>
            <a:ext cx="504825" cy="503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endParaRPr lang="en-SG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Connector 26"/>
              <p:cNvSpPr/>
              <p:nvPr/>
            </p:nvSpPr>
            <p:spPr bwMode="auto">
              <a:xfrm>
                <a:off x="2399076" y="3760034"/>
                <a:ext cx="504825" cy="50323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SG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Flowchart: Connector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076" y="3760034"/>
                <a:ext cx="504825" cy="503237"/>
              </a:xfrm>
              <a:prstGeom prst="flowChartConnector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owchart: Connector 116"/>
          <p:cNvSpPr/>
          <p:nvPr/>
        </p:nvSpPr>
        <p:spPr bwMode="auto">
          <a:xfrm>
            <a:off x="2421356" y="2620963"/>
            <a:ext cx="504825" cy="50323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</a:t>
            </a:r>
            <a:endParaRPr lang="en-SG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122"/>
          <p:cNvCxnSpPr>
            <a:stCxn id="29" idx="0"/>
            <a:endCxn id="30" idx="4"/>
          </p:cNvCxnSpPr>
          <p:nvPr/>
        </p:nvCxnSpPr>
        <p:spPr bwMode="auto">
          <a:xfrm flipV="1">
            <a:off x="2651489" y="3124200"/>
            <a:ext cx="22280" cy="63583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09"/>
          <p:cNvSpPr/>
          <p:nvPr/>
        </p:nvSpPr>
        <p:spPr bwMode="auto">
          <a:xfrm>
            <a:off x="2153554" y="2468563"/>
            <a:ext cx="989536" cy="2228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40"/>
          <p:cNvSpPr txBox="1">
            <a:spLocks noChangeArrowheads="1"/>
          </p:cNvSpPr>
          <p:nvPr/>
        </p:nvSpPr>
        <p:spPr bwMode="auto">
          <a:xfrm>
            <a:off x="2153554" y="4419600"/>
            <a:ext cx="289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600" b="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122"/>
          <p:cNvCxnSpPr>
            <a:endCxn id="49" idx="0"/>
          </p:cNvCxnSpPr>
          <p:nvPr/>
        </p:nvCxnSpPr>
        <p:spPr bwMode="auto">
          <a:xfrm flipH="1">
            <a:off x="5498034" y="2971800"/>
            <a:ext cx="861998" cy="80022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owchart: Connector 114"/>
              <p:cNvSpPr/>
              <p:nvPr/>
            </p:nvSpPr>
            <p:spPr bwMode="auto">
              <a:xfrm>
                <a:off x="7944754" y="2468563"/>
                <a:ext cx="504825" cy="50323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SG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Flowchart: Connector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4754" y="2468563"/>
                <a:ext cx="504825" cy="503237"/>
              </a:xfrm>
              <a:prstGeom prst="flowChartConnector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122"/>
          <p:cNvCxnSpPr>
            <a:stCxn id="35" idx="2"/>
            <a:endCxn id="28" idx="6"/>
          </p:cNvCxnSpPr>
          <p:nvPr/>
        </p:nvCxnSpPr>
        <p:spPr bwMode="auto">
          <a:xfrm flipH="1">
            <a:off x="6649354" y="2720182"/>
            <a:ext cx="1295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161"/>
              <p:cNvSpPr/>
              <p:nvPr/>
            </p:nvSpPr>
            <p:spPr bwMode="auto">
              <a:xfrm>
                <a:off x="4513259" y="5408755"/>
                <a:ext cx="504825" cy="50323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Flowchart: Connector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3259" y="5408755"/>
                <a:ext cx="504825" cy="503237"/>
              </a:xfrm>
              <a:prstGeom prst="flowChartConnector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09"/>
          <p:cNvSpPr/>
          <p:nvPr/>
        </p:nvSpPr>
        <p:spPr bwMode="auto">
          <a:xfrm>
            <a:off x="1495877" y="1905000"/>
            <a:ext cx="7363276" cy="3336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165"/>
          <p:cNvCxnSpPr>
            <a:stCxn id="8" idx="6"/>
            <a:endCxn id="30" idx="2"/>
          </p:cNvCxnSpPr>
          <p:nvPr/>
        </p:nvCxnSpPr>
        <p:spPr bwMode="auto">
          <a:xfrm>
            <a:off x="858154" y="2868723"/>
            <a:ext cx="1563202" cy="385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65"/>
          <p:cNvCxnSpPr>
            <a:stCxn id="15" idx="2"/>
            <a:endCxn id="30" idx="6"/>
          </p:cNvCxnSpPr>
          <p:nvPr/>
        </p:nvCxnSpPr>
        <p:spPr bwMode="auto">
          <a:xfrm flipH="1">
            <a:off x="2926181" y="2872582"/>
            <a:ext cx="827573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09"/>
          <p:cNvSpPr/>
          <p:nvPr/>
        </p:nvSpPr>
        <p:spPr bwMode="auto">
          <a:xfrm>
            <a:off x="4668154" y="2007504"/>
            <a:ext cx="3918920" cy="305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8630554" y="4941632"/>
            <a:ext cx="361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8" name="TextBox 40"/>
          <p:cNvSpPr txBox="1">
            <a:spLocks noChangeArrowheads="1"/>
          </p:cNvSpPr>
          <p:nvPr/>
        </p:nvSpPr>
        <p:spPr bwMode="auto">
          <a:xfrm>
            <a:off x="7583708" y="4495800"/>
            <a:ext cx="361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b="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Arc 46"/>
          <p:cNvSpPr/>
          <p:nvPr/>
        </p:nvSpPr>
        <p:spPr>
          <a:xfrm>
            <a:off x="5453965" y="3429001"/>
            <a:ext cx="1819895" cy="990599"/>
          </a:xfrm>
          <a:prstGeom prst="arc">
            <a:avLst>
              <a:gd name="adj1" fmla="val 11398438"/>
              <a:gd name="adj2" fmla="val 20923025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Arrow Connector 122"/>
          <p:cNvCxnSpPr>
            <a:stCxn id="23" idx="2"/>
            <a:endCxn id="24" idx="6"/>
          </p:cNvCxnSpPr>
          <p:nvPr/>
        </p:nvCxnSpPr>
        <p:spPr bwMode="auto">
          <a:xfrm flipH="1" flipV="1">
            <a:off x="5734954" y="4007645"/>
            <a:ext cx="409575" cy="793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65"/>
          <p:cNvCxnSpPr>
            <a:stCxn id="15" idx="6"/>
            <a:endCxn id="24" idx="0"/>
          </p:cNvCxnSpPr>
          <p:nvPr/>
        </p:nvCxnSpPr>
        <p:spPr bwMode="auto">
          <a:xfrm>
            <a:off x="4258579" y="2872582"/>
            <a:ext cx="1223963" cy="88344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65"/>
          <p:cNvCxnSpPr>
            <a:stCxn id="37" idx="0"/>
            <a:endCxn id="29" idx="4"/>
          </p:cNvCxnSpPr>
          <p:nvPr/>
        </p:nvCxnSpPr>
        <p:spPr bwMode="auto">
          <a:xfrm flipH="1" flipV="1">
            <a:off x="2651489" y="4263271"/>
            <a:ext cx="2114183" cy="114548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65"/>
          <p:cNvCxnSpPr>
            <a:stCxn id="37" idx="0"/>
            <a:endCxn id="27" idx="4"/>
          </p:cNvCxnSpPr>
          <p:nvPr/>
        </p:nvCxnSpPr>
        <p:spPr bwMode="auto">
          <a:xfrm flipV="1">
            <a:off x="4765672" y="4261814"/>
            <a:ext cx="2469470" cy="114694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22"/>
          <p:cNvCxnSpPr/>
          <p:nvPr/>
        </p:nvCxnSpPr>
        <p:spPr bwMode="auto">
          <a:xfrm flipH="1">
            <a:off x="6435056" y="2963735"/>
            <a:ext cx="861998" cy="80022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1"/>
          <p:cNvSpPr/>
          <p:nvPr/>
        </p:nvSpPr>
        <p:spPr>
          <a:xfrm flipH="1" flipV="1">
            <a:off x="586072" y="1003281"/>
            <a:ext cx="5148881" cy="4354520"/>
          </a:xfrm>
          <a:prstGeom prst="arc">
            <a:avLst>
              <a:gd name="adj1" fmla="val 12292656"/>
              <a:gd name="adj2" fmla="val 84674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132"/>
          <p:cNvSpPr/>
          <p:nvPr/>
        </p:nvSpPr>
        <p:spPr>
          <a:xfrm>
            <a:off x="162377" y="2468563"/>
            <a:ext cx="904424" cy="834069"/>
          </a:xfrm>
          <a:prstGeom prst="roundRect">
            <a:avLst/>
          </a:prstGeom>
          <a:solidFill>
            <a:srgbClr val="006296">
              <a:alpha val="31000"/>
            </a:srgbClr>
          </a:solidFill>
          <a:ln w="57150">
            <a:solidFill>
              <a:srgbClr val="115DA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200" y="1383268"/>
            <a:ext cx="2723410" cy="369332"/>
          </a:xfrm>
          <a:prstGeom prst="rect">
            <a:avLst/>
          </a:prstGeom>
          <a:solidFill>
            <a:srgbClr val="006296"/>
          </a:solidFill>
          <a:ln>
            <a:solidFill>
              <a:srgbClr val="115DA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Section word distribution</a:t>
            </a:r>
            <a:endParaRPr lang="en-US" dirty="0"/>
          </a:p>
        </p:txBody>
      </p:sp>
      <p:grpSp>
        <p:nvGrpSpPr>
          <p:cNvPr id="64" name="Group 130"/>
          <p:cNvGrpSpPr/>
          <p:nvPr/>
        </p:nvGrpSpPr>
        <p:grpSpPr>
          <a:xfrm>
            <a:off x="3280789" y="1382653"/>
            <a:ext cx="2358012" cy="1949758"/>
            <a:chOff x="1800597" y="1732019"/>
            <a:chExt cx="2358012" cy="1949758"/>
          </a:xfrm>
        </p:grpSpPr>
        <p:sp>
          <p:nvSpPr>
            <p:cNvPr id="65" name="Rounded Rectangle 128"/>
            <p:cNvSpPr/>
            <p:nvPr/>
          </p:nvSpPr>
          <p:spPr>
            <a:xfrm>
              <a:off x="2101208" y="2817928"/>
              <a:ext cx="838200" cy="863849"/>
            </a:xfrm>
            <a:prstGeom prst="roundRect">
              <a:avLst/>
            </a:prstGeom>
            <a:solidFill>
              <a:srgbClr val="FF0000">
                <a:alpha val="31000"/>
              </a:srgbClr>
            </a:solidFill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00597" y="1732019"/>
              <a:ext cx="2358012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City word distribution</a:t>
              </a:r>
              <a:endParaRPr lang="en-US" dirty="0"/>
            </a:p>
          </p:txBody>
        </p:sp>
      </p:grpSp>
      <p:sp>
        <p:nvSpPr>
          <p:cNvPr id="67" name="Rounded Rectangle 132"/>
          <p:cNvSpPr/>
          <p:nvPr/>
        </p:nvSpPr>
        <p:spPr>
          <a:xfrm>
            <a:off x="4313459" y="5350132"/>
            <a:ext cx="904424" cy="834069"/>
          </a:xfrm>
          <a:prstGeom prst="roundRect">
            <a:avLst/>
          </a:prstGeom>
          <a:solidFill>
            <a:srgbClr val="C69200">
              <a:alpha val="31000"/>
            </a:srgbClr>
          </a:solidFill>
          <a:ln w="57150">
            <a:solidFill>
              <a:srgbClr val="115DA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19800" y="1383267"/>
            <a:ext cx="2975659" cy="369332"/>
          </a:xfrm>
          <a:prstGeom prst="rect">
            <a:avLst/>
          </a:prstGeom>
          <a:solidFill>
            <a:srgbClr val="7030A0"/>
          </a:solidFill>
          <a:ln>
            <a:solidFill>
              <a:srgbClr val="115DA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Thread section distribution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63696" y="5518626"/>
            <a:ext cx="2975659" cy="369332"/>
          </a:xfrm>
          <a:prstGeom prst="rect">
            <a:avLst/>
          </a:prstGeom>
          <a:solidFill>
            <a:srgbClr val="C69200"/>
          </a:solidFill>
          <a:ln>
            <a:solidFill>
              <a:srgbClr val="115DA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Switch distribution</a:t>
            </a:r>
            <a:endParaRPr lang="en-US" dirty="0"/>
          </a:p>
        </p:txBody>
      </p:sp>
      <p:sp>
        <p:nvSpPr>
          <p:cNvPr id="70" name="Rounded Rectangle 132"/>
          <p:cNvSpPr/>
          <p:nvPr/>
        </p:nvSpPr>
        <p:spPr>
          <a:xfrm>
            <a:off x="7793257" y="2346472"/>
            <a:ext cx="904424" cy="834069"/>
          </a:xfrm>
          <a:prstGeom prst="roundRect">
            <a:avLst/>
          </a:prstGeom>
          <a:solidFill>
            <a:srgbClr val="7030A0">
              <a:alpha val="31000"/>
            </a:srgbClr>
          </a:solidFill>
          <a:ln w="57150">
            <a:solidFill>
              <a:srgbClr val="115DA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86944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Build our </a:t>
            </a:r>
            <a:r>
              <a:rPr lang="en-US" sz="2800" dirty="0">
                <a:latin typeface="Calibri" pitchFamily="34" charset="0"/>
              </a:rPr>
              <a:t>solution on top of an ILP-based framework</a:t>
            </a:r>
          </a:p>
          <a:p>
            <a:r>
              <a:rPr lang="en-US" sz="2800" dirty="0">
                <a:latin typeface="Calibri" pitchFamily="34" charset="0"/>
              </a:rPr>
              <a:t>Favoring relevant </a:t>
            </a:r>
            <a:r>
              <a:rPr lang="en-US" sz="2800" dirty="0" smtClean="0">
                <a:latin typeface="Calibri" pitchFamily="34" charset="0"/>
              </a:rPr>
              <a:t>sentences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Measure </a:t>
            </a:r>
            <a:r>
              <a:rPr lang="en-US" sz="2400" dirty="0">
                <a:latin typeface="Calibri" pitchFamily="34" charset="0"/>
              </a:rPr>
              <a:t>relevance with respect to both the city and the section</a:t>
            </a: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Covering section-specific points of </a:t>
            </a:r>
            <a:r>
              <a:rPr lang="en-US" sz="2800" dirty="0" smtClean="0">
                <a:latin typeface="Calibri" pitchFamily="34" charset="0"/>
              </a:rPr>
              <a:t>interest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11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Section Specific Summarization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56856"/>
            <a:ext cx="4914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4267200"/>
            <a:ext cx="73247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434"/>
            <a:ext cx="8305800" cy="646331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Our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Method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Method Overview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Joint City Section Model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Section Specific Summarization</a:t>
            </a:r>
          </a:p>
          <a:p>
            <a:r>
              <a:rPr lang="en-US" altLang="zh-CN" b="1" dirty="0" smtClean="0">
                <a:latin typeface="Calibri" pitchFamily="34" charset="0"/>
              </a:rPr>
              <a:t>Experiments</a:t>
            </a:r>
          </a:p>
          <a:p>
            <a:r>
              <a:rPr lang="en-US" altLang="zh-CN" dirty="0">
                <a:latin typeface="Calibri" pitchFamily="34" charset="0"/>
              </a:rPr>
              <a:t>Related </a:t>
            </a:r>
            <a:r>
              <a:rPr lang="en-US" altLang="zh-CN" dirty="0" smtClean="0">
                <a:latin typeface="Calibri" pitchFamily="34" charset="0"/>
              </a:rPr>
              <a:t>Work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Summary</a:t>
            </a:r>
            <a:endParaRPr lang="en-US" altLang="zh-CN" dirty="0">
              <a:latin typeface="Calibri" pitchFamily="34" charset="0"/>
            </a:endParaRPr>
          </a:p>
        </p:txBody>
      </p:sp>
      <p:pic>
        <p:nvPicPr>
          <p:cNvPr id="111620" name="Picture 4" descr="http://t2.gstatic.com/images?q=tbn:ANd9GcT27xpcwckmN9jk-vmlk7H_uKN4A9ntU2bdPZxDP-f1kUrhvRN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66925" cy="221932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fld id="{6F0E6329-E5DC-4388-98EA-9710D52932B3}" type="slidenum">
              <a:rPr lang="en-US" smtClean="0">
                <a:latin typeface="Calibri" pitchFamily="34" charset="0"/>
              </a:rPr>
              <a:pPr/>
              <a:t>12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19781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Data and Experimental Setup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Use real </a:t>
            </a:r>
            <a:r>
              <a:rPr lang="en-US" sz="2400" dirty="0">
                <a:latin typeface="Calibri" pitchFamily="34" charset="0"/>
              </a:rPr>
              <a:t>data from Yahoo! Answers and Lonely Planet</a:t>
            </a:r>
            <a:endParaRPr lang="en-US" sz="2400" dirty="0" smtClean="0">
              <a:latin typeface="Calibri" pitchFamily="34" charset="0"/>
            </a:endParaRPr>
          </a:p>
          <a:p>
            <a:pPr lvl="2"/>
            <a:r>
              <a:rPr lang="en-US" sz="2000" dirty="0" smtClean="0">
                <a:latin typeface="Calibri" pitchFamily="34" charset="0"/>
              </a:rPr>
              <a:t>Yahoo! Answers: top 60000 Q&amp;A threads ranked by number of posts related to these 10 cities</a:t>
            </a:r>
          </a:p>
          <a:p>
            <a:pPr lvl="2"/>
            <a:r>
              <a:rPr lang="en-US" altLang="zh-CN" sz="2000" dirty="0" smtClean="0">
                <a:latin typeface="Calibri" pitchFamily="34" charset="0"/>
              </a:rPr>
              <a:t>Lonely Planet: 10 cities * 8 sections</a:t>
            </a:r>
            <a:endParaRPr lang="en-US" sz="20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Use Stanford NER tool to recognize named entities </a:t>
            </a:r>
            <a:r>
              <a:rPr lang="en-US" sz="2400" dirty="0">
                <a:latin typeface="Calibri" pitchFamily="34" charset="0"/>
              </a:rPr>
              <a:t>in threads(LOC, ORG and PER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Pick </a:t>
            </a:r>
            <a:r>
              <a:rPr lang="en-US" sz="2400" dirty="0">
                <a:latin typeface="Calibri" pitchFamily="34" charset="0"/>
              </a:rPr>
              <a:t>the top 600 threads that have the </a:t>
            </a:r>
            <a:r>
              <a:rPr lang="en-US" sz="2400" dirty="0" smtClean="0">
                <a:latin typeface="Calibri" pitchFamily="34" charset="0"/>
              </a:rPr>
              <a:t>most overlapping </a:t>
            </a:r>
            <a:r>
              <a:rPr lang="en-US" sz="2400" dirty="0">
                <a:latin typeface="Calibri" pitchFamily="34" charset="0"/>
              </a:rPr>
              <a:t>points of interest with the Lonely Planet travel </a:t>
            </a:r>
            <a:r>
              <a:rPr lang="en-US" sz="2400" dirty="0" smtClean="0">
                <a:latin typeface="Calibri" pitchFamily="34" charset="0"/>
              </a:rPr>
              <a:t>guides for the training of JCSM</a:t>
            </a:r>
          </a:p>
          <a:p>
            <a:pPr lvl="1"/>
            <a:r>
              <a:rPr lang="en-US" sz="2400" dirty="0">
                <a:latin typeface="Calibri" pitchFamily="34" charset="0"/>
              </a:rPr>
              <a:t>On </a:t>
            </a:r>
            <a:r>
              <a:rPr lang="en-US" sz="2400" dirty="0" smtClean="0">
                <a:latin typeface="Calibri" pitchFamily="34" charset="0"/>
              </a:rPr>
              <a:t>average each </a:t>
            </a:r>
            <a:r>
              <a:rPr lang="en-US" sz="2400" dirty="0">
                <a:latin typeface="Calibri" pitchFamily="34" charset="0"/>
              </a:rPr>
              <a:t>thread contains </a:t>
            </a:r>
            <a:r>
              <a:rPr lang="en-US" sz="2400" dirty="0" smtClean="0">
                <a:latin typeface="Calibri" pitchFamily="34" charset="0"/>
              </a:rPr>
              <a:t>5.0 posts </a:t>
            </a:r>
            <a:r>
              <a:rPr lang="en-US" sz="2400" dirty="0">
                <a:latin typeface="Calibri" pitchFamily="34" charset="0"/>
              </a:rPr>
              <a:t>and </a:t>
            </a:r>
            <a:r>
              <a:rPr lang="en-US" sz="2400" dirty="0" smtClean="0">
                <a:latin typeface="Calibri" pitchFamily="34" charset="0"/>
              </a:rPr>
              <a:t>618.1 </a:t>
            </a:r>
            <a:r>
              <a:rPr lang="en-US" sz="2400" dirty="0">
                <a:latin typeface="Calibri" pitchFamily="34" charset="0"/>
              </a:rPr>
              <a:t>words.</a:t>
            </a:r>
            <a:endParaRPr lang="en-SG" sz="24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13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12646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Calibri" pitchFamily="34" charset="0"/>
                  </a:rPr>
                  <a:t>Model Summaries</a:t>
                </a:r>
                <a:endParaRPr lang="en-US" sz="2800" dirty="0">
                  <a:latin typeface="Calibri" pitchFamily="34" charset="0"/>
                </a:endParaRPr>
              </a:p>
              <a:p>
                <a:pPr lvl="1"/>
                <a:r>
                  <a:rPr lang="en-US" sz="2400" dirty="0" smtClean="0">
                    <a:latin typeface="Calibri" pitchFamily="34" charset="0"/>
                  </a:rPr>
                  <a:t>Retrieve </a:t>
                </a:r>
                <a:r>
                  <a:rPr lang="en-US" sz="2400" dirty="0">
                    <a:latin typeface="Calibri" pitchFamily="34" charset="0"/>
                  </a:rPr>
                  <a:t>the top 30 relevant threads per section per city based on the JCSM </a:t>
                </a:r>
                <a:r>
                  <a:rPr lang="en-US" sz="2400" dirty="0" smtClean="0">
                    <a:latin typeface="Calibri" pitchFamily="34" charset="0"/>
                  </a:rPr>
                  <a:t>results</a:t>
                </a:r>
              </a:p>
              <a:p>
                <a:pPr lvl="1"/>
                <a:r>
                  <a:rPr lang="en-US" sz="2400" dirty="0" smtClean="0">
                    <a:latin typeface="Calibri" pitchFamily="34" charset="0"/>
                  </a:rPr>
                  <a:t>Ask human </a:t>
                </a:r>
                <a:r>
                  <a:rPr lang="en-US" sz="2400" dirty="0">
                    <a:latin typeface="Calibri" pitchFamily="34" charset="0"/>
                  </a:rPr>
                  <a:t>annotators to summarize these 30 threads to generate a section-specific </a:t>
                </a:r>
                <a:r>
                  <a:rPr lang="en-US" sz="2400" dirty="0" smtClean="0">
                    <a:latin typeface="Calibri" pitchFamily="34" charset="0"/>
                  </a:rPr>
                  <a:t>summary</a:t>
                </a:r>
              </a:p>
              <a:p>
                <a:pPr lvl="1"/>
                <a:r>
                  <a:rPr lang="en-US" sz="2400" dirty="0" smtClean="0">
                    <a:latin typeface="Calibri" pitchFamily="34" charset="0"/>
                  </a:rPr>
                  <a:t>Randomly </a:t>
                </a:r>
                <a:r>
                  <a:rPr lang="en-US" sz="2400" dirty="0">
                    <a:latin typeface="Calibri" pitchFamily="34" charset="0"/>
                  </a:rPr>
                  <a:t>select 4 cities for human annotation, giving us </a:t>
                </a:r>
                <a:r>
                  <a:rPr lang="en-US" sz="2400" dirty="0" smtClean="0">
                    <a:latin typeface="Calibri" pitchFamily="34" charset="0"/>
                  </a:rPr>
                  <a:t>32 section-specific summarization </a:t>
                </a:r>
                <a:r>
                  <a:rPr lang="en-US" sz="2400" dirty="0">
                    <a:latin typeface="Calibri" pitchFamily="34" charset="0"/>
                  </a:rPr>
                  <a:t>tasks</a:t>
                </a:r>
                <a:r>
                  <a:rPr lang="en-US" sz="2400" dirty="0" smtClean="0">
                    <a:latin typeface="Calibri" pitchFamily="34" charset="0"/>
                  </a:rPr>
                  <a:t>.</a:t>
                </a:r>
              </a:p>
              <a:p>
                <a:r>
                  <a:rPr lang="en-US" sz="2800" dirty="0">
                    <a:latin typeface="Calibri" pitchFamily="34" charset="0"/>
                  </a:rPr>
                  <a:t>Parameter Settings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𝛼</m:t>
                    </m:r>
                    <m:r>
                      <a:rPr lang="en-US" sz="2400">
                        <a:latin typeface="Cambria Math"/>
                      </a:rPr>
                      <m:t>=0.5, </m:t>
                    </m:r>
                    <m:r>
                      <a:rPr lang="en-US" sz="2400">
                        <a:latin typeface="Cambria Math"/>
                      </a:rPr>
                      <m:t>𝛽</m:t>
                    </m:r>
                    <m:r>
                      <a:rPr lang="en-US" sz="2400">
                        <a:latin typeface="Cambria Math"/>
                      </a:rPr>
                      <m:t>=0.01,  </m:t>
                    </m:r>
                    <m:r>
                      <a:rPr lang="en-US" sz="2400">
                        <a:latin typeface="Cambria Math"/>
                      </a:rPr>
                      <m:t>𝛾</m:t>
                    </m:r>
                    <m:r>
                      <a:rPr lang="en-US" sz="2400">
                        <a:latin typeface="Cambria Math"/>
                      </a:rPr>
                      <m:t>=0.01,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=0.1</m:t>
                    </m:r>
                  </m:oMath>
                </a14:m>
                <a:endParaRPr lang="en-US" sz="2400" dirty="0" smtClean="0">
                  <a:latin typeface="Calibri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=0.7,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=0.1, </m:t>
                    </m:r>
                    <m:r>
                      <a:rPr lang="en-US" sz="2400" b="0" i="1" smtClean="0">
                        <a:latin typeface="Cambria Math"/>
                      </a:rPr>
                      <m:t>𝜌</m:t>
                    </m:r>
                    <m:r>
                      <a:rPr lang="en-US" sz="2400" b="0" i="1" smtClean="0">
                        <a:latin typeface="Cambria Math"/>
                      </a:rPr>
                      <m:t>=0.7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12646"/>
              </a:xfrm>
              <a:blipFill rotWithShape="1">
                <a:blip r:embed="rId3"/>
                <a:stretch>
                  <a:fillRect l="-1481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14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42673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Baselines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Random</a:t>
            </a:r>
          </a:p>
          <a:p>
            <a:pPr lvl="1"/>
            <a:r>
              <a:rPr lang="en-SG" sz="2400" dirty="0" smtClean="0">
                <a:latin typeface="Calibri" pitchFamily="34" charset="0"/>
              </a:rPr>
              <a:t>Centroid (</a:t>
            </a:r>
            <a:r>
              <a:rPr lang="en-SG" sz="2400" dirty="0" err="1">
                <a:latin typeface="Calibri" pitchFamily="34" charset="0"/>
              </a:rPr>
              <a:t>Radev</a:t>
            </a:r>
            <a:r>
              <a:rPr lang="en-SG" sz="2400" dirty="0">
                <a:latin typeface="Calibri" pitchFamily="34" charset="0"/>
              </a:rPr>
              <a:t> et al., 2004</a:t>
            </a:r>
            <a:r>
              <a:rPr lang="en-SG" sz="24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SG" sz="2400" dirty="0" err="1" smtClean="0">
                <a:latin typeface="Calibri" pitchFamily="34" charset="0"/>
              </a:rPr>
              <a:t>LexRank</a:t>
            </a:r>
            <a:r>
              <a:rPr lang="en-SG" sz="2400" dirty="0">
                <a:latin typeface="Calibri" pitchFamily="34" charset="0"/>
              </a:rPr>
              <a:t> (</a:t>
            </a:r>
            <a:r>
              <a:rPr lang="en-SG" sz="2400" dirty="0" err="1">
                <a:latin typeface="Calibri" pitchFamily="34" charset="0"/>
              </a:rPr>
              <a:t>Erkan</a:t>
            </a:r>
            <a:r>
              <a:rPr lang="en-SG" sz="2400" dirty="0">
                <a:latin typeface="Calibri" pitchFamily="34" charset="0"/>
              </a:rPr>
              <a:t> and </a:t>
            </a:r>
            <a:r>
              <a:rPr lang="en-SG" sz="2400" dirty="0" err="1">
                <a:latin typeface="Calibri" pitchFamily="34" charset="0"/>
              </a:rPr>
              <a:t>Radev</a:t>
            </a:r>
            <a:r>
              <a:rPr lang="en-SG" sz="2400" dirty="0">
                <a:latin typeface="Calibri" pitchFamily="34" charset="0"/>
              </a:rPr>
              <a:t>, </a:t>
            </a:r>
            <a:r>
              <a:rPr lang="en-SG" sz="2400" dirty="0" smtClean="0">
                <a:latin typeface="Calibri" pitchFamily="34" charset="0"/>
              </a:rPr>
              <a:t>2004)</a:t>
            </a:r>
          </a:p>
          <a:p>
            <a:pPr lvl="1"/>
            <a:r>
              <a:rPr lang="en-SG" sz="2400" dirty="0" smtClean="0">
                <a:latin typeface="Calibri" pitchFamily="34" charset="0"/>
              </a:rPr>
              <a:t>DivRank</a:t>
            </a:r>
            <a:r>
              <a:rPr lang="en-SG" sz="2400" dirty="0">
                <a:latin typeface="Calibri" pitchFamily="34" charset="0"/>
              </a:rPr>
              <a:t> (Mei et al., 2010</a:t>
            </a:r>
            <a:r>
              <a:rPr lang="en-SG" sz="24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SG" sz="2400" dirty="0">
                <a:latin typeface="Calibri" pitchFamily="34" charset="0"/>
              </a:rPr>
              <a:t>GMDS (Wan, 2008</a:t>
            </a:r>
            <a:r>
              <a:rPr lang="en-SG" sz="24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SG" sz="2400" dirty="0">
                <a:latin typeface="Calibri" pitchFamily="34" charset="0"/>
              </a:rPr>
              <a:t>ILP-BL </a:t>
            </a:r>
            <a:r>
              <a:rPr lang="en-SG" sz="2400" dirty="0" smtClean="0">
                <a:latin typeface="Calibri" pitchFamily="34" charset="0"/>
              </a:rPr>
              <a:t>(</a:t>
            </a:r>
            <a:r>
              <a:rPr lang="en-SG" sz="2400" dirty="0" err="1" smtClean="0">
                <a:latin typeface="Calibri" pitchFamily="34" charset="0"/>
              </a:rPr>
              <a:t>Gillick</a:t>
            </a:r>
            <a:r>
              <a:rPr lang="en-SG" sz="2400" dirty="0" smtClean="0">
                <a:latin typeface="Calibri" pitchFamily="34" charset="0"/>
              </a:rPr>
              <a:t> and Favre, 2009)</a:t>
            </a:r>
          </a:p>
          <a:p>
            <a:r>
              <a:rPr lang="en-SG" sz="2800" dirty="0" smtClean="0">
                <a:latin typeface="Calibri" pitchFamily="34" charset="0"/>
              </a:rPr>
              <a:t>Evaluation Metrics</a:t>
            </a:r>
          </a:p>
          <a:p>
            <a:pPr lvl="1"/>
            <a:r>
              <a:rPr lang="en-SG" sz="2400" dirty="0">
                <a:latin typeface="Calibri" pitchFamily="34" charset="0"/>
              </a:rPr>
              <a:t>ROUGE-1, ROUGE-2 and ROUGE-SU4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15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40285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Summarization Results</a:t>
            </a:r>
          </a:p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16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1200"/>
            <a:ext cx="9144000" cy="187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4038600"/>
            <a:ext cx="82296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800" dirty="0" smtClean="0">
                <a:latin typeface="Calibri" pitchFamily="34" charset="0"/>
              </a:rPr>
              <a:t>The </a:t>
            </a:r>
            <a:r>
              <a:rPr lang="en-US" altLang="zh-CN" sz="2800" dirty="0">
                <a:latin typeface="Calibri" pitchFamily="34" charset="0"/>
              </a:rPr>
              <a:t>ILP-based baseline clearly shows its advantage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800" dirty="0">
                <a:latin typeface="Calibri" pitchFamily="34" charset="0"/>
              </a:rPr>
              <a:t>Our method performs slightly better than ILP-BL based on the overall scores</a:t>
            </a:r>
            <a:endParaRPr lang="zh-CN" altLang="en-US" sz="2800" dirty="0">
              <a:latin typeface="Calibri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990600" y="3429000"/>
            <a:ext cx="80010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altLang="zh-CN">
              <a:solidFill>
                <a:srgbClr val="FFFF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4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5410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Comparison of the recall of named entities of ILP-BL and our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17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038600"/>
            <a:ext cx="86106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800" dirty="0" smtClean="0">
                <a:latin typeface="Calibri" pitchFamily="34" charset="0"/>
              </a:rPr>
              <a:t>Our </a:t>
            </a:r>
            <a:r>
              <a:rPr lang="en-US" altLang="zh-CN" sz="2800" dirty="0">
                <a:latin typeface="Calibri" pitchFamily="34" charset="0"/>
              </a:rPr>
              <a:t>method clearly has a higher recall score than </a:t>
            </a:r>
            <a:r>
              <a:rPr lang="en-US" altLang="zh-CN" sz="2800" dirty="0" smtClean="0">
                <a:latin typeface="Calibri" pitchFamily="34" charset="0"/>
              </a:rPr>
              <a:t>ILP-BL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800" dirty="0">
                <a:latin typeface="Calibri" pitchFamily="34" charset="0"/>
              </a:rPr>
              <a:t>Our method </a:t>
            </a:r>
            <a:r>
              <a:rPr lang="en-US" altLang="zh-CN" sz="2800" dirty="0" smtClean="0">
                <a:latin typeface="Calibri" pitchFamily="34" charset="0"/>
              </a:rPr>
              <a:t> generates summaries with </a:t>
            </a:r>
            <a:r>
              <a:rPr lang="en-US" altLang="zh-CN" sz="2800" dirty="0">
                <a:latin typeface="Calibri" pitchFamily="34" charset="0"/>
              </a:rPr>
              <a:t>more potential points of </a:t>
            </a:r>
            <a:r>
              <a:rPr lang="en-US" altLang="zh-CN" sz="2800" dirty="0" smtClean="0">
                <a:latin typeface="Calibri" pitchFamily="34" charset="0"/>
              </a:rPr>
              <a:t>interest</a:t>
            </a:r>
            <a:endParaRPr lang="zh-CN" altLang="en-US" sz="2800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114852"/>
            <a:ext cx="6581775" cy="194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/>
          <p:nvPr/>
        </p:nvSpPr>
        <p:spPr>
          <a:xfrm>
            <a:off x="7086600" y="2590800"/>
            <a:ext cx="4572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5791200" y="2598420"/>
            <a:ext cx="4572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2590800"/>
            <a:ext cx="4572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3124200" y="2590800"/>
            <a:ext cx="4572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altLang="zh-CN">
              <a:solidFill>
                <a:srgbClr val="FFFF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9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954107"/>
          </a:xfrm>
        </p:spPr>
        <p:txBody>
          <a:bodyPr/>
          <a:lstStyle/>
          <a:p>
            <a:r>
              <a:rPr lang="en-US" altLang="zh-CN" sz="2800" dirty="0">
                <a:latin typeface="Calibri" pitchFamily="34" charset="0"/>
              </a:rPr>
              <a:t>Comparison </a:t>
            </a:r>
            <a:r>
              <a:rPr lang="en-US" sz="2800" dirty="0" smtClean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</a:rPr>
              <a:t>few degenerate </a:t>
            </a:r>
            <a:r>
              <a:rPr lang="en-US" sz="2800" dirty="0" smtClean="0">
                <a:latin typeface="Calibri" pitchFamily="34" charset="0"/>
              </a:rPr>
              <a:t>versions of our method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18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276600"/>
            <a:ext cx="86106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800" dirty="0" smtClean="0">
                <a:latin typeface="Calibri" pitchFamily="34" charset="0"/>
              </a:rPr>
              <a:t>Each </a:t>
            </a:r>
            <a:r>
              <a:rPr lang="en-US" altLang="zh-CN" sz="2800" dirty="0">
                <a:latin typeface="Calibri" pitchFamily="34" charset="0"/>
              </a:rPr>
              <a:t>degenerate version of </a:t>
            </a:r>
            <a:r>
              <a:rPr lang="en-US" altLang="zh-CN" sz="2800" dirty="0" smtClean="0">
                <a:latin typeface="Calibri" pitchFamily="34" charset="0"/>
              </a:rPr>
              <a:t>our method </a:t>
            </a:r>
            <a:r>
              <a:rPr lang="en-US" altLang="zh-CN" sz="2800" dirty="0">
                <a:latin typeface="Calibri" pitchFamily="34" charset="0"/>
              </a:rPr>
              <a:t>performs worse than the complete </a:t>
            </a:r>
            <a:r>
              <a:rPr lang="en-US" altLang="zh-CN" sz="2800" dirty="0" smtClean="0">
                <a:latin typeface="Calibri" pitchFamily="34" charset="0"/>
              </a:rPr>
              <a:t>method</a:t>
            </a:r>
            <a:endParaRPr lang="en-US" altLang="zh-CN" sz="28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800" dirty="0" smtClean="0">
                <a:latin typeface="Calibri" pitchFamily="34" charset="0"/>
              </a:rPr>
              <a:t>Entity </a:t>
            </a:r>
            <a:r>
              <a:rPr lang="en-US" altLang="zh-CN" sz="2800" dirty="0">
                <a:latin typeface="Calibri" pitchFamily="34" charset="0"/>
              </a:rPr>
              <a:t>coverage and section-specific relevance seem to be the </a:t>
            </a:r>
            <a:r>
              <a:rPr lang="en-US" altLang="zh-CN" sz="2800" dirty="0" smtClean="0">
                <a:latin typeface="Calibri" pitchFamily="34" charset="0"/>
              </a:rPr>
              <a:t>more important components</a:t>
            </a:r>
            <a:endParaRPr lang="en-US" altLang="zh-CN" sz="280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27337"/>
            <a:ext cx="5791200" cy="11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/>
          <p:nvPr/>
        </p:nvSpPr>
        <p:spPr>
          <a:xfrm>
            <a:off x="2902857" y="2342681"/>
            <a:ext cx="457200" cy="552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altLang="zh-CN">
              <a:solidFill>
                <a:srgbClr val="FFFF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1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18241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Analysis of Topic Words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Top city specific words</a:t>
            </a:r>
          </a:p>
          <a:p>
            <a:pPr lvl="1"/>
            <a:endParaRPr lang="en-US" sz="2400" b="1" dirty="0" smtClean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  <a:p>
            <a:pPr lvl="1"/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Top section specific words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19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17" y="2209800"/>
            <a:ext cx="68294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29" y="4419600"/>
            <a:ext cx="5562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434"/>
            <a:ext cx="8305800" cy="646331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Roadmap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Motivation</a:t>
            </a:r>
          </a:p>
          <a:p>
            <a:r>
              <a:rPr lang="en-US" dirty="0" smtClean="0">
                <a:latin typeface="Calibri" pitchFamily="34" charset="0"/>
              </a:rPr>
              <a:t>Our </a:t>
            </a:r>
            <a:r>
              <a:rPr lang="en-US" dirty="0" smtClean="0">
                <a:latin typeface="Calibri" pitchFamily="34" charset="0"/>
              </a:rPr>
              <a:t>Method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Method Overview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Joint City Section Model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Section Specific Summarization</a:t>
            </a:r>
          </a:p>
          <a:p>
            <a:r>
              <a:rPr lang="en-US" dirty="0" smtClean="0">
                <a:latin typeface="Calibri" pitchFamily="34" charset="0"/>
              </a:rPr>
              <a:t>Experiments</a:t>
            </a:r>
          </a:p>
          <a:p>
            <a:r>
              <a:rPr lang="en-US" altLang="zh-CN" dirty="0">
                <a:latin typeface="Calibri" pitchFamily="34" charset="0"/>
              </a:rPr>
              <a:t>Related </a:t>
            </a:r>
            <a:r>
              <a:rPr lang="en-US" altLang="zh-CN" dirty="0" smtClean="0">
                <a:latin typeface="Calibri" pitchFamily="34" charset="0"/>
              </a:rPr>
              <a:t>Work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Summary</a:t>
            </a:r>
          </a:p>
        </p:txBody>
      </p:sp>
      <p:sp>
        <p:nvSpPr>
          <p:cNvPr id="111618" name="AutoShape 2" descr="data:image/jpg;base64,/9j/4AAQSkZJRgABAQAAAQABAAD/2wBDAAkGBwgHBgkIBwgKCgkLDRYPDQwMDRsUFRAWIB0iIiAdHx8kKDQsJCYxJx8fLT0tMTU3Ojo6Iys/RD84QzQ5Ojf/2wBDAQoKCg0MDRoPDxo3JR8lNzc3Nzc3Nzc3Nzc3Nzc3Nzc3Nzc3Nzc3Nzc3Nzc3Nzc3Nzc3Nzc3Nzc3Nzc3Nzc3Nzf/wAARCACbAH0DASIAAhEBAxEB/8QAGwAAAQUBAQAAAAAAAAAAAAAAAAEEBQYHAwL/xAA/EAABAwMCAgcFBgQEBwAAAAABAgMEAAUREiEGMRNBYXGBkaEHFCJRsRUjMkKSwVJictEWJEOCNFOTorLC4f/EABsBAAEFAQEAAAAAAAAAAAAAAAQAAgMFBgEH/8QAMREAAQMDAgMFBwUBAAAAAAAAAQACAwQRIRIxBUGRUWFxodETMkKBscHwFCIjUuEz/9oADAMBAAIRAxEAPwDcaKKKSSKKKQnApJJaKbSJseOkqeeQkAb5PKqnePaLaIQKYy1SnBthoAjPfy9aHfUxNNr3PYMqVkMj/dCuhOM55U0mXGJCbLkl9ttA3KlKAArJp/Ht+uzio9rZLWeXRI6Rf0wPKmrXC95ujyX7vK0DnlxZccHcOQ86En4g2IXcQ3x36IxlAfjKuV39pdrjZRAS5LX1KbGE+Z/bNVWRxvxLcguRDaDUdoFSihvWABzyo7eVTFv4VtUPClMmS4PzvnP/AG8qmChCmi0pI6MpKSkDbB6qop+ORE2aC7xwOiLZBEzYJ5wBxGq/2xSpCUpksK0LCeR+R8v3q1jlWN8AyVWLjF+2unCHSWiSeZTkpPiCfMVsY5VpqV4LbDlt4FVtXGGSY2KWiiiikKiiiikkkzXF6WyyD0iwCOrNZvxbx+/GuD0G3tpJbOlTiycA9gHPzqtBjifiHJeW8llR5u/dIx3AZPkarZK4huoWA7T6I+OhJF3my0e8ceWi36kB5LrqeaGzqIPhy8cVS7p7RblOX0Nsj9Hq2SSNaz3JH/2vUDgiG0AZz63z/wAtv4E/39RVjiQokJOmHGaZGOaEgE9551SVHGIBzLz0CMZTxM2F1SUWTiG+KDlyecbQdyqQceSB/YVMwOC7cxhUpbspXyJKE+Q39aspNJmqmbi9Q8aWftHYFNleI7DMVsNRmm2kD8raQkV7paZzrpb7cUC4T4sQuZ0CQ8lvVjnjJHzHnVb/ACSu5k9VwkDJTuiuUaTHlspeiPtPtK5ONLC0nxG1Vc8WONcavWqQzotgUiMiSdh7ypOsJJ7Qcd4qaGklmLg0ZaLprpGtsTzTbjdlcG7Q7qwCFKIJUDj40EEZ7x9K12zzkXG2RpbRyl1sKHlVB4rhe/WOQlCcuNDpUbdaeY8sinnskuokWl63rXqXFX8OT+VW4/ceFa3gtRrhbfcftP2Q9YzVHfsWgUUgpa0SqUUUUUkliXGDCuH+N/ewCWlLD6R8xyUPr51edSVhK0EFKhkEdYpn7W7UZNqZuDQ+OMvC9uaDz9cHwpjwdN99sDSVHLkdRaX3DcehFZHjlP8Axh39Tb5cleQv1xNcpqivDziGm1uuEBCElSiTyAG5qpwuM27twdc7xDa6GTDacJYUrJQQCUHlyIwfMVnYaWWYamDFwOuyc6RrTYq0yZLMVh595YS20grWRvpAGTsN6r9u4nl3eW19kWOU7bVqIM99YZTjqUlJGVDyqpW+4Wbhxlh9i2Srld1sNIuMsuL6NKnggkKWrIJ+IYAB8N682pEWGibB4l4jkQ4VolKaZgId6MuI3UlRKfjWCCMAcsVdR8Mjja4uBJ5XBz4NBv2WvbdCuqCSAMfnep/h3j5mUtcbiCP9myG31MdMSegWtPNOvklXYT8t96r09huG2pFyQia3YLkFHp0lwrgvjrznVgn07KtVpgCXerm6qIH7Hd47coB9sYD34VDSd8kAHcV2g8DWeFLluNe8rjSYpiriOPFTYRkHbPxDGNt9s04VFJTSOIBbcA2GfHvBsSLLhZJI0Xyo5+HbrLxjZ0cOlDD0pShMiR1fdqZ051qTyTggYO2a52/ghq5sXORfhKTMkzHltffEBkZwhaUg6dWANz1VaLNw9aLGlQtUBmOVDClpBKyM5wVHJI8ak6Bl4k5mISdgNR3NiT+bqZsAOXdE3t7LzEBhiZI96eQ2EuPadPSEDBJHVmqpws+eHeOzFUdLDqy0OrY7o+uPE1c6pnH0RTUmHcmdlg6CoDkpJ1IP18ql4PUn9Q5h+L67hT6AW6Vs6TkAjrpai+Gbim62SJMSNJdaSopz+E43Hhy8KlK3UbtTQVQuaWkgoooop6amV3hN3G2yYjoyl1spPiKx7gmQu3XyRa5G3SZRj+dP9xn0rbSKxn2hxFWXi1E+OnAeUl5PatOMj6etVtfAJGlp+IW+fJWFA/dikvaA87H4PupYQpxxxnoglIJOFkJPLsVULE4MuEKQy8mc3MTJYEO5R1pDSFMadIKAM/EkfPOeyry06iQw0+0codQFJPYaU1i466SmjMLRzN/zuRboQ92oqowODH2zDYud5dm2+AtKo8QMBsHT+DpCCdeNttuVWNy1292amc7BjLlpGEvqZSVgdisZp3RQ81ZPKdTndMfROZExosAiivLrjbLanHlpQhO5Uo4A8ag3OKobq1NWdiTdXgcYiNkt57XFYR61HFTyy+4L/TqnOe1u5U9SOLQ0grcWlCBzUo4A8ahmEX6enVLdZtbak7MsAOvJ363D8PLqCT309jWqIwoOFCn3gdQekrLqwewq5dwwKe6KOPD3XPdnz26XXA4nYJ0y828nU0rUnqVjY9x66YcRQftGzSY4GV6daMfxJ3H0xUnSVHHL7OQPZixuni6i/ZBdQ5Ek21R3ZV0iP6VZP1CvMVpArE7S6rh7j5KAoIYddKCDyKV7p8lafAGtqbUFpChyIzXpFJIHtuNjnqqqtj0yahzXuiiii0GiqN7VrZ73Y/ekD44ytZPYOfoT5VeaZ3WKiZAfYcSFJUggg9fZQ9U0mIkbjPRSwP0SByzbgSZ7zZTHWolcVZTk89J3H7jwqedcQy0t1w6UISVKPyAG9UThVxdn4pegPK+FZUyc9ZG6D4j/AMqvyhuR1VheLQhlRrGzs9VeHdM7Xcot2holwXNbKxkEjB5Z3B5bEUxlt8Qy3NEd+Fb4+TlWkvunuzhI9ak4kSNDaLcSO0w3qKtDSAkZPM4Fd6B9qyN5Mbccr5t9kzSXAaioBvhO3uLDt2ckXZ3OdU5etIPYgAJHlU4hCG0BDaEoQkYCUjAHhXqoedxNaYkj3USDIlnYRoqC654hOcDtOKdqqKo2ybdB9guWjj7lMd29HUT1Dn2VXzK4kuBHucGNa2D/AKk49K6e5tBwPFXhTtFhjuBJub8i5LBz/mlAoznI+7ACNu6uup2M/wCjx4DJ9PNIPLvdCdi4R1rLbCy+sHBDKdYB+RVyHiacpJKQSkpPyONvKhCUoSEIASlOwA5CvVDvLPhCeL81T/aBAy3HuDYIWk9EsjqG5SfPPnWkcH3T7XsMSWrHSLbBWAc4VyUP1BVVy7Q0XC2yIqwD0iMDI5KG4PmBUZ7I7kptcu1vZSpJ6VAUeWcJUPAhP6jWu4FVaodJ3afIoerZriv2LUqKQGlrTqnRSGlpDSSWM+0mAq28QtTo4wXCFBXVrTgg+WP01b4shEyGxKb/AAOoCx2ZFdPafbPfLC5IQnK446QYG/w7/TVVZ4Am9Pa3Yaj8cZeR/SrJ+ufSslxen/hPaw+R29FdwP1xBymLtd4NnYD9yfDDRzhagcE/Lv7K6h1cuEh6C4lPSpCkLdbVsDvunY5x867rQlQ0rSFDOcKGa9deazOtgaLD93l0/wBUliT3KvucMJmOKVerlNnoV/oFYaZA+WhGMjvJqXgwYdvYDECMzHaH5GkBI9KcUKISCokADmT1VJJUTSjSTjs5dFwMa3KKKg5HFdtS6qPb+muclOxZt6Ol0n+ZX4U+JrylXElxXuiNaIx5nV08jy/Ak/qpwopALvs0d+PLfyXPat2GfBTq1JQkrWQlI5qUcAU3bnMP4MUrfH8TScp/Vy9aas2OGlxD0rpJ0hOMOy1a8EdYT+FJ3/KBUnUbvZMwLnyH50ThqPcgcqpD7g4e47Zlai3HeVrXjloXkK8j8XgKvAqq+0CF01talpTlTC9Ktvyq2+uKP4POI6kNOzseidYEWK1plfSNJUeZG/f110qs8A3M3Ph2K44vU6lPRuH5qTsT47HxqzVvonam3VDI3S4hFFFFSJibzmEyYrjKtwpJGDWK2EqsXGDkFz4W1rUx4HdB+nnW4msj9qtuVCvMa5MDSHeavksHKf38qrq2EPwdnC3p90fQvyWHmrSob01mT40JbKJK1JU+vQ2AhStSvlsDXu3y03C3RpieTrYUR8j1jzzXevP3MbHIWvGysckJtNbmOt6IUhuOs83FtdIR3DIHnmogcKQ5Kgu8ypl1WDnTKdw1/wBNOE+YNWCiusqZY22jNvDfrummNrjdy5sMNRmktRmkNNpGAhCQkDwFdKZXK62+1thy5TY8VJ5dK4Ek9w5motPEEuflNjs8l4dUiZmMz3jUNSvBNOZTzSjVbHacDqVwva3CsFNpNwiRXUtPyG0OrBKGtWVqxzwnmfAVFs2q7SyV3u7HQR/wtvBZQD2uZ1nwKe6pSDAiQEFMOO20D+IpGVK7So7k99J0cLN3aj3bdT6JBzjsLL2w+p45Sw6hH8To058OfmBSToyJkN6K7+B1BSeyu9FQa7ODm4spBcbqt+ymcuDdZtpfGlSj0uP5k4Sv00n/AG1rFYpfF/YHGEW7aT0ClB1eOvbSsdvwnPjWzRnA4ylQVqyOY6+2vRqGYTRh4+IXVZXMs8O7V2oooo9AoNVb2hWv7S4ef0Jy60NaMc8jf9seNWmuUlsPMLbVyUMVDOwvjIG/LxUkT9Dw5ZN7PJwegyIKlZUyoOI/pV8vEetWqqDGH+HeN1MuHSyp1SOW2hf4R4HA8DV/WMK76wnGIQJhI3Zwur3ncc0xTcmFXNVuCJAfSjWVFhYbxtyXjB59Rrlc7a/cFaftSVGj8i3G0oKh2rwVeWKkqSq4TaHB0Ysev2TdNxlRdv4dtVvc6aPDQqR1yHiXXT/uUSalPWiimyTPkN3m5XQ0DZFFFFRJyKWiuUiQzGbLkh5tpA5qWoAU9rS42C4uF1t0e6RFRpScpO6VAboPzFWfhhqVFs7EeaoLeZSG1LHJzGwUO9OnxzWfzuM7dHJTGQ7JUOtI0p8z/arXwHd592sfTzGEoUl1SW1ISQFo5g7/ACyR24zWs4IyeBrhK0hp28fBCVrCWAq3UUUVqlUopDypaQ0kllPtatZZlxri0nGr7tahz+Y9c+dS1km/aNniyiQVlADh/mGyvUVP8cWsXWwSGQAVhOpHeNx6gVnns6m5TKt6zjOHmx6K/asvxem1ROH9Tf5H/Vc00muIHmFcaSvWkmkXoaQVurShA5qUcAVkWsc42ARFwijwqDn8XWmHqS04qW4n8rI2/UdvLNQbnE98u7hatETowdstp1qHeo7Dyqyh4TO8XcNI7ThLKurzrUdsuSHENIHNTigketQE/jG2RtQjlcpY/gGlP6j+2ajofBV2ujodukpeo805Lqx48hVvtPAMCJpWuMhaxg65H3igewchVhBwuC/OQ92B1Pqo3zMZuVSvtriO9EptcRTTR/M2n/3VgeVOYHAlwnuh25zFLV1pby4r9ath5GtVYtcZAGpJcI/i5eVPUoSkAJAAHICruGgkaLNAjHdk9dvqhH1/9AqhZ+BbbCCVGIyVDfU6OkVnvOw8KtcdlDCNDYASK64oxVhDSsiyMntOUFJM+T3iloooolRIooopJLm62HGlIVyUCDWHXIK4Y4zW6Uq6MOFzSnmUKyCB3HPkK3Wq9xNaLfcEtqmxGnlDkpQ3HjVfXNaG+0ORaxHcjKOXQ4tPNZpK4zuM13oLVECCrl8JccPcBsPWki8J8S350LuJcQnP4n16iO5IOB6VqNgtNviRUiNEZaHWEpxnv+dTQAGwGAKGpKRmkGMBoPzP51U8tboJDAqHaPZtbY+FTcyV45O7p/SNvPNW+LaYkVtLbTKQlPJOMAeA2p910tHtpIhlwue/P+IJ9RI/crylASMJAA+QpcUtFEgAKFAooorqSKKKKSS//9k="/>
          <p:cNvSpPr>
            <a:spLocks noChangeAspect="1" noChangeArrowheads="1"/>
          </p:cNvSpPr>
          <p:nvPr/>
        </p:nvSpPr>
        <p:spPr bwMode="auto">
          <a:xfrm>
            <a:off x="63500" y="-546100"/>
            <a:ext cx="895350" cy="1114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11620" name="Picture 4" descr="http://t2.gstatic.com/images?q=tbn:ANd9GcT27xpcwckmN9jk-vmlk7H_uKN4A9ntU2bdPZxDP-f1kUrhvRN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66925" cy="221932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295400" cy="228600"/>
          </a:xfrm>
        </p:spPr>
        <p:txBody>
          <a:bodyPr/>
          <a:lstStyle/>
          <a:p>
            <a:fld id="{6F0E6329-E5DC-4388-98EA-9710D52932B3}" type="slidenum">
              <a:rPr lang="en-US" smtClean="0">
                <a:latin typeface="Calibri" pitchFamily="34" charset="0"/>
              </a:rPr>
              <a:pPr/>
              <a:t>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322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Parameter Sensitivity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20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548628"/>
                <a:ext cx="8610600" cy="1471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eaLnBrk="0" hangingPunct="0">
                  <a:spcBef>
                    <a:spcPct val="20000"/>
                  </a:spcBef>
                  <a:buChar char="•"/>
                </a:pPr>
                <a:r>
                  <a:rPr lang="en-US" altLang="zh-CN" sz="2800" dirty="0" smtClean="0">
                    <a:latin typeface="Calibri" pitchFamily="34" charset="0"/>
                  </a:rPr>
                  <a:t>The performance </a:t>
                </a:r>
                <a:r>
                  <a:rPr lang="en-US" altLang="zh-CN" sz="2800" dirty="0">
                    <a:latin typeface="Calibri" pitchFamily="34" charset="0"/>
                  </a:rPr>
                  <a:t>fluctuates within a limited range as we </a:t>
                </a:r>
                <a:r>
                  <a:rPr lang="en-US" altLang="zh-CN" sz="2800" dirty="0" smtClean="0">
                    <a:latin typeface="Calibri" pitchFamily="34" charset="0"/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Calibri" pitchFamily="34" charset="0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  <a:buChar char="•"/>
                </a:pPr>
                <a:r>
                  <a:rPr lang="en-US" altLang="zh-CN" sz="2800" dirty="0" smtClean="0">
                    <a:latin typeface="Calibri" pitchFamily="34" charset="0"/>
                  </a:rPr>
                  <a:t>The performance </a:t>
                </a:r>
                <a:r>
                  <a:rPr lang="en-US" altLang="zh-CN" sz="2800" dirty="0">
                    <a:latin typeface="Calibri" pitchFamily="34" charset="0"/>
                  </a:rPr>
                  <a:t>is pretty stable as we </a:t>
                </a:r>
                <a:r>
                  <a:rPr lang="en-US" altLang="zh-CN" sz="2800" dirty="0" smtClean="0">
                    <a:latin typeface="Calibri" pitchFamily="34" charset="0"/>
                  </a:rPr>
                  <a:t>vary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𝜌</m:t>
                    </m:r>
                  </m:oMath>
                </a14:m>
                <a:endParaRPr lang="zh-CN" alt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8628"/>
                <a:ext cx="8610600" cy="1471172"/>
              </a:xfrm>
              <a:prstGeom prst="rect">
                <a:avLst/>
              </a:prstGeom>
              <a:blipFill rotWithShape="1">
                <a:blip r:embed="rId3"/>
                <a:stretch>
                  <a:fillRect l="-1487" t="-4132" b="-10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34" y="1824478"/>
            <a:ext cx="75342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09617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Sample Output and Case Study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High </a:t>
            </a:r>
            <a:r>
              <a:rPr lang="en-US" sz="2400" dirty="0">
                <a:latin typeface="Calibri" pitchFamily="34" charset="0"/>
              </a:rPr>
              <a:t>relevance to the corresponding </a:t>
            </a:r>
            <a:r>
              <a:rPr lang="en-US" sz="2400" dirty="0" smtClean="0">
                <a:latin typeface="Calibri" pitchFamily="34" charset="0"/>
              </a:rPr>
              <a:t>sections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Contain </a:t>
            </a:r>
            <a:r>
              <a:rPr lang="en-US" sz="2400" dirty="0">
                <a:latin typeface="Calibri" pitchFamily="34" charset="0"/>
              </a:rPr>
              <a:t>many points of interest as highlighted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21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Experiments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8" y="2783114"/>
            <a:ext cx="7846058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4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434"/>
            <a:ext cx="8305800" cy="646331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Our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Method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Method Overview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Joint City Section Model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Section Specific Summarization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Experiments</a:t>
            </a:r>
          </a:p>
          <a:p>
            <a:r>
              <a:rPr lang="en-US" altLang="zh-CN" b="1" dirty="0">
                <a:latin typeface="Calibri" pitchFamily="34" charset="0"/>
              </a:rPr>
              <a:t>Related </a:t>
            </a:r>
            <a:r>
              <a:rPr lang="en-US" altLang="zh-CN" b="1" dirty="0" smtClean="0">
                <a:latin typeface="Calibri" pitchFamily="34" charset="0"/>
              </a:rPr>
              <a:t>Work</a:t>
            </a:r>
            <a:endParaRPr lang="en-US" altLang="zh-CN" b="1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Summary</a:t>
            </a:r>
            <a:endParaRPr lang="en-US" altLang="zh-CN" dirty="0">
              <a:latin typeface="Calibri" pitchFamily="34" charset="0"/>
            </a:endParaRPr>
          </a:p>
        </p:txBody>
      </p:sp>
      <p:pic>
        <p:nvPicPr>
          <p:cNvPr id="111620" name="Picture 4" descr="http://t2.gstatic.com/images?q=tbn:ANd9GcT27xpcwckmN9jk-vmlk7H_uKN4A9ntU2bdPZxDP-f1kUrhvRN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66925" cy="221932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fld id="{6F0E6329-E5DC-4388-98EA-9710D52932B3}" type="slidenum">
              <a:rPr lang="en-US" smtClean="0">
                <a:latin typeface="Calibri" pitchFamily="34" charset="0"/>
              </a:rPr>
              <a:pPr/>
              <a:t>22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529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Extractive </a:t>
            </a:r>
            <a:r>
              <a:rPr lang="en-US" sz="2800" dirty="0" smtClean="0">
                <a:latin typeface="Calibri" pitchFamily="34" charset="0"/>
              </a:rPr>
              <a:t>summarization</a:t>
            </a:r>
          </a:p>
          <a:p>
            <a:pPr lvl="1"/>
            <a:r>
              <a:rPr lang="en-US" sz="2400" dirty="0" err="1">
                <a:latin typeface="Calibri" pitchFamily="34" charset="0"/>
              </a:rPr>
              <a:t>Radev</a:t>
            </a:r>
            <a:r>
              <a:rPr lang="en-US" sz="2400" dirty="0">
                <a:latin typeface="Calibri" pitchFamily="34" charset="0"/>
              </a:rPr>
              <a:t> et al. (2004) proposed a </a:t>
            </a:r>
            <a:r>
              <a:rPr lang="en-US" sz="2400" dirty="0" smtClean="0">
                <a:latin typeface="Calibri" pitchFamily="34" charset="0"/>
              </a:rPr>
              <a:t>centroid-based summarizer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Graph based ranking algorithms</a:t>
            </a:r>
          </a:p>
          <a:p>
            <a:pPr lvl="2"/>
            <a:r>
              <a:rPr lang="en-US" sz="2000" dirty="0" err="1">
                <a:latin typeface="Calibri" pitchFamily="34" charset="0"/>
              </a:rPr>
              <a:t>LexPageRank</a:t>
            </a:r>
            <a:r>
              <a:rPr lang="en-US" sz="2000" dirty="0">
                <a:latin typeface="Calibri" pitchFamily="34" charset="0"/>
              </a:rPr>
              <a:t> (</a:t>
            </a:r>
            <a:r>
              <a:rPr lang="en-US" sz="2000" dirty="0" err="1">
                <a:latin typeface="Calibri" pitchFamily="34" charset="0"/>
              </a:rPr>
              <a:t>Erkan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and </a:t>
            </a:r>
            <a:r>
              <a:rPr lang="en-US" sz="2000" dirty="0" err="1" smtClean="0">
                <a:latin typeface="Calibri" pitchFamily="34" charset="0"/>
              </a:rPr>
              <a:t>Radev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2004)</a:t>
            </a:r>
          </a:p>
          <a:p>
            <a:pPr lvl="2"/>
            <a:r>
              <a:rPr lang="da-DK" sz="2000" dirty="0" smtClean="0">
                <a:latin typeface="Calibri" pitchFamily="34" charset="0"/>
              </a:rPr>
              <a:t>GMDS(Wan </a:t>
            </a:r>
            <a:r>
              <a:rPr lang="da-DK" sz="2000" dirty="0">
                <a:latin typeface="Calibri" pitchFamily="34" charset="0"/>
              </a:rPr>
              <a:t>et al., 2007</a:t>
            </a:r>
            <a:r>
              <a:rPr lang="da-DK" sz="2000" dirty="0" smtClean="0">
                <a:latin typeface="Calibri" pitchFamily="34" charset="0"/>
              </a:rPr>
              <a:t>)</a:t>
            </a:r>
          </a:p>
          <a:p>
            <a:pPr lvl="2"/>
            <a:r>
              <a:rPr lang="da-DK" sz="2000" dirty="0">
                <a:latin typeface="Calibri" pitchFamily="34" charset="0"/>
              </a:rPr>
              <a:t>DivRank (Mei et al., 2010)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Integer Linear </a:t>
            </a:r>
            <a:r>
              <a:rPr lang="en-US" sz="2800" dirty="0" smtClean="0">
                <a:latin typeface="Calibri" pitchFamily="34" charset="0"/>
              </a:rPr>
              <a:t>Programming</a:t>
            </a:r>
          </a:p>
          <a:p>
            <a:pPr lvl="1"/>
            <a:r>
              <a:rPr lang="en-US" sz="2400" dirty="0">
                <a:latin typeface="Calibri" pitchFamily="34" charset="0"/>
              </a:rPr>
              <a:t>McDonald (2007) 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Gillick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and Favre (2009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Differences of our work</a:t>
            </a:r>
            <a:endParaRPr lang="en-US" sz="2400" dirty="0" smtClean="0">
              <a:latin typeface="Calibri" pitchFamily="34" charset="0"/>
            </a:endParaRPr>
          </a:p>
          <a:p>
            <a:pPr lvl="2"/>
            <a:r>
              <a:rPr lang="en-US" sz="2000" dirty="0" smtClean="0">
                <a:latin typeface="Calibri" pitchFamily="34" charset="0"/>
              </a:rPr>
              <a:t>Design a latent variable </a:t>
            </a:r>
            <a:r>
              <a:rPr lang="en-US" sz="2000" dirty="0">
                <a:latin typeface="Calibri" pitchFamily="34" charset="0"/>
              </a:rPr>
              <a:t>model to </a:t>
            </a:r>
            <a:r>
              <a:rPr lang="en-US" sz="2000" dirty="0" smtClean="0">
                <a:latin typeface="Calibri" pitchFamily="34" charset="0"/>
              </a:rPr>
              <a:t>separate </a:t>
            </a:r>
            <a:r>
              <a:rPr lang="en-US" sz="2000" dirty="0">
                <a:latin typeface="Calibri" pitchFamily="34" charset="0"/>
              </a:rPr>
              <a:t>the threads to be summarized into </a:t>
            </a:r>
            <a:r>
              <a:rPr lang="en-US" sz="2000" dirty="0" smtClean="0">
                <a:latin typeface="Calibri" pitchFamily="34" charset="0"/>
              </a:rPr>
              <a:t>sections</a:t>
            </a:r>
            <a:endParaRPr lang="en-US" sz="2000" dirty="0">
              <a:latin typeface="Calibri" pitchFamily="34" charset="0"/>
            </a:endParaRPr>
          </a:p>
          <a:p>
            <a:pPr lvl="2"/>
            <a:r>
              <a:rPr lang="en-US" sz="2000" dirty="0">
                <a:latin typeface="Calibri" pitchFamily="34" charset="0"/>
              </a:rPr>
              <a:t>E</a:t>
            </a:r>
            <a:r>
              <a:rPr lang="en-US" sz="2000" dirty="0" smtClean="0">
                <a:latin typeface="Calibri" pitchFamily="34" charset="0"/>
              </a:rPr>
              <a:t>mphasize </a:t>
            </a:r>
            <a:r>
              <a:rPr lang="en-US" sz="2000" dirty="0">
                <a:latin typeface="Calibri" pitchFamily="34" charset="0"/>
              </a:rPr>
              <a:t>the inclusion of potential points of interest in formulating the ILP </a:t>
            </a:r>
            <a:r>
              <a:rPr lang="en-US" sz="2000" dirty="0" smtClean="0">
                <a:latin typeface="Calibri" pitchFamily="34" charset="0"/>
              </a:rPr>
              <a:t>optimization </a:t>
            </a:r>
            <a:r>
              <a:rPr lang="en-US" sz="2000" dirty="0" smtClean="0">
                <a:latin typeface="Calibri" pitchFamily="34" charset="0"/>
              </a:rPr>
              <a:t>problem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23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Related Work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73341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Answer </a:t>
            </a:r>
            <a:r>
              <a:rPr lang="en-US" sz="2800" dirty="0">
                <a:latin typeface="Calibri" pitchFamily="34" charset="0"/>
              </a:rPr>
              <a:t>summarization in </a:t>
            </a:r>
            <a:r>
              <a:rPr lang="en-US" sz="2800" dirty="0" smtClean="0">
                <a:latin typeface="Calibri" pitchFamily="34" charset="0"/>
              </a:rPr>
              <a:t>community-based QA sites</a:t>
            </a:r>
          </a:p>
          <a:p>
            <a:pPr lvl="1"/>
            <a:r>
              <a:rPr lang="en-US" sz="2400" dirty="0">
                <a:latin typeface="Calibri" pitchFamily="34" charset="0"/>
              </a:rPr>
              <a:t>Liu et al</a:t>
            </a:r>
            <a:r>
              <a:rPr lang="en-US" sz="2400" dirty="0" smtClean="0">
                <a:latin typeface="Calibri" pitchFamily="34" charset="0"/>
              </a:rPr>
              <a:t>. (</a:t>
            </a:r>
            <a:r>
              <a:rPr lang="en-US" sz="2400" dirty="0">
                <a:latin typeface="Calibri" pitchFamily="34" charset="0"/>
              </a:rPr>
              <a:t>2008) , </a:t>
            </a:r>
            <a:r>
              <a:rPr lang="en-US" sz="2400" dirty="0" err="1">
                <a:latin typeface="Calibri" pitchFamily="34" charset="0"/>
              </a:rPr>
              <a:t>Tomasoni</a:t>
            </a:r>
            <a:r>
              <a:rPr lang="en-US" sz="2400" dirty="0">
                <a:latin typeface="Calibri" pitchFamily="34" charset="0"/>
              </a:rPr>
              <a:t> and Huang (2010), Chan et al. (2012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We </a:t>
            </a:r>
            <a:r>
              <a:rPr lang="en-US" sz="2400" dirty="0">
                <a:latin typeface="Calibri" pitchFamily="34" charset="0"/>
              </a:rPr>
              <a:t>study a new problem of summarizing </a:t>
            </a:r>
            <a:r>
              <a:rPr lang="en-US" sz="2400" dirty="0" smtClean="0">
                <a:latin typeface="Calibri" pitchFamily="34" charset="0"/>
              </a:rPr>
              <a:t>multiple threads </a:t>
            </a:r>
            <a:r>
              <a:rPr lang="en-US" sz="2400" dirty="0">
                <a:latin typeface="Calibri" pitchFamily="34" charset="0"/>
              </a:rPr>
              <a:t>to automatically generate city travel guides based on known template structure from </a:t>
            </a:r>
            <a:r>
              <a:rPr lang="en-US" sz="2400" dirty="0" smtClean="0">
                <a:latin typeface="Calibri" pitchFamily="34" charset="0"/>
              </a:rPr>
              <a:t>well-written travel guides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Different from </a:t>
            </a:r>
            <a:r>
              <a:rPr lang="en-US" sz="2400" dirty="0">
                <a:latin typeface="Calibri" pitchFamily="34" charset="0"/>
              </a:rPr>
              <a:t>the setting of single Q&amp;A thread summarization in the </a:t>
            </a:r>
            <a:r>
              <a:rPr lang="en-US" sz="2400" dirty="0" smtClean="0">
                <a:latin typeface="Calibri" pitchFamily="34" charset="0"/>
              </a:rPr>
              <a:t>previous related </a:t>
            </a:r>
            <a:r>
              <a:rPr lang="en-US" sz="2400" dirty="0">
                <a:latin typeface="Calibri" pitchFamily="34" charset="0"/>
              </a:rPr>
              <a:t>studies.</a:t>
            </a:r>
          </a:p>
          <a:p>
            <a:pPr lvl="1"/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24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Related Work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434"/>
            <a:ext cx="8305800" cy="646331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Our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Method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Method Overview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Joint City Section Model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Section Specific Summarization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Experiments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Related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Work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r>
              <a:rPr lang="en-US" altLang="zh-CN" b="1" dirty="0" smtClean="0">
                <a:latin typeface="Calibri" pitchFamily="34" charset="0"/>
              </a:rPr>
              <a:t>Summary</a:t>
            </a:r>
            <a:endParaRPr lang="en-US" altLang="zh-CN" b="1" dirty="0">
              <a:latin typeface="Calibri" pitchFamily="34" charset="0"/>
            </a:endParaRPr>
          </a:p>
        </p:txBody>
      </p:sp>
      <p:pic>
        <p:nvPicPr>
          <p:cNvPr id="111620" name="Picture 4" descr="http://t2.gstatic.com/images?q=tbn:ANd9GcT27xpcwckmN9jk-vmlk7H_uKN4A9ntU2bdPZxDP-f1kUrhvRN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66925" cy="221932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fld id="{6F0E6329-E5DC-4388-98EA-9710D52932B3}" type="slidenum">
              <a:rPr lang="en-US" smtClean="0">
                <a:latin typeface="Calibri" pitchFamily="34" charset="0"/>
              </a:rPr>
              <a:pPr/>
              <a:t>25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0668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Conclusion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Proposed </a:t>
            </a:r>
            <a:r>
              <a:rPr lang="en-US" sz="2400" dirty="0">
                <a:latin typeface="Calibri" pitchFamily="34" charset="0"/>
              </a:rPr>
              <a:t>a summarization framework to generate well structured supplementary </a:t>
            </a:r>
            <a:r>
              <a:rPr lang="en-US" sz="2400" dirty="0" smtClean="0">
                <a:latin typeface="Calibri" pitchFamily="34" charset="0"/>
              </a:rPr>
              <a:t>travel guides </a:t>
            </a:r>
            <a:r>
              <a:rPr lang="en-US" sz="2400" dirty="0">
                <a:latin typeface="Calibri" pitchFamily="34" charset="0"/>
              </a:rPr>
              <a:t>from social </a:t>
            </a:r>
            <a:r>
              <a:rPr lang="en-US" sz="2400" dirty="0" smtClean="0">
                <a:latin typeface="Calibri" pitchFamily="34" charset="0"/>
              </a:rPr>
              <a:t>media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Latent </a:t>
            </a:r>
            <a:r>
              <a:rPr lang="en-US" sz="2400" dirty="0">
                <a:latin typeface="Calibri" pitchFamily="34" charset="0"/>
              </a:rPr>
              <a:t>variable model and </a:t>
            </a:r>
            <a:r>
              <a:rPr lang="en-US" sz="2400" dirty="0" smtClean="0">
                <a:latin typeface="Calibri" pitchFamily="34" charset="0"/>
              </a:rPr>
              <a:t>Integer Linear Programming</a:t>
            </a:r>
          </a:p>
          <a:p>
            <a:pPr lvl="2"/>
            <a:r>
              <a:rPr lang="en-US" altLang="zh-CN" dirty="0" smtClean="0">
                <a:latin typeface="Calibri" pitchFamily="34" charset="0"/>
              </a:rPr>
              <a:t>Additionally </a:t>
            </a:r>
            <a:r>
              <a:rPr lang="en-US" altLang="zh-CN" dirty="0">
                <a:latin typeface="Calibri" pitchFamily="34" charset="0"/>
              </a:rPr>
              <a:t>tries to cover more named entities as points of interest </a:t>
            </a:r>
          </a:p>
          <a:p>
            <a:pPr lvl="2"/>
            <a:r>
              <a:rPr lang="en-US" altLang="zh-CN" dirty="0" smtClean="0">
                <a:latin typeface="Calibri" pitchFamily="34" charset="0"/>
              </a:rPr>
              <a:t>Maximizes </a:t>
            </a:r>
            <a:r>
              <a:rPr lang="en-US" altLang="zh-CN" dirty="0">
                <a:latin typeface="Calibri" pitchFamily="34" charset="0"/>
              </a:rPr>
              <a:t>sentence relevance scores measured by the latent variable </a:t>
            </a:r>
            <a:r>
              <a:rPr lang="en-US" altLang="zh-CN" dirty="0" smtClean="0">
                <a:latin typeface="Calibri" pitchFamily="34" charset="0"/>
              </a:rPr>
              <a:t>model</a:t>
            </a:r>
          </a:p>
          <a:p>
            <a:pPr lvl="1"/>
            <a:r>
              <a:rPr lang="en-US" sz="2400" dirty="0">
                <a:latin typeface="Calibri" pitchFamily="34" charset="0"/>
              </a:rPr>
              <a:t>Extensive experiments with real data from </a:t>
            </a:r>
            <a:r>
              <a:rPr lang="en-US" sz="2400" dirty="0" smtClean="0">
                <a:latin typeface="Calibri" pitchFamily="34" charset="0"/>
              </a:rPr>
              <a:t>Yahoo! Answers</a:t>
            </a:r>
          </a:p>
          <a:p>
            <a:r>
              <a:rPr lang="en-US" sz="2800" dirty="0">
                <a:latin typeface="Calibri" pitchFamily="34" charset="0"/>
              </a:rPr>
              <a:t>Future Work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Emphasize </a:t>
            </a:r>
            <a:r>
              <a:rPr lang="en-US" sz="2400" dirty="0">
                <a:latin typeface="Calibri" pitchFamily="34" charset="0"/>
              </a:rPr>
              <a:t>the selection of additional information 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altLang="zh-CN" sz="2400" dirty="0" smtClean="0">
                <a:latin typeface="Calibri" pitchFamily="34" charset="0"/>
              </a:rPr>
              <a:t>Summarization without template structure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26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Summary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7606"/>
            <a:ext cx="7772400" cy="1015663"/>
          </a:xfrm>
        </p:spPr>
        <p:txBody>
          <a:bodyPr/>
          <a:lstStyle/>
          <a:p>
            <a:r>
              <a:rPr lang="en-US" sz="6000" b="0" dirty="0">
                <a:latin typeface="Calibri" pitchFamily="34" charset="0"/>
              </a:rPr>
              <a:t>Thank </a:t>
            </a:r>
            <a:r>
              <a:rPr lang="en-US" sz="6000" b="0" dirty="0" smtClean="0">
                <a:latin typeface="Calibri" pitchFamily="34" charset="0"/>
              </a:rPr>
              <a:t>you</a:t>
            </a:r>
            <a:endParaRPr lang="en-SG" sz="6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76201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 </a:t>
            </a:r>
            <a:r>
              <a:rPr lang="en-US" altLang="zh-CN" sz="1200" dirty="0"/>
              <a:t>summary dataset </a:t>
            </a:r>
            <a:r>
              <a:rPr lang="en-US" altLang="zh-CN" sz="1200" dirty="0" smtClean="0"/>
              <a:t>used in this work can </a:t>
            </a:r>
            <a:r>
              <a:rPr lang="en-US" altLang="zh-CN" sz="1200" dirty="0"/>
              <a:t>be found at https://</a:t>
            </a:r>
            <a:r>
              <a:rPr lang="en-US" altLang="zh-CN" sz="1200" dirty="0" smtClean="0"/>
              <a:t>sites.google.com/site/liuyang198908/code-data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286434"/>
            <a:ext cx="8305800" cy="646331"/>
          </a:xfrm>
        </p:spPr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Online Forums and CQA Sites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73" y="5109627"/>
            <a:ext cx="8931827" cy="9048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Personal </a:t>
            </a:r>
            <a:r>
              <a:rPr lang="en-US" sz="2400" dirty="0">
                <a:latin typeface="Calibri" pitchFamily="34" charset="0"/>
              </a:rPr>
              <a:t>experience, opinions, suggestions and </a:t>
            </a:r>
            <a:r>
              <a:rPr lang="en-US" sz="2400" dirty="0" smtClean="0">
                <a:latin typeface="Calibri" pitchFamily="34" charset="0"/>
              </a:rPr>
              <a:t>recommendations</a:t>
            </a:r>
          </a:p>
          <a:p>
            <a:r>
              <a:rPr lang="en-US" sz="2400" dirty="0" smtClean="0">
                <a:latin typeface="Calibri" pitchFamily="34" charset="0"/>
              </a:rPr>
              <a:t>Summarize question answering content from social media</a:t>
            </a:r>
          </a:p>
        </p:txBody>
      </p:sp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295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62A467-01F3-4768-A543-B69CBB01757F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90" y="969871"/>
            <a:ext cx="3644265" cy="180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3" y="969871"/>
            <a:ext cx="3657837" cy="226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71" y="1874582"/>
            <a:ext cx="5874862" cy="227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3" y="1481415"/>
            <a:ext cx="522291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97440"/>
            <a:ext cx="4639865" cy="213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3" y="2507410"/>
            <a:ext cx="6694965" cy="269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6" y="2249208"/>
            <a:ext cx="3707131" cy="294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5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283702"/>
          </a:xfrm>
        </p:spPr>
        <p:txBody>
          <a:bodyPr/>
          <a:lstStyle/>
          <a:p>
            <a:r>
              <a:rPr lang="en-US" altLang="zh-CN" sz="2800" dirty="0" smtClean="0">
                <a:latin typeface="Calibri" pitchFamily="34" charset="0"/>
              </a:rPr>
              <a:t>Problems of directly </a:t>
            </a:r>
            <a:r>
              <a:rPr lang="en-US" altLang="zh-CN" sz="2800" dirty="0">
                <a:latin typeface="Calibri" pitchFamily="34" charset="0"/>
              </a:rPr>
              <a:t>applying existing multi-document summarization methods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Summaries without template structures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Miss coverage of point of interests</a:t>
            </a:r>
          </a:p>
          <a:p>
            <a:pPr lvl="1"/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4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Calibri" pitchFamily="34" charset="0"/>
              </a:rPr>
              <a:t>Social Media Content </a:t>
            </a:r>
            <a:r>
              <a:rPr lang="en-SG" dirty="0">
                <a:latin typeface="Calibri" pitchFamily="34" charset="0"/>
              </a:rPr>
              <a:t>is </a:t>
            </a:r>
            <a:r>
              <a:rPr lang="en-SG" dirty="0" smtClean="0">
                <a:latin typeface="Calibri" pitchFamily="34" charset="0"/>
              </a:rPr>
              <a:t>Diverse </a:t>
            </a:r>
            <a:r>
              <a:rPr lang="en-SG" dirty="0">
                <a:latin typeface="Calibri" pitchFamily="34" charset="0"/>
              </a:rPr>
              <a:t>and </a:t>
            </a:r>
            <a:r>
              <a:rPr lang="en-SG" dirty="0" smtClean="0">
                <a:latin typeface="Calibri" pitchFamily="34" charset="0"/>
              </a:rPr>
              <a:t>Noisy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99" y="3242967"/>
            <a:ext cx="5383601" cy="321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5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Motivation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1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322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Comparison of different travel guides about </a:t>
            </a:r>
            <a:r>
              <a:rPr lang="en-US" sz="2800" dirty="0" smtClean="0">
                <a:latin typeface="Calibri" pitchFamily="34" charset="0"/>
              </a:rPr>
              <a:t>Sydney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8" y="1981200"/>
            <a:ext cx="746972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9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705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L</a:t>
            </a:r>
            <a:r>
              <a:rPr lang="en-US" sz="2800" dirty="0" smtClean="0">
                <a:latin typeface="Calibri" pitchFamily="34" charset="0"/>
              </a:rPr>
              <a:t>everage </a:t>
            </a: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</a:rPr>
              <a:t>section structure of well-written travel guides and use a latent variable model to align forum threads</a:t>
            </a:r>
          </a:p>
          <a:p>
            <a:r>
              <a:rPr lang="en-US" sz="2800" dirty="0">
                <a:latin typeface="Calibri" pitchFamily="34" charset="0"/>
              </a:rPr>
              <a:t>Integer Linear Programming (ILP)-based extractive </a:t>
            </a:r>
            <a:r>
              <a:rPr lang="en-US" sz="2800" dirty="0" smtClean="0">
                <a:latin typeface="Calibri" pitchFamily="34" charset="0"/>
              </a:rPr>
              <a:t>summarization framework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Select </a:t>
            </a:r>
            <a:r>
              <a:rPr lang="en-US" sz="2400" dirty="0">
                <a:latin typeface="Calibri" pitchFamily="34" charset="0"/>
              </a:rPr>
              <a:t>sentences from forum threads to generate section-specific summaries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Emphasize </a:t>
            </a:r>
            <a:r>
              <a:rPr lang="en-US" sz="2400" dirty="0">
                <a:latin typeface="Calibri" pitchFamily="34" charset="0"/>
              </a:rPr>
              <a:t>the inclusion of potential points of interest for each </a:t>
            </a:r>
            <a:r>
              <a:rPr lang="en-US" sz="2400" dirty="0" smtClean="0">
                <a:latin typeface="Calibri" pitchFamily="34" charset="0"/>
              </a:rPr>
              <a:t>section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Evaluate </a:t>
            </a:r>
            <a:r>
              <a:rPr lang="en-US" sz="2400" dirty="0">
                <a:latin typeface="Calibri" pitchFamily="34" charset="0"/>
              </a:rPr>
              <a:t>our method using real forum </a:t>
            </a:r>
            <a:r>
              <a:rPr lang="en-US" sz="2400" dirty="0" smtClean="0">
                <a:latin typeface="Calibri" pitchFamily="34" charset="0"/>
              </a:rPr>
              <a:t>threads from Yahoo! Answers and </a:t>
            </a:r>
            <a:r>
              <a:rPr lang="en-US" sz="2400" dirty="0">
                <a:latin typeface="Calibri" pitchFamily="34" charset="0"/>
              </a:rPr>
              <a:t>human generated </a:t>
            </a:r>
            <a:r>
              <a:rPr lang="en-US" sz="2400" dirty="0" smtClean="0">
                <a:latin typeface="Calibri" pitchFamily="34" charset="0"/>
              </a:rPr>
              <a:t>model summaries</a:t>
            </a:r>
            <a:endParaRPr lang="en-SG" sz="24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6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Motivation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30142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Contributions</a:t>
            </a:r>
          </a:p>
          <a:p>
            <a:pPr lvl="1"/>
            <a:r>
              <a:rPr lang="en-US" altLang="zh-CN" sz="2400" dirty="0">
                <a:latin typeface="Calibri" pitchFamily="34" charset="0"/>
                <a:ea typeface="+mn-ea"/>
                <a:cs typeface="+mn-cs"/>
              </a:rPr>
              <a:t>Study a new problem of summarizing multiple forum threads to generate city travel guides based on known template structure from well-written travel guides</a:t>
            </a:r>
          </a:p>
          <a:p>
            <a:pPr lvl="1"/>
            <a:r>
              <a:rPr lang="en-US" altLang="zh-CN" sz="2400" dirty="0">
                <a:latin typeface="Calibri" pitchFamily="34" charset="0"/>
                <a:ea typeface="+mn-ea"/>
                <a:cs typeface="+mn-cs"/>
              </a:rPr>
              <a:t>Propose a principled approach based on latent variable models and Integer Linear Programming</a:t>
            </a:r>
          </a:p>
          <a:p>
            <a:pPr lvl="1"/>
            <a:r>
              <a:rPr lang="en-US" altLang="zh-CN" sz="2400" dirty="0">
                <a:latin typeface="Calibri" pitchFamily="34" charset="0"/>
                <a:ea typeface="+mn-ea"/>
                <a:cs typeface="+mn-cs"/>
              </a:rPr>
              <a:t>Evaluate our method using real forum threads and human generated model summaries</a:t>
            </a:r>
            <a:endParaRPr lang="en-SG" sz="24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7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Motivation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434"/>
            <a:ext cx="8305800" cy="646331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altLang="zh-CN" b="1" dirty="0" smtClean="0">
                <a:latin typeface="Calibri" pitchFamily="34" charset="0"/>
              </a:rPr>
              <a:t>Our </a:t>
            </a:r>
            <a:r>
              <a:rPr lang="en-US" altLang="zh-CN" b="1" dirty="0">
                <a:latin typeface="Calibri" pitchFamily="34" charset="0"/>
              </a:rPr>
              <a:t>Method</a:t>
            </a:r>
          </a:p>
          <a:p>
            <a:pPr lvl="1"/>
            <a:r>
              <a:rPr lang="en-US" altLang="zh-CN" dirty="0">
                <a:latin typeface="Calibri" pitchFamily="34" charset="0"/>
              </a:rPr>
              <a:t>Method Overview</a:t>
            </a:r>
          </a:p>
          <a:p>
            <a:pPr lvl="1"/>
            <a:r>
              <a:rPr lang="en-US" altLang="zh-CN" dirty="0">
                <a:latin typeface="Calibri" pitchFamily="34" charset="0"/>
              </a:rPr>
              <a:t>Joint City Section Model</a:t>
            </a:r>
          </a:p>
          <a:p>
            <a:pPr lvl="1"/>
            <a:r>
              <a:rPr lang="en-US" altLang="zh-CN" dirty="0">
                <a:latin typeface="Calibri" pitchFamily="34" charset="0"/>
              </a:rPr>
              <a:t>Section Specific Summarization</a:t>
            </a:r>
          </a:p>
          <a:p>
            <a:r>
              <a:rPr lang="en-US" altLang="zh-CN" dirty="0" smtClean="0">
                <a:latin typeface="Calibri" pitchFamily="34" charset="0"/>
              </a:rPr>
              <a:t>Experiments</a:t>
            </a:r>
          </a:p>
          <a:p>
            <a:r>
              <a:rPr lang="en-US" altLang="zh-CN" dirty="0">
                <a:latin typeface="Calibri" pitchFamily="34" charset="0"/>
              </a:rPr>
              <a:t>Related </a:t>
            </a:r>
            <a:r>
              <a:rPr lang="en-US" altLang="zh-CN" dirty="0" smtClean="0">
                <a:latin typeface="Calibri" pitchFamily="34" charset="0"/>
              </a:rPr>
              <a:t>Work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Summary</a:t>
            </a:r>
            <a:endParaRPr lang="en-US" altLang="zh-CN" dirty="0">
              <a:latin typeface="Calibri" pitchFamily="34" charset="0"/>
            </a:endParaRPr>
          </a:p>
        </p:txBody>
      </p:sp>
      <p:pic>
        <p:nvPicPr>
          <p:cNvPr id="111620" name="Picture 4" descr="http://t2.gstatic.com/images?q=tbn:ANd9GcT27xpcwckmN9jk-vmlk7H_uKN4A9ntU2bdPZxDP-f1kUrhvRN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66925" cy="221932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fld id="{6F0E6329-E5DC-4388-98EA-9710D52932B3}" type="slidenum">
              <a:rPr lang="en-US" smtClean="0">
                <a:latin typeface="Calibri" pitchFamily="34" charset="0"/>
              </a:rPr>
              <a:pPr/>
              <a:t>8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81336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Thread </a:t>
            </a:r>
            <a:r>
              <a:rPr lang="en-US" sz="2800" dirty="0">
                <a:latin typeface="Calibri" pitchFamily="34" charset="0"/>
              </a:rPr>
              <a:t>selection</a:t>
            </a:r>
          </a:p>
          <a:p>
            <a:pPr lvl="1"/>
            <a:r>
              <a:rPr lang="en-US" sz="2400" dirty="0">
                <a:latin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</a:rPr>
              <a:t>se </a:t>
            </a:r>
            <a:r>
              <a:rPr lang="en-US" sz="2400" dirty="0">
                <a:latin typeface="Calibri" pitchFamily="34" charset="0"/>
              </a:rPr>
              <a:t>a latent variable </a:t>
            </a:r>
            <a:r>
              <a:rPr lang="en-US" sz="2400" dirty="0" smtClean="0">
                <a:latin typeface="Calibri" pitchFamily="34" charset="0"/>
              </a:rPr>
              <a:t>model that </a:t>
            </a:r>
            <a:r>
              <a:rPr lang="en-US" sz="2400" dirty="0">
                <a:latin typeface="Calibri" pitchFamily="34" charset="0"/>
              </a:rPr>
              <a:t>jointly models official travel guides and forum threads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Allow </a:t>
            </a:r>
            <a:r>
              <a:rPr lang="en-US" sz="2400" dirty="0">
                <a:latin typeface="Calibri" pitchFamily="34" charset="0"/>
              </a:rPr>
              <a:t>the latent factors to adapt to the lexical variations in user-generated </a:t>
            </a:r>
            <a:r>
              <a:rPr lang="en-US" sz="2400" dirty="0" smtClean="0">
                <a:latin typeface="Calibri" pitchFamily="34" charset="0"/>
              </a:rPr>
              <a:t>content</a:t>
            </a:r>
          </a:p>
          <a:p>
            <a:pPr lvl="1"/>
            <a:r>
              <a:rPr lang="en-US" sz="2400" dirty="0">
                <a:latin typeface="Calibri" pitchFamily="34" charset="0"/>
              </a:rPr>
              <a:t>A</a:t>
            </a:r>
            <a:r>
              <a:rPr lang="en-US" sz="2400" dirty="0" smtClean="0">
                <a:latin typeface="Calibri" pitchFamily="34" charset="0"/>
              </a:rPr>
              <a:t>lign </a:t>
            </a:r>
            <a:r>
              <a:rPr lang="en-US" sz="2400" dirty="0">
                <a:latin typeface="Calibri" pitchFamily="34" charset="0"/>
              </a:rPr>
              <a:t>forum threads with the </a:t>
            </a:r>
            <a:r>
              <a:rPr lang="en-US" sz="2400" dirty="0" smtClean="0">
                <a:latin typeface="Calibri" pitchFamily="34" charset="0"/>
              </a:rPr>
              <a:t>sections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Select </a:t>
            </a:r>
            <a:r>
              <a:rPr lang="en-US" sz="2400" dirty="0">
                <a:latin typeface="Calibri" pitchFamily="34" charset="0"/>
              </a:rPr>
              <a:t>the most relevant ones for each </a:t>
            </a:r>
            <a:r>
              <a:rPr lang="en-US" sz="2400" dirty="0" smtClean="0">
                <a:latin typeface="Calibri" pitchFamily="34" charset="0"/>
              </a:rPr>
              <a:t>section</a:t>
            </a:r>
          </a:p>
          <a:p>
            <a:r>
              <a:rPr lang="en-US" sz="2800" dirty="0" smtClean="0">
                <a:latin typeface="Calibri" pitchFamily="34" charset="0"/>
              </a:rPr>
              <a:t>Section-specific summarization</a:t>
            </a:r>
          </a:p>
          <a:p>
            <a:pPr lvl="1"/>
            <a:r>
              <a:rPr lang="en-US" sz="2400" dirty="0">
                <a:latin typeface="Calibri" pitchFamily="34" charset="0"/>
              </a:rPr>
              <a:t>ILP-based extractive summarization </a:t>
            </a:r>
            <a:r>
              <a:rPr lang="en-US" sz="2400" dirty="0" smtClean="0">
                <a:latin typeface="Calibri" pitchFamily="34" charset="0"/>
              </a:rPr>
              <a:t>framework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Give </a:t>
            </a:r>
            <a:r>
              <a:rPr lang="en-US" sz="2400" dirty="0">
                <a:latin typeface="Calibri" pitchFamily="34" charset="0"/>
              </a:rPr>
              <a:t>preference to those more relevant sentences</a:t>
            </a:r>
          </a:p>
          <a:p>
            <a:pPr lvl="1"/>
            <a:r>
              <a:rPr lang="en-US" altLang="zh-CN" sz="2400" dirty="0" smtClean="0">
                <a:latin typeface="Calibri" pitchFamily="34" charset="0"/>
              </a:rPr>
              <a:t>Maximize </a:t>
            </a:r>
            <a:r>
              <a:rPr lang="en-US" altLang="zh-CN" sz="2400" dirty="0">
                <a:latin typeface="Calibri" pitchFamily="34" charset="0"/>
              </a:rPr>
              <a:t>the coverage of section-specific location entities</a:t>
            </a:r>
            <a:endParaRPr lang="en-SG" sz="2400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8900" y="6629400"/>
            <a:ext cx="1295400" cy="228600"/>
          </a:xfrm>
        </p:spPr>
        <p:txBody>
          <a:bodyPr/>
          <a:lstStyle/>
          <a:p>
            <a:pPr>
              <a:defRPr/>
            </a:pPr>
            <a:fld id="{E81FB299-FD89-40C9-A928-28C1042E4980}" type="slidenum">
              <a:rPr lang="en-US" smtClean="0">
                <a:latin typeface="Calibri" pitchFamily="34" charset="0"/>
              </a:rPr>
              <a:pPr>
                <a:defRPr/>
              </a:pPr>
              <a:t>9</a:t>
            </a:fld>
            <a:endParaRPr lang="en-US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Method Overview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629400"/>
            <a:ext cx="2895600" cy="152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COLING 2014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44998</TotalTime>
  <Words>1137</Words>
  <Application>Microsoft Office PowerPoint</Application>
  <PresentationFormat>全屏显示(4:3)</PresentationFormat>
  <Paragraphs>270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Default Design</vt:lpstr>
      <vt:lpstr>Generating Supplementary Travel Guides from Social Media</vt:lpstr>
      <vt:lpstr>Roadmap</vt:lpstr>
      <vt:lpstr>Online Forums and CQA Sites</vt:lpstr>
      <vt:lpstr>Social Media Content is Diverse and Noisy</vt:lpstr>
      <vt:lpstr>Motivation</vt:lpstr>
      <vt:lpstr>Motivation</vt:lpstr>
      <vt:lpstr>Motivation</vt:lpstr>
      <vt:lpstr>Roadmap</vt:lpstr>
      <vt:lpstr>Method Overview</vt:lpstr>
      <vt:lpstr>Joint City Section Model</vt:lpstr>
      <vt:lpstr>Section Specific Summarization</vt:lpstr>
      <vt:lpstr>Roadmap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Roadmap</vt:lpstr>
      <vt:lpstr>Related Work</vt:lpstr>
      <vt:lpstr>Related Work</vt:lpstr>
      <vt:lpstr>Roadmap</vt:lpstr>
      <vt:lpstr>Summary</vt:lpstr>
      <vt:lpstr>Thank you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Chia-Zhi</dc:creator>
  <cp:lastModifiedBy>Liu Yang</cp:lastModifiedBy>
  <cp:revision>562</cp:revision>
  <dcterms:created xsi:type="dcterms:W3CDTF">2005-05-18T03:13:04Z</dcterms:created>
  <dcterms:modified xsi:type="dcterms:W3CDTF">2014-07-01T10:43:31Z</dcterms:modified>
</cp:coreProperties>
</file>