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80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3" autoAdjust="0"/>
    <p:restoredTop sz="94660"/>
  </p:normalViewPr>
  <p:slideViewPr>
    <p:cSldViewPr>
      <p:cViewPr varScale="1">
        <p:scale>
          <a:sx n="70" d="100"/>
          <a:sy n="7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8CBD-30C4-4040-9BEC-90640F0D61EA}" type="datetimeFigureOut">
              <a:rPr lang="en-SG" smtClean="0"/>
              <a:t>28/8/2014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8685-B7EC-4E51-8B61-4D9F9F1E2A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79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SG" dirty="0"/>
          </a:p>
        </p:txBody>
      </p:sp>
      <p:pic>
        <p:nvPicPr>
          <p:cNvPr id="7" name="Picture 21" descr="FOS_H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8750"/>
            <a:ext cx="2111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837"/>
            <a:ext cx="23653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8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115D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24" descr="FOS_H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975350"/>
            <a:ext cx="129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80000"/>
                </a:srgbClr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" y="6087371"/>
            <a:ext cx="1490029" cy="43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8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115D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4" descr="FOS_H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975350"/>
            <a:ext cx="129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80000"/>
                </a:srgbClr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" y="6087371"/>
            <a:ext cx="1490029" cy="43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28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115D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24" descr="FOS_H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975350"/>
            <a:ext cx="129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307975" y="836613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80000"/>
                </a:srgbClr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" y="6087371"/>
            <a:ext cx="1490029" cy="43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4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115DA3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24" descr="FOS_H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975350"/>
            <a:ext cx="12954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" y="6087371"/>
            <a:ext cx="1490029" cy="43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24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96" y="6669360"/>
            <a:ext cx="2133600" cy="216024"/>
          </a:xfrm>
          <a:prstGeom prst="rect">
            <a:avLst/>
          </a:prstGeom>
        </p:spPr>
        <p:txBody>
          <a:bodyPr vert="horz" lIns="90000" tIns="0" rIns="9000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Aug 28, 2014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2895600" cy="216024"/>
          </a:xfrm>
          <a:prstGeom prst="rect">
            <a:avLst/>
          </a:prstGeom>
        </p:spPr>
        <p:txBody>
          <a:bodyPr vert="horz" lIns="90000" tIns="0" rIns="9000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SG" smtClean="0"/>
              <a:t>COLING'14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669360"/>
            <a:ext cx="2133600" cy="216024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FD5B0C-E13F-4E8A-89B3-C7947FC10B15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447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Supplementary Travel </a:t>
            </a:r>
            <a:r>
              <a:rPr lang="en-US" dirty="0" smtClean="0"/>
              <a:t>Guides from </a:t>
            </a:r>
            <a:r>
              <a:rPr lang="en-US" dirty="0"/>
              <a:t>Social Media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764632"/>
            <a:ext cx="7560840" cy="1752600"/>
          </a:xfrm>
        </p:spPr>
        <p:txBody>
          <a:bodyPr>
            <a:normAutofit fontScale="92500"/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 lang="en-SG" sz="2400" kern="0" dirty="0">
                <a:solidFill>
                  <a:srgbClr val="000000"/>
                </a:solidFill>
                <a:latin typeface="Calibri" pitchFamily="34" charset="0"/>
              </a:rPr>
              <a:t>Liu Yang</a:t>
            </a:r>
            <a:r>
              <a:rPr lang="en-SG" sz="2400" kern="0" baseline="30000" dirty="0">
                <a:solidFill>
                  <a:srgbClr val="000000"/>
                </a:solidFill>
                <a:latin typeface="Calibri" pitchFamily="34" charset="0"/>
              </a:rPr>
              <a:t>1,2</a:t>
            </a:r>
            <a:r>
              <a:rPr lang="en-SG" sz="2400" kern="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SG" sz="2400" b="1" kern="0" dirty="0">
                <a:solidFill>
                  <a:srgbClr val="000000"/>
                </a:solidFill>
                <a:latin typeface="Calibri" pitchFamily="34" charset="0"/>
              </a:rPr>
              <a:t>Jing Jiang</a:t>
            </a:r>
            <a:r>
              <a:rPr lang="en-SG" sz="2400" kern="0" baseline="30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SG" sz="2400" kern="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SG" sz="2400" kern="0" dirty="0" err="1">
                <a:solidFill>
                  <a:srgbClr val="000000"/>
                </a:solidFill>
                <a:latin typeface="Calibri" pitchFamily="34" charset="0"/>
              </a:rPr>
              <a:t>Lifu</a:t>
            </a:r>
            <a:r>
              <a:rPr lang="en-SG" sz="2400" kern="0" dirty="0">
                <a:solidFill>
                  <a:srgbClr val="000000"/>
                </a:solidFill>
                <a:latin typeface="Calibri" pitchFamily="34" charset="0"/>
              </a:rPr>
              <a:t> Huang</a:t>
            </a:r>
            <a:r>
              <a:rPr lang="en-SG" sz="2400" kern="0" baseline="30000" dirty="0">
                <a:solidFill>
                  <a:srgbClr val="000000"/>
                </a:solidFill>
                <a:latin typeface="Calibri" pitchFamily="34" charset="0"/>
              </a:rPr>
              <a:t>1,2</a:t>
            </a:r>
            <a:r>
              <a:rPr lang="en-SG" sz="2400" kern="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SG" sz="2400" kern="0" dirty="0" err="1">
                <a:solidFill>
                  <a:srgbClr val="000000"/>
                </a:solidFill>
                <a:latin typeface="Calibri" pitchFamily="34" charset="0"/>
              </a:rPr>
              <a:t>Minghui</a:t>
            </a:r>
            <a:r>
              <a:rPr lang="en-SG" sz="2400" kern="0" dirty="0">
                <a:solidFill>
                  <a:srgbClr val="000000"/>
                </a:solidFill>
                <a:latin typeface="Calibri" pitchFamily="34" charset="0"/>
              </a:rPr>
              <a:t> Qiu</a:t>
            </a:r>
            <a:r>
              <a:rPr lang="en-SG" sz="2400" kern="0" baseline="30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SG" sz="2400" kern="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SG" sz="2400" kern="0" dirty="0" err="1">
                <a:solidFill>
                  <a:srgbClr val="000000"/>
                </a:solidFill>
                <a:latin typeface="Calibri" pitchFamily="34" charset="0"/>
              </a:rPr>
              <a:t>Lizi</a:t>
            </a:r>
            <a:r>
              <a:rPr lang="en-SG" sz="2400" kern="0" dirty="0">
                <a:solidFill>
                  <a:srgbClr val="000000"/>
                </a:solidFill>
                <a:latin typeface="Calibri" pitchFamily="34" charset="0"/>
              </a:rPr>
              <a:t> Liao</a:t>
            </a:r>
            <a:r>
              <a:rPr lang="en-SG" sz="2400" kern="0" baseline="30000" dirty="0">
                <a:solidFill>
                  <a:srgbClr val="000000"/>
                </a:solidFill>
                <a:latin typeface="Calibri" pitchFamily="34" charset="0"/>
              </a:rPr>
              <a:t>2,3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sz="2400" kern="0" baseline="3000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1</a:t>
            </a:r>
            <a:r>
              <a:rPr lang="en-US" sz="2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Peking University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sz="2400" kern="0" baseline="3000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2</a:t>
            </a:r>
            <a:r>
              <a:rPr lang="en-US" sz="2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Singapore Management University</a:t>
            </a:r>
          </a:p>
          <a:p>
            <a:pPr lvl="0" fontAlgn="base">
              <a:spcAft>
                <a:spcPct val="0"/>
              </a:spcAft>
              <a:defRPr/>
            </a:pPr>
            <a:r>
              <a:rPr lang="en-US" sz="2400" kern="0" baseline="3000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3</a:t>
            </a:r>
            <a:r>
              <a:rPr lang="en-US" sz="2400" kern="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itchFamily="34" charset="0"/>
              </a:rPr>
              <a:t>Beijing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0953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City Section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Connector 161"/>
              <p:cNvSpPr/>
              <p:nvPr/>
            </p:nvSpPr>
            <p:spPr bwMode="auto">
              <a:xfrm>
                <a:off x="353329" y="2617104"/>
                <a:ext cx="504825" cy="50323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Flowchart: Connector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329" y="2617104"/>
                <a:ext cx="504825" cy="503237"/>
              </a:xfrm>
              <a:prstGeom prst="flowChartConnector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09"/>
          <p:cNvSpPr/>
          <p:nvPr/>
        </p:nvSpPr>
        <p:spPr bwMode="auto">
          <a:xfrm>
            <a:off x="279201" y="2007504"/>
            <a:ext cx="3060766" cy="349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0"/>
              <p:cNvSpPr txBox="1">
                <a:spLocks noChangeArrowheads="1"/>
              </p:cNvSpPr>
              <p:nvPr/>
            </p:nvSpPr>
            <p:spPr bwMode="auto">
              <a:xfrm>
                <a:off x="219979" y="5224046"/>
                <a:ext cx="36609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</m:oMath>
                  </m:oMathPara>
                </a14:m>
                <a:endParaRPr lang="en-US" sz="1600" b="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979" y="5224046"/>
                <a:ext cx="36609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1467754" y="4953000"/>
            <a:ext cx="3610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Connector 161"/>
              <p:cNvSpPr/>
              <p:nvPr/>
            </p:nvSpPr>
            <p:spPr bwMode="auto">
              <a:xfrm>
                <a:off x="3753754" y="2620963"/>
                <a:ext cx="504825" cy="50323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Flowchart: Connector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3754" y="2620963"/>
                <a:ext cx="504825" cy="503237"/>
              </a:xfrm>
              <a:prstGeom prst="flowChartConnector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9"/>
          <p:cNvSpPr/>
          <p:nvPr/>
        </p:nvSpPr>
        <p:spPr bwMode="auto">
          <a:xfrm>
            <a:off x="4896754" y="2133600"/>
            <a:ext cx="2943225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9"/>
          <p:cNvSpPr/>
          <p:nvPr/>
        </p:nvSpPr>
        <p:spPr bwMode="auto">
          <a:xfrm>
            <a:off x="5049154" y="2269122"/>
            <a:ext cx="2552700" cy="82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0"/>
              <p:cNvSpPr txBox="1">
                <a:spLocks noChangeArrowheads="1"/>
              </p:cNvSpPr>
              <p:nvPr/>
            </p:nvSpPr>
            <p:spPr bwMode="auto">
              <a:xfrm>
                <a:off x="8297179" y="4724400"/>
                <a:ext cx="28989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cs typeface="Times New Roman" pitchFamily="18" charset="0"/>
                        </a:rPr>
                        <m:t>𝐽</m:t>
                      </m:r>
                    </m:oMath>
                  </m:oMathPara>
                </a14:m>
                <a:endParaRPr lang="en-US" sz="1600" b="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97179" y="4724400"/>
                <a:ext cx="289895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8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7321485" y="2743200"/>
            <a:ext cx="2898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0" i="1" dirty="0" smtClean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6" name="Flowchart: Connector 114"/>
          <p:cNvSpPr/>
          <p:nvPr/>
        </p:nvSpPr>
        <p:spPr bwMode="auto">
          <a:xfrm>
            <a:off x="6144529" y="3763963"/>
            <a:ext cx="504825" cy="503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z</a:t>
            </a:r>
            <a:endParaRPr lang="en-SG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owchart: Connector 116"/>
          <p:cNvSpPr/>
          <p:nvPr/>
        </p:nvSpPr>
        <p:spPr bwMode="auto">
          <a:xfrm>
            <a:off x="5230129" y="3756026"/>
            <a:ext cx="504825" cy="50323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w</a:t>
            </a:r>
            <a:endParaRPr lang="en-SG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09"/>
          <p:cNvSpPr/>
          <p:nvPr/>
        </p:nvSpPr>
        <p:spPr bwMode="auto">
          <a:xfrm>
            <a:off x="5049154" y="3332412"/>
            <a:ext cx="2552700" cy="1256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0"/>
              <p:cNvSpPr txBox="1">
                <a:spLocks noChangeArrowheads="1"/>
              </p:cNvSpPr>
              <p:nvPr/>
            </p:nvSpPr>
            <p:spPr bwMode="auto">
              <a:xfrm>
                <a:off x="7306579" y="4267200"/>
                <a:ext cx="28989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cs typeface="Times New Roman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6579" y="4267200"/>
                <a:ext cx="289894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14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Connector 114"/>
              <p:cNvSpPr/>
              <p:nvPr/>
            </p:nvSpPr>
            <p:spPr bwMode="auto">
              <a:xfrm>
                <a:off x="6982729" y="3758577"/>
                <a:ext cx="504825" cy="50323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</m:oMath>
                  </m:oMathPara>
                </a14:m>
                <a:endParaRPr lang="en-SG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Flowchart: Connector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2729" y="3758577"/>
                <a:ext cx="504825" cy="503237"/>
              </a:xfrm>
              <a:prstGeom prst="flowChartConnector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owchart: Connector 114"/>
          <p:cNvSpPr/>
          <p:nvPr/>
        </p:nvSpPr>
        <p:spPr bwMode="auto">
          <a:xfrm>
            <a:off x="6144529" y="2468563"/>
            <a:ext cx="504825" cy="50323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</a:t>
            </a:r>
            <a:endParaRPr lang="en-SG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Connector 26"/>
              <p:cNvSpPr/>
              <p:nvPr/>
            </p:nvSpPr>
            <p:spPr bwMode="auto">
              <a:xfrm>
                <a:off x="2399076" y="3760034"/>
                <a:ext cx="504825" cy="50323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SG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Flowchart: Connector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9076" y="3760034"/>
                <a:ext cx="504825" cy="503237"/>
              </a:xfrm>
              <a:prstGeom prst="flowChartConnector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owchart: Connector 116"/>
          <p:cNvSpPr/>
          <p:nvPr/>
        </p:nvSpPr>
        <p:spPr bwMode="auto">
          <a:xfrm>
            <a:off x="2421356" y="2620963"/>
            <a:ext cx="504825" cy="503237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d</a:t>
            </a:r>
            <a:endParaRPr lang="en-SG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122"/>
          <p:cNvCxnSpPr>
            <a:stCxn id="22" idx="0"/>
            <a:endCxn id="23" idx="4"/>
          </p:cNvCxnSpPr>
          <p:nvPr/>
        </p:nvCxnSpPr>
        <p:spPr bwMode="auto">
          <a:xfrm flipV="1">
            <a:off x="2651489" y="3124200"/>
            <a:ext cx="22280" cy="63583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9"/>
          <p:cNvSpPr/>
          <p:nvPr/>
        </p:nvSpPr>
        <p:spPr bwMode="auto">
          <a:xfrm>
            <a:off x="2153554" y="2468563"/>
            <a:ext cx="989536" cy="2228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40"/>
          <p:cNvSpPr txBox="1">
            <a:spLocks noChangeArrowheads="1"/>
          </p:cNvSpPr>
          <p:nvPr/>
        </p:nvSpPr>
        <p:spPr bwMode="auto">
          <a:xfrm>
            <a:off x="2153554" y="4419600"/>
            <a:ext cx="2898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1600" b="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122"/>
          <p:cNvCxnSpPr>
            <a:endCxn id="37" idx="0"/>
          </p:cNvCxnSpPr>
          <p:nvPr/>
        </p:nvCxnSpPr>
        <p:spPr bwMode="auto">
          <a:xfrm flipH="1">
            <a:off x="5498034" y="2971800"/>
            <a:ext cx="861998" cy="80022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Connector 114"/>
              <p:cNvSpPr/>
              <p:nvPr/>
            </p:nvSpPr>
            <p:spPr bwMode="auto">
              <a:xfrm>
                <a:off x="7944754" y="2468563"/>
                <a:ext cx="504825" cy="50323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SG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Flowchart: Connector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4754" y="2468563"/>
                <a:ext cx="504825" cy="503237"/>
              </a:xfrm>
              <a:prstGeom prst="flowChartConnector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122"/>
          <p:cNvCxnSpPr>
            <a:stCxn id="28" idx="2"/>
            <a:endCxn id="21" idx="6"/>
          </p:cNvCxnSpPr>
          <p:nvPr/>
        </p:nvCxnSpPr>
        <p:spPr bwMode="auto">
          <a:xfrm flipH="1">
            <a:off x="6649354" y="2720182"/>
            <a:ext cx="1295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lowchart: Connector 161"/>
              <p:cNvSpPr/>
              <p:nvPr/>
            </p:nvSpPr>
            <p:spPr bwMode="auto">
              <a:xfrm>
                <a:off x="4513259" y="5408755"/>
                <a:ext cx="504825" cy="50323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𝜋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" name="Flowchart: Connector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3259" y="5408755"/>
                <a:ext cx="504825" cy="503237"/>
              </a:xfrm>
              <a:prstGeom prst="flowChartConnector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109"/>
          <p:cNvSpPr/>
          <p:nvPr/>
        </p:nvSpPr>
        <p:spPr bwMode="auto">
          <a:xfrm>
            <a:off x="1495877" y="1905000"/>
            <a:ext cx="7363276" cy="3336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165"/>
          <p:cNvCxnSpPr>
            <a:stCxn id="7" idx="6"/>
            <a:endCxn id="23" idx="2"/>
          </p:cNvCxnSpPr>
          <p:nvPr/>
        </p:nvCxnSpPr>
        <p:spPr bwMode="auto">
          <a:xfrm>
            <a:off x="858154" y="2868723"/>
            <a:ext cx="1563202" cy="385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65"/>
          <p:cNvCxnSpPr>
            <a:stCxn id="11" idx="2"/>
            <a:endCxn id="23" idx="6"/>
          </p:cNvCxnSpPr>
          <p:nvPr/>
        </p:nvCxnSpPr>
        <p:spPr bwMode="auto">
          <a:xfrm flipH="1">
            <a:off x="2926181" y="2872582"/>
            <a:ext cx="827573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09"/>
          <p:cNvSpPr/>
          <p:nvPr/>
        </p:nvSpPr>
        <p:spPr bwMode="auto">
          <a:xfrm>
            <a:off x="4668154" y="2007504"/>
            <a:ext cx="3918920" cy="305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40"/>
          <p:cNvSpPr txBox="1">
            <a:spLocks noChangeArrowheads="1"/>
          </p:cNvSpPr>
          <p:nvPr/>
        </p:nvSpPr>
        <p:spPr bwMode="auto">
          <a:xfrm>
            <a:off x="8630554" y="4941632"/>
            <a:ext cx="3610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0" i="1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" name="TextBox 40"/>
          <p:cNvSpPr txBox="1">
            <a:spLocks noChangeArrowheads="1"/>
          </p:cNvSpPr>
          <p:nvPr/>
        </p:nvSpPr>
        <p:spPr bwMode="auto">
          <a:xfrm>
            <a:off x="7583708" y="4495800"/>
            <a:ext cx="3610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600" b="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rc 46"/>
          <p:cNvSpPr/>
          <p:nvPr/>
        </p:nvSpPr>
        <p:spPr>
          <a:xfrm>
            <a:off x="5453965" y="3429001"/>
            <a:ext cx="1819895" cy="990599"/>
          </a:xfrm>
          <a:prstGeom prst="arc">
            <a:avLst>
              <a:gd name="adj1" fmla="val 11398438"/>
              <a:gd name="adj2" fmla="val 20923025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122"/>
          <p:cNvCxnSpPr>
            <a:stCxn id="16" idx="2"/>
            <a:endCxn id="17" idx="6"/>
          </p:cNvCxnSpPr>
          <p:nvPr/>
        </p:nvCxnSpPr>
        <p:spPr bwMode="auto">
          <a:xfrm flipH="1" flipV="1">
            <a:off x="5734954" y="4007645"/>
            <a:ext cx="409575" cy="793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65"/>
          <p:cNvCxnSpPr>
            <a:stCxn id="11" idx="6"/>
            <a:endCxn id="17" idx="0"/>
          </p:cNvCxnSpPr>
          <p:nvPr/>
        </p:nvCxnSpPr>
        <p:spPr bwMode="auto">
          <a:xfrm>
            <a:off x="4258579" y="2872582"/>
            <a:ext cx="1223963" cy="88344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65"/>
          <p:cNvCxnSpPr>
            <a:stCxn id="30" idx="0"/>
            <a:endCxn id="22" idx="4"/>
          </p:cNvCxnSpPr>
          <p:nvPr/>
        </p:nvCxnSpPr>
        <p:spPr bwMode="auto">
          <a:xfrm flipH="1" flipV="1">
            <a:off x="2651489" y="4263271"/>
            <a:ext cx="2114183" cy="114548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5"/>
          <p:cNvCxnSpPr>
            <a:stCxn id="30" idx="0"/>
            <a:endCxn id="20" idx="4"/>
          </p:cNvCxnSpPr>
          <p:nvPr/>
        </p:nvCxnSpPr>
        <p:spPr bwMode="auto">
          <a:xfrm flipV="1">
            <a:off x="4765672" y="4261814"/>
            <a:ext cx="2469470" cy="114694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2"/>
          <p:cNvCxnSpPr/>
          <p:nvPr/>
        </p:nvCxnSpPr>
        <p:spPr bwMode="auto">
          <a:xfrm flipH="1">
            <a:off x="6435056" y="2963735"/>
            <a:ext cx="861998" cy="80022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32"/>
          <p:cNvSpPr/>
          <p:nvPr/>
        </p:nvSpPr>
        <p:spPr>
          <a:xfrm>
            <a:off x="162377" y="2468563"/>
            <a:ext cx="904424" cy="834069"/>
          </a:xfrm>
          <a:prstGeom prst="roundRect">
            <a:avLst/>
          </a:prstGeom>
          <a:solidFill>
            <a:srgbClr val="006296">
              <a:alpha val="31000"/>
            </a:srgbClr>
          </a:solidFill>
          <a:ln w="57150">
            <a:solidFill>
              <a:srgbClr val="115DA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199" y="1137793"/>
            <a:ext cx="2077355" cy="707886"/>
          </a:xfrm>
          <a:prstGeom prst="rect">
            <a:avLst/>
          </a:prstGeom>
          <a:solidFill>
            <a:srgbClr val="006296"/>
          </a:solidFill>
          <a:ln>
            <a:solidFill>
              <a:srgbClr val="115DA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word distribution for each section</a:t>
            </a:r>
            <a:endParaRPr lang="en-US" sz="2000" dirty="0"/>
          </a:p>
        </p:txBody>
      </p:sp>
      <p:grpSp>
        <p:nvGrpSpPr>
          <p:cNvPr id="45" name="Group 130"/>
          <p:cNvGrpSpPr/>
          <p:nvPr/>
        </p:nvGrpSpPr>
        <p:grpSpPr>
          <a:xfrm>
            <a:off x="3240594" y="1137793"/>
            <a:ext cx="2123494" cy="2194618"/>
            <a:chOff x="1760402" y="1487159"/>
            <a:chExt cx="2123494" cy="2194618"/>
          </a:xfrm>
        </p:grpSpPr>
        <p:sp>
          <p:nvSpPr>
            <p:cNvPr id="46" name="Rounded Rectangle 128"/>
            <p:cNvSpPr/>
            <p:nvPr/>
          </p:nvSpPr>
          <p:spPr>
            <a:xfrm>
              <a:off x="2101208" y="2817928"/>
              <a:ext cx="838200" cy="863849"/>
            </a:xfrm>
            <a:prstGeom prst="roundRect">
              <a:avLst/>
            </a:prstGeom>
            <a:solidFill>
              <a:srgbClr val="FF0000">
                <a:alpha val="31000"/>
              </a:srgbClr>
            </a:solidFill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alatino Linotyp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60402" y="1487159"/>
              <a:ext cx="2123494" cy="70788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word distribution for each city</a:t>
              </a:r>
              <a:endParaRPr lang="en-US" sz="2000" dirty="0"/>
            </a:p>
          </p:txBody>
        </p:sp>
      </p:grpSp>
      <p:sp>
        <p:nvSpPr>
          <p:cNvPr id="48" name="Rounded Rectangle 132"/>
          <p:cNvSpPr/>
          <p:nvPr/>
        </p:nvSpPr>
        <p:spPr>
          <a:xfrm>
            <a:off x="6782929" y="3616341"/>
            <a:ext cx="904424" cy="834069"/>
          </a:xfrm>
          <a:prstGeom prst="roundRect">
            <a:avLst/>
          </a:prstGeom>
          <a:solidFill>
            <a:schemeClr val="accent6">
              <a:lumMod val="75000"/>
              <a:alpha val="31000"/>
            </a:schemeClr>
          </a:solidFill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10438" y="1137793"/>
            <a:ext cx="2310034" cy="7078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section distribution for each thread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000407" y="4800600"/>
            <a:ext cx="2697274" cy="1323439"/>
          </a:xfrm>
          <a:prstGeom prst="rect">
            <a:avLst/>
          </a:prstGeom>
          <a:solidFill>
            <a:srgbClr val="C692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dirty="0" smtClean="0"/>
              <a:t>witch variables to determine whether a word is section-related or city-related</a:t>
            </a:r>
            <a:endParaRPr lang="en-US" sz="2000" dirty="0"/>
          </a:p>
        </p:txBody>
      </p:sp>
      <p:sp>
        <p:nvSpPr>
          <p:cNvPr id="51" name="Rounded Rectangle 132"/>
          <p:cNvSpPr/>
          <p:nvPr/>
        </p:nvSpPr>
        <p:spPr>
          <a:xfrm>
            <a:off x="7793257" y="2346472"/>
            <a:ext cx="904424" cy="834069"/>
          </a:xfrm>
          <a:prstGeom prst="roundRect">
            <a:avLst/>
          </a:prstGeom>
          <a:solidFill>
            <a:srgbClr val="7030A0">
              <a:alpha val="31000"/>
            </a:srgbClr>
          </a:solidFill>
          <a:ln w="57150">
            <a:solidFill>
              <a:srgbClr val="115DA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  <p:sp>
        <p:nvSpPr>
          <p:cNvPr id="52" name="Rounded Rectangle 128"/>
          <p:cNvSpPr/>
          <p:nvPr/>
        </p:nvSpPr>
        <p:spPr>
          <a:xfrm>
            <a:off x="6000407" y="2288257"/>
            <a:ext cx="838200" cy="863849"/>
          </a:xfrm>
          <a:prstGeom prst="roundRect">
            <a:avLst/>
          </a:prstGeom>
          <a:solidFill>
            <a:schemeClr val="accent3">
              <a:lumMod val="50000"/>
              <a:alpha val="31000"/>
            </a:schemeClr>
          </a:solidFill>
          <a:ln w="5715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72520" y="1750260"/>
            <a:ext cx="2310034" cy="7078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ection label for a named entity</a:t>
            </a:r>
            <a:endParaRPr lang="en-US" sz="2000" dirty="0"/>
          </a:p>
        </p:txBody>
      </p:sp>
      <p:sp>
        <p:nvSpPr>
          <p:cNvPr id="54" name="Rounded Rectangle 128"/>
          <p:cNvSpPr/>
          <p:nvPr/>
        </p:nvSpPr>
        <p:spPr>
          <a:xfrm>
            <a:off x="5906404" y="3573182"/>
            <a:ext cx="838200" cy="863849"/>
          </a:xfrm>
          <a:prstGeom prst="roundRect">
            <a:avLst/>
          </a:prstGeom>
          <a:solidFill>
            <a:schemeClr val="accent3">
              <a:lumMod val="50000"/>
              <a:alpha val="31000"/>
            </a:schemeClr>
          </a:solidFill>
          <a:ln w="5715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43090" y="4307909"/>
            <a:ext cx="2633427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ection label for a word</a:t>
            </a:r>
            <a:endParaRPr lang="en-US" sz="2000" dirty="0"/>
          </a:p>
        </p:txBody>
      </p:sp>
      <p:sp>
        <p:nvSpPr>
          <p:cNvPr id="56" name="Rounded Rectangle 132"/>
          <p:cNvSpPr/>
          <p:nvPr/>
        </p:nvSpPr>
        <p:spPr>
          <a:xfrm>
            <a:off x="2153554" y="3602962"/>
            <a:ext cx="904424" cy="834069"/>
          </a:xfrm>
          <a:prstGeom prst="roundRect">
            <a:avLst/>
          </a:prstGeom>
          <a:solidFill>
            <a:schemeClr val="accent6">
              <a:lumMod val="75000"/>
              <a:alpha val="31000"/>
            </a:schemeClr>
          </a:solidFill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8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Based on the learned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, for </a:t>
                </a:r>
                <a:r>
                  <a:rPr lang="en-US" dirty="0"/>
                  <a:t>each section, the top-K relevant threads are selected to be summarized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learned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will be used later.</a:t>
                </a:r>
              </a:p>
              <a:p>
                <a:r>
                  <a:rPr lang="en-US" dirty="0" smtClean="0"/>
                  <a:t>The latent section labels of the named entities in the forum threads will also be used later.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2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Section-specific Summarization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n </a:t>
                </a:r>
                <a:r>
                  <a:rPr lang="en-US" dirty="0" smtClean="0"/>
                  <a:t>ILP-based framework [</a:t>
                </a:r>
                <a:r>
                  <a:rPr lang="en-US" dirty="0" err="1" smtClean="0"/>
                  <a:t>Gillick</a:t>
                </a:r>
                <a:r>
                  <a:rPr lang="en-US" dirty="0" smtClean="0"/>
                  <a:t> &amp; Favre 2009] is adopted.</a:t>
                </a:r>
                <a:endParaRPr lang="en-US" dirty="0"/>
              </a:p>
              <a:p>
                <a:pPr lvl="1"/>
                <a:r>
                  <a:rPr lang="en-US" dirty="0" smtClean="0"/>
                  <a:t>A set of “concepts” (bigrams) are selected and their weights computed based on frequencies.</a:t>
                </a:r>
              </a:p>
              <a:p>
                <a:pPr lvl="1"/>
                <a:r>
                  <a:rPr lang="en-US" dirty="0" smtClean="0"/>
                  <a:t>Maximize the weighted coverage of these concepts subject to the length constraint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4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12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635896" y="3933056"/>
            <a:ext cx="432048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1691680" y="4725144"/>
            <a:ext cx="1584176" cy="648072"/>
          </a:xfrm>
          <a:prstGeom prst="wedgeRectCallout">
            <a:avLst>
              <a:gd name="adj1" fmla="val 70965"/>
              <a:gd name="adj2" fmla="val -11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</a:t>
            </a:r>
            <a:r>
              <a:rPr lang="en-US" sz="2000" dirty="0" smtClean="0"/>
              <a:t>eight for concept i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067944" y="3933056"/>
            <a:ext cx="432048" cy="5040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572000" y="4725144"/>
            <a:ext cx="3024336" cy="648072"/>
          </a:xfrm>
          <a:prstGeom prst="wedgeRectCallout">
            <a:avLst>
              <a:gd name="adj1" fmla="val -52230"/>
              <a:gd name="adj2" fmla="val -1044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resence or absence of concept 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109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Our Modifications to the Objective Function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Sentence relevance based on </a:t>
                </a:r>
                <a:r>
                  <a:rPr lang="en-US" dirty="0" smtClean="0"/>
                  <a:t>the learned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Sentences more relevant to the section and the city are preferred </a:t>
                </a:r>
              </a:p>
              <a:p>
                <a:pPr lvl="1"/>
                <a:r>
                  <a:rPr lang="en-US" dirty="0" smtClean="0"/>
                  <a:t>Compute a weight for each </a:t>
                </a:r>
                <a:r>
                  <a:rPr lang="en-US" dirty="0" smtClean="0"/>
                  <a:t>candidate sentence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exp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13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131840" y="3438200"/>
            <a:ext cx="1224136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11560" y="4249491"/>
            <a:ext cx="2016224" cy="648072"/>
          </a:xfrm>
          <a:prstGeom prst="wedgeRectCallout">
            <a:avLst>
              <a:gd name="adj1" fmla="val 80442"/>
              <a:gd name="adj2" fmla="val -9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dirty="0" smtClean="0"/>
              <a:t>ection-specific log likelihood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868144" y="3429000"/>
            <a:ext cx="1224136" cy="5040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7059000" y="4249491"/>
            <a:ext cx="1633176" cy="648072"/>
          </a:xfrm>
          <a:prstGeom prst="wedgeRectCallout">
            <a:avLst>
              <a:gd name="adj1" fmla="val -61555"/>
              <a:gd name="adj2" fmla="val -981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ity-specific log likelihood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97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Our Modifications to the Objective Function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Coverage of potential points of interest</a:t>
                </a:r>
              </a:p>
              <a:p>
                <a:pPr lvl="1"/>
                <a:r>
                  <a:rPr lang="en-US" dirty="0" smtClean="0"/>
                  <a:t>Identify named entities assigned to the section by JCSM</a:t>
                </a:r>
              </a:p>
              <a:p>
                <a:pPr lvl="1"/>
                <a:r>
                  <a:rPr lang="en-US" dirty="0" smtClean="0"/>
                  <a:t>Maximize weighted coverage of these entities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4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14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211960" y="3068960"/>
            <a:ext cx="432048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83568" y="4293096"/>
            <a:ext cx="2880320" cy="648072"/>
          </a:xfrm>
          <a:prstGeom prst="wedgeRectCallout">
            <a:avLst>
              <a:gd name="adj1" fmla="val 77125"/>
              <a:gd name="adj2" fmla="val -159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</a:t>
            </a:r>
            <a:r>
              <a:rPr lang="en-US" sz="2000" dirty="0" smtClean="0"/>
              <a:t>eight for entity k belonging to this section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644008" y="3062297"/>
            <a:ext cx="432048" cy="5040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08104" y="4293096"/>
            <a:ext cx="2592288" cy="648072"/>
          </a:xfrm>
          <a:prstGeom prst="wedgeRectCallout">
            <a:avLst>
              <a:gd name="adj1" fmla="val -66820"/>
              <a:gd name="adj2" fmla="val -1676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resence or absence of entity 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2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Our Modifications to the Objective Function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Final objective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Constraints for summary length and relations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15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71600" y="1484784"/>
            <a:ext cx="1728192" cy="8640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95536" y="3573016"/>
            <a:ext cx="2880320" cy="648072"/>
          </a:xfrm>
          <a:prstGeom prst="wedgeRectCallout">
            <a:avLst>
              <a:gd name="adj1" fmla="val 7472"/>
              <a:gd name="adj2" fmla="val -23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oncept coverage from original framework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59832" y="1484784"/>
            <a:ext cx="1656184" cy="86409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779912" y="3573016"/>
            <a:ext cx="2592288" cy="648072"/>
          </a:xfrm>
          <a:prstGeom prst="wedgeRectCallout">
            <a:avLst>
              <a:gd name="adj1" fmla="val -42602"/>
              <a:gd name="adj2" fmla="val -2413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dirty="0" smtClean="0"/>
              <a:t>entence relevance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076056" y="1484784"/>
            <a:ext cx="3528392" cy="86409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6551712" y="3573016"/>
            <a:ext cx="2592288" cy="648072"/>
          </a:xfrm>
          <a:prstGeom prst="wedgeRectCallout">
            <a:avLst>
              <a:gd name="adj1" fmla="val -42602"/>
              <a:gd name="adj2" fmla="val -24135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amed entity coverage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4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Our Method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 Overview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Joint City Section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Section Specific Summarization</a:t>
            </a:r>
          </a:p>
          <a:p>
            <a:r>
              <a:rPr lang="en-US" dirty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9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JCSM training</a:t>
            </a:r>
          </a:p>
          <a:p>
            <a:pPr lvl="1"/>
            <a:r>
              <a:rPr lang="en-US" dirty="0" smtClean="0"/>
              <a:t>Ten official travel guides from Lonely Planet</a:t>
            </a:r>
          </a:p>
          <a:p>
            <a:pPr lvl="1"/>
            <a:r>
              <a:rPr lang="en-US" dirty="0" smtClean="0"/>
              <a:t>Six hundred threads for each city from Yahoo! Answers</a:t>
            </a:r>
          </a:p>
          <a:p>
            <a:r>
              <a:rPr lang="en-US" dirty="0" smtClean="0"/>
              <a:t>Section-specific summarization</a:t>
            </a:r>
          </a:p>
          <a:p>
            <a:pPr lvl="1"/>
            <a:r>
              <a:rPr lang="en-US" dirty="0" smtClean="0"/>
              <a:t>Top-30 threads per section per city for summarization</a:t>
            </a:r>
          </a:p>
          <a:p>
            <a:pPr lvl="1"/>
            <a:r>
              <a:rPr lang="en-US" dirty="0" smtClean="0"/>
              <a:t>Randomly picked 4 cities to obtain manually constructed summaries by human annotators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0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  <a:p>
            <a:r>
              <a:rPr lang="en-US" dirty="0"/>
              <a:t>Centroid (</a:t>
            </a:r>
            <a:r>
              <a:rPr lang="en-US" dirty="0" err="1"/>
              <a:t>Radev</a:t>
            </a:r>
            <a:r>
              <a:rPr lang="en-US" dirty="0"/>
              <a:t> et al., 2004)</a:t>
            </a:r>
          </a:p>
          <a:p>
            <a:r>
              <a:rPr lang="en-US" dirty="0" err="1"/>
              <a:t>LexRank</a:t>
            </a:r>
            <a:r>
              <a:rPr lang="en-US" dirty="0"/>
              <a:t> (</a:t>
            </a:r>
            <a:r>
              <a:rPr lang="en-US" dirty="0" err="1"/>
              <a:t>Erkan</a:t>
            </a:r>
            <a:r>
              <a:rPr lang="en-US" dirty="0"/>
              <a:t> and </a:t>
            </a:r>
            <a:r>
              <a:rPr lang="en-US" dirty="0" err="1"/>
              <a:t>Radev</a:t>
            </a:r>
            <a:r>
              <a:rPr lang="en-US" dirty="0"/>
              <a:t>, 2004)</a:t>
            </a:r>
          </a:p>
          <a:p>
            <a:r>
              <a:rPr lang="en-US" dirty="0" err="1"/>
              <a:t>DivRank</a:t>
            </a:r>
            <a:r>
              <a:rPr lang="en-US" dirty="0"/>
              <a:t> (Mei et al., 2010)</a:t>
            </a:r>
          </a:p>
          <a:p>
            <a:r>
              <a:rPr lang="en-US" dirty="0"/>
              <a:t>GMDS (Wan, 2008)</a:t>
            </a:r>
          </a:p>
          <a:p>
            <a:r>
              <a:rPr lang="en-US" dirty="0"/>
              <a:t>ILP-BL (</a:t>
            </a:r>
            <a:r>
              <a:rPr lang="en-US" dirty="0" err="1"/>
              <a:t>Gillick</a:t>
            </a:r>
            <a:r>
              <a:rPr lang="en-US" dirty="0"/>
              <a:t> and Favre, 2009)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3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Overall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19</a:t>
            </a:fld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05" y="1052736"/>
            <a:ext cx="33813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91" y="1119411"/>
            <a:ext cx="19907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732678" y="3988441"/>
            <a:ext cx="3656027" cy="57902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97547" y="5157192"/>
            <a:ext cx="4582315" cy="864096"/>
          </a:xfrm>
          <a:prstGeom prst="wedgeRectCallout">
            <a:avLst>
              <a:gd name="adj1" fmla="val -52586"/>
              <a:gd name="adj2" fmla="val -113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tatistically significantly better than all baselines EXCEPT ILP-BL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732677" y="1628800"/>
            <a:ext cx="3656027" cy="36004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6012160" y="484640"/>
            <a:ext cx="2016224" cy="576064"/>
          </a:xfrm>
          <a:prstGeom prst="wedgeRectCallout">
            <a:avLst>
              <a:gd name="adj1" fmla="val -65284"/>
              <a:gd name="adj2" fmla="val 143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ROUGE scores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5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Dublin Sightseeing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3405">
            <a:off x="407554" y="1237747"/>
            <a:ext cx="170551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37" y="3359296"/>
            <a:ext cx="1647056" cy="27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19393" y="1772816"/>
            <a:ext cx="6224583" cy="470898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Best places to eat</a:t>
            </a:r>
          </a:p>
          <a:p>
            <a:r>
              <a:rPr lang="en-US" sz="2400" b="1" dirty="0" smtClean="0"/>
              <a:t>     Chapter One</a:t>
            </a:r>
            <a:r>
              <a:rPr lang="en-US" sz="2400" dirty="0" smtClean="0"/>
              <a:t>: Michelin-starred Chapter One is our choice for city’s best eatery because…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Coppinger</a:t>
            </a:r>
            <a:r>
              <a:rPr lang="en-US" sz="2400" b="1" dirty="0" smtClean="0"/>
              <a:t> Row</a:t>
            </a:r>
            <a:r>
              <a:rPr lang="en-US" sz="2400" dirty="0" smtClean="0"/>
              <a:t>: Virtually all of the Mediterranean basin is represented…</a:t>
            </a:r>
          </a:p>
          <a:p>
            <a:r>
              <a:rPr lang="en-US" sz="2800" b="1" i="1" dirty="0">
                <a:solidFill>
                  <a:schemeClr val="accent2"/>
                </a:solidFill>
              </a:rPr>
              <a:t>Top things to do</a:t>
            </a:r>
          </a:p>
          <a:p>
            <a:r>
              <a:rPr lang="en-US" sz="2400" b="1" dirty="0" smtClean="0"/>
              <a:t>     Trinity College</a:t>
            </a:r>
            <a:r>
              <a:rPr lang="en-US" sz="2400" dirty="0" smtClean="0"/>
              <a:t>: On a summer’s evening, when the bustling crowds have gone for the day,…</a:t>
            </a:r>
          </a:p>
          <a:p>
            <a:r>
              <a:rPr lang="en-US" sz="2400" b="1" dirty="0" smtClean="0"/>
              <a:t>     St Patrick’s Cathedral</a:t>
            </a:r>
            <a:r>
              <a:rPr lang="en-US" sz="2400" dirty="0" smtClean="0"/>
              <a:t>: It was at this cathedral, reputedly, that St. Paddy himself…</a:t>
            </a:r>
          </a:p>
          <a:p>
            <a:r>
              <a:rPr lang="en-US" sz="2800" b="1" i="1" dirty="0">
                <a:solidFill>
                  <a:schemeClr val="accent4"/>
                </a:solidFill>
              </a:rPr>
              <a:t>Transport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err="1" smtClean="0"/>
              <a:t>Airlink</a:t>
            </a:r>
            <a:r>
              <a:rPr lang="en-US" sz="2400" b="1" dirty="0" smtClean="0"/>
              <a:t> Express Coach</a:t>
            </a:r>
            <a:r>
              <a:rPr lang="en-US" sz="2400" dirty="0" smtClean="0"/>
              <a:t>:…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2847976" cy="18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907704" y="3108146"/>
            <a:ext cx="5616624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Travel Guide 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Are written by a few experts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Need to be constantly updated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4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of Named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named entities in the model summaries</a:t>
            </a:r>
          </a:p>
          <a:p>
            <a:r>
              <a:rPr lang="en-US" dirty="0" smtClean="0"/>
              <a:t>Measure the recall of these named entities in the generated summaries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20</a:t>
            </a:fld>
            <a:endParaRPr lang="en-SG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62640"/>
              </p:ext>
            </p:extLst>
          </p:nvPr>
        </p:nvGraphicFramePr>
        <p:xfrm>
          <a:off x="323530" y="3429000"/>
          <a:ext cx="86409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Singapore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Sydney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New York 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Los Angeles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ILP-BL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0.3217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0.3539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0.3052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0.1860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Our 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0.4606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0.5439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0.4766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0.3536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Different Components of the Objective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the performance of different configurations of the summarization method</a:t>
            </a:r>
          </a:p>
          <a:p>
            <a:pPr marL="457200" lvl="1" indent="0">
              <a:buNone/>
            </a:pPr>
            <a:r>
              <a:rPr lang="en-US" dirty="0" smtClean="0"/>
              <a:t>−EC: remove entity coverage</a:t>
            </a:r>
          </a:p>
          <a:p>
            <a:pPr marL="457200" lvl="1" indent="0">
              <a:buNone/>
            </a:pPr>
            <a:r>
              <a:rPr lang="en-US" dirty="0" smtClean="0"/>
              <a:t>−SR: remove sentence relevance</a:t>
            </a:r>
          </a:p>
          <a:p>
            <a:pPr marL="457200" lvl="1" indent="0">
              <a:buNone/>
            </a:pPr>
            <a:r>
              <a:rPr lang="en-US" dirty="0" smtClean="0"/>
              <a:t>−</a:t>
            </a:r>
            <a:r>
              <a:rPr lang="en-US" dirty="0" err="1" smtClean="0"/>
              <a:t>SecRel</a:t>
            </a:r>
            <a:r>
              <a:rPr lang="en-US" dirty="0" smtClean="0"/>
              <a:t>: remove only section-specific relevance</a:t>
            </a:r>
          </a:p>
          <a:p>
            <a:pPr marL="457200" lvl="1" indent="0">
              <a:buNone/>
            </a:pPr>
            <a:r>
              <a:rPr lang="en-US" dirty="0" smtClean="0"/>
              <a:t>−</a:t>
            </a:r>
            <a:r>
              <a:rPr lang="en-US" dirty="0" err="1" smtClean="0"/>
              <a:t>CityRel</a:t>
            </a:r>
            <a:r>
              <a:rPr lang="en-US" dirty="0" smtClean="0"/>
              <a:t>: remove only city-specific relevance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21</a:t>
            </a:fld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11224"/>
            <a:ext cx="8832796" cy="155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979712" y="1772816"/>
            <a:ext cx="540060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components are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City-specific sentence relevance is the least useful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Sample Summary Sentences for Sydney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546091"/>
              </p:ext>
            </p:extLst>
          </p:nvPr>
        </p:nvGraphicFramePr>
        <p:xfrm>
          <a:off x="107504" y="2564904"/>
          <a:ext cx="8928992" cy="423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28192"/>
                <a:gridCol w="720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Restaurant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 to the two major restaurant areas close to the city </a:t>
                      </a:r>
                      <a:r>
                        <a:rPr lang="en-US" sz="2000" b="1" dirty="0" err="1" smtClean="0"/>
                        <a:t>Darlinghurst</a:t>
                      </a:r>
                      <a:r>
                        <a:rPr lang="en-US" sz="2000" dirty="0" smtClean="0"/>
                        <a:t>, along </a:t>
                      </a:r>
                      <a:r>
                        <a:rPr lang="en-US" sz="2000" b="1" dirty="0" smtClean="0"/>
                        <a:t>Oxford Street </a:t>
                      </a:r>
                      <a:r>
                        <a:rPr lang="en-US" sz="2000" dirty="0" smtClean="0"/>
                        <a:t>, and </a:t>
                      </a:r>
                      <a:r>
                        <a:rPr lang="en-US" sz="2000" b="1" dirty="0" smtClean="0"/>
                        <a:t>Newtown</a:t>
                      </a:r>
                      <a:r>
                        <a:rPr lang="en-US" sz="2000" dirty="0" smtClean="0"/>
                        <a:t>, along </a:t>
                      </a:r>
                      <a:r>
                        <a:rPr lang="en-US" sz="2000" b="1" dirty="0" smtClean="0"/>
                        <a:t>King Street</a:t>
                      </a:r>
                      <a:r>
                        <a:rPr lang="en-US" sz="2000" dirty="0" smtClean="0"/>
                        <a:t>.  </a:t>
                      </a:r>
                      <a:r>
                        <a:rPr lang="en-US" sz="2000" b="1" dirty="0" smtClean="0"/>
                        <a:t>Chinatown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which is off </a:t>
                      </a:r>
                      <a:r>
                        <a:rPr lang="en-US" sz="2000" b="1" dirty="0" smtClean="0"/>
                        <a:t>George St.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in the city  look up </a:t>
                      </a:r>
                      <a:r>
                        <a:rPr lang="en-US" sz="2000" b="1" dirty="0" smtClean="0"/>
                        <a:t>Dixon </a:t>
                      </a:r>
                      <a:r>
                        <a:rPr lang="en-US" sz="2000" b="1" dirty="0" err="1" smtClean="0"/>
                        <a:t>st.</a:t>
                      </a:r>
                      <a:r>
                        <a:rPr lang="en-US" sz="2000" b="1" dirty="0" smtClean="0"/>
                        <a:t>  </a:t>
                      </a:r>
                      <a:r>
                        <a:rPr lang="en-US" sz="2000" dirty="0" smtClean="0"/>
                        <a:t>is a great place to get a cheap </a:t>
                      </a:r>
                      <a:r>
                        <a:rPr lang="en-US" sz="2000" b="1" dirty="0" smtClean="0"/>
                        <a:t>Chinese</a:t>
                      </a:r>
                      <a:r>
                        <a:rPr lang="en-US" sz="2000" dirty="0" smtClean="0"/>
                        <a:t> meal…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/>
                        <a:t>CBD</a:t>
                      </a:r>
                      <a:r>
                        <a:rPr lang="en-US" sz="2000" dirty="0" smtClean="0"/>
                        <a:t> is about 15 minutes by train from the airport and there is a station at </a:t>
                      </a:r>
                      <a:r>
                        <a:rPr lang="en-US" sz="2000" b="1" dirty="0" smtClean="0"/>
                        <a:t>Circular Quay</a:t>
                      </a:r>
                      <a:r>
                        <a:rPr lang="en-US" sz="2000" dirty="0" smtClean="0"/>
                        <a:t>, right on the </a:t>
                      </a:r>
                      <a:r>
                        <a:rPr lang="en-US" sz="2000" b="1" dirty="0" err="1" smtClean="0"/>
                        <a:t>Harbour</a:t>
                      </a:r>
                      <a:r>
                        <a:rPr lang="en-US" sz="2000" dirty="0" smtClean="0"/>
                        <a:t> with access to the bridge and the </a:t>
                      </a:r>
                      <a:r>
                        <a:rPr lang="en-US" sz="2000" b="1" dirty="0" smtClean="0"/>
                        <a:t>Opera House</a:t>
                      </a:r>
                      <a:r>
                        <a:rPr lang="en-US" sz="2000" dirty="0" smtClean="0"/>
                        <a:t>. You can catch an intercity train with </a:t>
                      </a:r>
                      <a:r>
                        <a:rPr lang="en-US" sz="2000" b="1" dirty="0" err="1" smtClean="0"/>
                        <a:t>Cityrail</a:t>
                      </a:r>
                      <a:r>
                        <a:rPr lang="en-US" sz="2000" dirty="0" smtClean="0"/>
                        <a:t> from just about anywhere in </a:t>
                      </a:r>
                      <a:r>
                        <a:rPr lang="en-US" sz="2000" b="1" dirty="0" smtClean="0"/>
                        <a:t>Sydney</a:t>
                      </a:r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Entertainment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George Street </a:t>
                      </a:r>
                      <a:r>
                        <a:rPr lang="en-US" sz="2000" dirty="0" smtClean="0"/>
                        <a:t>has a number of bars . All the bars around the </a:t>
                      </a:r>
                      <a:r>
                        <a:rPr lang="en-US" sz="2000" dirty="0" err="1" smtClean="0"/>
                        <a:t>harbour</a:t>
                      </a:r>
                      <a:r>
                        <a:rPr lang="en-US" sz="2000" dirty="0" smtClean="0"/>
                        <a:t> are really good day and night .  If you want to stay in a hotel where there is entertainment at night , you could look at </a:t>
                      </a:r>
                      <a:r>
                        <a:rPr lang="en-US" sz="2000" b="1" dirty="0" smtClean="0"/>
                        <a:t>Woolloomooloo</a:t>
                      </a:r>
                      <a:r>
                        <a:rPr lang="en-US" sz="2000" dirty="0" smtClean="0"/>
                        <a:t>,  </a:t>
                      </a:r>
                      <a:r>
                        <a:rPr lang="en-US" sz="2000" b="1" dirty="0" err="1" smtClean="0"/>
                        <a:t>Darlinghurst</a:t>
                      </a:r>
                      <a:r>
                        <a:rPr lang="en-US" sz="2000" dirty="0" smtClean="0"/>
                        <a:t> ,  </a:t>
                      </a:r>
                      <a:r>
                        <a:rPr lang="en-US" sz="2000" b="1" dirty="0" smtClean="0"/>
                        <a:t>Surry Hills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b="1" dirty="0" smtClean="0"/>
                        <a:t>Kings Cross</a:t>
                      </a:r>
                      <a:r>
                        <a:rPr lang="en-US" sz="2000" dirty="0" smtClean="0"/>
                        <a:t> or </a:t>
                      </a:r>
                      <a:r>
                        <a:rPr lang="en-US" sz="2000" b="1" dirty="0" smtClean="0"/>
                        <a:t>Potts Point</a:t>
                      </a:r>
                      <a:r>
                        <a:rPr lang="en-US" sz="2000" dirty="0" smtClean="0"/>
                        <a:t>…                                                                                </a:t>
                      </a:r>
                      <a:r>
                        <a:rPr lang="en-US" sz="2000" b="1" i="1" dirty="0" smtClean="0">
                          <a:solidFill>
                            <a:schemeClr val="accent2"/>
                          </a:solidFill>
                        </a:rPr>
                        <a:t>(by our</a:t>
                      </a:r>
                      <a:r>
                        <a:rPr lang="en-US" sz="2000" b="1" i="1" baseline="0" dirty="0" smtClean="0">
                          <a:solidFill>
                            <a:schemeClr val="accent2"/>
                          </a:solidFill>
                        </a:rPr>
                        <a:t> method</a:t>
                      </a:r>
                      <a:r>
                        <a:rPr lang="en-US" sz="2000" b="1" i="1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22</a:t>
            </a:fld>
            <a:endParaRPr lang="en-SG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70052"/>
              </p:ext>
            </p:extLst>
          </p:nvPr>
        </p:nvGraphicFramePr>
        <p:xfrm>
          <a:off x="323528" y="949464"/>
          <a:ext cx="8568952" cy="161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89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's not too far from </a:t>
                      </a:r>
                      <a:r>
                        <a:rPr lang="en-US" sz="2000" b="1" dirty="0" smtClean="0"/>
                        <a:t>Sydney</a:t>
                      </a:r>
                      <a:r>
                        <a:rPr lang="en-US" sz="2000" dirty="0" smtClean="0"/>
                        <a:t>. </a:t>
                      </a:r>
                      <a:r>
                        <a:rPr lang="en-US" sz="2000" b="1" dirty="0" smtClean="0"/>
                        <a:t>Sydney</a:t>
                      </a:r>
                      <a:r>
                        <a:rPr lang="en-US" sz="2000" dirty="0" smtClean="0"/>
                        <a:t> is the most expensive place in </a:t>
                      </a:r>
                      <a:r>
                        <a:rPr lang="en-US" sz="2000" b="1" dirty="0" smtClean="0"/>
                        <a:t>Australia</a:t>
                      </a:r>
                      <a:r>
                        <a:rPr lang="en-US" sz="2000" dirty="0" smtClean="0"/>
                        <a:t>. They are a little lame ... Then you can go to </a:t>
                      </a:r>
                      <a:r>
                        <a:rPr lang="en-US" sz="2000" b="1" dirty="0" smtClean="0"/>
                        <a:t>Darling </a:t>
                      </a:r>
                      <a:r>
                        <a:rPr lang="en-US" sz="2000" b="1" dirty="0" err="1" smtClean="0"/>
                        <a:t>Harbour</a:t>
                      </a:r>
                      <a:r>
                        <a:rPr lang="en-US" sz="2000" dirty="0" smtClean="0"/>
                        <a:t>,  a beautiful </a:t>
                      </a:r>
                      <a:r>
                        <a:rPr lang="en-US" sz="2000" dirty="0" err="1" smtClean="0"/>
                        <a:t>habour</a:t>
                      </a:r>
                      <a:r>
                        <a:rPr lang="en-US" sz="2000" dirty="0" smtClean="0"/>
                        <a:t>  which is a 10-minute walk from town hall station…There are lots of interesting things to see and do in and around </a:t>
                      </a:r>
                      <a:r>
                        <a:rPr lang="en-US" sz="2000" b="1" dirty="0" smtClean="0"/>
                        <a:t>Sydney</a:t>
                      </a:r>
                      <a:r>
                        <a:rPr lang="en-US" sz="2000" dirty="0" smtClean="0"/>
                        <a:t>. The suburbs-much cheaper than the </a:t>
                      </a:r>
                      <a:r>
                        <a:rPr lang="en-US" sz="2000" b="1" dirty="0" smtClean="0"/>
                        <a:t>CBD</a:t>
                      </a:r>
                      <a:r>
                        <a:rPr lang="en-US" sz="2000" dirty="0" smtClean="0"/>
                        <a:t>...                                                                                                                    </a:t>
                      </a:r>
                      <a:r>
                        <a:rPr lang="en-US" sz="2000" b="1" i="1" dirty="0" smtClean="0">
                          <a:solidFill>
                            <a:schemeClr val="accent2"/>
                          </a:solidFill>
                        </a:rPr>
                        <a:t>(by ILP-BL)</a:t>
                      </a:r>
                      <a:endParaRPr lang="en-US" sz="20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85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Our Method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Method Overview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Joint City Section Model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Section Specific Summarization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2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</a:rPr>
              <a:t>Proposed a summarization framework to generate well structured supplementary travel guides from social media</a:t>
            </a:r>
          </a:p>
          <a:p>
            <a:r>
              <a:rPr lang="en-US" dirty="0" smtClean="0">
                <a:latin typeface="Calibri" pitchFamily="34" charset="0"/>
              </a:rPr>
              <a:t>Used latent </a:t>
            </a:r>
            <a:r>
              <a:rPr lang="en-US" dirty="0">
                <a:latin typeface="Calibri" pitchFamily="34" charset="0"/>
              </a:rPr>
              <a:t>variable </a:t>
            </a:r>
            <a:r>
              <a:rPr lang="en-US" dirty="0" smtClean="0">
                <a:latin typeface="Calibri" pitchFamily="34" charset="0"/>
              </a:rPr>
              <a:t>models </a:t>
            </a:r>
            <a:r>
              <a:rPr lang="en-US" dirty="0">
                <a:latin typeface="Calibri" pitchFamily="34" charset="0"/>
              </a:rPr>
              <a:t>and Integer Linear </a:t>
            </a:r>
            <a:r>
              <a:rPr lang="en-US" dirty="0" smtClean="0">
                <a:latin typeface="Calibri" pitchFamily="34" charset="0"/>
              </a:rPr>
              <a:t>Programming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Align forum threads to section structure from official travel guides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Considers coverage of named entities when selecting summary sentences</a:t>
            </a:r>
            <a:endParaRPr lang="en-US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Evaluated with </a:t>
            </a:r>
            <a:r>
              <a:rPr lang="en-US" dirty="0">
                <a:latin typeface="Calibri" pitchFamily="34" charset="0"/>
              </a:rPr>
              <a:t>real data from Yahoo! </a:t>
            </a:r>
            <a:r>
              <a:rPr lang="en-US" dirty="0" smtClean="0">
                <a:latin typeface="Calibri" pitchFamily="34" charset="0"/>
              </a:rPr>
              <a:t>Answers and showed the effectiveness of our method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1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669088"/>
            <a:ext cx="2133600" cy="215900"/>
          </a:xfrm>
        </p:spPr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69088"/>
            <a:ext cx="2895600" cy="215900"/>
          </a:xfrm>
        </p:spPr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669088"/>
            <a:ext cx="2133600" cy="215900"/>
          </a:xfrm>
        </p:spPr>
        <p:txBody>
          <a:bodyPr/>
          <a:lstStyle/>
          <a:p>
            <a:fld id="{69FD5B0C-E13F-4E8A-89B3-C7947FC10B15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5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User-Generated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3</a:t>
            </a:fld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980727"/>
            <a:ext cx="6840760" cy="442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1524000" cy="15240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43" y="1864074"/>
            <a:ext cx="7094621" cy="419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84093"/>
            <a:ext cx="5269557" cy="76317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98925"/>
            <a:ext cx="9583758" cy="119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940152" y="2758960"/>
            <a:ext cx="2016224" cy="432048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9" y="3959462"/>
            <a:ext cx="9011621" cy="141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936688" y="4664665"/>
            <a:ext cx="1235712" cy="70520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User-Generated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Objective of this work: To generate travel guides from online forums to supplement official travel guide books.</a:t>
            </a:r>
          </a:p>
          <a:p>
            <a:r>
              <a:rPr lang="en-US" dirty="0" smtClean="0"/>
              <a:t>We formulate this task </a:t>
            </a:r>
            <a:r>
              <a:rPr lang="en-US" dirty="0"/>
              <a:t>as a </a:t>
            </a:r>
            <a:r>
              <a:rPr lang="en-US" dirty="0" smtClean="0"/>
              <a:t>multi-document text </a:t>
            </a:r>
            <a:r>
              <a:rPr lang="en-US" dirty="0"/>
              <a:t>summarization problem.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4</a:t>
            </a:fld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547664" y="1124744"/>
            <a:ext cx="5954567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Is written by many ordinary online users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Wider </a:t>
            </a:r>
            <a:r>
              <a:rPr lang="en-US" sz="2400" dirty="0" smtClean="0"/>
              <a:t>coverage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Better represent popular attractions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Constantly grows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Fresh, up-to-date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57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Forum threads and question/answer pairs are not well organized by topics or sections</a:t>
            </a:r>
          </a:p>
          <a:p>
            <a:r>
              <a:rPr lang="en-US" dirty="0" smtClean="0"/>
              <a:t>Some threads and questions are too specific to be useful for a typical tourist</a:t>
            </a:r>
          </a:p>
          <a:p>
            <a:r>
              <a:rPr lang="en-US" dirty="0" smtClean="0"/>
              <a:t>Coverage of points of interest is important but not considered in standard text summarization algorithms.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6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Our Method</a:t>
            </a:r>
          </a:p>
          <a:p>
            <a:pPr lvl="1"/>
            <a:r>
              <a:rPr lang="en-US" dirty="0"/>
              <a:t>Method Overview</a:t>
            </a:r>
          </a:p>
          <a:p>
            <a:pPr lvl="1"/>
            <a:r>
              <a:rPr lang="en-US" dirty="0"/>
              <a:t>Joint City Section Model</a:t>
            </a:r>
          </a:p>
          <a:p>
            <a:pPr lvl="1"/>
            <a:r>
              <a:rPr lang="en-US" dirty="0"/>
              <a:t>Section Specific Summarization</a:t>
            </a:r>
          </a:p>
          <a:p>
            <a:r>
              <a:rPr lang="en-US" dirty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2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Thread selection</a:t>
            </a:r>
          </a:p>
          <a:p>
            <a:pPr lvl="1"/>
            <a:r>
              <a:rPr lang="en-US" sz="2400" dirty="0"/>
              <a:t>Use a latent variable model that jointly models official travel guides and forum threads</a:t>
            </a:r>
          </a:p>
          <a:p>
            <a:pPr lvl="1"/>
            <a:r>
              <a:rPr lang="en-US" sz="2400" dirty="0"/>
              <a:t>Allow the latent factors to adapt to the lexical variations in user-generated content</a:t>
            </a:r>
          </a:p>
          <a:p>
            <a:pPr lvl="1"/>
            <a:r>
              <a:rPr lang="en-US" sz="2400" dirty="0"/>
              <a:t>Align forum threads with the sections</a:t>
            </a:r>
          </a:p>
          <a:p>
            <a:pPr lvl="1"/>
            <a:r>
              <a:rPr lang="en-US" sz="2400" dirty="0"/>
              <a:t>Select the most relevant </a:t>
            </a:r>
            <a:r>
              <a:rPr lang="en-US" sz="2400" dirty="0" smtClean="0"/>
              <a:t>threads</a:t>
            </a:r>
            <a:r>
              <a:rPr lang="en-US" sz="2400" dirty="0" smtClean="0"/>
              <a:t> </a:t>
            </a:r>
            <a:r>
              <a:rPr lang="en-US" sz="2400" dirty="0"/>
              <a:t>for each section</a:t>
            </a:r>
          </a:p>
          <a:p>
            <a:r>
              <a:rPr lang="en-US" sz="2800" dirty="0"/>
              <a:t>Section-specific summarization</a:t>
            </a:r>
          </a:p>
          <a:p>
            <a:pPr lvl="1"/>
            <a:r>
              <a:rPr lang="en-US" sz="2400" dirty="0" smtClean="0"/>
              <a:t>Use an ILP-based </a:t>
            </a:r>
            <a:r>
              <a:rPr lang="en-US" sz="2400" dirty="0"/>
              <a:t>extractive summarization framework</a:t>
            </a:r>
          </a:p>
          <a:p>
            <a:pPr lvl="1"/>
            <a:r>
              <a:rPr lang="en-US" sz="2400" dirty="0"/>
              <a:t>Give preference to </a:t>
            </a:r>
            <a:r>
              <a:rPr lang="en-US" sz="2400" dirty="0" smtClean="0"/>
              <a:t>more </a:t>
            </a:r>
            <a:r>
              <a:rPr lang="en-US" sz="2400" dirty="0"/>
              <a:t>relevant sentences</a:t>
            </a:r>
          </a:p>
          <a:p>
            <a:pPr lvl="1"/>
            <a:r>
              <a:rPr lang="en-US" altLang="zh-CN" sz="2400" dirty="0"/>
              <a:t>Maximize the coverage of section-specific </a:t>
            </a:r>
            <a:r>
              <a:rPr lang="en-US" altLang="zh-CN" sz="2400" dirty="0" smtClean="0"/>
              <a:t>named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entities</a:t>
            </a:r>
            <a:endParaRPr lang="en-SG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641976"/>
            <a:ext cx="2895600" cy="216024"/>
          </a:xfrm>
        </p:spPr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0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Assumptions:</a:t>
                </a:r>
              </a:p>
              <a:p>
                <a:pPr lvl="1"/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cities.</a:t>
                </a:r>
              </a:p>
              <a:p>
                <a:pPr lvl="1"/>
                <a:r>
                  <a:rPr lang="en-US" dirty="0" smtClean="0"/>
                  <a:t>Each city has an official travel guide </a:t>
                </a:r>
                <a:r>
                  <a:rPr lang="en-US" dirty="0" smtClean="0"/>
                  <a:t>organized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sections.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Each city has a </a:t>
                </a:r>
                <a:r>
                  <a:rPr lang="en-US" dirty="0" smtClean="0"/>
                  <a:t>set of forum </a:t>
                </a:r>
                <a:r>
                  <a:rPr lang="en-US" dirty="0" smtClean="0"/>
                  <a:t>threads. </a:t>
                </a:r>
                <a:r>
                  <a:rPr lang="en-US" dirty="0" smtClean="0"/>
                  <a:t>Named entities have been recognized from the forum threads.</a:t>
                </a:r>
                <a:endParaRPr lang="en-US" dirty="0" smtClean="0"/>
              </a:p>
              <a:p>
                <a:r>
                  <a:rPr lang="en-US" dirty="0" smtClean="0"/>
                  <a:t>Goal:</a:t>
                </a:r>
              </a:p>
              <a:p>
                <a:pPr lvl="1"/>
                <a:r>
                  <a:rPr lang="en-US" dirty="0" smtClean="0"/>
                  <a:t>For each section, select a set of most relevant threads.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40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2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Joint City Section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section is a latent topic with a word distribution</a:t>
            </a:r>
          </a:p>
          <a:p>
            <a:pPr lvl="1"/>
            <a:r>
              <a:rPr lang="en-US" dirty="0" smtClean="0"/>
              <a:t>In official travel guides, section labels are known (supervision)</a:t>
            </a:r>
          </a:p>
          <a:p>
            <a:pPr lvl="1"/>
            <a:r>
              <a:rPr lang="en-US" dirty="0" smtClean="0"/>
              <a:t>In forum posts, section labels are to be learned</a:t>
            </a:r>
          </a:p>
          <a:p>
            <a:r>
              <a:rPr lang="en-US" dirty="0" smtClean="0"/>
              <a:t>Each city has a city-specific word distribution</a:t>
            </a:r>
          </a:p>
          <a:p>
            <a:pPr lvl="1"/>
            <a:r>
              <a:rPr lang="en-US" dirty="0" smtClean="0"/>
              <a:t>E.g. “NYC” and “Manhattan” for New York City</a:t>
            </a:r>
          </a:p>
          <a:p>
            <a:r>
              <a:rPr lang="en-US" dirty="0" smtClean="0"/>
              <a:t>In forum threads, we identify named entities and associate a section label with each named entity</a:t>
            </a:r>
          </a:p>
          <a:p>
            <a:pPr lvl="1"/>
            <a:r>
              <a:rPr lang="en-US" dirty="0" smtClean="0"/>
              <a:t>Useful later for maximizing coverage of potential points of interest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28, 2014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COLING'14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7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1505</Words>
  <Application>Microsoft Office PowerPoint</Application>
  <PresentationFormat>On-screen Show (4:3)</PresentationFormat>
  <Paragraphs>271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Generating Supplementary Travel Guides from Social Media</vt:lpstr>
      <vt:lpstr>Dublin Sightseeing</vt:lpstr>
      <vt:lpstr>User-Generated Content</vt:lpstr>
      <vt:lpstr>User-Generated Content</vt:lpstr>
      <vt:lpstr>Challenges We Face</vt:lpstr>
      <vt:lpstr>Roadmap</vt:lpstr>
      <vt:lpstr>Method Overview</vt:lpstr>
      <vt:lpstr>Thread Selection</vt:lpstr>
      <vt:lpstr>Joint City Section Model</vt:lpstr>
      <vt:lpstr>Joint City Section Model</vt:lpstr>
      <vt:lpstr>Thread Selection</vt:lpstr>
      <vt:lpstr>Section-specific Summarization</vt:lpstr>
      <vt:lpstr>Our Modifications to the Objective Function</vt:lpstr>
      <vt:lpstr>Our Modifications to the Objective Function</vt:lpstr>
      <vt:lpstr>Our Modifications to the Objective Function</vt:lpstr>
      <vt:lpstr>Roadmap</vt:lpstr>
      <vt:lpstr>Data</vt:lpstr>
      <vt:lpstr>Baselines</vt:lpstr>
      <vt:lpstr>Overall Results</vt:lpstr>
      <vt:lpstr>Recall of Named Entities</vt:lpstr>
      <vt:lpstr>Different Components of the Objective Function</vt:lpstr>
      <vt:lpstr>Sample Summary Sentences for Sydney</vt:lpstr>
      <vt:lpstr>Roadmap</vt:lpstr>
      <vt:lpstr>Conclusions</vt:lpstr>
      <vt:lpstr>Thank You!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Jiang</dc:creator>
  <cp:lastModifiedBy>Jing Jiang</cp:lastModifiedBy>
  <cp:revision>160</cp:revision>
  <dcterms:created xsi:type="dcterms:W3CDTF">2012-08-20T10:26:53Z</dcterms:created>
  <dcterms:modified xsi:type="dcterms:W3CDTF">2014-08-28T07:08:22Z</dcterms:modified>
</cp:coreProperties>
</file>