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334" r:id="rId2"/>
    <p:sldId id="315" r:id="rId3"/>
    <p:sldId id="337" r:id="rId4"/>
    <p:sldId id="316" r:id="rId5"/>
    <p:sldId id="317" r:id="rId6"/>
    <p:sldId id="318" r:id="rId7"/>
    <p:sldId id="319" r:id="rId8"/>
    <p:sldId id="320" r:id="rId9"/>
    <p:sldId id="341" r:id="rId10"/>
    <p:sldId id="340" r:id="rId11"/>
    <p:sldId id="321" r:id="rId12"/>
    <p:sldId id="342" r:id="rId13"/>
    <p:sldId id="343" r:id="rId14"/>
    <p:sldId id="344" r:id="rId15"/>
    <p:sldId id="324" r:id="rId16"/>
    <p:sldId id="345" r:id="rId17"/>
    <p:sldId id="325" r:id="rId18"/>
    <p:sldId id="346" r:id="rId19"/>
    <p:sldId id="328" r:id="rId20"/>
    <p:sldId id="329" r:id="rId21"/>
    <p:sldId id="347" r:id="rId22"/>
    <p:sldId id="331" r:id="rId23"/>
    <p:sldId id="332" r:id="rId24"/>
    <p:sldId id="264" r:id="rId25"/>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1C1C"/>
    <a:srgbClr val="880015"/>
    <a:srgbClr val="6400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87030" autoAdjust="0"/>
  </p:normalViewPr>
  <p:slideViewPr>
    <p:cSldViewPr>
      <p:cViewPr varScale="1">
        <p:scale>
          <a:sx n="83" d="100"/>
          <a:sy n="83" d="100"/>
        </p:scale>
        <p:origin x="1400" y="68"/>
      </p:cViewPr>
      <p:guideLst>
        <p:guide orient="horz" pos="2160"/>
        <p:guide pos="2880"/>
      </p:guideLst>
    </p:cSldViewPr>
  </p:slideViewPr>
  <p:outlineViewPr>
    <p:cViewPr>
      <p:scale>
        <a:sx n="33" d="100"/>
        <a:sy n="33" d="100"/>
      </p:scale>
      <p:origin x="0" y="458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51F4F758-7EC0-4D30-A6DF-6C467B76F08A}" type="datetimeFigureOut">
              <a:rPr lang="en-US" smtClean="0"/>
              <a:pPr/>
              <a:t>10/24/2016</a:t>
            </a:fld>
            <a:endParaRPr lang="en-US"/>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49DCEE99-2829-44F1-89E5-3FBCBB751032}" type="slidenum">
              <a:rPr lang="en-US" smtClean="0"/>
              <a:pPr/>
              <a:t>‹#›</a:t>
            </a:fld>
            <a:endParaRPr lang="en-US"/>
          </a:p>
        </p:txBody>
      </p:sp>
    </p:spTree>
    <p:extLst>
      <p:ext uri="{BB962C8B-B14F-4D97-AF65-F5344CB8AC3E}">
        <p14:creationId xmlns:p14="http://schemas.microsoft.com/office/powerpoint/2010/main" val="39094557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321FDCC6-A313-4AD1-BAAD-818A456DADD9}" type="datetimeFigureOut">
              <a:rPr lang="ko-KR" altLang="en-US" smtClean="0"/>
              <a:pPr/>
              <a:t>2016-10-24</a:t>
            </a:fld>
            <a:endParaRPr lang="ko-KR" altLang="en-US"/>
          </a:p>
        </p:txBody>
      </p:sp>
      <p:sp>
        <p:nvSpPr>
          <p:cNvPr id="4" name="슬라이드 이미지 개체 틀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1B706B45-DC83-4139-8844-9C60A08DA50F}" type="slidenum">
              <a:rPr lang="ko-KR" altLang="en-US" smtClean="0"/>
              <a:pPr/>
              <a:t>‹#›</a:t>
            </a:fld>
            <a:endParaRPr lang="ko-KR" altLang="en-US"/>
          </a:p>
        </p:txBody>
      </p:sp>
    </p:spTree>
    <p:extLst>
      <p:ext uri="{BB962C8B-B14F-4D97-AF65-F5344CB8AC3E}">
        <p14:creationId xmlns:p14="http://schemas.microsoft.com/office/powerpoint/2010/main" val="137320661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increasing popularity of mobile search systems and intelligent assistant systems such as Google Now and Microsoft Cortana, search engine users are more likely to expect direct answers instead of a rank list from search results. </a:t>
            </a:r>
          </a:p>
          <a:p>
            <a:endParaRPr lang="en-US" dirty="0"/>
          </a:p>
          <a:p>
            <a:r>
              <a:rPr lang="en-US" dirty="0"/>
              <a:t>Thus retrieving finer grained text units such as passages or sentences as answers for Web queries or questions is becoming increasingly important. </a:t>
            </a:r>
          </a:p>
          <a:p>
            <a:endParaRPr lang="en-US" dirty="0"/>
          </a:p>
        </p:txBody>
      </p:sp>
      <p:sp>
        <p:nvSpPr>
          <p:cNvPr id="4" name="Slide Number Placeholder 3"/>
          <p:cNvSpPr>
            <a:spLocks noGrp="1"/>
          </p:cNvSpPr>
          <p:nvPr>
            <p:ph type="sldNum" sz="quarter" idx="10"/>
          </p:nvPr>
        </p:nvSpPr>
        <p:spPr/>
        <p:txBody>
          <a:bodyPr/>
          <a:lstStyle/>
          <a:p>
            <a:fld id="{1B706B45-DC83-4139-8844-9C60A08DA50F}" type="slidenum">
              <a:rPr lang="ko-KR" altLang="en-US" smtClean="0"/>
              <a:pPr/>
              <a:t>3</a:t>
            </a:fld>
            <a:endParaRPr lang="ko-KR" altLang="en-US"/>
          </a:p>
        </p:txBody>
      </p:sp>
    </p:spTree>
    <p:extLst>
      <p:ext uri="{BB962C8B-B14F-4D97-AF65-F5344CB8AC3E}">
        <p14:creationId xmlns:p14="http://schemas.microsoft.com/office/powerpoint/2010/main" val="3529571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proposed models, either based on CNN or LSTM, need to be combined with additional features such as word overlap features [3,5] and BM25 [6] to perform well</a:t>
            </a:r>
          </a:p>
          <a:p>
            <a:endParaRPr lang="en-US" dirty="0"/>
          </a:p>
        </p:txBody>
      </p:sp>
      <p:sp>
        <p:nvSpPr>
          <p:cNvPr id="4" name="Slide Number Placeholder 3"/>
          <p:cNvSpPr>
            <a:spLocks noGrp="1"/>
          </p:cNvSpPr>
          <p:nvPr>
            <p:ph type="sldNum" sz="quarter" idx="10"/>
          </p:nvPr>
        </p:nvSpPr>
        <p:spPr/>
        <p:txBody>
          <a:bodyPr/>
          <a:lstStyle/>
          <a:p>
            <a:fld id="{1B706B45-DC83-4139-8844-9C60A08DA50F}" type="slidenum">
              <a:rPr lang="ko-KR" altLang="en-US" smtClean="0"/>
              <a:pPr/>
              <a:t>6</a:t>
            </a:fld>
            <a:endParaRPr lang="ko-KR" altLang="en-US"/>
          </a:p>
        </p:txBody>
      </p:sp>
    </p:spTree>
    <p:extLst>
      <p:ext uri="{BB962C8B-B14F-4D97-AF65-F5344CB8AC3E}">
        <p14:creationId xmlns:p14="http://schemas.microsoft.com/office/powerpoint/2010/main" val="25139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Important similarity signals between question and answer terms could appear in any position due to the complex linguistic property of natural languages</a:t>
            </a:r>
          </a:p>
          <a:p>
            <a:endParaRPr lang="en-US" dirty="0"/>
          </a:p>
        </p:txBody>
      </p:sp>
      <p:sp>
        <p:nvSpPr>
          <p:cNvPr id="4" name="Slide Number Placeholder 3"/>
          <p:cNvSpPr>
            <a:spLocks noGrp="1"/>
          </p:cNvSpPr>
          <p:nvPr>
            <p:ph type="sldNum" sz="quarter" idx="10"/>
          </p:nvPr>
        </p:nvSpPr>
        <p:spPr/>
        <p:txBody>
          <a:bodyPr/>
          <a:lstStyle/>
          <a:p>
            <a:fld id="{1B706B45-DC83-4139-8844-9C60A08DA50F}" type="slidenum">
              <a:rPr lang="ko-KR" altLang="en-US" smtClean="0"/>
              <a:pPr/>
              <a:t>7</a:t>
            </a:fld>
            <a:endParaRPr lang="ko-KR" altLang="en-US"/>
          </a:p>
        </p:txBody>
      </p:sp>
    </p:spTree>
    <p:extLst>
      <p:ext uri="{BB962C8B-B14F-4D97-AF65-F5344CB8AC3E}">
        <p14:creationId xmlns:p14="http://schemas.microsoft.com/office/powerpoint/2010/main" val="362705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Most existing text matching deep learning models do not explicitly model question focus</a:t>
            </a:r>
            <a:endParaRPr lang="en-US" sz="1200" b="0" i="0" kern="1200" dirty="0">
              <a:solidFill>
                <a:schemeClr val="tx1"/>
              </a:solidFill>
              <a:effectLst/>
              <a:latin typeface="+mn-lt"/>
              <a:ea typeface="+mn-ea"/>
              <a:cs typeface="+mn-cs"/>
            </a:endParaRPr>
          </a:p>
          <a:p>
            <a:pPr lvl="2"/>
            <a:r>
              <a:rPr lang="en-US" dirty="0"/>
              <a:t>CNNs treat all the question terms are equally important when matching to answer terms</a:t>
            </a:r>
          </a:p>
          <a:p>
            <a:pPr lvl="2"/>
            <a:r>
              <a:rPr lang="en-US" dirty="0"/>
              <a:t>LSTMs usually model question terms closer to the end to be more important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Why</a:t>
            </a:r>
            <a:r>
              <a:rPr lang="en-US" sz="1200" b="0" i="0" kern="1200" baseline="0" dirty="0">
                <a:solidFill>
                  <a:schemeClr val="tx1"/>
                </a:solidFill>
                <a:effectLst/>
                <a:latin typeface="+mn-lt"/>
                <a:ea typeface="+mn-ea"/>
                <a:cs typeface="+mn-cs"/>
              </a:rPr>
              <a:t> </a:t>
            </a:r>
            <a:r>
              <a:rPr lang="en-US" dirty="0"/>
              <a:t>LSTMs usually model question terms closer to the end to be more important?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a hypothetical RNN that doesn't use LSTM, say our hidden unit at time t gets 1/2 of its value from the hidden unit at time t-1, and 1/2 from the current input.  Then the influence of an input on hidden units decays exponentially over time since it keeps getting halved.</a:t>
            </a:r>
            <a:br>
              <a:rPr lang="en-US" dirty="0"/>
            </a:br>
            <a:br>
              <a:rPr lang="en-US" dirty="0"/>
            </a:br>
            <a:r>
              <a:rPr lang="en-US" sz="1200" b="0" i="0" kern="1200" dirty="0">
                <a:solidFill>
                  <a:schemeClr val="tx1"/>
                </a:solidFill>
                <a:effectLst/>
                <a:latin typeface="+mn-lt"/>
                <a:ea typeface="+mn-ea"/>
                <a:cs typeface="+mn-cs"/>
              </a:rPr>
              <a:t>Now say we have a single input at the beginning, the hidden unit gets its value from that, and we fully block all future inputs.  Then the influence of that first input doesn't decay at all, since it isn't getting halved at each time step.</a:t>
            </a:r>
            <a:endParaRPr lang="en-US" dirty="0"/>
          </a:p>
        </p:txBody>
      </p:sp>
      <p:sp>
        <p:nvSpPr>
          <p:cNvPr id="4" name="Slide Number Placeholder 3"/>
          <p:cNvSpPr>
            <a:spLocks noGrp="1"/>
          </p:cNvSpPr>
          <p:nvPr>
            <p:ph type="sldNum" sz="quarter" idx="10"/>
          </p:nvPr>
        </p:nvSpPr>
        <p:spPr/>
        <p:txBody>
          <a:bodyPr/>
          <a:lstStyle/>
          <a:p>
            <a:fld id="{1B706B45-DC83-4139-8844-9C60A08DA50F}" type="slidenum">
              <a:rPr lang="ko-KR" altLang="en-US" smtClean="0"/>
              <a:pPr/>
              <a:t>8</a:t>
            </a:fld>
            <a:endParaRPr lang="ko-KR" altLang="en-US"/>
          </a:p>
        </p:txBody>
      </p:sp>
    </p:spTree>
    <p:extLst>
      <p:ext uri="{BB962C8B-B14F-4D97-AF65-F5344CB8AC3E}">
        <p14:creationId xmlns:p14="http://schemas.microsoft.com/office/powerpoint/2010/main" val="3595045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Give</a:t>
            </a:r>
            <a:r>
              <a:rPr lang="en-US" sz="1400" b="1" baseline="0" dirty="0"/>
              <a:t> a o</a:t>
            </a:r>
            <a:r>
              <a:rPr lang="en-US" sz="1400" b="1" dirty="0"/>
              <a:t>verview</a:t>
            </a:r>
            <a:r>
              <a:rPr lang="en-US" sz="1400" b="1" baseline="0" dirty="0"/>
              <a:t> of the architectures firstly</a:t>
            </a:r>
          </a:p>
          <a:p>
            <a:r>
              <a:rPr lang="en-US" sz="1200" b="0" i="0" u="none" strike="noStrike" kern="1200" baseline="0" dirty="0">
                <a:solidFill>
                  <a:schemeClr val="tx1"/>
                </a:solidFill>
                <a:latin typeface="+mn-lt"/>
                <a:ea typeface="+mn-ea"/>
                <a:cs typeface="+mn-cs"/>
              </a:rPr>
              <a:t>Our method contains three steps as follows:</a:t>
            </a:r>
          </a:p>
          <a:p>
            <a:r>
              <a:rPr lang="en-US" sz="1200" b="0" i="0" u="none" strike="noStrike" kern="1200" baseline="0" dirty="0">
                <a:solidFill>
                  <a:schemeClr val="tx1"/>
                </a:solidFill>
                <a:latin typeface="+mn-lt"/>
                <a:ea typeface="+mn-ea"/>
                <a:cs typeface="+mn-cs"/>
              </a:rPr>
              <a:t>1. We construct QA matching matrix for each question and answer pair with pre-trained word embedding.</a:t>
            </a:r>
          </a:p>
          <a:p>
            <a:r>
              <a:rPr lang="en-US" sz="1200" b="0" i="0" u="none" strike="noStrike" kern="1200" baseline="0" dirty="0">
                <a:solidFill>
                  <a:schemeClr val="tx1"/>
                </a:solidFill>
                <a:latin typeface="+mn-lt"/>
                <a:ea typeface="+mn-ea"/>
                <a:cs typeface="+mn-cs"/>
              </a:rPr>
              <a:t>2. We then employ a deep neural network with value-shared weighting scheme in the first layer, and fully connected layers in the rest to learn hierarchical abstraction of the semantic matching between question and answer terms.</a:t>
            </a:r>
          </a:p>
          <a:p>
            <a:r>
              <a:rPr lang="en-US" sz="1200" b="0" i="0" u="none" strike="noStrike" kern="1200" baseline="0" dirty="0">
                <a:solidFill>
                  <a:schemeClr val="tx1"/>
                </a:solidFill>
                <a:latin typeface="+mn-lt"/>
                <a:ea typeface="+mn-ea"/>
                <a:cs typeface="+mn-cs"/>
              </a:rPr>
              <a:t>3. Finally, we employ a question attention network to learn question term importance and produce the final ranking score.</a:t>
            </a:r>
            <a:endParaRPr lang="en-US" sz="1400" b="1" dirty="0"/>
          </a:p>
        </p:txBody>
      </p:sp>
      <p:sp>
        <p:nvSpPr>
          <p:cNvPr id="4" name="Slide Number Placeholder 3"/>
          <p:cNvSpPr>
            <a:spLocks noGrp="1"/>
          </p:cNvSpPr>
          <p:nvPr>
            <p:ph type="sldNum" sz="quarter" idx="10"/>
          </p:nvPr>
        </p:nvSpPr>
        <p:spPr/>
        <p:txBody>
          <a:bodyPr/>
          <a:lstStyle/>
          <a:p>
            <a:fld id="{1B706B45-DC83-4139-8844-9C60A08DA50F}" type="slidenum">
              <a:rPr lang="ko-KR" altLang="en-US" smtClean="0"/>
              <a:pPr/>
              <a:t>11</a:t>
            </a:fld>
            <a:endParaRPr lang="ko-KR" altLang="en-US"/>
          </a:p>
        </p:txBody>
      </p:sp>
    </p:spTree>
    <p:extLst>
      <p:ext uri="{BB962C8B-B14F-4D97-AF65-F5344CB8AC3E}">
        <p14:creationId xmlns:p14="http://schemas.microsoft.com/office/powerpoint/2010/main" val="2524255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706B45-DC83-4139-8844-9C60A08DA50F}" type="slidenum">
              <a:rPr lang="ko-KR" altLang="en-US" smtClean="0"/>
              <a:pPr/>
              <a:t>15</a:t>
            </a:fld>
            <a:endParaRPr lang="ko-KR" altLang="en-US"/>
          </a:p>
        </p:txBody>
      </p:sp>
    </p:spTree>
    <p:extLst>
      <p:ext uri="{BB962C8B-B14F-4D97-AF65-F5344CB8AC3E}">
        <p14:creationId xmlns:p14="http://schemas.microsoft.com/office/powerpoint/2010/main" val="956578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BC35AD-2257-46A2-96D6-3B344A7C94EB}" type="slidenum">
              <a:rPr lang="en-US" smtClean="0"/>
              <a:t>17</a:t>
            </a:fld>
            <a:endParaRPr lang="en-US"/>
          </a:p>
        </p:txBody>
      </p:sp>
    </p:spTree>
    <p:extLst>
      <p:ext uri="{BB962C8B-B14F-4D97-AF65-F5344CB8AC3E}">
        <p14:creationId xmlns:p14="http://schemas.microsoft.com/office/powerpoint/2010/main" val="2729627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706B45-DC83-4139-8844-9C60A08DA50F}" type="slidenum">
              <a:rPr lang="ko-KR" altLang="en-US" smtClean="0"/>
              <a:pPr/>
              <a:t>18</a:t>
            </a:fld>
            <a:endParaRPr lang="ko-KR" altLang="en-US"/>
          </a:p>
        </p:txBody>
      </p:sp>
    </p:spTree>
    <p:extLst>
      <p:ext uri="{BB962C8B-B14F-4D97-AF65-F5344CB8AC3E}">
        <p14:creationId xmlns:p14="http://schemas.microsoft.com/office/powerpoint/2010/main" val="22160939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492875"/>
            <a:ext cx="2133600" cy="365125"/>
          </a:xfrm>
        </p:spPr>
        <p:txBody>
          <a:bodyPr/>
          <a:lstStyle/>
          <a:p>
            <a:fld id="{FC96DDC0-6C89-4FEC-8C13-CDBDE7E0C0AC}" type="slidenum">
              <a:rPr lang="en-US" smtClean="0"/>
              <a:pPr/>
              <a:t>‹#›</a:t>
            </a:fld>
            <a:endParaRPr lang="en-US"/>
          </a:p>
        </p:txBody>
      </p:sp>
      <p:sp>
        <p:nvSpPr>
          <p:cNvPr id="8" name="Rectangle 7"/>
          <p:cNvSpPr/>
          <p:nvPr userDrawn="1"/>
        </p:nvSpPr>
        <p:spPr>
          <a:xfrm>
            <a:off x="0" y="6019800"/>
            <a:ext cx="91440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jhpark\Pictures\umass-seal-gray.png"/>
          <p:cNvPicPr>
            <a:picLocks noChangeAspect="1" noChangeArrowheads="1"/>
          </p:cNvPicPr>
          <p:nvPr userDrawn="1"/>
        </p:nvPicPr>
        <p:blipFill>
          <a:blip r:embed="rId2" cstate="print"/>
          <a:srcRect/>
          <a:stretch>
            <a:fillRect/>
          </a:stretch>
        </p:blipFill>
        <p:spPr bwMode="auto">
          <a:xfrm>
            <a:off x="4214813" y="6096000"/>
            <a:ext cx="714375" cy="714375"/>
          </a:xfrm>
          <a:prstGeom prst="rect">
            <a:avLst/>
          </a:prstGeom>
          <a:noFill/>
        </p:spPr>
      </p:pic>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0550001-CC1B-4F3E-BE2C-8E3E95FFFE70}" type="datetime1">
              <a:rPr lang="en-US" altLang="ko-KR" smtClean="0"/>
              <a:pPr/>
              <a:t>10/24/2016</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userDrawn="1"/>
        </p:nvSpPr>
        <p:spPr>
          <a:xfrm>
            <a:off x="0" y="0"/>
            <a:ext cx="9144000" cy="1295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0"/>
            <a:ext cx="9144000" cy="838200"/>
          </a:xfrm>
          <a:prstGeom prst="rect">
            <a:avLst/>
          </a:prstGeom>
          <a:solidFill>
            <a:srgbClr val="88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8" descr="A [blk-201].jpg                                                00000893 keithpaul                      BC07756D:"/>
          <p:cNvPicPr>
            <a:picLocks noChangeAspect="1" noChangeArrowheads="1"/>
          </p:cNvPicPr>
          <p:nvPr userDrawn="1"/>
        </p:nvPicPr>
        <p:blipFill>
          <a:blip r:embed="rId3" cstate="print"/>
          <a:srcRect/>
          <a:stretch>
            <a:fillRect/>
          </a:stretch>
        </p:blipFill>
        <p:spPr bwMode="auto">
          <a:xfrm>
            <a:off x="227013" y="433388"/>
            <a:ext cx="3049587" cy="404812"/>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BCEB3D-D7C2-484E-BBF0-FABA7D178BC8}" type="datetime1">
              <a:rPr lang="en-US" altLang="ko-KR" smtClean="0"/>
              <a:pPr/>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96DDC0-6C89-4FEC-8C13-CDBDE7E0C0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7CF890-B53F-478F-BB78-213065E8ECA7}" type="datetime1">
              <a:rPr lang="en-US" altLang="ko-KR" smtClean="0"/>
              <a:pPr/>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96DDC0-6C89-4FEC-8C13-CDBDE7E0C0A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0"/>
            <a:ext cx="8229600" cy="4800600"/>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6553200" y="6492875"/>
            <a:ext cx="2133600" cy="365125"/>
          </a:xfrm>
        </p:spPr>
        <p:txBody>
          <a:bodyPr/>
          <a:lstStyle/>
          <a:p>
            <a:fld id="{FC96DDC0-6C89-4FEC-8C13-CDBDE7E0C0A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8B5506-F94D-4CB0-8367-1DC15E2A857E}" type="datetime1">
              <a:rPr lang="en-US" altLang="ko-KR" smtClean="0"/>
              <a:pPr/>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96DDC0-6C89-4FEC-8C13-CDBDE7E0C0A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902AA33-AFEC-4E5D-8BDD-3B771EC3A4AC}" type="datetime1">
              <a:rPr lang="en-US" altLang="ko-KR" smtClean="0"/>
              <a:pPr/>
              <a:t>10/24/2016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96DDC0-6C89-4FEC-8C13-CDBDE7E0C0A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1FBC29-3420-4C75-900F-B2CFB9BAA7CC}" type="datetime1">
              <a:rPr lang="en-US" altLang="ko-KR" smtClean="0"/>
              <a:pPr/>
              <a:t>10/24/2016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96DDC0-6C89-4FEC-8C13-CDBDE7E0C0A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2FD0A61-9364-4016-8442-FD57F16BCC73}" type="datetime1">
              <a:rPr lang="en-US" altLang="ko-KR" smtClean="0"/>
              <a:pPr/>
              <a:t>10/24/2016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96DDC0-6C89-4FEC-8C13-CDBDE7E0C0A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3DA6D-99EE-43D2-87C8-A645175DF348}" type="datetime1">
              <a:rPr lang="en-US" altLang="ko-KR" smtClean="0"/>
              <a:pPr/>
              <a:t>10/24/2016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96DDC0-6C89-4FEC-8C13-CDBDE7E0C0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2B372F-3459-4844-B09A-DF35D4472D07}" type="datetime1">
              <a:rPr lang="en-US" altLang="ko-KR" smtClean="0"/>
              <a:pPr/>
              <a:t>10/24/2016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96DDC0-6C89-4FEC-8C13-CDBDE7E0C0A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E5C797-2D46-47B2-B14A-0D202872F98D}" type="datetime1">
              <a:rPr lang="en-US" altLang="ko-KR" smtClean="0"/>
              <a:pPr/>
              <a:t>10/24/2016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96DDC0-6C89-4FEC-8C13-CDBDE7E0C0A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066800"/>
            <a:ext cx="8229600" cy="5257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4800" y="6553201"/>
            <a:ext cx="2133600" cy="228600"/>
          </a:xfrm>
          <a:prstGeom prst="rect">
            <a:avLst/>
          </a:prstGeom>
        </p:spPr>
        <p:txBody>
          <a:bodyPr vert="horz" lIns="91440" tIns="45720" rIns="91440" bIns="45720" rtlCol="0" anchor="ctr"/>
          <a:lstStyle>
            <a:lvl1pPr algn="l">
              <a:defRPr sz="1200">
                <a:solidFill>
                  <a:schemeClr val="tx1">
                    <a:tint val="75000"/>
                  </a:schemeClr>
                </a:solidFill>
              </a:defRPr>
            </a:lvl1pPr>
          </a:lstStyle>
          <a:p>
            <a:fld id="{99B7D417-F7AA-4D0E-85FE-F089C0924C66}" type="datetime1">
              <a:rPr lang="en-US" altLang="ko-KR" smtClean="0"/>
              <a:pPr/>
              <a:t>10/24/2016</a:t>
            </a:fld>
            <a:endParaRPr lang="en-US" dirty="0"/>
          </a:p>
        </p:txBody>
      </p:sp>
      <p:sp>
        <p:nvSpPr>
          <p:cNvPr id="5" name="Footer Placeholder 4"/>
          <p:cNvSpPr>
            <a:spLocks noGrp="1"/>
          </p:cNvSpPr>
          <p:nvPr>
            <p:ph type="ftr" sz="quarter" idx="3"/>
          </p:nvPr>
        </p:nvSpPr>
        <p:spPr>
          <a:xfrm>
            <a:off x="3124200" y="6629400"/>
            <a:ext cx="2895600" cy="2286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7" name="Rectangle 6"/>
          <p:cNvSpPr/>
          <p:nvPr userDrawn="1"/>
        </p:nvSpPr>
        <p:spPr>
          <a:xfrm>
            <a:off x="0" y="0"/>
            <a:ext cx="9144000" cy="838200"/>
          </a:xfrm>
          <a:prstGeom prst="rect">
            <a:avLst/>
          </a:prstGeom>
          <a:solidFill>
            <a:srgbClr val="881C1C"/>
          </a:solidFill>
          <a:ln>
            <a:solidFill>
              <a:srgbClr val="880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3" descr="C:\Users\jhpark\Pictures\logo.png"/>
          <p:cNvPicPr>
            <a:picLocks noChangeAspect="1" noChangeArrowheads="1"/>
          </p:cNvPicPr>
          <p:nvPr userDrawn="1"/>
        </p:nvPicPr>
        <p:blipFill>
          <a:blip r:embed="rId13" cstate="print"/>
          <a:srcRect/>
          <a:stretch>
            <a:fillRect/>
          </a:stretch>
        </p:blipFill>
        <p:spPr bwMode="auto">
          <a:xfrm>
            <a:off x="1" y="0"/>
            <a:ext cx="1143000" cy="480060"/>
          </a:xfrm>
          <a:prstGeom prst="rect">
            <a:avLst/>
          </a:prstGeom>
          <a:noFill/>
        </p:spPr>
      </p:pic>
      <p:sp>
        <p:nvSpPr>
          <p:cNvPr id="2" name="Title Placeholder 1"/>
          <p:cNvSpPr>
            <a:spLocks noGrp="1"/>
          </p:cNvSpPr>
          <p:nvPr>
            <p:ph type="title"/>
          </p:nvPr>
        </p:nvSpPr>
        <p:spPr>
          <a:xfrm>
            <a:off x="1066800" y="153279"/>
            <a:ext cx="7924800" cy="532521"/>
          </a:xfrm>
          <a:prstGeom prst="rect">
            <a:avLst/>
          </a:prstGeom>
        </p:spPr>
        <p:txBody>
          <a:bodyPr vert="horz" lIns="91440" tIns="45720" rIns="91440" bIns="45720" rtlCol="0" anchor="ctr">
            <a:normAutofit/>
          </a:bodyPr>
          <a:lstStyle/>
          <a:p>
            <a:r>
              <a:rPr lang="en-US" dirty="0"/>
              <a:t>Click to edit Master title style</a:t>
            </a:r>
          </a:p>
        </p:txBody>
      </p:sp>
      <p:sp>
        <p:nvSpPr>
          <p:cNvPr id="9" name="Rectangle 8"/>
          <p:cNvSpPr/>
          <p:nvPr userDrawn="1"/>
        </p:nvSpPr>
        <p:spPr>
          <a:xfrm>
            <a:off x="0" y="6553200"/>
            <a:ext cx="9144000" cy="3047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6553200" y="6629400"/>
            <a:ext cx="2133600" cy="152401"/>
          </a:xfrm>
          <a:prstGeom prst="rect">
            <a:avLst/>
          </a:prstGeom>
        </p:spPr>
        <p:txBody>
          <a:bodyPr vert="horz" lIns="91440" tIns="45720" rIns="91440" bIns="45720" rtlCol="0" anchor="ctr"/>
          <a:lstStyle>
            <a:lvl1pPr algn="r">
              <a:defRPr sz="1200">
                <a:solidFill>
                  <a:schemeClr val="bg1"/>
                </a:solidFill>
              </a:defRPr>
            </a:lvl1pPr>
          </a:lstStyle>
          <a:p>
            <a:fld id="{FC96DDC0-6C89-4FEC-8C13-CDBDE7E0C0A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23.png"/><Relationship Id="rId18" Type="http://schemas.openxmlformats.org/officeDocument/2006/relationships/image" Target="../media/image28.png"/><Relationship Id="rId3" Type="http://schemas.openxmlformats.org/officeDocument/2006/relationships/image" Target="../media/image15.png"/><Relationship Id="rId7" Type="http://schemas.openxmlformats.org/officeDocument/2006/relationships/image" Target="../media/image18.pn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notesSlide" Target="../notesSlides/notesSlide5.xml"/><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21.png"/><Relationship Id="rId5" Type="http://schemas.openxmlformats.org/officeDocument/2006/relationships/image" Target="../media/image17.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16.png"/><Relationship Id="rId9" Type="http://schemas.openxmlformats.org/officeDocument/2006/relationships/image" Target="../media/image19.png"/><Relationship Id="rId1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6.png"/><Relationship Id="rId7" Type="http://schemas.openxmlformats.org/officeDocument/2006/relationships/image" Target="../media/image14.png"/><Relationship Id="rId12" Type="http://schemas.openxmlformats.org/officeDocument/2006/relationships/image" Target="../media/image23.png"/><Relationship Id="rId17" Type="http://schemas.openxmlformats.org/officeDocument/2006/relationships/image" Target="../media/image28.png"/><Relationship Id="rId2" Type="http://schemas.openxmlformats.org/officeDocument/2006/relationships/image" Target="../media/image15.png"/><Relationship Id="rId16"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2.png"/><Relationship Id="rId5" Type="http://schemas.openxmlformats.org/officeDocument/2006/relationships/image" Target="../media/image13.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7.png"/><Relationship Id="rId9" Type="http://schemas.openxmlformats.org/officeDocument/2006/relationships/image" Target="../media/image20.png"/><Relationship Id="rId14" Type="http://schemas.openxmlformats.org/officeDocument/2006/relationships/image" Target="../media/image25.png"/></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7.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29.png"/><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23.png"/><Relationship Id="rId5" Type="http://schemas.openxmlformats.org/officeDocument/2006/relationships/image" Target="../media/image18.png"/><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image" Target="../media/image13.png"/><Relationship Id="rId9" Type="http://schemas.openxmlformats.org/officeDocument/2006/relationships/image" Target="../media/image21.png"/><Relationship Id="rId1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code.google.com/archive/p/word2vec/"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sites.google.com/site/lyangwww/" TargetMode="External"/><Relationship Id="rId2" Type="http://schemas.openxmlformats.org/officeDocument/2006/relationships/hyperlink" Target="mailto:lyang@cs.umass.edu" TargetMode="Externa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aNMM</a:t>
            </a:r>
            <a:r>
              <a:rPr lang="en-US" dirty="0"/>
              <a:t>: Ranking Short Answer Texts with Attention-Based Neural Matching Model</a:t>
            </a:r>
          </a:p>
        </p:txBody>
      </p:sp>
      <p:sp>
        <p:nvSpPr>
          <p:cNvPr id="3" name="Subtitle 2"/>
          <p:cNvSpPr>
            <a:spLocks noGrp="1"/>
          </p:cNvSpPr>
          <p:nvPr>
            <p:ph type="subTitle" idx="1"/>
          </p:nvPr>
        </p:nvSpPr>
        <p:spPr/>
        <p:txBody>
          <a:bodyPr>
            <a:normAutofit fontScale="70000" lnSpcReduction="20000"/>
          </a:bodyPr>
          <a:lstStyle/>
          <a:p>
            <a:endParaRPr lang="en-US" altLang="zh-CN" dirty="0"/>
          </a:p>
          <a:p>
            <a:r>
              <a:rPr lang="en-US" altLang="zh-CN" dirty="0">
                <a:solidFill>
                  <a:schemeClr val="tx1"/>
                </a:solidFill>
              </a:rPr>
              <a:t>Liu Yang</a:t>
            </a:r>
            <a:r>
              <a:rPr lang="en-US" altLang="zh-CN" baseline="30000" dirty="0">
                <a:solidFill>
                  <a:schemeClr val="tx1"/>
                </a:solidFill>
              </a:rPr>
              <a:t>1</a:t>
            </a:r>
            <a:r>
              <a:rPr lang="en-US" altLang="zh-CN" dirty="0">
                <a:solidFill>
                  <a:schemeClr val="tx1"/>
                </a:solidFill>
              </a:rPr>
              <a:t>, </a:t>
            </a:r>
            <a:r>
              <a:rPr lang="en-US" altLang="zh-CN" dirty="0" err="1">
                <a:solidFill>
                  <a:schemeClr val="tx1"/>
                </a:solidFill>
              </a:rPr>
              <a:t>Qingyao</a:t>
            </a:r>
            <a:r>
              <a:rPr lang="en-US" altLang="zh-CN" dirty="0">
                <a:solidFill>
                  <a:schemeClr val="tx1"/>
                </a:solidFill>
              </a:rPr>
              <a:t> Ai</a:t>
            </a:r>
            <a:r>
              <a:rPr lang="en-US" altLang="zh-CN" baseline="30000" dirty="0">
                <a:solidFill>
                  <a:schemeClr val="tx1"/>
                </a:solidFill>
              </a:rPr>
              <a:t>1</a:t>
            </a:r>
            <a:r>
              <a:rPr lang="en-US" altLang="zh-CN" dirty="0">
                <a:solidFill>
                  <a:schemeClr val="tx1"/>
                </a:solidFill>
              </a:rPr>
              <a:t>, </a:t>
            </a:r>
            <a:r>
              <a:rPr lang="en-US" altLang="zh-CN" dirty="0" err="1">
                <a:solidFill>
                  <a:schemeClr val="tx1"/>
                </a:solidFill>
              </a:rPr>
              <a:t>Jiafeng</a:t>
            </a:r>
            <a:r>
              <a:rPr lang="en-US" altLang="zh-CN" dirty="0">
                <a:solidFill>
                  <a:schemeClr val="tx1"/>
                </a:solidFill>
              </a:rPr>
              <a:t> Guo</a:t>
            </a:r>
            <a:r>
              <a:rPr lang="en-US" altLang="zh-CN" baseline="30000" dirty="0">
                <a:solidFill>
                  <a:schemeClr val="tx1"/>
                </a:solidFill>
              </a:rPr>
              <a:t>2</a:t>
            </a:r>
            <a:r>
              <a:rPr lang="en-US" altLang="zh-CN" dirty="0">
                <a:solidFill>
                  <a:schemeClr val="tx1"/>
                </a:solidFill>
              </a:rPr>
              <a:t>, W. Bruce Croft</a:t>
            </a:r>
            <a:r>
              <a:rPr lang="en-US" altLang="zh-CN" baseline="30000" dirty="0">
                <a:solidFill>
                  <a:schemeClr val="tx1"/>
                </a:solidFill>
              </a:rPr>
              <a:t>1</a:t>
            </a:r>
          </a:p>
          <a:p>
            <a:r>
              <a:rPr lang="en-US" altLang="zh-CN" baseline="30000" dirty="0">
                <a:solidFill>
                  <a:schemeClr val="tx1"/>
                </a:solidFill>
              </a:rPr>
              <a:t>1</a:t>
            </a:r>
            <a:r>
              <a:rPr lang="en-US" altLang="zh-CN" dirty="0">
                <a:solidFill>
                  <a:schemeClr val="tx1"/>
                </a:solidFill>
              </a:rPr>
              <a:t>Center for Intelligent Information Retrieval, University of Massachusetts Amherst</a:t>
            </a:r>
          </a:p>
          <a:p>
            <a:r>
              <a:rPr lang="en-US" altLang="zh-CN" baseline="30000" dirty="0">
                <a:solidFill>
                  <a:schemeClr val="tx1"/>
                </a:solidFill>
              </a:rPr>
              <a:t>2</a:t>
            </a:r>
            <a:r>
              <a:rPr lang="en-US" altLang="zh-CN" dirty="0">
                <a:solidFill>
                  <a:schemeClr val="tx1"/>
                </a:solidFill>
              </a:rPr>
              <a:t>Institute of Computing Technology, Chinese Academy of Sciences</a:t>
            </a:r>
          </a:p>
        </p:txBody>
      </p:sp>
      <p:pic>
        <p:nvPicPr>
          <p:cNvPr id="4" name="Picture 3"/>
          <p:cNvPicPr>
            <a:picLocks noChangeAspect="1"/>
          </p:cNvPicPr>
          <p:nvPr/>
        </p:nvPicPr>
        <p:blipFill>
          <a:blip r:embed="rId2"/>
          <a:stretch>
            <a:fillRect/>
          </a:stretch>
        </p:blipFill>
        <p:spPr>
          <a:xfrm>
            <a:off x="76200" y="4938985"/>
            <a:ext cx="990600" cy="1047205"/>
          </a:xfrm>
          <a:prstGeom prst="rect">
            <a:avLst/>
          </a:prstGeom>
        </p:spPr>
      </p:pic>
      <p:pic>
        <p:nvPicPr>
          <p:cNvPr id="6" name="Picture 5"/>
          <p:cNvPicPr>
            <a:picLocks noChangeAspect="1"/>
          </p:cNvPicPr>
          <p:nvPr/>
        </p:nvPicPr>
        <p:blipFill>
          <a:blip r:embed="rId3"/>
          <a:stretch>
            <a:fillRect/>
          </a:stretch>
        </p:blipFill>
        <p:spPr>
          <a:xfrm>
            <a:off x="7772400" y="5160294"/>
            <a:ext cx="1082040" cy="751261"/>
          </a:xfrm>
          <a:prstGeom prst="rect">
            <a:avLst/>
          </a:prstGeom>
        </p:spPr>
      </p:pic>
    </p:spTree>
    <p:extLst>
      <p:ext uri="{BB962C8B-B14F-4D97-AF65-F5344CB8AC3E}">
        <p14:creationId xmlns:p14="http://schemas.microsoft.com/office/powerpoint/2010/main" val="82772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QA Matching Matrix</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0"/>
                <a:ext cx="8458200" cy="4800600"/>
              </a:xfrm>
            </p:spPr>
            <p:txBody>
              <a:bodyPr/>
              <a:lstStyle/>
              <a:p>
                <a:r>
                  <a:rPr lang="en-US" dirty="0"/>
                  <a:t>QA Matching Matrix</a:t>
                </a:r>
              </a:p>
              <a:p>
                <a:pPr lvl="1"/>
                <a:r>
                  <a:rPr lang="en-US" dirty="0"/>
                  <a:t>A matrix represents the semantic matching information of term pairs from a question and answer pair</a:t>
                </a:r>
              </a:p>
              <a:p>
                <a:pPr lvl="1"/>
                <a:r>
                  <a:rPr lang="en-US" dirty="0"/>
                  <a:t>Given a question </a:t>
                </a:r>
                <a14:m>
                  <m:oMath xmlns:m="http://schemas.openxmlformats.org/officeDocument/2006/math">
                    <m:r>
                      <a:rPr lang="en-US" b="1" i="0" smtClean="0">
                        <a:latin typeface="Cambria Math" panose="02040503050406030204" pitchFamily="18" charset="0"/>
                      </a:rPr>
                      <m:t>𝐪</m:t>
                    </m:r>
                  </m:oMath>
                </a14:m>
                <a:r>
                  <a:rPr lang="en-US" b="1" dirty="0"/>
                  <a:t> </a:t>
                </a:r>
                <a:r>
                  <a:rPr lang="en-US" dirty="0"/>
                  <a:t>with length </a:t>
                </a:r>
                <a14:m>
                  <m:oMath xmlns:m="http://schemas.openxmlformats.org/officeDocument/2006/math">
                    <m:r>
                      <a:rPr lang="en-US" i="1" dirty="0" smtClean="0">
                        <a:latin typeface="Cambria Math" panose="02040503050406030204" pitchFamily="18" charset="0"/>
                      </a:rPr>
                      <m:t>𝑀</m:t>
                    </m:r>
                  </m:oMath>
                </a14:m>
                <a:r>
                  <a:rPr lang="en-US" dirty="0"/>
                  <a:t> and an answer </a:t>
                </a:r>
                <a14:m>
                  <m:oMath xmlns:m="http://schemas.openxmlformats.org/officeDocument/2006/math">
                    <m:r>
                      <a:rPr lang="en-US" b="1">
                        <a:latin typeface="Cambria Math" panose="02040503050406030204" pitchFamily="18" charset="0"/>
                      </a:rPr>
                      <m:t>𝐚</m:t>
                    </m:r>
                  </m:oMath>
                </a14:m>
                <a:r>
                  <a:rPr lang="en-US" dirty="0"/>
                  <a:t> with length </a:t>
                </a:r>
                <a14:m>
                  <m:oMath xmlns:m="http://schemas.openxmlformats.org/officeDocument/2006/math">
                    <m:r>
                      <a:rPr lang="en-US" b="0" i="1" smtClean="0">
                        <a:latin typeface="Cambria Math" panose="02040503050406030204" pitchFamily="18" charset="0"/>
                      </a:rPr>
                      <m:t>𝑁</m:t>
                    </m:r>
                  </m:oMath>
                </a14:m>
                <a:endParaRPr lang="en-US" b="0" dirty="0"/>
              </a:p>
              <a:p>
                <a:pPr lvl="2"/>
                <a:r>
                  <a:rPr lang="en-US" dirty="0"/>
                  <a:t>An </a:t>
                </a:r>
                <a14:m>
                  <m:oMath xmlns:m="http://schemas.openxmlformats.org/officeDocument/2006/math">
                    <m:r>
                      <a:rPr lang="en-US" b="0" i="1" smtClean="0">
                        <a:latin typeface="Cambria Math" panose="02040503050406030204" pitchFamily="18" charset="0"/>
                      </a:rPr>
                      <m:t>𝑀</m:t>
                    </m:r>
                  </m:oMath>
                </a14:m>
                <a:r>
                  <a:rPr lang="en-US" dirty="0"/>
                  <a:t> by </a:t>
                </a:r>
                <a14:m>
                  <m:oMath xmlns:m="http://schemas.openxmlformats.org/officeDocument/2006/math">
                    <m:r>
                      <a:rPr lang="en-US" b="0" i="1" smtClean="0">
                        <a:latin typeface="Cambria Math" panose="02040503050406030204" pitchFamily="18" charset="0"/>
                      </a:rPr>
                      <m:t>𝑁</m:t>
                    </m:r>
                  </m:oMath>
                </a14:m>
                <a:r>
                  <a:rPr lang="en-US" dirty="0"/>
                  <a:t> matrix </a:t>
                </a:r>
                <a14:m>
                  <m:oMath xmlns:m="http://schemas.openxmlformats.org/officeDocument/2006/math">
                    <m:r>
                      <a:rPr lang="en-US" b="1" i="0" smtClean="0">
                        <a:latin typeface="Cambria Math" panose="02040503050406030204" pitchFamily="18" charset="0"/>
                      </a:rPr>
                      <m:t>𝐏</m:t>
                    </m:r>
                  </m:oMath>
                </a14:m>
                <a:endParaRPr lang="en-US" b="1" dirty="0"/>
              </a:p>
              <a:p>
                <a:pPr lvl="2"/>
                <a14:m>
                  <m:oMath xmlns:m="http://schemas.openxmlformats.org/officeDocument/2006/math">
                    <m:sSub>
                      <m:sSubPr>
                        <m:ctrlPr>
                          <a:rPr lang="en-US" b="1" i="1" smtClean="0">
                            <a:latin typeface="Cambria Math" panose="02040503050406030204" pitchFamily="18" charset="0"/>
                          </a:rPr>
                        </m:ctrlPr>
                      </m:sSubPr>
                      <m:e>
                        <m:r>
                          <a:rPr lang="en-US" b="1">
                            <a:latin typeface="Cambria Math" panose="02040503050406030204" pitchFamily="18" charset="0"/>
                          </a:rPr>
                          <m:t>𝐏</m:t>
                        </m:r>
                      </m:e>
                      <m:sub>
                        <m:r>
                          <m:rPr>
                            <m:sty m:val="p"/>
                          </m:rPr>
                          <a:rPr lang="en-US" b="0" i="0" smtClean="0">
                            <a:latin typeface="Cambria Math" panose="02040503050406030204" pitchFamily="18" charset="0"/>
                          </a:rPr>
                          <m:t>j</m:t>
                        </m:r>
                        <m:r>
                          <a:rPr lang="en-US" b="0" i="0" smtClean="0">
                            <a:latin typeface="Cambria Math" panose="02040503050406030204" pitchFamily="18" charset="0"/>
                          </a:rPr>
                          <m:t>,</m:t>
                        </m:r>
                        <m:r>
                          <m:rPr>
                            <m:sty m:val="p"/>
                          </m:rPr>
                          <a:rPr lang="en-US" b="0" i="0" smtClean="0">
                            <a:latin typeface="Cambria Math" panose="02040503050406030204" pitchFamily="18" charset="0"/>
                          </a:rPr>
                          <m:t>i</m:t>
                        </m:r>
                      </m:sub>
                    </m:sSub>
                  </m:oMath>
                </a14:m>
                <a:r>
                  <a:rPr lang="en-US" b="1" dirty="0"/>
                  <a:t> </a:t>
                </a:r>
                <a:r>
                  <a:rPr lang="en-US" dirty="0"/>
                  <a:t>is the sematic similarity between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𝐪</m:t>
                        </m:r>
                      </m:e>
                      <m:sub>
                        <m:r>
                          <a:rPr lang="en-US" b="0" i="1" smtClean="0">
                            <a:latin typeface="Cambria Math" panose="02040503050406030204" pitchFamily="18" charset="0"/>
                          </a:rPr>
                          <m:t>𝑗</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𝐚</m:t>
                        </m:r>
                      </m:e>
                      <m:sub>
                        <m:r>
                          <a:rPr lang="en-US" b="0" i="1" smtClean="0">
                            <a:latin typeface="Cambria Math" panose="02040503050406030204" pitchFamily="18" charset="0"/>
                          </a:rPr>
                          <m:t>𝑖</m:t>
                        </m:r>
                      </m:sub>
                    </m:sSub>
                  </m:oMath>
                </a14:m>
                <a:r>
                  <a:rPr lang="en-US" dirty="0"/>
                  <a:t> using word embedding</a:t>
                </a:r>
              </a:p>
              <a:p>
                <a:pPr lvl="2"/>
                <a:r>
                  <a:rPr lang="en-US" dirty="0"/>
                  <a:t>Assign value </a:t>
                </a:r>
                <a14:m>
                  <m:oMath xmlns:m="http://schemas.openxmlformats.org/officeDocument/2006/math">
                    <m:r>
                      <a:rPr lang="en-US" b="0" i="1" smtClean="0">
                        <a:latin typeface="Cambria Math" panose="02040503050406030204" pitchFamily="18" charset="0"/>
                      </a:rPr>
                      <m:t>1</m:t>
                    </m:r>
                  </m:oMath>
                </a14:m>
                <a:r>
                  <a:rPr lang="en-US" dirty="0"/>
                  <a:t> if </a:t>
                </a:r>
                <a14:m>
                  <m:oMath xmlns:m="http://schemas.openxmlformats.org/officeDocument/2006/math">
                    <m:sSub>
                      <m:sSubPr>
                        <m:ctrlPr>
                          <a:rPr lang="en-US" i="1">
                            <a:latin typeface="Cambria Math" panose="02040503050406030204" pitchFamily="18" charset="0"/>
                          </a:rPr>
                        </m:ctrlPr>
                      </m:sSubPr>
                      <m:e>
                        <m:r>
                          <a:rPr lang="en-US" b="1">
                            <a:latin typeface="Cambria Math" panose="02040503050406030204" pitchFamily="18" charset="0"/>
                          </a:rPr>
                          <m:t>𝐪</m:t>
                        </m:r>
                      </m:e>
                      <m:sub>
                        <m:r>
                          <a:rPr lang="en-US" i="1">
                            <a:latin typeface="Cambria Math" panose="02040503050406030204" pitchFamily="18" charset="0"/>
                          </a:rPr>
                          <m:t>𝑗</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b="1">
                            <a:latin typeface="Cambria Math" panose="02040503050406030204" pitchFamily="18" charset="0"/>
                          </a:rPr>
                          <m:t>𝐚</m:t>
                        </m:r>
                      </m:e>
                      <m:sub>
                        <m:r>
                          <a:rPr lang="en-US" i="1">
                            <a:latin typeface="Cambria Math" panose="02040503050406030204" pitchFamily="18" charset="0"/>
                          </a:rPr>
                          <m:t>𝑖</m:t>
                        </m:r>
                      </m:sub>
                    </m:sSub>
                  </m:oMath>
                </a14:m>
                <a:r>
                  <a:rPr lang="en-US" dirty="0"/>
                  <a:t> are the same term</a:t>
                </a:r>
              </a:p>
              <a:p>
                <a:pPr lvl="2"/>
                <a:r>
                  <a:rPr lang="en-US" dirty="0"/>
                  <a:t>Inspired by the ARC-II model proposed by Hu et al. [8]</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8458200" cy="4800600"/>
              </a:xfrm>
              <a:blipFill>
                <a:blip r:embed="rId2"/>
                <a:stretch>
                  <a:fillRect l="-937" t="-1017"/>
                </a:stretch>
              </a:blipFill>
            </p:spPr>
            <p:txBody>
              <a:bodyPr/>
              <a:lstStyle/>
              <a:p>
                <a:r>
                  <a:rPr lang="en-US">
                    <a:noFill/>
                  </a:rPr>
                  <a:t> </a:t>
                </a:r>
              </a:p>
            </p:txBody>
          </p:sp>
        </mc:Fallback>
      </mc:AlternateContent>
      <p:sp>
        <p:nvSpPr>
          <p:cNvPr id="5" name="Oval 4"/>
          <p:cNvSpPr/>
          <p:nvPr/>
        </p:nvSpPr>
        <p:spPr>
          <a:xfrm>
            <a:off x="3314772" y="4887950"/>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p:cNvSpPr/>
          <p:nvPr/>
        </p:nvSpPr>
        <p:spPr>
          <a:xfrm>
            <a:off x="3465457" y="4887687"/>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p:cNvSpPr/>
          <p:nvPr/>
        </p:nvSpPr>
        <p:spPr>
          <a:xfrm>
            <a:off x="3619572" y="4896923"/>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p:cNvSpPr/>
          <p:nvPr/>
        </p:nvSpPr>
        <p:spPr>
          <a:xfrm>
            <a:off x="3770257" y="4896923"/>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p:cNvSpPr/>
          <p:nvPr/>
        </p:nvSpPr>
        <p:spPr>
          <a:xfrm>
            <a:off x="3911706" y="4896923"/>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p:cNvSpPr/>
          <p:nvPr/>
        </p:nvSpPr>
        <p:spPr>
          <a:xfrm>
            <a:off x="4053155" y="4896923"/>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p:cNvSpPr/>
          <p:nvPr/>
        </p:nvSpPr>
        <p:spPr>
          <a:xfrm>
            <a:off x="4194604" y="4896923"/>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Oval 11"/>
          <p:cNvSpPr/>
          <p:nvPr/>
        </p:nvSpPr>
        <p:spPr>
          <a:xfrm>
            <a:off x="4336053" y="4896923"/>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Oval 12"/>
          <p:cNvSpPr/>
          <p:nvPr/>
        </p:nvSpPr>
        <p:spPr>
          <a:xfrm>
            <a:off x="3306192" y="539750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Oval 13"/>
          <p:cNvSpPr/>
          <p:nvPr/>
        </p:nvSpPr>
        <p:spPr>
          <a:xfrm>
            <a:off x="3456877" y="5397238"/>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Oval 14"/>
          <p:cNvSpPr/>
          <p:nvPr/>
        </p:nvSpPr>
        <p:spPr>
          <a:xfrm>
            <a:off x="3610992" y="5406474"/>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p:cNvSpPr/>
          <p:nvPr/>
        </p:nvSpPr>
        <p:spPr>
          <a:xfrm>
            <a:off x="3761677" y="5406474"/>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Oval 16"/>
          <p:cNvSpPr/>
          <p:nvPr/>
        </p:nvSpPr>
        <p:spPr>
          <a:xfrm>
            <a:off x="3903126" y="5406474"/>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Oval 17"/>
          <p:cNvSpPr/>
          <p:nvPr/>
        </p:nvSpPr>
        <p:spPr>
          <a:xfrm>
            <a:off x="4044575" y="5406474"/>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Oval 18"/>
          <p:cNvSpPr/>
          <p:nvPr/>
        </p:nvSpPr>
        <p:spPr>
          <a:xfrm>
            <a:off x="4186024" y="5406474"/>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Oval 19"/>
          <p:cNvSpPr/>
          <p:nvPr/>
        </p:nvSpPr>
        <p:spPr>
          <a:xfrm>
            <a:off x="4327473" y="5406474"/>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p:cNvSpPr txBox="1"/>
              <p:nvPr/>
            </p:nvSpPr>
            <p:spPr>
              <a:xfrm>
                <a:off x="3227425" y="4602723"/>
                <a:ext cx="123107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1</m:t>
                          </m:r>
                        </m:sub>
                      </m:sSub>
                      <m:sSub>
                        <m:sSubPr>
                          <m:ctrlPr>
                            <a:rPr lang="en-US" sz="1000" i="1">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2</m:t>
                          </m:r>
                        </m:sub>
                      </m:sSub>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3</m:t>
                          </m:r>
                        </m:sub>
                      </m:sSub>
                      <m:sSub>
                        <m:sSubPr>
                          <m:ctrlPr>
                            <a:rPr lang="en-US" sz="1000" i="1">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4</m:t>
                          </m:r>
                        </m:sub>
                      </m:sSub>
                      <m:sSub>
                        <m:sSubPr>
                          <m:ctrlPr>
                            <a:rPr lang="en-US" sz="1000" i="1">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5</m:t>
                          </m:r>
                        </m:sub>
                      </m:sSub>
                      <m:sSub>
                        <m:sSubPr>
                          <m:ctrlPr>
                            <a:rPr lang="en-US" sz="1000" i="1">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6</m:t>
                          </m:r>
                        </m:sub>
                      </m:sSub>
                      <m:sSub>
                        <m:sSubPr>
                          <m:ctrlPr>
                            <a:rPr lang="en-US" sz="1000" i="1">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7</m:t>
                          </m:r>
                        </m:sub>
                      </m:sSub>
                      <m:sSub>
                        <m:sSubPr>
                          <m:ctrlPr>
                            <a:rPr lang="en-US" sz="1000" i="1">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8</m:t>
                          </m:r>
                        </m:sub>
                      </m:sSub>
                    </m:oMath>
                  </m:oMathPara>
                </a14:m>
                <a:endParaRPr lang="en-US" sz="1000" dirty="0"/>
              </a:p>
            </p:txBody>
          </p:sp>
        </mc:Choice>
        <mc:Fallback xmlns="">
          <p:sp>
            <p:nvSpPr>
              <p:cNvPr id="21" name="TextBox 20"/>
              <p:cNvSpPr txBox="1">
                <a:spLocks noRot="1" noChangeAspect="1" noMove="1" noResize="1" noEditPoints="1" noAdjustHandles="1" noChangeArrowheads="1" noChangeShapeType="1" noTextEdit="1"/>
              </p:cNvSpPr>
              <p:nvPr/>
            </p:nvSpPr>
            <p:spPr>
              <a:xfrm>
                <a:off x="3227425" y="4602723"/>
                <a:ext cx="1231078" cy="24622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3225442" y="5582879"/>
                <a:ext cx="123107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1</m:t>
                          </m:r>
                        </m:sub>
                      </m:sSub>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2</m:t>
                          </m:r>
                        </m:sub>
                      </m:sSub>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3</m:t>
                          </m:r>
                        </m:sub>
                      </m:sSub>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4</m:t>
                          </m:r>
                        </m:sub>
                      </m:sSub>
                      <m:sSub>
                        <m:sSubPr>
                          <m:ctrlPr>
                            <a:rPr lang="en-US" sz="1000" i="1">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5</m:t>
                          </m:r>
                        </m:sub>
                      </m:sSub>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6</m:t>
                          </m:r>
                        </m:sub>
                      </m:sSub>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7</m:t>
                          </m:r>
                        </m:sub>
                      </m:sSub>
                      <m:sSub>
                        <m:sSubPr>
                          <m:ctrlPr>
                            <a:rPr lang="en-US" sz="1000" i="1">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8</m:t>
                          </m:r>
                        </m:sub>
                      </m:sSub>
                    </m:oMath>
                  </m:oMathPara>
                </a14:m>
                <a:endParaRPr lang="en-US" sz="1000" dirty="0"/>
              </a:p>
            </p:txBody>
          </p:sp>
        </mc:Choice>
        <mc:Fallback xmlns="">
          <p:sp>
            <p:nvSpPr>
              <p:cNvPr id="22" name="TextBox 21"/>
              <p:cNvSpPr txBox="1">
                <a:spLocks noRot="1" noChangeAspect="1" noMove="1" noResize="1" noEditPoints="1" noAdjustHandles="1" noChangeArrowheads="1" noChangeShapeType="1" noTextEdit="1"/>
              </p:cNvSpPr>
              <p:nvPr/>
            </p:nvSpPr>
            <p:spPr>
              <a:xfrm>
                <a:off x="3225442" y="5582879"/>
                <a:ext cx="1231078" cy="246221"/>
              </a:xfrm>
              <a:prstGeom prst="rect">
                <a:avLst/>
              </a:prstGeom>
              <a:blipFill>
                <a:blip r:embed="rId4"/>
                <a:stretch>
                  <a:fillRect/>
                </a:stretch>
              </a:blipFill>
            </p:spPr>
            <p:txBody>
              <a:bodyPr/>
              <a:lstStyle/>
              <a:p>
                <a:r>
                  <a:rPr lang="en-US">
                    <a:noFill/>
                  </a:rPr>
                  <a:t> </a:t>
                </a:r>
              </a:p>
            </p:txBody>
          </p:sp>
        </mc:Fallback>
      </mc:AlternateContent>
      <p:sp>
        <p:nvSpPr>
          <p:cNvPr id="23" name="Oval 22"/>
          <p:cNvSpPr/>
          <p:nvPr/>
        </p:nvSpPr>
        <p:spPr>
          <a:xfrm>
            <a:off x="4629240" y="5156830"/>
            <a:ext cx="157018" cy="1395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X</a:t>
            </a:r>
          </a:p>
        </p:txBody>
      </p:sp>
      <p:cxnSp>
        <p:nvCxnSpPr>
          <p:cNvPr id="24" name="Straight Arrow Connector 23"/>
          <p:cNvCxnSpPr>
            <a:stCxn id="12" idx="4"/>
            <a:endCxn id="23" idx="2"/>
          </p:cNvCxnSpPr>
          <p:nvPr/>
        </p:nvCxnSpPr>
        <p:spPr>
          <a:xfrm>
            <a:off x="4406778" y="5035733"/>
            <a:ext cx="222462" cy="1908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0" idx="0"/>
            <a:endCxn id="23" idx="2"/>
          </p:cNvCxnSpPr>
          <p:nvPr/>
        </p:nvCxnSpPr>
        <p:spPr>
          <a:xfrm flipV="1">
            <a:off x="4398198" y="5226615"/>
            <a:ext cx="231042" cy="1798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5365070" y="4648541"/>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Oval 26"/>
          <p:cNvSpPr/>
          <p:nvPr/>
        </p:nvSpPr>
        <p:spPr>
          <a:xfrm>
            <a:off x="5515755" y="4648278"/>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Oval 27"/>
          <p:cNvSpPr/>
          <p:nvPr/>
        </p:nvSpPr>
        <p:spPr>
          <a:xfrm>
            <a:off x="5669870" y="4657514"/>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Oval 28"/>
          <p:cNvSpPr/>
          <p:nvPr/>
        </p:nvSpPr>
        <p:spPr>
          <a:xfrm>
            <a:off x="5820555" y="4657514"/>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Oval 29"/>
          <p:cNvSpPr/>
          <p:nvPr/>
        </p:nvSpPr>
        <p:spPr>
          <a:xfrm>
            <a:off x="5962004" y="4657514"/>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Oval 30"/>
          <p:cNvSpPr/>
          <p:nvPr/>
        </p:nvSpPr>
        <p:spPr>
          <a:xfrm>
            <a:off x="6103453" y="4657514"/>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Oval 31"/>
          <p:cNvSpPr/>
          <p:nvPr/>
        </p:nvSpPr>
        <p:spPr>
          <a:xfrm>
            <a:off x="6244902" y="4657514"/>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Oval 32"/>
          <p:cNvSpPr/>
          <p:nvPr/>
        </p:nvSpPr>
        <p:spPr>
          <a:xfrm>
            <a:off x="6386351" y="4657514"/>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Oval 33"/>
          <p:cNvSpPr/>
          <p:nvPr/>
        </p:nvSpPr>
        <p:spPr>
          <a:xfrm>
            <a:off x="5365070" y="4791065"/>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Oval 34"/>
          <p:cNvSpPr/>
          <p:nvPr/>
        </p:nvSpPr>
        <p:spPr>
          <a:xfrm>
            <a:off x="5515755" y="4790802"/>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Oval 35"/>
          <p:cNvSpPr/>
          <p:nvPr/>
        </p:nvSpPr>
        <p:spPr>
          <a:xfrm>
            <a:off x="5669870" y="4800038"/>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Oval 36"/>
          <p:cNvSpPr/>
          <p:nvPr/>
        </p:nvSpPr>
        <p:spPr>
          <a:xfrm>
            <a:off x="5820555" y="4800038"/>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Oval 37"/>
          <p:cNvSpPr/>
          <p:nvPr/>
        </p:nvSpPr>
        <p:spPr>
          <a:xfrm>
            <a:off x="5962004" y="4800038"/>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Oval 38"/>
          <p:cNvSpPr/>
          <p:nvPr/>
        </p:nvSpPr>
        <p:spPr>
          <a:xfrm>
            <a:off x="6103453" y="4800038"/>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Oval 39"/>
          <p:cNvSpPr/>
          <p:nvPr/>
        </p:nvSpPr>
        <p:spPr>
          <a:xfrm>
            <a:off x="6244902" y="4800038"/>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Oval 40"/>
          <p:cNvSpPr/>
          <p:nvPr/>
        </p:nvSpPr>
        <p:spPr>
          <a:xfrm>
            <a:off x="6386351" y="4800038"/>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Oval 41"/>
          <p:cNvSpPr/>
          <p:nvPr/>
        </p:nvSpPr>
        <p:spPr>
          <a:xfrm>
            <a:off x="5365070" y="4923892"/>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Oval 42"/>
          <p:cNvSpPr/>
          <p:nvPr/>
        </p:nvSpPr>
        <p:spPr>
          <a:xfrm>
            <a:off x="5515755" y="4923629"/>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Oval 43"/>
          <p:cNvSpPr/>
          <p:nvPr/>
        </p:nvSpPr>
        <p:spPr>
          <a:xfrm>
            <a:off x="5669870" y="4932865"/>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Oval 44"/>
          <p:cNvSpPr/>
          <p:nvPr/>
        </p:nvSpPr>
        <p:spPr>
          <a:xfrm>
            <a:off x="5820555" y="4932865"/>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Oval 45"/>
          <p:cNvSpPr/>
          <p:nvPr/>
        </p:nvSpPr>
        <p:spPr>
          <a:xfrm>
            <a:off x="5962004" y="4932865"/>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Oval 46"/>
          <p:cNvSpPr/>
          <p:nvPr/>
        </p:nvSpPr>
        <p:spPr>
          <a:xfrm>
            <a:off x="6103453" y="4932865"/>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Oval 47"/>
          <p:cNvSpPr/>
          <p:nvPr/>
        </p:nvSpPr>
        <p:spPr>
          <a:xfrm>
            <a:off x="6244902" y="4932865"/>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Oval 48"/>
          <p:cNvSpPr/>
          <p:nvPr/>
        </p:nvSpPr>
        <p:spPr>
          <a:xfrm>
            <a:off x="6386351" y="4932865"/>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Oval 49"/>
          <p:cNvSpPr/>
          <p:nvPr/>
        </p:nvSpPr>
        <p:spPr>
          <a:xfrm>
            <a:off x="5355834" y="5061258"/>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Oval 50"/>
          <p:cNvSpPr/>
          <p:nvPr/>
        </p:nvSpPr>
        <p:spPr>
          <a:xfrm>
            <a:off x="5506519" y="5060995"/>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2" name="Oval 51"/>
          <p:cNvSpPr/>
          <p:nvPr/>
        </p:nvSpPr>
        <p:spPr>
          <a:xfrm>
            <a:off x="5660634" y="5070231"/>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Oval 52"/>
          <p:cNvSpPr/>
          <p:nvPr/>
        </p:nvSpPr>
        <p:spPr>
          <a:xfrm>
            <a:off x="5811319" y="5070231"/>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Oval 53"/>
          <p:cNvSpPr/>
          <p:nvPr/>
        </p:nvSpPr>
        <p:spPr>
          <a:xfrm>
            <a:off x="5952768" y="5070231"/>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5" name="Oval 54"/>
          <p:cNvSpPr/>
          <p:nvPr/>
        </p:nvSpPr>
        <p:spPr>
          <a:xfrm>
            <a:off x="6094217" y="5070231"/>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Oval 55"/>
          <p:cNvSpPr/>
          <p:nvPr/>
        </p:nvSpPr>
        <p:spPr>
          <a:xfrm>
            <a:off x="6235666" y="5070231"/>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Oval 56"/>
          <p:cNvSpPr/>
          <p:nvPr/>
        </p:nvSpPr>
        <p:spPr>
          <a:xfrm>
            <a:off x="6377115" y="5070231"/>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Oval 57"/>
          <p:cNvSpPr/>
          <p:nvPr/>
        </p:nvSpPr>
        <p:spPr>
          <a:xfrm>
            <a:off x="5355834" y="5202361"/>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Oval 58"/>
          <p:cNvSpPr/>
          <p:nvPr/>
        </p:nvSpPr>
        <p:spPr>
          <a:xfrm>
            <a:off x="5506519" y="5202098"/>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Oval 59"/>
          <p:cNvSpPr/>
          <p:nvPr/>
        </p:nvSpPr>
        <p:spPr>
          <a:xfrm>
            <a:off x="5660634" y="5211334"/>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Oval 60"/>
          <p:cNvSpPr/>
          <p:nvPr/>
        </p:nvSpPr>
        <p:spPr>
          <a:xfrm>
            <a:off x="5811319" y="5211334"/>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Oval 61"/>
          <p:cNvSpPr/>
          <p:nvPr/>
        </p:nvSpPr>
        <p:spPr>
          <a:xfrm>
            <a:off x="5952768" y="5211334"/>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Oval 62"/>
          <p:cNvSpPr/>
          <p:nvPr/>
        </p:nvSpPr>
        <p:spPr>
          <a:xfrm>
            <a:off x="6094217" y="5211334"/>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Oval 63"/>
          <p:cNvSpPr/>
          <p:nvPr/>
        </p:nvSpPr>
        <p:spPr>
          <a:xfrm>
            <a:off x="6235666" y="5211334"/>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Oval 64"/>
          <p:cNvSpPr/>
          <p:nvPr/>
        </p:nvSpPr>
        <p:spPr>
          <a:xfrm>
            <a:off x="6377115" y="5211334"/>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Oval 65"/>
          <p:cNvSpPr/>
          <p:nvPr/>
        </p:nvSpPr>
        <p:spPr>
          <a:xfrm>
            <a:off x="5355834" y="5345959"/>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Oval 66"/>
          <p:cNvSpPr/>
          <p:nvPr/>
        </p:nvSpPr>
        <p:spPr>
          <a:xfrm>
            <a:off x="5506519" y="5345696"/>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Oval 67"/>
          <p:cNvSpPr/>
          <p:nvPr/>
        </p:nvSpPr>
        <p:spPr>
          <a:xfrm>
            <a:off x="5660634" y="5354932"/>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Oval 68"/>
          <p:cNvSpPr/>
          <p:nvPr/>
        </p:nvSpPr>
        <p:spPr>
          <a:xfrm>
            <a:off x="5811319" y="5354932"/>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Oval 69"/>
          <p:cNvSpPr/>
          <p:nvPr/>
        </p:nvSpPr>
        <p:spPr>
          <a:xfrm>
            <a:off x="5952768" y="5354932"/>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Oval 70"/>
          <p:cNvSpPr/>
          <p:nvPr/>
        </p:nvSpPr>
        <p:spPr>
          <a:xfrm>
            <a:off x="6094217" y="5354932"/>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Oval 71"/>
          <p:cNvSpPr/>
          <p:nvPr/>
        </p:nvSpPr>
        <p:spPr>
          <a:xfrm>
            <a:off x="6235666" y="5354932"/>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3" name="Oval 72"/>
          <p:cNvSpPr/>
          <p:nvPr/>
        </p:nvSpPr>
        <p:spPr>
          <a:xfrm>
            <a:off x="6377115" y="5354932"/>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Oval 73"/>
          <p:cNvSpPr/>
          <p:nvPr/>
        </p:nvSpPr>
        <p:spPr>
          <a:xfrm>
            <a:off x="5352930" y="5491191"/>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Oval 74"/>
          <p:cNvSpPr/>
          <p:nvPr/>
        </p:nvSpPr>
        <p:spPr>
          <a:xfrm>
            <a:off x="5503615" y="5490928"/>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6" name="Oval 75"/>
          <p:cNvSpPr/>
          <p:nvPr/>
        </p:nvSpPr>
        <p:spPr>
          <a:xfrm>
            <a:off x="5657730" y="5500164"/>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7" name="Oval 76"/>
          <p:cNvSpPr/>
          <p:nvPr/>
        </p:nvSpPr>
        <p:spPr>
          <a:xfrm>
            <a:off x="5808415" y="5500164"/>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Oval 77"/>
          <p:cNvSpPr/>
          <p:nvPr/>
        </p:nvSpPr>
        <p:spPr>
          <a:xfrm>
            <a:off x="5949864" y="5500164"/>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Oval 78"/>
          <p:cNvSpPr/>
          <p:nvPr/>
        </p:nvSpPr>
        <p:spPr>
          <a:xfrm>
            <a:off x="6091313" y="5500164"/>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Oval 79"/>
          <p:cNvSpPr/>
          <p:nvPr/>
        </p:nvSpPr>
        <p:spPr>
          <a:xfrm>
            <a:off x="6232762" y="5500164"/>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1" name="Oval 80"/>
          <p:cNvSpPr/>
          <p:nvPr/>
        </p:nvSpPr>
        <p:spPr>
          <a:xfrm>
            <a:off x="6374211" y="5500164"/>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2" name="Oval 81"/>
          <p:cNvSpPr/>
          <p:nvPr/>
        </p:nvSpPr>
        <p:spPr>
          <a:xfrm>
            <a:off x="5354554" y="5630850"/>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Oval 82"/>
          <p:cNvSpPr/>
          <p:nvPr/>
        </p:nvSpPr>
        <p:spPr>
          <a:xfrm>
            <a:off x="5505239" y="5630587"/>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4" name="Oval 83"/>
          <p:cNvSpPr/>
          <p:nvPr/>
        </p:nvSpPr>
        <p:spPr>
          <a:xfrm>
            <a:off x="5659354" y="5639823"/>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5" name="Oval 84"/>
          <p:cNvSpPr/>
          <p:nvPr/>
        </p:nvSpPr>
        <p:spPr>
          <a:xfrm>
            <a:off x="5810039" y="5639823"/>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6" name="Oval 85"/>
          <p:cNvSpPr/>
          <p:nvPr/>
        </p:nvSpPr>
        <p:spPr>
          <a:xfrm>
            <a:off x="5951488" y="5639823"/>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7" name="Oval 86"/>
          <p:cNvSpPr/>
          <p:nvPr/>
        </p:nvSpPr>
        <p:spPr>
          <a:xfrm>
            <a:off x="6092937" y="5639823"/>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8" name="Oval 87"/>
          <p:cNvSpPr/>
          <p:nvPr/>
        </p:nvSpPr>
        <p:spPr>
          <a:xfrm>
            <a:off x="6234386" y="5639823"/>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9" name="Oval 88"/>
          <p:cNvSpPr/>
          <p:nvPr/>
        </p:nvSpPr>
        <p:spPr>
          <a:xfrm>
            <a:off x="6375835" y="5639823"/>
            <a:ext cx="141449" cy="13881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0" name="TextBox 89"/>
          <p:cNvSpPr txBox="1"/>
          <p:nvPr/>
        </p:nvSpPr>
        <p:spPr>
          <a:xfrm>
            <a:off x="4570341" y="5586117"/>
            <a:ext cx="383376" cy="246221"/>
          </a:xfrm>
          <a:prstGeom prst="rect">
            <a:avLst/>
          </a:prstGeom>
          <a:noFill/>
        </p:spPr>
        <p:txBody>
          <a:bodyPr wrap="square" rtlCol="0">
            <a:spAutoFit/>
          </a:bodyPr>
          <a:lstStyle/>
          <a:p>
            <a:r>
              <a:rPr lang="en-US" sz="1000" dirty="0"/>
              <a:t>Q</a:t>
            </a:r>
          </a:p>
        </p:txBody>
      </p:sp>
      <p:sp>
        <p:nvSpPr>
          <p:cNvPr id="91" name="TextBox 90"/>
          <p:cNvSpPr txBox="1"/>
          <p:nvPr/>
        </p:nvSpPr>
        <p:spPr>
          <a:xfrm>
            <a:off x="4556935" y="4622905"/>
            <a:ext cx="319512" cy="246221"/>
          </a:xfrm>
          <a:prstGeom prst="rect">
            <a:avLst/>
          </a:prstGeom>
          <a:noFill/>
        </p:spPr>
        <p:txBody>
          <a:bodyPr wrap="square" rtlCol="0">
            <a:spAutoFit/>
          </a:bodyPr>
          <a:lstStyle/>
          <a:p>
            <a:r>
              <a:rPr lang="en-US" sz="1000" dirty="0"/>
              <a:t>A</a:t>
            </a:r>
          </a:p>
        </p:txBody>
      </p:sp>
      <mc:AlternateContent xmlns:mc="http://schemas.openxmlformats.org/markup-compatibility/2006" xmlns:a14="http://schemas.microsoft.com/office/drawing/2010/main">
        <mc:Choice Requires="a14">
          <p:sp>
            <p:nvSpPr>
              <p:cNvPr id="92" name="TextBox 91"/>
              <p:cNvSpPr txBox="1"/>
              <p:nvPr/>
            </p:nvSpPr>
            <p:spPr>
              <a:xfrm>
                <a:off x="4978636" y="4564895"/>
                <a:ext cx="263649" cy="132343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1</m:t>
                          </m:r>
                        </m:sub>
                      </m:sSub>
                    </m:oMath>
                  </m:oMathPara>
                </a14:m>
                <a:endParaRPr lang="en-US" sz="1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2</m:t>
                          </m:r>
                        </m:sub>
                      </m:sSub>
                    </m:oMath>
                  </m:oMathPara>
                </a14:m>
                <a:endParaRPr lang="en-US" sz="1000" dirty="0"/>
              </a:p>
              <a:p>
                <a:pP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3</m:t>
                          </m:r>
                        </m:sub>
                      </m:sSub>
                    </m:oMath>
                  </m:oMathPara>
                </a14:m>
                <a:endParaRPr lang="en-US" sz="1000" dirty="0"/>
              </a:p>
              <a:p>
                <a:pP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4</m:t>
                          </m:r>
                        </m:sub>
                      </m:sSub>
                    </m:oMath>
                  </m:oMathPara>
                </a14:m>
                <a:endParaRPr lang="en-US" sz="1000" dirty="0"/>
              </a:p>
              <a:p>
                <a:pP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5</m:t>
                          </m:r>
                        </m:sub>
                      </m:sSub>
                    </m:oMath>
                  </m:oMathPara>
                </a14:m>
                <a:endParaRPr lang="en-US" sz="1000" dirty="0"/>
              </a:p>
              <a:p>
                <a:pP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6</m:t>
                          </m:r>
                        </m:sub>
                      </m:sSub>
                    </m:oMath>
                  </m:oMathPara>
                </a14:m>
                <a:endParaRPr lang="en-US" sz="1000" dirty="0"/>
              </a:p>
              <a:p>
                <a:pP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7</m:t>
                          </m:r>
                        </m:sub>
                      </m:sSub>
                    </m:oMath>
                  </m:oMathPara>
                </a14:m>
                <a:endParaRPr lang="en-US" sz="1000" dirty="0"/>
              </a:p>
              <a:p>
                <a:pP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8</m:t>
                          </m:r>
                        </m:sub>
                      </m:sSub>
                    </m:oMath>
                  </m:oMathPara>
                </a14:m>
                <a:endParaRPr lang="en-US" sz="1000" dirty="0"/>
              </a:p>
            </p:txBody>
          </p:sp>
        </mc:Choice>
        <mc:Fallback xmlns="">
          <p:sp>
            <p:nvSpPr>
              <p:cNvPr id="92" name="TextBox 91"/>
              <p:cNvSpPr txBox="1">
                <a:spLocks noRot="1" noChangeAspect="1" noMove="1" noResize="1" noEditPoints="1" noAdjustHandles="1" noChangeArrowheads="1" noChangeShapeType="1" noTextEdit="1"/>
              </p:cNvSpPr>
              <p:nvPr/>
            </p:nvSpPr>
            <p:spPr>
              <a:xfrm>
                <a:off x="4978636" y="4564895"/>
                <a:ext cx="263649" cy="1323439"/>
              </a:xfrm>
              <a:prstGeom prst="rect">
                <a:avLst/>
              </a:prstGeom>
              <a:blipFill>
                <a:blip r:embed="rId5"/>
                <a:stretch>
                  <a:fillRect/>
                </a:stretch>
              </a:blipFill>
            </p:spPr>
            <p:txBody>
              <a:bodyPr/>
              <a:lstStyle/>
              <a:p>
                <a:r>
                  <a:rPr lang="en-US">
                    <a:noFill/>
                  </a:rPr>
                  <a:t> </a:t>
                </a:r>
              </a:p>
            </p:txBody>
          </p:sp>
        </mc:Fallback>
      </mc:AlternateContent>
      <p:cxnSp>
        <p:nvCxnSpPr>
          <p:cNvPr id="93" name="Straight Arrow Connector 92"/>
          <p:cNvCxnSpPr>
            <a:stCxn id="23" idx="6"/>
            <a:endCxn id="92" idx="1"/>
          </p:cNvCxnSpPr>
          <p:nvPr/>
        </p:nvCxnSpPr>
        <p:spPr>
          <a:xfrm>
            <a:off x="4786258" y="5226615"/>
            <a:ext cx="192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442996" y="6134652"/>
            <a:ext cx="7910401" cy="261610"/>
          </a:xfrm>
          <a:prstGeom prst="rect">
            <a:avLst/>
          </a:prstGeom>
          <a:noFill/>
        </p:spPr>
        <p:txBody>
          <a:bodyPr wrap="square" rtlCol="0">
            <a:spAutoFit/>
          </a:bodyPr>
          <a:lstStyle/>
          <a:p>
            <a:r>
              <a:rPr lang="en-US" sz="1100" dirty="0"/>
              <a:t>[8] B. Hu, Z. Lu, H. Li, and Q. Chen. Convolutional neural network architectures for matching natural language sentences. In NIPS 2014.</a:t>
            </a:r>
          </a:p>
        </p:txBody>
      </p:sp>
    </p:spTree>
    <p:extLst>
      <p:ext uri="{BB962C8B-B14F-4D97-AF65-F5344CB8AC3E}">
        <p14:creationId xmlns:p14="http://schemas.microsoft.com/office/powerpoint/2010/main" val="3815657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Attention-based Neural Matching Model</a:t>
            </a:r>
          </a:p>
        </p:txBody>
      </p:sp>
      <p:sp>
        <p:nvSpPr>
          <p:cNvPr id="3" name="Rounded Rectangle 2"/>
          <p:cNvSpPr/>
          <p:nvPr/>
        </p:nvSpPr>
        <p:spPr>
          <a:xfrm>
            <a:off x="6152070" y="5380901"/>
            <a:ext cx="2923209" cy="78963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4313" indent="-214313">
              <a:buFont typeface="Arial" panose="020B0604020202020204" pitchFamily="34" charset="0"/>
              <a:buChar char="•"/>
            </a:pPr>
            <a:r>
              <a:rPr lang="en-US" sz="1600" dirty="0">
                <a:solidFill>
                  <a:schemeClr val="tx1"/>
                </a:solidFill>
              </a:rPr>
              <a:t>Neural network architecture with </a:t>
            </a:r>
            <a:r>
              <a:rPr lang="en-US" sz="1600" b="1" dirty="0">
                <a:solidFill>
                  <a:schemeClr val="tx1"/>
                </a:solidFill>
              </a:rPr>
              <a:t>value-shared weights</a:t>
            </a:r>
          </a:p>
        </p:txBody>
      </p:sp>
      <mc:AlternateContent xmlns:mc="http://schemas.openxmlformats.org/markup-compatibility/2006" xmlns:a14="http://schemas.microsoft.com/office/drawing/2010/main">
        <mc:Choice Requires="a14">
          <p:sp>
            <p:nvSpPr>
              <p:cNvPr id="244" name="TextBox 243"/>
              <p:cNvSpPr txBox="1"/>
              <p:nvPr/>
            </p:nvSpPr>
            <p:spPr>
              <a:xfrm>
                <a:off x="329122" y="5608644"/>
                <a:ext cx="5675712" cy="36593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500" i="1">
                          <a:latin typeface="Cambria Math" panose="02040503050406030204" pitchFamily="18" charset="0"/>
                        </a:rPr>
                        <m:t>𝑦</m:t>
                      </m:r>
                      <m:r>
                        <a:rPr lang="en-US" sz="1500" i="1">
                          <a:latin typeface="Cambria Math" panose="02040503050406030204" pitchFamily="18" charset="0"/>
                        </a:rPr>
                        <m:t>=</m:t>
                      </m:r>
                      <m:sSubSup>
                        <m:sSubSupPr>
                          <m:ctrlPr>
                            <a:rPr lang="en-US" sz="1500" i="1">
                              <a:latin typeface="Cambria Math" panose="02040503050406030204" pitchFamily="18" charset="0"/>
                            </a:rPr>
                          </m:ctrlPr>
                        </m:sSubSupPr>
                        <m:e>
                          <m:r>
                            <a:rPr lang="en-US" sz="1500" i="1">
                              <a:latin typeface="Cambria Math" panose="02040503050406030204" pitchFamily="18" charset="0"/>
                            </a:rPr>
                            <m:t>∑</m:t>
                          </m:r>
                        </m:e>
                        <m:sub>
                          <m:r>
                            <a:rPr lang="en-US" sz="1500" i="1">
                              <a:latin typeface="Cambria Math" panose="02040503050406030204" pitchFamily="18" charset="0"/>
                            </a:rPr>
                            <m:t>𝑗</m:t>
                          </m:r>
                          <m:r>
                            <a:rPr lang="en-US" sz="1500" i="1">
                              <a:latin typeface="Cambria Math" panose="02040503050406030204" pitchFamily="18" charset="0"/>
                            </a:rPr>
                            <m:t>=1</m:t>
                          </m:r>
                        </m:sub>
                        <m:sup>
                          <m:r>
                            <a:rPr lang="en-US" sz="1500" i="1">
                              <a:latin typeface="Cambria Math" panose="02040503050406030204" pitchFamily="18" charset="0"/>
                            </a:rPr>
                            <m:t>𝑀</m:t>
                          </m:r>
                        </m:sup>
                      </m:sSubSup>
                      <m:r>
                        <a:rPr lang="en-US" sz="1500" i="1">
                          <a:latin typeface="Cambria Math" panose="02040503050406030204" pitchFamily="18" charset="0"/>
                        </a:rPr>
                        <m:t>𝜏</m:t>
                      </m:r>
                      <m:d>
                        <m:dPr>
                          <m:ctrlPr>
                            <a:rPr lang="en-US" sz="1500" i="1">
                              <a:latin typeface="Cambria Math" panose="02040503050406030204" pitchFamily="18" charset="0"/>
                            </a:rPr>
                          </m:ctrlPr>
                        </m:dPr>
                        <m:e>
                          <m:r>
                            <a:rPr lang="en-US" sz="1500" b="1">
                              <a:latin typeface="Cambria Math" panose="02040503050406030204" pitchFamily="18" charset="0"/>
                            </a:rPr>
                            <m:t>𝐯</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b="1">
                                  <a:latin typeface="Cambria Math" panose="02040503050406030204" pitchFamily="18" charset="0"/>
                                </a:rPr>
                                <m:t>𝐪</m:t>
                              </m:r>
                            </m:e>
                            <m:sub>
                              <m:r>
                                <a:rPr lang="en-US" sz="1500" i="1">
                                  <a:latin typeface="Cambria Math" panose="02040503050406030204" pitchFamily="18" charset="0"/>
                                </a:rPr>
                                <m:t>𝑗</m:t>
                              </m:r>
                            </m:sub>
                          </m:sSub>
                        </m:e>
                      </m:d>
                      <m:r>
                        <a:rPr lang="en-US" sz="1500" i="1">
                          <a:latin typeface="Cambria Math" panose="02040503050406030204" pitchFamily="18" charset="0"/>
                        </a:rPr>
                        <m:t>⋅</m:t>
                      </m:r>
                      <m:r>
                        <a:rPr lang="en-US" sz="1500" i="1">
                          <a:latin typeface="Cambria Math" panose="02040503050406030204" pitchFamily="18" charset="0"/>
                        </a:rPr>
                        <m:t>𝛿</m:t>
                      </m:r>
                      <m:r>
                        <a:rPr lang="en-US" sz="1500" i="1">
                          <a:latin typeface="Cambria Math" panose="02040503050406030204" pitchFamily="18" charset="0"/>
                        </a:rPr>
                        <m:t>(</m:t>
                      </m:r>
                      <m:sSubSup>
                        <m:sSubSupPr>
                          <m:ctrlPr>
                            <a:rPr lang="en-US" sz="1500" i="1">
                              <a:latin typeface="Cambria Math" panose="02040503050406030204" pitchFamily="18" charset="0"/>
                            </a:rPr>
                          </m:ctrlPr>
                        </m:sSubSupPr>
                        <m:e>
                          <m:r>
                            <a:rPr lang="en-US" sz="1500" i="1">
                              <a:latin typeface="Cambria Math" panose="02040503050406030204" pitchFamily="18" charset="0"/>
                            </a:rPr>
                            <m:t>∑</m:t>
                          </m:r>
                        </m:e>
                        <m:sub>
                          <m:r>
                            <a:rPr lang="en-US" sz="1500" i="1">
                              <a:latin typeface="Cambria Math" panose="02040503050406030204" pitchFamily="18" charset="0"/>
                            </a:rPr>
                            <m:t>𝑡</m:t>
                          </m:r>
                          <m:r>
                            <a:rPr lang="en-US" sz="1500" i="1">
                              <a:latin typeface="Cambria Math" panose="02040503050406030204" pitchFamily="18" charset="0"/>
                            </a:rPr>
                            <m:t>=0</m:t>
                          </m:r>
                        </m:sub>
                        <m:sup>
                          <m:r>
                            <a:rPr lang="en-US" sz="1500" i="1">
                              <a:latin typeface="Cambria Math" panose="02040503050406030204" pitchFamily="18" charset="0"/>
                            </a:rPr>
                            <m:t>𝑇</m:t>
                          </m:r>
                        </m:sup>
                      </m:sSubSup>
                      <m:sSub>
                        <m:sSubPr>
                          <m:ctrlPr>
                            <a:rPr lang="en-US" sz="1500" i="1">
                              <a:latin typeface="Cambria Math" panose="02040503050406030204" pitchFamily="18" charset="0"/>
                            </a:rPr>
                          </m:ctrlPr>
                        </m:sSubPr>
                        <m:e>
                          <m:r>
                            <a:rPr lang="en-US" sz="1500" i="1">
                              <a:latin typeface="Cambria Math" panose="02040503050406030204" pitchFamily="18" charset="0"/>
                            </a:rPr>
                            <m:t>𝑟</m:t>
                          </m:r>
                        </m:e>
                        <m:sub>
                          <m:r>
                            <a:rPr lang="en-US" sz="1500" i="1">
                              <a:latin typeface="Cambria Math" panose="02040503050406030204" pitchFamily="18" charset="0"/>
                            </a:rPr>
                            <m:t>𝑡</m:t>
                          </m:r>
                        </m:sub>
                      </m:sSub>
                      <m:r>
                        <a:rPr lang="en-US" sz="1500" i="1">
                          <a:latin typeface="Cambria Math" panose="02040503050406030204" pitchFamily="18" charset="0"/>
                        </a:rPr>
                        <m:t>⋅</m:t>
                      </m:r>
                      <m:r>
                        <a:rPr lang="en-US" sz="1500" i="1">
                          <a:latin typeface="Cambria Math" panose="02040503050406030204" pitchFamily="18" charset="0"/>
                        </a:rPr>
                        <m:t>𝛿</m:t>
                      </m:r>
                      <m:d>
                        <m:dPr>
                          <m:ctrlPr>
                            <a:rPr lang="en-US" sz="1500" i="1">
                              <a:latin typeface="Cambria Math" panose="02040503050406030204" pitchFamily="18" charset="0"/>
                            </a:rPr>
                          </m:ctrlPr>
                        </m:dPr>
                        <m:e>
                          <m:sSubSup>
                            <m:sSubSupPr>
                              <m:ctrlPr>
                                <a:rPr lang="en-US" sz="1500" i="1">
                                  <a:latin typeface="Cambria Math" panose="02040503050406030204" pitchFamily="18" charset="0"/>
                                </a:rPr>
                              </m:ctrlPr>
                            </m:sSubSupPr>
                            <m:e>
                              <m:r>
                                <a:rPr lang="en-US" sz="1500" i="1">
                                  <a:latin typeface="Cambria Math" panose="02040503050406030204" pitchFamily="18" charset="0"/>
                                </a:rPr>
                                <m:t>∑</m:t>
                              </m:r>
                            </m:e>
                            <m:sub>
                              <m:r>
                                <a:rPr lang="en-US" sz="1500" i="1">
                                  <a:latin typeface="Cambria Math" panose="02040503050406030204" pitchFamily="18" charset="0"/>
                                </a:rPr>
                                <m:t>𝑘</m:t>
                              </m:r>
                              <m:r>
                                <a:rPr lang="en-US" sz="1500" i="1">
                                  <a:latin typeface="Cambria Math" panose="02040503050406030204" pitchFamily="18" charset="0"/>
                                </a:rPr>
                                <m:t>=0</m:t>
                              </m:r>
                            </m:sub>
                            <m:sup>
                              <m:r>
                                <a:rPr lang="en-US" sz="1500" i="1">
                                  <a:latin typeface="Cambria Math" panose="02040503050406030204" pitchFamily="18" charset="0"/>
                                </a:rPr>
                                <m:t>𝐾</m:t>
                              </m:r>
                            </m:sup>
                          </m:sSubSup>
                          <m:sSub>
                            <m:sSubPr>
                              <m:ctrlPr>
                                <a:rPr lang="en-US" sz="1500" i="1">
                                  <a:latin typeface="Cambria Math" panose="02040503050406030204" pitchFamily="18" charset="0"/>
                                </a:rPr>
                              </m:ctrlPr>
                            </m:sSubPr>
                            <m:e>
                              <m:r>
                                <a:rPr lang="en-US" sz="1500" i="1">
                                  <a:latin typeface="Cambria Math" panose="02040503050406030204" pitchFamily="18" charset="0"/>
                                </a:rPr>
                                <m:t>𝑤</m:t>
                              </m:r>
                            </m:e>
                            <m:sub>
                              <m:r>
                                <a:rPr lang="en-US" sz="1500" i="1">
                                  <a:latin typeface="Cambria Math" panose="02040503050406030204" pitchFamily="18" charset="0"/>
                                </a:rPr>
                                <m:t>𝑘𝑡</m:t>
                              </m:r>
                            </m:sub>
                          </m:sSub>
                          <m:sSub>
                            <m:sSubPr>
                              <m:ctrlPr>
                                <a:rPr lang="en-US" sz="1500" i="1">
                                  <a:latin typeface="Cambria Math" panose="02040503050406030204" pitchFamily="18" charset="0"/>
                                </a:rPr>
                              </m:ctrlPr>
                            </m:sSubPr>
                            <m:e>
                              <m:r>
                                <a:rPr lang="en-US" sz="1500" i="1">
                                  <a:latin typeface="Cambria Math" panose="02040503050406030204" pitchFamily="18" charset="0"/>
                                </a:rPr>
                                <m:t>𝑥</m:t>
                              </m:r>
                            </m:e>
                            <m:sub>
                              <m:r>
                                <a:rPr lang="en-US" sz="1500" i="1">
                                  <a:latin typeface="Cambria Math" panose="02040503050406030204" pitchFamily="18" charset="0"/>
                                </a:rPr>
                                <m:t>𝑗𝑘</m:t>
                              </m:r>
                            </m:sub>
                          </m:sSub>
                        </m:e>
                      </m:d>
                      <m:r>
                        <a:rPr lang="en-US" sz="1500" i="1">
                          <a:latin typeface="Cambria Math" panose="02040503050406030204" pitchFamily="18" charset="0"/>
                        </a:rPr>
                        <m:t>)</m:t>
                      </m:r>
                    </m:oMath>
                  </m:oMathPara>
                </a14:m>
                <a:endParaRPr lang="en-US" sz="1500" dirty="0"/>
              </a:p>
            </p:txBody>
          </p:sp>
        </mc:Choice>
        <mc:Fallback xmlns="">
          <p:sp>
            <p:nvSpPr>
              <p:cNvPr id="244" name="TextBox 243"/>
              <p:cNvSpPr txBox="1">
                <a:spLocks noRot="1" noChangeAspect="1" noMove="1" noResize="1" noEditPoints="1" noAdjustHandles="1" noChangeArrowheads="1" noChangeShapeType="1" noTextEdit="1"/>
              </p:cNvSpPr>
              <p:nvPr/>
            </p:nvSpPr>
            <p:spPr>
              <a:xfrm>
                <a:off x="329122" y="5608644"/>
                <a:ext cx="5675712" cy="365934"/>
              </a:xfrm>
              <a:prstGeom prst="rect">
                <a:avLst/>
              </a:prstGeom>
              <a:blipFill>
                <a:blip r:embed="rId3"/>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5" name="TextBox 244"/>
              <p:cNvSpPr txBox="1"/>
              <p:nvPr/>
            </p:nvSpPr>
            <p:spPr>
              <a:xfrm>
                <a:off x="4222297" y="5509385"/>
                <a:ext cx="1909512" cy="507831"/>
              </a:xfrm>
              <a:prstGeom prst="rect">
                <a:avLst/>
              </a:prstGeom>
              <a:noFill/>
            </p:spPr>
            <p:txBody>
              <a:bodyPr wrap="square" rtlCol="0">
                <a:spAutoFit/>
              </a:bodyPr>
              <a:lstStyle/>
              <a:p>
                <a14:m>
                  <m:oMath xmlns:m="http://schemas.openxmlformats.org/officeDocument/2006/math">
                    <m:r>
                      <a:rPr lang="en-US" sz="1350" i="1">
                        <a:latin typeface="Cambria Math" panose="02040503050406030204" pitchFamily="18" charset="0"/>
                      </a:rPr>
                      <m:t>𝜏</m:t>
                    </m:r>
                    <m:r>
                      <a:rPr lang="en-US" sz="1350" i="1">
                        <a:latin typeface="Cambria Math" panose="02040503050406030204" pitchFamily="18" charset="0"/>
                      </a:rPr>
                      <m:t>:</m:t>
                    </m:r>
                  </m:oMath>
                </a14:m>
                <a:r>
                  <a:rPr lang="en-US" sz="1350" dirty="0"/>
                  <a:t> </a:t>
                </a:r>
                <a:r>
                  <a:rPr lang="en-US" sz="1350" dirty="0" err="1"/>
                  <a:t>softmax</a:t>
                </a:r>
                <a:r>
                  <a:rPr lang="en-US" sz="1350" dirty="0"/>
                  <a:t> gate function</a:t>
                </a:r>
              </a:p>
              <a:p>
                <a14:m>
                  <m:oMath xmlns:m="http://schemas.openxmlformats.org/officeDocument/2006/math">
                    <m:r>
                      <a:rPr lang="en-US" sz="1350" i="1">
                        <a:latin typeface="Cambria Math" panose="02040503050406030204" pitchFamily="18" charset="0"/>
                      </a:rPr>
                      <m:t>𝛿</m:t>
                    </m:r>
                  </m:oMath>
                </a14:m>
                <a:r>
                  <a:rPr lang="en-US" sz="1350" dirty="0"/>
                  <a:t>: sigmoid function</a:t>
                </a:r>
              </a:p>
            </p:txBody>
          </p:sp>
        </mc:Choice>
        <mc:Fallback xmlns="">
          <p:sp>
            <p:nvSpPr>
              <p:cNvPr id="245" name="TextBox 244"/>
              <p:cNvSpPr txBox="1">
                <a:spLocks noRot="1" noChangeAspect="1" noMove="1" noResize="1" noEditPoints="1" noAdjustHandles="1" noChangeArrowheads="1" noChangeShapeType="1" noTextEdit="1"/>
              </p:cNvSpPr>
              <p:nvPr/>
            </p:nvSpPr>
            <p:spPr>
              <a:xfrm>
                <a:off x="4222297" y="5509385"/>
                <a:ext cx="1909512" cy="507831"/>
              </a:xfrm>
              <a:prstGeom prst="rect">
                <a:avLst/>
              </a:prstGeom>
              <a:blipFill>
                <a:blip r:embed="rId4"/>
                <a:stretch>
                  <a:fillRect t="-2410" b="-12048"/>
                </a:stretch>
              </a:blipFill>
            </p:spPr>
            <p:txBody>
              <a:bodyPr/>
              <a:lstStyle/>
              <a:p>
                <a:r>
                  <a:rPr lang="en-US">
                    <a:noFill/>
                  </a:rPr>
                  <a:t> </a:t>
                </a:r>
              </a:p>
            </p:txBody>
          </p:sp>
        </mc:Fallback>
      </mc:AlternateContent>
      <p:sp>
        <p:nvSpPr>
          <p:cNvPr id="246" name="Oval 245"/>
          <p:cNvSpPr/>
          <p:nvPr/>
        </p:nvSpPr>
        <p:spPr>
          <a:xfrm>
            <a:off x="1266895" y="3180497"/>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7" name="Oval 246"/>
          <p:cNvSpPr/>
          <p:nvPr/>
        </p:nvSpPr>
        <p:spPr>
          <a:xfrm>
            <a:off x="1417580" y="3180234"/>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8" name="Oval 247"/>
          <p:cNvSpPr/>
          <p:nvPr/>
        </p:nvSpPr>
        <p:spPr>
          <a:xfrm>
            <a:off x="1571695" y="3189470"/>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9" name="Oval 248"/>
          <p:cNvSpPr/>
          <p:nvPr/>
        </p:nvSpPr>
        <p:spPr>
          <a:xfrm>
            <a:off x="1722380" y="3189470"/>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0" name="Oval 249"/>
          <p:cNvSpPr/>
          <p:nvPr/>
        </p:nvSpPr>
        <p:spPr>
          <a:xfrm>
            <a:off x="1863829" y="3189470"/>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1" name="Oval 250"/>
          <p:cNvSpPr/>
          <p:nvPr/>
        </p:nvSpPr>
        <p:spPr>
          <a:xfrm>
            <a:off x="2005278" y="3189470"/>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2" name="Oval 251"/>
          <p:cNvSpPr/>
          <p:nvPr/>
        </p:nvSpPr>
        <p:spPr>
          <a:xfrm>
            <a:off x="2146727" y="3189470"/>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3" name="Oval 252"/>
          <p:cNvSpPr/>
          <p:nvPr/>
        </p:nvSpPr>
        <p:spPr>
          <a:xfrm>
            <a:off x="2288176" y="3189470"/>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4" name="Oval 253"/>
          <p:cNvSpPr/>
          <p:nvPr/>
        </p:nvSpPr>
        <p:spPr>
          <a:xfrm>
            <a:off x="1258315" y="3690048"/>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5" name="Oval 254"/>
          <p:cNvSpPr/>
          <p:nvPr/>
        </p:nvSpPr>
        <p:spPr>
          <a:xfrm>
            <a:off x="1409000" y="3689785"/>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6" name="Oval 255"/>
          <p:cNvSpPr/>
          <p:nvPr/>
        </p:nvSpPr>
        <p:spPr>
          <a:xfrm>
            <a:off x="1563115" y="369902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7" name="Oval 256"/>
          <p:cNvSpPr/>
          <p:nvPr/>
        </p:nvSpPr>
        <p:spPr>
          <a:xfrm>
            <a:off x="1713800" y="369902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8" name="Oval 257"/>
          <p:cNvSpPr/>
          <p:nvPr/>
        </p:nvSpPr>
        <p:spPr>
          <a:xfrm>
            <a:off x="1855249" y="369902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9" name="Oval 258"/>
          <p:cNvSpPr/>
          <p:nvPr/>
        </p:nvSpPr>
        <p:spPr>
          <a:xfrm>
            <a:off x="1996698" y="369902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0" name="Oval 259"/>
          <p:cNvSpPr/>
          <p:nvPr/>
        </p:nvSpPr>
        <p:spPr>
          <a:xfrm>
            <a:off x="2138147" y="369902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1" name="Oval 260"/>
          <p:cNvSpPr/>
          <p:nvPr/>
        </p:nvSpPr>
        <p:spPr>
          <a:xfrm>
            <a:off x="2279596" y="369902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2" name="TextBox 261"/>
              <p:cNvSpPr txBox="1"/>
              <p:nvPr/>
            </p:nvSpPr>
            <p:spPr>
              <a:xfrm>
                <a:off x="1179548" y="2895270"/>
                <a:ext cx="123107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1</m:t>
                          </m:r>
                        </m:sub>
                      </m:sSub>
                      <m:sSub>
                        <m:sSubPr>
                          <m:ctrlPr>
                            <a:rPr lang="en-US" sz="1000" i="1">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2</m:t>
                          </m:r>
                        </m:sub>
                      </m:sSub>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3</m:t>
                          </m:r>
                        </m:sub>
                      </m:sSub>
                      <m:sSub>
                        <m:sSubPr>
                          <m:ctrlPr>
                            <a:rPr lang="en-US" sz="1000" i="1">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4</m:t>
                          </m:r>
                        </m:sub>
                      </m:sSub>
                      <m:sSub>
                        <m:sSubPr>
                          <m:ctrlPr>
                            <a:rPr lang="en-US" sz="1000" i="1">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5</m:t>
                          </m:r>
                        </m:sub>
                      </m:sSub>
                      <m:sSub>
                        <m:sSubPr>
                          <m:ctrlPr>
                            <a:rPr lang="en-US" sz="1000" i="1">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6</m:t>
                          </m:r>
                        </m:sub>
                      </m:sSub>
                      <m:sSub>
                        <m:sSubPr>
                          <m:ctrlPr>
                            <a:rPr lang="en-US" sz="1000" i="1">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7</m:t>
                          </m:r>
                        </m:sub>
                      </m:sSub>
                      <m:sSub>
                        <m:sSubPr>
                          <m:ctrlPr>
                            <a:rPr lang="en-US" sz="1000" i="1">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8</m:t>
                          </m:r>
                        </m:sub>
                      </m:sSub>
                    </m:oMath>
                  </m:oMathPara>
                </a14:m>
                <a:endParaRPr lang="en-US" sz="1000" dirty="0"/>
              </a:p>
            </p:txBody>
          </p:sp>
        </mc:Choice>
        <mc:Fallback xmlns="">
          <p:sp>
            <p:nvSpPr>
              <p:cNvPr id="262" name="TextBox 261"/>
              <p:cNvSpPr txBox="1">
                <a:spLocks noRot="1" noChangeAspect="1" noMove="1" noResize="1" noEditPoints="1" noAdjustHandles="1" noChangeArrowheads="1" noChangeShapeType="1" noTextEdit="1"/>
              </p:cNvSpPr>
              <p:nvPr/>
            </p:nvSpPr>
            <p:spPr>
              <a:xfrm>
                <a:off x="1179548" y="2895270"/>
                <a:ext cx="1231078" cy="24622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3" name="TextBox 262"/>
              <p:cNvSpPr txBox="1"/>
              <p:nvPr/>
            </p:nvSpPr>
            <p:spPr>
              <a:xfrm>
                <a:off x="1177565" y="3875426"/>
                <a:ext cx="123107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1</m:t>
                          </m:r>
                        </m:sub>
                      </m:sSub>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2</m:t>
                          </m:r>
                        </m:sub>
                      </m:sSub>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3</m:t>
                          </m:r>
                        </m:sub>
                      </m:sSub>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4</m:t>
                          </m:r>
                        </m:sub>
                      </m:sSub>
                      <m:sSub>
                        <m:sSubPr>
                          <m:ctrlPr>
                            <a:rPr lang="en-US" sz="1000" i="1">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5</m:t>
                          </m:r>
                        </m:sub>
                      </m:sSub>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6</m:t>
                          </m:r>
                        </m:sub>
                      </m:sSub>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7</m:t>
                          </m:r>
                        </m:sub>
                      </m:sSub>
                      <m:sSub>
                        <m:sSubPr>
                          <m:ctrlPr>
                            <a:rPr lang="en-US" sz="1000" i="1">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8</m:t>
                          </m:r>
                        </m:sub>
                      </m:sSub>
                    </m:oMath>
                  </m:oMathPara>
                </a14:m>
                <a:endParaRPr lang="en-US" sz="1000" dirty="0"/>
              </a:p>
            </p:txBody>
          </p:sp>
        </mc:Choice>
        <mc:Fallback xmlns="">
          <p:sp>
            <p:nvSpPr>
              <p:cNvPr id="263" name="TextBox 262"/>
              <p:cNvSpPr txBox="1">
                <a:spLocks noRot="1" noChangeAspect="1" noMove="1" noResize="1" noEditPoints="1" noAdjustHandles="1" noChangeArrowheads="1" noChangeShapeType="1" noTextEdit="1"/>
              </p:cNvSpPr>
              <p:nvPr/>
            </p:nvSpPr>
            <p:spPr>
              <a:xfrm>
                <a:off x="1177565" y="3875426"/>
                <a:ext cx="1231078" cy="246221"/>
              </a:xfrm>
              <a:prstGeom prst="rect">
                <a:avLst/>
              </a:prstGeom>
              <a:blipFill>
                <a:blip r:embed="rId6"/>
                <a:stretch>
                  <a:fillRect/>
                </a:stretch>
              </a:blipFill>
            </p:spPr>
            <p:txBody>
              <a:bodyPr/>
              <a:lstStyle/>
              <a:p>
                <a:r>
                  <a:rPr lang="en-US">
                    <a:noFill/>
                  </a:rPr>
                  <a:t> </a:t>
                </a:r>
              </a:p>
            </p:txBody>
          </p:sp>
        </mc:Fallback>
      </mc:AlternateContent>
      <p:sp>
        <p:nvSpPr>
          <p:cNvPr id="264" name="Oval 263"/>
          <p:cNvSpPr/>
          <p:nvPr/>
        </p:nvSpPr>
        <p:spPr>
          <a:xfrm>
            <a:off x="2581363" y="3449377"/>
            <a:ext cx="157018" cy="1395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X</a:t>
            </a:r>
          </a:p>
        </p:txBody>
      </p:sp>
      <p:cxnSp>
        <p:nvCxnSpPr>
          <p:cNvPr id="265" name="Straight Arrow Connector 264"/>
          <p:cNvCxnSpPr>
            <a:stCxn id="253" idx="4"/>
            <a:endCxn id="264" idx="2"/>
          </p:cNvCxnSpPr>
          <p:nvPr/>
        </p:nvCxnSpPr>
        <p:spPr>
          <a:xfrm>
            <a:off x="2358901" y="3328280"/>
            <a:ext cx="222462" cy="1908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p:cNvCxnSpPr>
            <a:stCxn id="261" idx="0"/>
            <a:endCxn id="264" idx="2"/>
          </p:cNvCxnSpPr>
          <p:nvPr/>
        </p:nvCxnSpPr>
        <p:spPr>
          <a:xfrm flipV="1">
            <a:off x="2350321" y="3519162"/>
            <a:ext cx="231042" cy="1798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7" name="Oval 266"/>
          <p:cNvSpPr/>
          <p:nvPr/>
        </p:nvSpPr>
        <p:spPr>
          <a:xfrm>
            <a:off x="3317193" y="2941088"/>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8" name="Oval 267"/>
          <p:cNvSpPr/>
          <p:nvPr/>
        </p:nvSpPr>
        <p:spPr>
          <a:xfrm>
            <a:off x="3467878" y="2940825"/>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9" name="Oval 268"/>
          <p:cNvSpPr/>
          <p:nvPr/>
        </p:nvSpPr>
        <p:spPr>
          <a:xfrm>
            <a:off x="3621993" y="2950061"/>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0" name="Oval 269"/>
          <p:cNvSpPr/>
          <p:nvPr/>
        </p:nvSpPr>
        <p:spPr>
          <a:xfrm>
            <a:off x="3772678" y="2950061"/>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1" name="Oval 270"/>
          <p:cNvSpPr/>
          <p:nvPr/>
        </p:nvSpPr>
        <p:spPr>
          <a:xfrm>
            <a:off x="3914127" y="2950061"/>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2" name="Oval 271"/>
          <p:cNvSpPr/>
          <p:nvPr/>
        </p:nvSpPr>
        <p:spPr>
          <a:xfrm>
            <a:off x="4055576" y="2950061"/>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3" name="Oval 272"/>
          <p:cNvSpPr/>
          <p:nvPr/>
        </p:nvSpPr>
        <p:spPr>
          <a:xfrm>
            <a:off x="4197025" y="2950061"/>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4" name="Oval 273"/>
          <p:cNvSpPr/>
          <p:nvPr/>
        </p:nvSpPr>
        <p:spPr>
          <a:xfrm>
            <a:off x="4338474" y="2950061"/>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5" name="Oval 274"/>
          <p:cNvSpPr/>
          <p:nvPr/>
        </p:nvSpPr>
        <p:spPr>
          <a:xfrm>
            <a:off x="3317193" y="3083612"/>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6" name="Oval 275"/>
          <p:cNvSpPr/>
          <p:nvPr/>
        </p:nvSpPr>
        <p:spPr>
          <a:xfrm>
            <a:off x="3467878" y="3083349"/>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7" name="Oval 276"/>
          <p:cNvSpPr/>
          <p:nvPr/>
        </p:nvSpPr>
        <p:spPr>
          <a:xfrm>
            <a:off x="3621993" y="3092585"/>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8" name="Oval 277"/>
          <p:cNvSpPr/>
          <p:nvPr/>
        </p:nvSpPr>
        <p:spPr>
          <a:xfrm>
            <a:off x="3772678" y="3092585"/>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9" name="Oval 278"/>
          <p:cNvSpPr/>
          <p:nvPr/>
        </p:nvSpPr>
        <p:spPr>
          <a:xfrm>
            <a:off x="3914127" y="3092585"/>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0" name="Oval 279"/>
          <p:cNvSpPr/>
          <p:nvPr/>
        </p:nvSpPr>
        <p:spPr>
          <a:xfrm>
            <a:off x="4055576" y="3092585"/>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1" name="Oval 280"/>
          <p:cNvSpPr/>
          <p:nvPr/>
        </p:nvSpPr>
        <p:spPr>
          <a:xfrm>
            <a:off x="4197025" y="3092585"/>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2" name="Oval 281"/>
          <p:cNvSpPr/>
          <p:nvPr/>
        </p:nvSpPr>
        <p:spPr>
          <a:xfrm>
            <a:off x="4338474" y="3092585"/>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3" name="Oval 282"/>
          <p:cNvSpPr/>
          <p:nvPr/>
        </p:nvSpPr>
        <p:spPr>
          <a:xfrm>
            <a:off x="3317193" y="3216439"/>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4" name="Oval 283"/>
          <p:cNvSpPr/>
          <p:nvPr/>
        </p:nvSpPr>
        <p:spPr>
          <a:xfrm>
            <a:off x="3467878" y="3216176"/>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5" name="Oval 284"/>
          <p:cNvSpPr/>
          <p:nvPr/>
        </p:nvSpPr>
        <p:spPr>
          <a:xfrm>
            <a:off x="3621993" y="3225412"/>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6" name="Oval 285"/>
          <p:cNvSpPr/>
          <p:nvPr/>
        </p:nvSpPr>
        <p:spPr>
          <a:xfrm>
            <a:off x="3772678" y="3225412"/>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7" name="Oval 286"/>
          <p:cNvSpPr/>
          <p:nvPr/>
        </p:nvSpPr>
        <p:spPr>
          <a:xfrm>
            <a:off x="3914127" y="3225412"/>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8" name="Oval 287"/>
          <p:cNvSpPr/>
          <p:nvPr/>
        </p:nvSpPr>
        <p:spPr>
          <a:xfrm>
            <a:off x="4055576" y="3225412"/>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9" name="Oval 288"/>
          <p:cNvSpPr/>
          <p:nvPr/>
        </p:nvSpPr>
        <p:spPr>
          <a:xfrm>
            <a:off x="4197025" y="3225412"/>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0" name="Oval 289"/>
          <p:cNvSpPr/>
          <p:nvPr/>
        </p:nvSpPr>
        <p:spPr>
          <a:xfrm>
            <a:off x="4338474" y="3225412"/>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1" name="Oval 290"/>
          <p:cNvSpPr/>
          <p:nvPr/>
        </p:nvSpPr>
        <p:spPr>
          <a:xfrm>
            <a:off x="3307957" y="3353805"/>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2" name="Oval 291"/>
          <p:cNvSpPr/>
          <p:nvPr/>
        </p:nvSpPr>
        <p:spPr>
          <a:xfrm>
            <a:off x="3458642" y="3353542"/>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3" name="Oval 292"/>
          <p:cNvSpPr/>
          <p:nvPr/>
        </p:nvSpPr>
        <p:spPr>
          <a:xfrm>
            <a:off x="3612757" y="3362778"/>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5" name="Oval 294"/>
          <p:cNvSpPr/>
          <p:nvPr/>
        </p:nvSpPr>
        <p:spPr>
          <a:xfrm>
            <a:off x="3763442" y="3362778"/>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6" name="Oval 295"/>
          <p:cNvSpPr/>
          <p:nvPr/>
        </p:nvSpPr>
        <p:spPr>
          <a:xfrm>
            <a:off x="3904891" y="3362778"/>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7" name="Oval 296"/>
          <p:cNvSpPr/>
          <p:nvPr/>
        </p:nvSpPr>
        <p:spPr>
          <a:xfrm>
            <a:off x="4046340" y="3362778"/>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8" name="Oval 297"/>
          <p:cNvSpPr/>
          <p:nvPr/>
        </p:nvSpPr>
        <p:spPr>
          <a:xfrm>
            <a:off x="4187789" y="3362778"/>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9" name="Oval 298"/>
          <p:cNvSpPr/>
          <p:nvPr/>
        </p:nvSpPr>
        <p:spPr>
          <a:xfrm>
            <a:off x="4329238" y="3362778"/>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0" name="Oval 299"/>
          <p:cNvSpPr/>
          <p:nvPr/>
        </p:nvSpPr>
        <p:spPr>
          <a:xfrm>
            <a:off x="3307957" y="3494908"/>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1" name="Oval 300"/>
          <p:cNvSpPr/>
          <p:nvPr/>
        </p:nvSpPr>
        <p:spPr>
          <a:xfrm>
            <a:off x="3458642" y="3494645"/>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2" name="Oval 301"/>
          <p:cNvSpPr/>
          <p:nvPr/>
        </p:nvSpPr>
        <p:spPr>
          <a:xfrm>
            <a:off x="3612757" y="350388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3" name="Oval 302"/>
          <p:cNvSpPr/>
          <p:nvPr/>
        </p:nvSpPr>
        <p:spPr>
          <a:xfrm>
            <a:off x="3763442" y="350388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4" name="Oval 303"/>
          <p:cNvSpPr/>
          <p:nvPr/>
        </p:nvSpPr>
        <p:spPr>
          <a:xfrm>
            <a:off x="3904891" y="350388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5" name="Oval 304"/>
          <p:cNvSpPr/>
          <p:nvPr/>
        </p:nvSpPr>
        <p:spPr>
          <a:xfrm>
            <a:off x="4046340" y="350388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6" name="Oval 305"/>
          <p:cNvSpPr/>
          <p:nvPr/>
        </p:nvSpPr>
        <p:spPr>
          <a:xfrm>
            <a:off x="4187789" y="350388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7" name="Oval 306"/>
          <p:cNvSpPr/>
          <p:nvPr/>
        </p:nvSpPr>
        <p:spPr>
          <a:xfrm>
            <a:off x="4329238" y="350388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8" name="Oval 307"/>
          <p:cNvSpPr/>
          <p:nvPr/>
        </p:nvSpPr>
        <p:spPr>
          <a:xfrm>
            <a:off x="3307957" y="3638506"/>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9" name="Oval 308"/>
          <p:cNvSpPr/>
          <p:nvPr/>
        </p:nvSpPr>
        <p:spPr>
          <a:xfrm>
            <a:off x="3458642" y="3638243"/>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0" name="Oval 309"/>
          <p:cNvSpPr/>
          <p:nvPr/>
        </p:nvSpPr>
        <p:spPr>
          <a:xfrm>
            <a:off x="3612757" y="3647479"/>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1" name="Oval 310"/>
          <p:cNvSpPr/>
          <p:nvPr/>
        </p:nvSpPr>
        <p:spPr>
          <a:xfrm>
            <a:off x="3763442" y="3647479"/>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2" name="Oval 311"/>
          <p:cNvSpPr/>
          <p:nvPr/>
        </p:nvSpPr>
        <p:spPr>
          <a:xfrm>
            <a:off x="3904891" y="3647479"/>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3" name="Oval 312"/>
          <p:cNvSpPr/>
          <p:nvPr/>
        </p:nvSpPr>
        <p:spPr>
          <a:xfrm>
            <a:off x="4046340" y="3647479"/>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4" name="Oval 313"/>
          <p:cNvSpPr/>
          <p:nvPr/>
        </p:nvSpPr>
        <p:spPr>
          <a:xfrm>
            <a:off x="4187789" y="3647479"/>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5" name="Oval 314"/>
          <p:cNvSpPr/>
          <p:nvPr/>
        </p:nvSpPr>
        <p:spPr>
          <a:xfrm>
            <a:off x="4329238" y="3647479"/>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6" name="Oval 315"/>
          <p:cNvSpPr/>
          <p:nvPr/>
        </p:nvSpPr>
        <p:spPr>
          <a:xfrm>
            <a:off x="3305053" y="3783738"/>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8" name="Oval 317"/>
          <p:cNvSpPr/>
          <p:nvPr/>
        </p:nvSpPr>
        <p:spPr>
          <a:xfrm>
            <a:off x="3455738" y="3783475"/>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9" name="Oval 318"/>
          <p:cNvSpPr/>
          <p:nvPr/>
        </p:nvSpPr>
        <p:spPr>
          <a:xfrm>
            <a:off x="3609853" y="379271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0" name="Oval 319"/>
          <p:cNvSpPr/>
          <p:nvPr/>
        </p:nvSpPr>
        <p:spPr>
          <a:xfrm>
            <a:off x="3760538" y="379271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1" name="Oval 320"/>
          <p:cNvSpPr/>
          <p:nvPr/>
        </p:nvSpPr>
        <p:spPr>
          <a:xfrm>
            <a:off x="3901987" y="379271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2" name="Oval 321"/>
          <p:cNvSpPr/>
          <p:nvPr/>
        </p:nvSpPr>
        <p:spPr>
          <a:xfrm>
            <a:off x="4043436" y="379271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3" name="Oval 322"/>
          <p:cNvSpPr/>
          <p:nvPr/>
        </p:nvSpPr>
        <p:spPr>
          <a:xfrm>
            <a:off x="4184885" y="379271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4" name="Oval 323"/>
          <p:cNvSpPr/>
          <p:nvPr/>
        </p:nvSpPr>
        <p:spPr>
          <a:xfrm>
            <a:off x="4326334" y="379271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7" name="Oval 326"/>
          <p:cNvSpPr/>
          <p:nvPr/>
        </p:nvSpPr>
        <p:spPr>
          <a:xfrm>
            <a:off x="3306677" y="3923397"/>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8" name="Oval 327"/>
          <p:cNvSpPr/>
          <p:nvPr/>
        </p:nvSpPr>
        <p:spPr>
          <a:xfrm>
            <a:off x="3457362" y="3923134"/>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9" name="Oval 328"/>
          <p:cNvSpPr/>
          <p:nvPr/>
        </p:nvSpPr>
        <p:spPr>
          <a:xfrm>
            <a:off x="3611477" y="3932370"/>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0" name="Oval 329"/>
          <p:cNvSpPr/>
          <p:nvPr/>
        </p:nvSpPr>
        <p:spPr>
          <a:xfrm>
            <a:off x="3762162" y="3932370"/>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2" name="Oval 331"/>
          <p:cNvSpPr/>
          <p:nvPr/>
        </p:nvSpPr>
        <p:spPr>
          <a:xfrm>
            <a:off x="3903611" y="3932370"/>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3" name="Oval 332"/>
          <p:cNvSpPr/>
          <p:nvPr/>
        </p:nvSpPr>
        <p:spPr>
          <a:xfrm>
            <a:off x="4045060" y="3932370"/>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4" name="Oval 333"/>
          <p:cNvSpPr/>
          <p:nvPr/>
        </p:nvSpPr>
        <p:spPr>
          <a:xfrm>
            <a:off x="4186509" y="3932370"/>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5" name="Oval 334"/>
          <p:cNvSpPr/>
          <p:nvPr/>
        </p:nvSpPr>
        <p:spPr>
          <a:xfrm>
            <a:off x="4327958" y="3932370"/>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6" name="TextBox 335"/>
          <p:cNvSpPr txBox="1"/>
          <p:nvPr/>
        </p:nvSpPr>
        <p:spPr>
          <a:xfrm>
            <a:off x="2522464" y="3878664"/>
            <a:ext cx="383376" cy="246221"/>
          </a:xfrm>
          <a:prstGeom prst="rect">
            <a:avLst/>
          </a:prstGeom>
          <a:noFill/>
        </p:spPr>
        <p:txBody>
          <a:bodyPr wrap="square" rtlCol="0">
            <a:spAutoFit/>
          </a:bodyPr>
          <a:lstStyle/>
          <a:p>
            <a:r>
              <a:rPr lang="en-US" sz="1000" dirty="0"/>
              <a:t>Q</a:t>
            </a:r>
          </a:p>
        </p:txBody>
      </p:sp>
      <p:sp>
        <p:nvSpPr>
          <p:cNvPr id="337" name="TextBox 336"/>
          <p:cNvSpPr txBox="1"/>
          <p:nvPr/>
        </p:nvSpPr>
        <p:spPr>
          <a:xfrm>
            <a:off x="2509058" y="2915452"/>
            <a:ext cx="319512" cy="246221"/>
          </a:xfrm>
          <a:prstGeom prst="rect">
            <a:avLst/>
          </a:prstGeom>
          <a:noFill/>
        </p:spPr>
        <p:txBody>
          <a:bodyPr wrap="square" rtlCol="0">
            <a:spAutoFit/>
          </a:bodyPr>
          <a:lstStyle/>
          <a:p>
            <a:r>
              <a:rPr lang="en-US" sz="1000" dirty="0"/>
              <a:t>A</a:t>
            </a:r>
          </a:p>
        </p:txBody>
      </p:sp>
      <mc:AlternateContent xmlns:mc="http://schemas.openxmlformats.org/markup-compatibility/2006" xmlns:a14="http://schemas.microsoft.com/office/drawing/2010/main">
        <mc:Choice Requires="a14">
          <p:sp>
            <p:nvSpPr>
              <p:cNvPr id="338" name="TextBox 337"/>
              <p:cNvSpPr txBox="1"/>
              <p:nvPr/>
            </p:nvSpPr>
            <p:spPr>
              <a:xfrm>
                <a:off x="3215723" y="2649049"/>
                <a:ext cx="123107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1</m:t>
                          </m:r>
                        </m:sub>
                      </m:sSub>
                      <m:sSub>
                        <m:sSubPr>
                          <m:ctrlPr>
                            <a:rPr lang="en-US" sz="1000" i="1">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2</m:t>
                          </m:r>
                        </m:sub>
                      </m:sSub>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3</m:t>
                          </m:r>
                        </m:sub>
                      </m:sSub>
                      <m:sSub>
                        <m:sSubPr>
                          <m:ctrlPr>
                            <a:rPr lang="en-US" sz="1000" i="1">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4</m:t>
                          </m:r>
                        </m:sub>
                      </m:sSub>
                      <m:sSub>
                        <m:sSubPr>
                          <m:ctrlPr>
                            <a:rPr lang="en-US" sz="1000" i="1">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5</m:t>
                          </m:r>
                        </m:sub>
                      </m:sSub>
                      <m:sSub>
                        <m:sSubPr>
                          <m:ctrlPr>
                            <a:rPr lang="en-US" sz="1000" i="1">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6</m:t>
                          </m:r>
                        </m:sub>
                      </m:sSub>
                      <m:sSub>
                        <m:sSubPr>
                          <m:ctrlPr>
                            <a:rPr lang="en-US" sz="1000" i="1">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7</m:t>
                          </m:r>
                        </m:sub>
                      </m:sSub>
                      <m:sSub>
                        <m:sSubPr>
                          <m:ctrlPr>
                            <a:rPr lang="en-US" sz="1000" i="1">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8</m:t>
                          </m:r>
                        </m:sub>
                      </m:sSub>
                    </m:oMath>
                  </m:oMathPara>
                </a14:m>
                <a:endParaRPr lang="en-US" sz="1000" dirty="0"/>
              </a:p>
            </p:txBody>
          </p:sp>
        </mc:Choice>
        <mc:Fallback xmlns="">
          <p:sp>
            <p:nvSpPr>
              <p:cNvPr id="338" name="TextBox 337"/>
              <p:cNvSpPr txBox="1">
                <a:spLocks noRot="1" noChangeAspect="1" noMove="1" noResize="1" noEditPoints="1" noAdjustHandles="1" noChangeArrowheads="1" noChangeShapeType="1" noTextEdit="1"/>
              </p:cNvSpPr>
              <p:nvPr/>
            </p:nvSpPr>
            <p:spPr>
              <a:xfrm>
                <a:off x="3215723" y="2649049"/>
                <a:ext cx="1231078" cy="24622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9" name="TextBox 338"/>
              <p:cNvSpPr txBox="1"/>
              <p:nvPr/>
            </p:nvSpPr>
            <p:spPr>
              <a:xfrm>
                <a:off x="2930759" y="2857442"/>
                <a:ext cx="263649" cy="132343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1</m:t>
                          </m:r>
                        </m:sub>
                      </m:sSub>
                    </m:oMath>
                  </m:oMathPara>
                </a14:m>
                <a:endParaRPr lang="en-US" sz="1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2</m:t>
                          </m:r>
                        </m:sub>
                      </m:sSub>
                    </m:oMath>
                  </m:oMathPara>
                </a14:m>
                <a:endParaRPr lang="en-US" sz="1000" dirty="0"/>
              </a:p>
              <a:p>
                <a:pP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3</m:t>
                          </m:r>
                        </m:sub>
                      </m:sSub>
                    </m:oMath>
                  </m:oMathPara>
                </a14:m>
                <a:endParaRPr lang="en-US" sz="1000" dirty="0"/>
              </a:p>
              <a:p>
                <a:pP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4</m:t>
                          </m:r>
                        </m:sub>
                      </m:sSub>
                    </m:oMath>
                  </m:oMathPara>
                </a14:m>
                <a:endParaRPr lang="en-US" sz="1000" dirty="0"/>
              </a:p>
              <a:p>
                <a:pP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5</m:t>
                          </m:r>
                        </m:sub>
                      </m:sSub>
                    </m:oMath>
                  </m:oMathPara>
                </a14:m>
                <a:endParaRPr lang="en-US" sz="1000" dirty="0"/>
              </a:p>
              <a:p>
                <a:pP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6</m:t>
                          </m:r>
                        </m:sub>
                      </m:sSub>
                    </m:oMath>
                  </m:oMathPara>
                </a14:m>
                <a:endParaRPr lang="en-US" sz="1000" dirty="0"/>
              </a:p>
              <a:p>
                <a:pP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7</m:t>
                          </m:r>
                        </m:sub>
                      </m:sSub>
                    </m:oMath>
                  </m:oMathPara>
                </a14:m>
                <a:endParaRPr lang="en-US" sz="1000" dirty="0"/>
              </a:p>
              <a:p>
                <a:pP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8</m:t>
                          </m:r>
                        </m:sub>
                      </m:sSub>
                    </m:oMath>
                  </m:oMathPara>
                </a14:m>
                <a:endParaRPr lang="en-US" sz="1000" dirty="0"/>
              </a:p>
            </p:txBody>
          </p:sp>
        </mc:Choice>
        <mc:Fallback xmlns="">
          <p:sp>
            <p:nvSpPr>
              <p:cNvPr id="339" name="TextBox 338"/>
              <p:cNvSpPr txBox="1">
                <a:spLocks noRot="1" noChangeAspect="1" noMove="1" noResize="1" noEditPoints="1" noAdjustHandles="1" noChangeArrowheads="1" noChangeShapeType="1" noTextEdit="1"/>
              </p:cNvSpPr>
              <p:nvPr/>
            </p:nvSpPr>
            <p:spPr>
              <a:xfrm>
                <a:off x="2930759" y="2857442"/>
                <a:ext cx="263649" cy="1323439"/>
              </a:xfrm>
              <a:prstGeom prst="rect">
                <a:avLst/>
              </a:prstGeom>
              <a:blipFill>
                <a:blip r:embed="rId8"/>
                <a:stretch>
                  <a:fillRect/>
                </a:stretch>
              </a:blipFill>
            </p:spPr>
            <p:txBody>
              <a:bodyPr/>
              <a:lstStyle/>
              <a:p>
                <a:r>
                  <a:rPr lang="en-US">
                    <a:noFill/>
                  </a:rPr>
                  <a:t> </a:t>
                </a:r>
              </a:p>
            </p:txBody>
          </p:sp>
        </mc:Fallback>
      </mc:AlternateContent>
      <p:cxnSp>
        <p:nvCxnSpPr>
          <p:cNvPr id="340" name="Straight Arrow Connector 339"/>
          <p:cNvCxnSpPr>
            <a:stCxn id="264" idx="6"/>
            <a:endCxn id="339" idx="1"/>
          </p:cNvCxnSpPr>
          <p:nvPr/>
        </p:nvCxnSpPr>
        <p:spPr>
          <a:xfrm>
            <a:off x="2738381" y="3519162"/>
            <a:ext cx="192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9" name="TextBox 348"/>
          <p:cNvSpPr txBox="1"/>
          <p:nvPr/>
        </p:nvSpPr>
        <p:spPr>
          <a:xfrm>
            <a:off x="6220791" y="4567331"/>
            <a:ext cx="1849245" cy="246221"/>
          </a:xfrm>
          <a:prstGeom prst="rect">
            <a:avLst/>
          </a:prstGeom>
          <a:noFill/>
        </p:spPr>
        <p:txBody>
          <a:bodyPr wrap="square" rtlCol="0">
            <a:spAutoFit/>
          </a:bodyPr>
          <a:lstStyle/>
          <a:p>
            <a:r>
              <a:rPr lang="en-US" sz="1000" dirty="0"/>
              <a:t>Question Attention Network</a:t>
            </a:r>
          </a:p>
        </p:txBody>
      </p:sp>
      <mc:AlternateContent xmlns:mc="http://schemas.openxmlformats.org/markup-compatibility/2006" xmlns:a14="http://schemas.microsoft.com/office/drawing/2010/main">
        <mc:Choice Requires="a14">
          <p:sp>
            <p:nvSpPr>
              <p:cNvPr id="350" name="TextBox 349"/>
              <p:cNvSpPr txBox="1"/>
              <p:nvPr/>
            </p:nvSpPr>
            <p:spPr>
              <a:xfrm>
                <a:off x="5071446" y="4776181"/>
                <a:ext cx="212829"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1" i="1" smtClean="0">
                              <a:latin typeface="Cambria Math" panose="02040503050406030204" pitchFamily="18" charset="0"/>
                            </a:rPr>
                          </m:ctrlPr>
                        </m:sSubPr>
                        <m:e>
                          <m:r>
                            <a:rPr lang="en-US" sz="1000" b="1" i="1" smtClean="0">
                              <a:latin typeface="Cambria Math" panose="02040503050406030204" pitchFamily="18" charset="0"/>
                            </a:rPr>
                            <m:t>{</m:t>
                          </m:r>
                          <m:r>
                            <a:rPr lang="en-US" sz="1000" b="1" i="1" smtClean="0">
                              <a:latin typeface="Cambria Math" panose="02040503050406030204" pitchFamily="18" charset="0"/>
                            </a:rPr>
                            <m:t>𝒘</m:t>
                          </m:r>
                        </m:e>
                        <m:sub>
                          <m:r>
                            <a:rPr lang="en-US" sz="1000" b="1" i="1" smtClean="0">
                              <a:latin typeface="Cambria Math" panose="02040503050406030204" pitchFamily="18" charset="0"/>
                            </a:rPr>
                            <m:t>𝒌𝒕</m:t>
                          </m:r>
                        </m:sub>
                      </m:sSub>
                      <m:r>
                        <a:rPr lang="en-US" sz="1000" b="1" i="1" smtClean="0">
                          <a:latin typeface="Cambria Math" panose="02040503050406030204" pitchFamily="18" charset="0"/>
                        </a:rPr>
                        <m:t>}</m:t>
                      </m:r>
                    </m:oMath>
                  </m:oMathPara>
                </a14:m>
                <a:endParaRPr lang="en-US" sz="1000" b="1" dirty="0"/>
              </a:p>
            </p:txBody>
          </p:sp>
        </mc:Choice>
        <mc:Fallback xmlns="">
          <p:sp>
            <p:nvSpPr>
              <p:cNvPr id="350" name="TextBox 349"/>
              <p:cNvSpPr txBox="1">
                <a:spLocks noRot="1" noChangeAspect="1" noMove="1" noResize="1" noEditPoints="1" noAdjustHandles="1" noChangeArrowheads="1" noChangeShapeType="1" noTextEdit="1"/>
              </p:cNvSpPr>
              <p:nvPr/>
            </p:nvSpPr>
            <p:spPr>
              <a:xfrm>
                <a:off x="5071446" y="4776181"/>
                <a:ext cx="212829" cy="246221"/>
              </a:xfrm>
              <a:prstGeom prst="rect">
                <a:avLst/>
              </a:prstGeom>
              <a:blipFill>
                <a:blip r:embed="rId9"/>
                <a:stretch>
                  <a:fillRect r="-111429" b="-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1" name="TextBox 350"/>
              <p:cNvSpPr txBox="1"/>
              <p:nvPr/>
            </p:nvSpPr>
            <p:spPr>
              <a:xfrm>
                <a:off x="6959849" y="4747614"/>
                <a:ext cx="212829" cy="2600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1" i="1" smtClean="0">
                              <a:latin typeface="Cambria Math" panose="02040503050406030204" pitchFamily="18" charset="0"/>
                            </a:rPr>
                          </m:ctrlPr>
                        </m:sSubPr>
                        <m:e>
                          <m:r>
                            <a:rPr lang="en-US" sz="1000" b="1" i="1" smtClean="0">
                              <a:latin typeface="Cambria Math" panose="02040503050406030204" pitchFamily="18" charset="0"/>
                            </a:rPr>
                            <m:t>{</m:t>
                          </m:r>
                          <m:r>
                            <a:rPr lang="en-US" sz="1000" b="1" i="1" smtClean="0">
                              <a:latin typeface="Cambria Math" panose="02040503050406030204" pitchFamily="18" charset="0"/>
                            </a:rPr>
                            <m:t>𝒗</m:t>
                          </m:r>
                        </m:e>
                        <m:sub>
                          <m:r>
                            <a:rPr lang="en-US" sz="1000" b="1" i="1" smtClean="0">
                              <a:latin typeface="Cambria Math" panose="02040503050406030204" pitchFamily="18" charset="0"/>
                            </a:rPr>
                            <m:t>𝒑</m:t>
                          </m:r>
                        </m:sub>
                      </m:sSub>
                      <m:r>
                        <a:rPr lang="en-US" sz="1000" b="1" i="0" smtClean="0">
                          <a:latin typeface="Cambria Math" panose="02040503050406030204" pitchFamily="18" charset="0"/>
                        </a:rPr>
                        <m:t>}</m:t>
                      </m:r>
                    </m:oMath>
                  </m:oMathPara>
                </a14:m>
                <a:endParaRPr lang="en-US" sz="1000" b="1" dirty="0"/>
              </a:p>
            </p:txBody>
          </p:sp>
        </mc:Choice>
        <mc:Fallback xmlns="">
          <p:sp>
            <p:nvSpPr>
              <p:cNvPr id="351" name="TextBox 350"/>
              <p:cNvSpPr txBox="1">
                <a:spLocks noRot="1" noChangeAspect="1" noMove="1" noResize="1" noEditPoints="1" noAdjustHandles="1" noChangeArrowheads="1" noChangeShapeType="1" noTextEdit="1"/>
              </p:cNvSpPr>
              <p:nvPr/>
            </p:nvSpPr>
            <p:spPr>
              <a:xfrm>
                <a:off x="6959849" y="4747614"/>
                <a:ext cx="212829" cy="260008"/>
              </a:xfrm>
              <a:prstGeom prst="rect">
                <a:avLst/>
              </a:prstGeom>
              <a:blipFill>
                <a:blip r:embed="rId10"/>
                <a:stretch>
                  <a:fillRect r="-82857" b="-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2" name="TextBox 351"/>
              <p:cNvSpPr txBox="1"/>
              <p:nvPr/>
            </p:nvSpPr>
            <p:spPr>
              <a:xfrm>
                <a:off x="6687294" y="4754122"/>
                <a:ext cx="212829" cy="260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1" i="1" smtClean="0">
                              <a:latin typeface="Cambria Math" panose="02040503050406030204" pitchFamily="18" charset="0"/>
                            </a:rPr>
                          </m:ctrlPr>
                        </m:sSubPr>
                        <m:e>
                          <m:r>
                            <a:rPr lang="en-US" sz="1000" b="1" i="1" smtClean="0">
                              <a:latin typeface="Cambria Math" panose="02040503050406030204" pitchFamily="18" charset="0"/>
                            </a:rPr>
                            <m:t>𝒉</m:t>
                          </m:r>
                        </m:e>
                        <m:sub>
                          <m:r>
                            <a:rPr lang="en-US" sz="1000" b="1" i="1" smtClean="0">
                              <a:latin typeface="Cambria Math" panose="02040503050406030204" pitchFamily="18" charset="0"/>
                            </a:rPr>
                            <m:t>𝒋</m:t>
                          </m:r>
                        </m:sub>
                      </m:sSub>
                    </m:oMath>
                  </m:oMathPara>
                </a14:m>
                <a:endParaRPr lang="en-US" sz="1000" b="1" dirty="0"/>
              </a:p>
            </p:txBody>
          </p:sp>
        </mc:Choice>
        <mc:Fallback xmlns="">
          <p:sp>
            <p:nvSpPr>
              <p:cNvPr id="352" name="TextBox 351"/>
              <p:cNvSpPr txBox="1">
                <a:spLocks noRot="1" noChangeAspect="1" noMove="1" noResize="1" noEditPoints="1" noAdjustHandles="1" noChangeArrowheads="1" noChangeShapeType="1" noTextEdit="1"/>
              </p:cNvSpPr>
              <p:nvPr/>
            </p:nvSpPr>
            <p:spPr>
              <a:xfrm>
                <a:off x="6687294" y="4754122"/>
                <a:ext cx="212829" cy="260777"/>
              </a:xfrm>
              <a:prstGeom prst="rect">
                <a:avLst/>
              </a:prstGeom>
              <a:blipFill>
                <a:blip r:embed="rId11"/>
                <a:stretch>
                  <a:fillRect r="-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3" name="TextBox 352"/>
              <p:cNvSpPr txBox="1"/>
              <p:nvPr/>
            </p:nvSpPr>
            <p:spPr>
              <a:xfrm>
                <a:off x="3919827" y="4754122"/>
                <a:ext cx="212829" cy="260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1" i="1" smtClean="0">
                              <a:latin typeface="Cambria Math" panose="02040503050406030204" pitchFamily="18" charset="0"/>
                            </a:rPr>
                          </m:ctrlPr>
                        </m:sSubPr>
                        <m:e>
                          <m:r>
                            <a:rPr lang="en-US" sz="1000" b="1" i="1" smtClean="0">
                              <a:latin typeface="Cambria Math" panose="02040503050406030204" pitchFamily="18" charset="0"/>
                            </a:rPr>
                            <m:t>𝒙</m:t>
                          </m:r>
                        </m:e>
                        <m:sub>
                          <m:r>
                            <a:rPr lang="en-US" sz="1000" b="1" i="1" smtClean="0">
                              <a:latin typeface="Cambria Math" panose="02040503050406030204" pitchFamily="18" charset="0"/>
                            </a:rPr>
                            <m:t>𝒋𝒌</m:t>
                          </m:r>
                        </m:sub>
                      </m:sSub>
                    </m:oMath>
                  </m:oMathPara>
                </a14:m>
                <a:endParaRPr lang="en-US" sz="1000" b="1" dirty="0"/>
              </a:p>
            </p:txBody>
          </p:sp>
        </mc:Choice>
        <mc:Fallback xmlns="">
          <p:sp>
            <p:nvSpPr>
              <p:cNvPr id="353" name="TextBox 352"/>
              <p:cNvSpPr txBox="1">
                <a:spLocks noRot="1" noChangeAspect="1" noMove="1" noResize="1" noEditPoints="1" noAdjustHandles="1" noChangeArrowheads="1" noChangeShapeType="1" noTextEdit="1"/>
              </p:cNvSpPr>
              <p:nvPr/>
            </p:nvSpPr>
            <p:spPr>
              <a:xfrm>
                <a:off x="3919827" y="4754122"/>
                <a:ext cx="212829" cy="260777"/>
              </a:xfrm>
              <a:prstGeom prst="rect">
                <a:avLst/>
              </a:prstGeom>
              <a:blipFill>
                <a:blip r:embed="rId12"/>
                <a:stretch>
                  <a:fillRect r="-40000"/>
                </a:stretch>
              </a:blipFill>
            </p:spPr>
            <p:txBody>
              <a:bodyPr/>
              <a:lstStyle/>
              <a:p>
                <a:r>
                  <a:rPr lang="en-US">
                    <a:noFill/>
                  </a:rPr>
                  <a:t> </a:t>
                </a:r>
              </a:p>
            </p:txBody>
          </p:sp>
        </mc:Fallback>
      </mc:AlternateContent>
      <p:sp>
        <p:nvSpPr>
          <p:cNvPr id="356" name="Oval 355"/>
          <p:cNvSpPr/>
          <p:nvPr/>
        </p:nvSpPr>
        <p:spPr>
          <a:xfrm>
            <a:off x="6006811" y="2403500"/>
            <a:ext cx="141449" cy="138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7" name="Oval 356"/>
          <p:cNvSpPr/>
          <p:nvPr/>
        </p:nvSpPr>
        <p:spPr>
          <a:xfrm>
            <a:off x="6006809" y="2844450"/>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8" name="TextBox 357"/>
          <p:cNvSpPr txBox="1"/>
          <p:nvPr/>
        </p:nvSpPr>
        <p:spPr>
          <a:xfrm>
            <a:off x="1248290" y="4385119"/>
            <a:ext cx="1231078" cy="246221"/>
          </a:xfrm>
          <a:prstGeom prst="rect">
            <a:avLst/>
          </a:prstGeom>
          <a:noFill/>
        </p:spPr>
        <p:txBody>
          <a:bodyPr wrap="square" rtlCol="0">
            <a:spAutoFit/>
          </a:bodyPr>
          <a:lstStyle/>
          <a:p>
            <a:r>
              <a:rPr lang="en-US" sz="1000" dirty="0"/>
              <a:t>Word Embedding</a:t>
            </a:r>
          </a:p>
        </p:txBody>
      </p:sp>
      <p:sp>
        <p:nvSpPr>
          <p:cNvPr id="359" name="TextBox 358"/>
          <p:cNvSpPr txBox="1"/>
          <p:nvPr/>
        </p:nvSpPr>
        <p:spPr>
          <a:xfrm>
            <a:off x="3330908" y="4406580"/>
            <a:ext cx="1231078" cy="246221"/>
          </a:xfrm>
          <a:prstGeom prst="rect">
            <a:avLst/>
          </a:prstGeom>
          <a:noFill/>
        </p:spPr>
        <p:txBody>
          <a:bodyPr wrap="square" rtlCol="0">
            <a:spAutoFit/>
          </a:bodyPr>
          <a:lstStyle/>
          <a:p>
            <a:r>
              <a:rPr lang="en-US" sz="1000" dirty="0"/>
              <a:t>QA Matching Matrix</a:t>
            </a:r>
          </a:p>
        </p:txBody>
      </p:sp>
      <p:sp>
        <p:nvSpPr>
          <p:cNvPr id="361" name="TextBox 360"/>
          <p:cNvSpPr txBox="1"/>
          <p:nvPr/>
        </p:nvSpPr>
        <p:spPr>
          <a:xfrm>
            <a:off x="4738026" y="4407467"/>
            <a:ext cx="1375555" cy="246221"/>
          </a:xfrm>
          <a:prstGeom prst="rect">
            <a:avLst/>
          </a:prstGeom>
          <a:noFill/>
        </p:spPr>
        <p:txBody>
          <a:bodyPr wrap="square" rtlCol="0">
            <a:spAutoFit/>
          </a:bodyPr>
          <a:lstStyle/>
          <a:p>
            <a:r>
              <a:rPr lang="en-US" sz="1000" dirty="0"/>
              <a:t>Value-shard Weight</a:t>
            </a:r>
          </a:p>
        </p:txBody>
      </p:sp>
      <p:sp>
        <p:nvSpPr>
          <p:cNvPr id="362" name="Oval 361"/>
          <p:cNvSpPr/>
          <p:nvPr/>
        </p:nvSpPr>
        <p:spPr>
          <a:xfrm>
            <a:off x="6006811" y="2549154"/>
            <a:ext cx="141449" cy="138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3" name="Oval 362"/>
          <p:cNvSpPr/>
          <p:nvPr/>
        </p:nvSpPr>
        <p:spPr>
          <a:xfrm>
            <a:off x="6006810" y="2696087"/>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64" name="Straight Arrow Connector 363"/>
          <p:cNvCxnSpPr>
            <a:stCxn id="356" idx="6"/>
          </p:cNvCxnSpPr>
          <p:nvPr/>
        </p:nvCxnSpPr>
        <p:spPr>
          <a:xfrm>
            <a:off x="6148260" y="2472905"/>
            <a:ext cx="594706" cy="201819"/>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5" name="Straight Arrow Connector 364"/>
          <p:cNvCxnSpPr>
            <a:stCxn id="362" idx="6"/>
          </p:cNvCxnSpPr>
          <p:nvPr/>
        </p:nvCxnSpPr>
        <p:spPr>
          <a:xfrm>
            <a:off x="6148260" y="2618559"/>
            <a:ext cx="594706" cy="56165"/>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6" name="Straight Arrow Connector 365"/>
          <p:cNvCxnSpPr>
            <a:stCxn id="363" idx="6"/>
          </p:cNvCxnSpPr>
          <p:nvPr/>
        </p:nvCxnSpPr>
        <p:spPr>
          <a:xfrm flipV="1">
            <a:off x="6148259" y="2674724"/>
            <a:ext cx="594707" cy="90768"/>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7" name="Straight Arrow Connector 366"/>
          <p:cNvCxnSpPr>
            <a:stCxn id="357" idx="6"/>
          </p:cNvCxnSpPr>
          <p:nvPr/>
        </p:nvCxnSpPr>
        <p:spPr>
          <a:xfrm flipV="1">
            <a:off x="6148258" y="2674724"/>
            <a:ext cx="594708" cy="239131"/>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68" name="Oval 367"/>
          <p:cNvSpPr/>
          <p:nvPr/>
        </p:nvSpPr>
        <p:spPr>
          <a:xfrm>
            <a:off x="6004836" y="3052817"/>
            <a:ext cx="141449" cy="138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3" name="Oval 382"/>
          <p:cNvSpPr/>
          <p:nvPr/>
        </p:nvSpPr>
        <p:spPr>
          <a:xfrm>
            <a:off x="6004834" y="3493767"/>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4" name="Oval 383"/>
          <p:cNvSpPr/>
          <p:nvPr/>
        </p:nvSpPr>
        <p:spPr>
          <a:xfrm>
            <a:off x="6004836" y="3198471"/>
            <a:ext cx="141449" cy="138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5" name="Oval 384"/>
          <p:cNvSpPr/>
          <p:nvPr/>
        </p:nvSpPr>
        <p:spPr>
          <a:xfrm>
            <a:off x="6004835" y="3345404"/>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86" name="Straight Arrow Connector 385"/>
          <p:cNvCxnSpPr>
            <a:stCxn id="368" idx="6"/>
          </p:cNvCxnSpPr>
          <p:nvPr/>
        </p:nvCxnSpPr>
        <p:spPr>
          <a:xfrm>
            <a:off x="6146285" y="3122222"/>
            <a:ext cx="594706" cy="201819"/>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7" name="Straight Arrow Connector 386"/>
          <p:cNvCxnSpPr>
            <a:stCxn id="384" idx="6"/>
          </p:cNvCxnSpPr>
          <p:nvPr/>
        </p:nvCxnSpPr>
        <p:spPr>
          <a:xfrm>
            <a:off x="6146285" y="3267876"/>
            <a:ext cx="594706" cy="56165"/>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8" name="Straight Arrow Connector 387"/>
          <p:cNvCxnSpPr>
            <a:stCxn id="385" idx="6"/>
          </p:cNvCxnSpPr>
          <p:nvPr/>
        </p:nvCxnSpPr>
        <p:spPr>
          <a:xfrm flipV="1">
            <a:off x="6146284" y="3324041"/>
            <a:ext cx="594707" cy="90768"/>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05" name="Straight Arrow Connector 404"/>
          <p:cNvCxnSpPr>
            <a:stCxn id="383" idx="6"/>
          </p:cNvCxnSpPr>
          <p:nvPr/>
        </p:nvCxnSpPr>
        <p:spPr>
          <a:xfrm flipV="1">
            <a:off x="6146283" y="3324041"/>
            <a:ext cx="594708" cy="239131"/>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408" name="Oval 407"/>
          <p:cNvSpPr/>
          <p:nvPr/>
        </p:nvSpPr>
        <p:spPr>
          <a:xfrm>
            <a:off x="6004836" y="3887764"/>
            <a:ext cx="141449" cy="138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9" name="Oval 408"/>
          <p:cNvSpPr/>
          <p:nvPr/>
        </p:nvSpPr>
        <p:spPr>
          <a:xfrm>
            <a:off x="6004834" y="4328714"/>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0" name="Oval 409"/>
          <p:cNvSpPr/>
          <p:nvPr/>
        </p:nvSpPr>
        <p:spPr>
          <a:xfrm>
            <a:off x="6004836" y="4033418"/>
            <a:ext cx="141449" cy="138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1" name="Oval 410"/>
          <p:cNvSpPr/>
          <p:nvPr/>
        </p:nvSpPr>
        <p:spPr>
          <a:xfrm>
            <a:off x="6004835" y="418035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12" name="Straight Arrow Connector 411"/>
          <p:cNvCxnSpPr>
            <a:stCxn id="408" idx="6"/>
          </p:cNvCxnSpPr>
          <p:nvPr/>
        </p:nvCxnSpPr>
        <p:spPr>
          <a:xfrm>
            <a:off x="6146285" y="3957169"/>
            <a:ext cx="594706" cy="201819"/>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3" name="Straight Arrow Connector 412"/>
          <p:cNvCxnSpPr>
            <a:stCxn id="410" idx="6"/>
          </p:cNvCxnSpPr>
          <p:nvPr/>
        </p:nvCxnSpPr>
        <p:spPr>
          <a:xfrm>
            <a:off x="6146285" y="4102823"/>
            <a:ext cx="594706" cy="56165"/>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5" name="Straight Arrow Connector 414"/>
          <p:cNvCxnSpPr>
            <a:stCxn id="411" idx="6"/>
          </p:cNvCxnSpPr>
          <p:nvPr/>
        </p:nvCxnSpPr>
        <p:spPr>
          <a:xfrm flipV="1">
            <a:off x="6146284" y="4158988"/>
            <a:ext cx="594707" cy="90768"/>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6" name="Straight Arrow Connector 415"/>
          <p:cNvCxnSpPr>
            <a:stCxn id="409" idx="6"/>
          </p:cNvCxnSpPr>
          <p:nvPr/>
        </p:nvCxnSpPr>
        <p:spPr>
          <a:xfrm flipV="1">
            <a:off x="6146283" y="4158988"/>
            <a:ext cx="594708" cy="239131"/>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17" name="TextBox 416"/>
              <p:cNvSpPr txBox="1"/>
              <p:nvPr/>
            </p:nvSpPr>
            <p:spPr>
              <a:xfrm>
                <a:off x="6267004" y="4761401"/>
                <a:ext cx="212829"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1" i="1" smtClean="0">
                              <a:latin typeface="Cambria Math" panose="02040503050406030204" pitchFamily="18" charset="0"/>
                            </a:rPr>
                          </m:ctrlPr>
                        </m:sSubPr>
                        <m:e>
                          <m:r>
                            <a:rPr lang="en-US" sz="1000" b="1" i="1" smtClean="0">
                              <a:latin typeface="Cambria Math" panose="02040503050406030204" pitchFamily="18" charset="0"/>
                            </a:rPr>
                            <m:t>{</m:t>
                          </m:r>
                          <m:r>
                            <a:rPr lang="en-US" sz="1000" b="1" i="1" smtClean="0">
                              <a:latin typeface="Cambria Math" panose="02040503050406030204" pitchFamily="18" charset="0"/>
                            </a:rPr>
                            <m:t>𝒓</m:t>
                          </m:r>
                        </m:e>
                        <m:sub>
                          <m:r>
                            <a:rPr lang="en-US" sz="1000" b="1" i="1" smtClean="0">
                              <a:latin typeface="Cambria Math" panose="02040503050406030204" pitchFamily="18" charset="0"/>
                            </a:rPr>
                            <m:t>𝒕</m:t>
                          </m:r>
                        </m:sub>
                      </m:sSub>
                      <m:r>
                        <a:rPr lang="en-US" sz="1000" b="1" i="0" smtClean="0">
                          <a:latin typeface="Cambria Math" panose="02040503050406030204" pitchFamily="18" charset="0"/>
                        </a:rPr>
                        <m:t>}</m:t>
                      </m:r>
                    </m:oMath>
                  </m:oMathPara>
                </a14:m>
                <a:endParaRPr lang="en-US" sz="1000" b="1" dirty="0"/>
              </a:p>
            </p:txBody>
          </p:sp>
        </mc:Choice>
        <mc:Fallback xmlns="">
          <p:sp>
            <p:nvSpPr>
              <p:cNvPr id="417" name="TextBox 416"/>
              <p:cNvSpPr txBox="1">
                <a:spLocks noRot="1" noChangeAspect="1" noMove="1" noResize="1" noEditPoints="1" noAdjustHandles="1" noChangeArrowheads="1" noChangeShapeType="1" noTextEdit="1"/>
              </p:cNvSpPr>
              <p:nvPr/>
            </p:nvSpPr>
            <p:spPr>
              <a:xfrm>
                <a:off x="6267004" y="4761401"/>
                <a:ext cx="212829" cy="246221"/>
              </a:xfrm>
              <a:prstGeom prst="rect">
                <a:avLst/>
              </a:prstGeom>
              <a:blipFill>
                <a:blip r:embed="rId13"/>
                <a:stretch>
                  <a:fillRect r="-7142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8" name="TextBox 417"/>
              <p:cNvSpPr txBox="1"/>
              <p:nvPr/>
            </p:nvSpPr>
            <p:spPr>
              <a:xfrm>
                <a:off x="5994932" y="4764121"/>
                <a:ext cx="212829"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1" i="1" smtClean="0">
                              <a:latin typeface="Cambria Math" panose="02040503050406030204" pitchFamily="18" charset="0"/>
                            </a:rPr>
                          </m:ctrlPr>
                        </m:sSubPr>
                        <m:e>
                          <m:r>
                            <a:rPr lang="en-US" sz="1000" b="1" i="1" smtClean="0">
                              <a:latin typeface="Cambria Math" panose="02040503050406030204" pitchFamily="18" charset="0"/>
                            </a:rPr>
                            <m:t>𝒔</m:t>
                          </m:r>
                        </m:e>
                        <m:sub>
                          <m:r>
                            <a:rPr lang="en-US" sz="1000" b="1" i="1" smtClean="0">
                              <a:latin typeface="Cambria Math" panose="02040503050406030204" pitchFamily="18" charset="0"/>
                            </a:rPr>
                            <m:t>𝒕</m:t>
                          </m:r>
                        </m:sub>
                      </m:sSub>
                    </m:oMath>
                  </m:oMathPara>
                </a14:m>
                <a:endParaRPr lang="en-US" sz="1000" b="1" dirty="0"/>
              </a:p>
            </p:txBody>
          </p:sp>
        </mc:Choice>
        <mc:Fallback xmlns="">
          <p:sp>
            <p:nvSpPr>
              <p:cNvPr id="418" name="TextBox 417"/>
              <p:cNvSpPr txBox="1">
                <a:spLocks noRot="1" noChangeAspect="1" noMove="1" noResize="1" noEditPoints="1" noAdjustHandles="1" noChangeArrowheads="1" noChangeShapeType="1" noTextEdit="1"/>
              </p:cNvSpPr>
              <p:nvPr/>
            </p:nvSpPr>
            <p:spPr>
              <a:xfrm>
                <a:off x="5994932" y="4764121"/>
                <a:ext cx="212829" cy="246221"/>
              </a:xfrm>
              <a:prstGeom prst="rect">
                <a:avLst/>
              </a:prstGeom>
              <a:blipFill>
                <a:blip r:embed="rId14"/>
                <a:stretch>
                  <a:fillRect r="-5714"/>
                </a:stretch>
              </a:blipFill>
            </p:spPr>
            <p:txBody>
              <a:bodyPr/>
              <a:lstStyle/>
              <a:p>
                <a:r>
                  <a:rPr lang="en-US">
                    <a:noFill/>
                  </a:rPr>
                  <a:t> </a:t>
                </a:r>
              </a:p>
            </p:txBody>
          </p:sp>
        </mc:Fallback>
      </mc:AlternateContent>
      <p:sp>
        <p:nvSpPr>
          <p:cNvPr id="419" name="TextBox 418"/>
          <p:cNvSpPr txBox="1"/>
          <p:nvPr/>
        </p:nvSpPr>
        <p:spPr>
          <a:xfrm rot="5576481">
            <a:off x="5890443" y="3678439"/>
            <a:ext cx="465798" cy="307777"/>
          </a:xfrm>
          <a:prstGeom prst="rect">
            <a:avLst/>
          </a:prstGeom>
          <a:noFill/>
        </p:spPr>
        <p:txBody>
          <a:bodyPr wrap="square" rtlCol="0">
            <a:spAutoFit/>
          </a:bodyPr>
          <a:lstStyle/>
          <a:p>
            <a:r>
              <a:rPr lang="en-US" sz="1400" dirty="0"/>
              <a:t>…</a:t>
            </a:r>
          </a:p>
        </p:txBody>
      </p:sp>
      <p:sp>
        <p:nvSpPr>
          <p:cNvPr id="420" name="Oval 419"/>
          <p:cNvSpPr/>
          <p:nvPr/>
        </p:nvSpPr>
        <p:spPr>
          <a:xfrm>
            <a:off x="7770961" y="3520585"/>
            <a:ext cx="141449" cy="13881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21" name="TextBox 420"/>
              <p:cNvSpPr txBox="1"/>
              <p:nvPr/>
            </p:nvSpPr>
            <p:spPr>
              <a:xfrm>
                <a:off x="7692994" y="3270871"/>
                <a:ext cx="188927"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000" b="1" i="1" smtClean="0">
                          <a:latin typeface="Cambria Math" panose="02040503050406030204" pitchFamily="18" charset="0"/>
                        </a:rPr>
                        <m:t>𝒚</m:t>
                      </m:r>
                    </m:oMath>
                  </m:oMathPara>
                </a14:m>
                <a:endParaRPr lang="en-US" sz="1000" b="1" dirty="0"/>
              </a:p>
            </p:txBody>
          </p:sp>
        </mc:Choice>
        <mc:Fallback xmlns="">
          <p:sp>
            <p:nvSpPr>
              <p:cNvPr id="421" name="TextBox 420"/>
              <p:cNvSpPr txBox="1">
                <a:spLocks noRot="1" noChangeAspect="1" noMove="1" noResize="1" noEditPoints="1" noAdjustHandles="1" noChangeArrowheads="1" noChangeShapeType="1" noTextEdit="1"/>
              </p:cNvSpPr>
              <p:nvPr/>
            </p:nvSpPr>
            <p:spPr>
              <a:xfrm>
                <a:off x="7692994" y="3270871"/>
                <a:ext cx="188927" cy="246221"/>
              </a:xfrm>
              <a:prstGeom prst="rect">
                <a:avLst/>
              </a:prstGeom>
              <a:blipFill>
                <a:blip r:embed="rId15"/>
                <a:stretch>
                  <a:fillRect r="-12903"/>
                </a:stretch>
              </a:blipFill>
            </p:spPr>
            <p:txBody>
              <a:bodyPr/>
              <a:lstStyle/>
              <a:p>
                <a:r>
                  <a:rPr lang="en-US">
                    <a:noFill/>
                  </a:rPr>
                  <a:t> </a:t>
                </a:r>
              </a:p>
            </p:txBody>
          </p:sp>
        </mc:Fallback>
      </mc:AlternateContent>
      <p:sp>
        <p:nvSpPr>
          <p:cNvPr id="422" name="Oval 421"/>
          <p:cNvSpPr/>
          <p:nvPr/>
        </p:nvSpPr>
        <p:spPr>
          <a:xfrm>
            <a:off x="6745449" y="2601892"/>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3" name="TextBox 422"/>
          <p:cNvSpPr txBox="1"/>
          <p:nvPr/>
        </p:nvSpPr>
        <p:spPr>
          <a:xfrm rot="5576481">
            <a:off x="6628825" y="3705165"/>
            <a:ext cx="465798" cy="307777"/>
          </a:xfrm>
          <a:prstGeom prst="rect">
            <a:avLst/>
          </a:prstGeom>
          <a:noFill/>
        </p:spPr>
        <p:txBody>
          <a:bodyPr wrap="square" rtlCol="0">
            <a:spAutoFit/>
          </a:bodyPr>
          <a:lstStyle/>
          <a:p>
            <a:r>
              <a:rPr lang="en-US" sz="1400" dirty="0"/>
              <a:t>…</a:t>
            </a:r>
          </a:p>
        </p:txBody>
      </p:sp>
      <p:sp>
        <p:nvSpPr>
          <p:cNvPr id="424" name="Oval 423"/>
          <p:cNvSpPr/>
          <p:nvPr/>
        </p:nvSpPr>
        <p:spPr>
          <a:xfrm>
            <a:off x="6745449" y="2818263"/>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25" name="TextBox 424"/>
              <p:cNvSpPr txBox="1"/>
              <p:nvPr/>
            </p:nvSpPr>
            <p:spPr>
              <a:xfrm>
                <a:off x="6640529" y="2744129"/>
                <a:ext cx="372507"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1</m:t>
                          </m:r>
                        </m:sub>
                      </m:sSub>
                    </m:oMath>
                  </m:oMathPara>
                </a14:m>
                <a:endParaRPr lang="en-US" sz="1000" dirty="0"/>
              </a:p>
            </p:txBody>
          </p:sp>
        </mc:Choice>
        <mc:Fallback xmlns="">
          <p:sp>
            <p:nvSpPr>
              <p:cNvPr id="425" name="TextBox 424"/>
              <p:cNvSpPr txBox="1">
                <a:spLocks noRot="1" noChangeAspect="1" noMove="1" noResize="1" noEditPoints="1" noAdjustHandles="1" noChangeArrowheads="1" noChangeShapeType="1" noTextEdit="1"/>
              </p:cNvSpPr>
              <p:nvPr/>
            </p:nvSpPr>
            <p:spPr>
              <a:xfrm>
                <a:off x="6640529" y="2744129"/>
                <a:ext cx="372507" cy="246221"/>
              </a:xfrm>
              <a:prstGeom prst="rect">
                <a:avLst/>
              </a:prstGeom>
              <a:blipFill>
                <a:blip r:embed="rId16"/>
                <a:stretch>
                  <a:fillRect/>
                </a:stretch>
              </a:blipFill>
            </p:spPr>
            <p:txBody>
              <a:bodyPr/>
              <a:lstStyle/>
              <a:p>
                <a:r>
                  <a:rPr lang="en-US">
                    <a:noFill/>
                  </a:rPr>
                  <a:t> </a:t>
                </a:r>
              </a:p>
            </p:txBody>
          </p:sp>
        </mc:Fallback>
      </mc:AlternateContent>
      <p:sp>
        <p:nvSpPr>
          <p:cNvPr id="426" name="Oval 425"/>
          <p:cNvSpPr/>
          <p:nvPr/>
        </p:nvSpPr>
        <p:spPr>
          <a:xfrm>
            <a:off x="7136629" y="2728429"/>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27" name="Straight Arrow Connector 426"/>
          <p:cNvCxnSpPr>
            <a:stCxn id="422" idx="6"/>
            <a:endCxn id="426" idx="2"/>
          </p:cNvCxnSpPr>
          <p:nvPr/>
        </p:nvCxnSpPr>
        <p:spPr>
          <a:xfrm>
            <a:off x="6886898" y="2671297"/>
            <a:ext cx="249731" cy="126537"/>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8" name="Straight Arrow Connector 427"/>
          <p:cNvCxnSpPr>
            <a:endCxn id="426" idx="2"/>
          </p:cNvCxnSpPr>
          <p:nvPr/>
        </p:nvCxnSpPr>
        <p:spPr>
          <a:xfrm flipV="1">
            <a:off x="6883547" y="2797834"/>
            <a:ext cx="253082" cy="89834"/>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429" name="Oval 428"/>
          <p:cNvSpPr/>
          <p:nvPr/>
        </p:nvSpPr>
        <p:spPr>
          <a:xfrm>
            <a:off x="6741160" y="3258789"/>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0" name="Oval 429"/>
          <p:cNvSpPr/>
          <p:nvPr/>
        </p:nvSpPr>
        <p:spPr>
          <a:xfrm>
            <a:off x="6757035" y="3440235"/>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31" name="TextBox 430"/>
              <p:cNvSpPr txBox="1"/>
              <p:nvPr/>
            </p:nvSpPr>
            <p:spPr>
              <a:xfrm>
                <a:off x="6670815" y="3367223"/>
                <a:ext cx="296286"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2</m:t>
                          </m:r>
                        </m:sub>
                      </m:sSub>
                    </m:oMath>
                  </m:oMathPara>
                </a14:m>
                <a:endParaRPr lang="en-US" sz="1000" dirty="0"/>
              </a:p>
            </p:txBody>
          </p:sp>
        </mc:Choice>
        <mc:Fallback xmlns="">
          <p:sp>
            <p:nvSpPr>
              <p:cNvPr id="431" name="TextBox 430"/>
              <p:cNvSpPr txBox="1">
                <a:spLocks noRot="1" noChangeAspect="1" noMove="1" noResize="1" noEditPoints="1" noAdjustHandles="1" noChangeArrowheads="1" noChangeShapeType="1" noTextEdit="1"/>
              </p:cNvSpPr>
              <p:nvPr/>
            </p:nvSpPr>
            <p:spPr>
              <a:xfrm>
                <a:off x="6670815" y="3367223"/>
                <a:ext cx="296286" cy="246221"/>
              </a:xfrm>
              <a:prstGeom prst="rect">
                <a:avLst/>
              </a:prstGeom>
              <a:blipFill>
                <a:blip r:embed="rId17"/>
                <a:stretch>
                  <a:fillRect/>
                </a:stretch>
              </a:blipFill>
            </p:spPr>
            <p:txBody>
              <a:bodyPr/>
              <a:lstStyle/>
              <a:p>
                <a:r>
                  <a:rPr lang="en-US">
                    <a:noFill/>
                  </a:rPr>
                  <a:t> </a:t>
                </a:r>
              </a:p>
            </p:txBody>
          </p:sp>
        </mc:Fallback>
      </mc:AlternateContent>
      <p:sp>
        <p:nvSpPr>
          <p:cNvPr id="432" name="Oval 431"/>
          <p:cNvSpPr/>
          <p:nvPr/>
        </p:nvSpPr>
        <p:spPr>
          <a:xfrm>
            <a:off x="7148215" y="335040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33" name="Straight Arrow Connector 432"/>
          <p:cNvCxnSpPr>
            <a:stCxn id="429" idx="6"/>
            <a:endCxn id="432" idx="2"/>
          </p:cNvCxnSpPr>
          <p:nvPr/>
        </p:nvCxnSpPr>
        <p:spPr>
          <a:xfrm>
            <a:off x="6882609" y="3328194"/>
            <a:ext cx="265606" cy="91612"/>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34" name="Straight Arrow Connector 433"/>
          <p:cNvCxnSpPr>
            <a:endCxn id="432" idx="2"/>
          </p:cNvCxnSpPr>
          <p:nvPr/>
        </p:nvCxnSpPr>
        <p:spPr>
          <a:xfrm flipV="1">
            <a:off x="6895133" y="3419806"/>
            <a:ext cx="253082" cy="89834"/>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435" name="Oval 434"/>
          <p:cNvSpPr/>
          <p:nvPr/>
        </p:nvSpPr>
        <p:spPr>
          <a:xfrm>
            <a:off x="6744335" y="4093116"/>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6" name="Oval 435"/>
          <p:cNvSpPr/>
          <p:nvPr/>
        </p:nvSpPr>
        <p:spPr>
          <a:xfrm>
            <a:off x="6757035" y="4293612"/>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37" name="TextBox 436"/>
              <p:cNvSpPr txBox="1"/>
              <p:nvPr/>
            </p:nvSpPr>
            <p:spPr>
              <a:xfrm>
                <a:off x="6680876" y="4219566"/>
                <a:ext cx="296286"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8</m:t>
                          </m:r>
                        </m:sub>
                      </m:sSub>
                    </m:oMath>
                  </m:oMathPara>
                </a14:m>
                <a:endParaRPr lang="en-US" sz="1000" dirty="0"/>
              </a:p>
            </p:txBody>
          </p:sp>
        </mc:Choice>
        <mc:Fallback xmlns="">
          <p:sp>
            <p:nvSpPr>
              <p:cNvPr id="437" name="TextBox 436"/>
              <p:cNvSpPr txBox="1">
                <a:spLocks noRot="1" noChangeAspect="1" noMove="1" noResize="1" noEditPoints="1" noAdjustHandles="1" noChangeArrowheads="1" noChangeShapeType="1" noTextEdit="1"/>
              </p:cNvSpPr>
              <p:nvPr/>
            </p:nvSpPr>
            <p:spPr>
              <a:xfrm>
                <a:off x="6680876" y="4219566"/>
                <a:ext cx="296286" cy="246221"/>
              </a:xfrm>
              <a:prstGeom prst="rect">
                <a:avLst/>
              </a:prstGeom>
              <a:blipFill>
                <a:blip r:embed="rId18"/>
                <a:stretch>
                  <a:fillRect/>
                </a:stretch>
              </a:blipFill>
            </p:spPr>
            <p:txBody>
              <a:bodyPr/>
              <a:lstStyle/>
              <a:p>
                <a:r>
                  <a:rPr lang="en-US">
                    <a:noFill/>
                  </a:rPr>
                  <a:t> </a:t>
                </a:r>
              </a:p>
            </p:txBody>
          </p:sp>
        </mc:Fallback>
      </mc:AlternateContent>
      <p:sp>
        <p:nvSpPr>
          <p:cNvPr id="438" name="Oval 437"/>
          <p:cNvSpPr/>
          <p:nvPr/>
        </p:nvSpPr>
        <p:spPr>
          <a:xfrm>
            <a:off x="7148215" y="4203778"/>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39" name="Straight Arrow Connector 438"/>
          <p:cNvCxnSpPr>
            <a:stCxn id="435" idx="6"/>
            <a:endCxn id="438" idx="2"/>
          </p:cNvCxnSpPr>
          <p:nvPr/>
        </p:nvCxnSpPr>
        <p:spPr>
          <a:xfrm>
            <a:off x="6885784" y="4162521"/>
            <a:ext cx="262431" cy="110662"/>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0" name="Straight Arrow Connector 439"/>
          <p:cNvCxnSpPr>
            <a:endCxn id="438" idx="2"/>
          </p:cNvCxnSpPr>
          <p:nvPr/>
        </p:nvCxnSpPr>
        <p:spPr>
          <a:xfrm flipV="1">
            <a:off x="6895133" y="4273183"/>
            <a:ext cx="253082" cy="89834"/>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1" name="Straight Arrow Connector 440"/>
          <p:cNvCxnSpPr>
            <a:stCxn id="426" idx="6"/>
            <a:endCxn id="420" idx="2"/>
          </p:cNvCxnSpPr>
          <p:nvPr/>
        </p:nvCxnSpPr>
        <p:spPr>
          <a:xfrm>
            <a:off x="7278078" y="2797834"/>
            <a:ext cx="492883" cy="792156"/>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2" name="Straight Arrow Connector 441"/>
          <p:cNvCxnSpPr>
            <a:stCxn id="432" idx="6"/>
            <a:endCxn id="420" idx="2"/>
          </p:cNvCxnSpPr>
          <p:nvPr/>
        </p:nvCxnSpPr>
        <p:spPr>
          <a:xfrm>
            <a:off x="7289664" y="3419806"/>
            <a:ext cx="481297" cy="170184"/>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3" name="Straight Arrow Connector 442"/>
          <p:cNvCxnSpPr>
            <a:stCxn id="438" idx="5"/>
            <a:endCxn id="420" idx="2"/>
          </p:cNvCxnSpPr>
          <p:nvPr/>
        </p:nvCxnSpPr>
        <p:spPr>
          <a:xfrm flipV="1">
            <a:off x="7268949" y="3589990"/>
            <a:ext cx="502012" cy="73227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4" name="Straight Connector 443"/>
          <p:cNvCxnSpPr>
            <a:stCxn id="267" idx="2"/>
            <a:endCxn id="356" idx="1"/>
          </p:cNvCxnSpPr>
          <p:nvPr/>
        </p:nvCxnSpPr>
        <p:spPr>
          <a:xfrm flipV="1">
            <a:off x="3317193" y="2423828"/>
            <a:ext cx="2710333" cy="586665"/>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45" name="Straight Connector 444"/>
          <p:cNvCxnSpPr>
            <a:stCxn id="282" idx="6"/>
            <a:endCxn id="383" idx="3"/>
          </p:cNvCxnSpPr>
          <p:nvPr/>
        </p:nvCxnSpPr>
        <p:spPr>
          <a:xfrm>
            <a:off x="4479923" y="3161990"/>
            <a:ext cx="1545626" cy="450259"/>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46" name="Straight Connector 445"/>
          <p:cNvCxnSpPr>
            <a:stCxn id="275" idx="2"/>
            <a:endCxn id="368" idx="0"/>
          </p:cNvCxnSpPr>
          <p:nvPr/>
        </p:nvCxnSpPr>
        <p:spPr>
          <a:xfrm flipV="1">
            <a:off x="3317193" y="3052817"/>
            <a:ext cx="2758368" cy="100200"/>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47" name="Straight Connector 446"/>
          <p:cNvCxnSpPr>
            <a:stCxn id="327" idx="3"/>
            <a:endCxn id="409" idx="2"/>
          </p:cNvCxnSpPr>
          <p:nvPr/>
        </p:nvCxnSpPr>
        <p:spPr>
          <a:xfrm>
            <a:off x="3327392" y="4041879"/>
            <a:ext cx="2677442" cy="356240"/>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48" name="Straight Connector 447"/>
          <p:cNvCxnSpPr>
            <a:stCxn id="335" idx="6"/>
            <a:endCxn id="408" idx="2"/>
          </p:cNvCxnSpPr>
          <p:nvPr/>
        </p:nvCxnSpPr>
        <p:spPr>
          <a:xfrm flipV="1">
            <a:off x="4469407" y="3957169"/>
            <a:ext cx="1535429" cy="44606"/>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49" name="Straight Connector 448"/>
          <p:cNvCxnSpPr>
            <a:stCxn id="274" idx="6"/>
            <a:endCxn id="357" idx="2"/>
          </p:cNvCxnSpPr>
          <p:nvPr/>
        </p:nvCxnSpPr>
        <p:spPr>
          <a:xfrm flipV="1">
            <a:off x="4479923" y="2913855"/>
            <a:ext cx="1526886" cy="105611"/>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50" name="Oval 449"/>
          <p:cNvSpPr/>
          <p:nvPr/>
        </p:nvSpPr>
        <p:spPr>
          <a:xfrm>
            <a:off x="2087627" y="2213820"/>
            <a:ext cx="495480" cy="164379"/>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0.3</a:t>
            </a:r>
          </a:p>
        </p:txBody>
      </p:sp>
      <p:sp>
        <p:nvSpPr>
          <p:cNvPr id="451" name="Oval 450"/>
          <p:cNvSpPr/>
          <p:nvPr/>
        </p:nvSpPr>
        <p:spPr>
          <a:xfrm>
            <a:off x="2567102" y="1471072"/>
            <a:ext cx="141449" cy="138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52" name="Straight Arrow Connector 451"/>
          <p:cNvCxnSpPr/>
          <p:nvPr/>
        </p:nvCxnSpPr>
        <p:spPr>
          <a:xfrm flipV="1">
            <a:off x="1780887" y="1609882"/>
            <a:ext cx="856940" cy="59808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3" name="Straight Arrow Connector 452"/>
          <p:cNvCxnSpPr/>
          <p:nvPr/>
        </p:nvCxnSpPr>
        <p:spPr>
          <a:xfrm flipH="1" flipV="1">
            <a:off x="2637827" y="1609882"/>
            <a:ext cx="269407" cy="60393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54" name="Straight Arrow Connector 453"/>
          <p:cNvCxnSpPr/>
          <p:nvPr/>
        </p:nvCxnSpPr>
        <p:spPr>
          <a:xfrm flipH="1" flipV="1">
            <a:off x="2637827" y="1609882"/>
            <a:ext cx="817259" cy="603938"/>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55" name="Straight Arrow Connector 454"/>
          <p:cNvCxnSpPr/>
          <p:nvPr/>
        </p:nvCxnSpPr>
        <p:spPr>
          <a:xfrm flipH="1" flipV="1">
            <a:off x="2637827" y="1609882"/>
            <a:ext cx="1361866" cy="5944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56" name="Straight Arrow Connector 455"/>
          <p:cNvCxnSpPr/>
          <p:nvPr/>
        </p:nvCxnSpPr>
        <p:spPr>
          <a:xfrm flipH="1" flipV="1">
            <a:off x="2637827" y="1609882"/>
            <a:ext cx="1920464" cy="59684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7" name="Straight Arrow Connector 456"/>
          <p:cNvCxnSpPr/>
          <p:nvPr/>
        </p:nvCxnSpPr>
        <p:spPr>
          <a:xfrm flipH="1" flipV="1">
            <a:off x="2637827" y="1609882"/>
            <a:ext cx="2483139" cy="60393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8" name="Straight Arrow Connector 457"/>
          <p:cNvCxnSpPr/>
          <p:nvPr/>
        </p:nvCxnSpPr>
        <p:spPr>
          <a:xfrm flipH="1" flipV="1">
            <a:off x="2637827" y="1609882"/>
            <a:ext cx="3025723" cy="59892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59" name="Straight Arrow Connector 458"/>
          <p:cNvCxnSpPr/>
          <p:nvPr/>
        </p:nvCxnSpPr>
        <p:spPr>
          <a:xfrm flipV="1">
            <a:off x="2335367" y="1609882"/>
            <a:ext cx="302460" cy="603938"/>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60" name="Oval 459"/>
          <p:cNvSpPr/>
          <p:nvPr/>
        </p:nvSpPr>
        <p:spPr>
          <a:xfrm>
            <a:off x="1548930" y="2207967"/>
            <a:ext cx="463913" cy="170232"/>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1</a:t>
            </a:r>
          </a:p>
        </p:txBody>
      </p:sp>
      <p:sp>
        <p:nvSpPr>
          <p:cNvPr id="461" name="Oval 460"/>
          <p:cNvSpPr/>
          <p:nvPr/>
        </p:nvSpPr>
        <p:spPr>
          <a:xfrm>
            <a:off x="3223129" y="2213820"/>
            <a:ext cx="463913" cy="170232"/>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0.4</a:t>
            </a:r>
          </a:p>
        </p:txBody>
      </p:sp>
      <p:sp>
        <p:nvSpPr>
          <p:cNvPr id="462" name="Oval 461"/>
          <p:cNvSpPr/>
          <p:nvPr/>
        </p:nvSpPr>
        <p:spPr>
          <a:xfrm>
            <a:off x="3767736" y="2204304"/>
            <a:ext cx="463913" cy="170232"/>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0.9</a:t>
            </a:r>
          </a:p>
        </p:txBody>
      </p:sp>
      <p:sp>
        <p:nvSpPr>
          <p:cNvPr id="463" name="Oval 462"/>
          <p:cNvSpPr/>
          <p:nvPr/>
        </p:nvSpPr>
        <p:spPr>
          <a:xfrm>
            <a:off x="4326334" y="2206731"/>
            <a:ext cx="463913" cy="170232"/>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1</a:t>
            </a:r>
          </a:p>
        </p:txBody>
      </p:sp>
      <p:sp>
        <p:nvSpPr>
          <p:cNvPr id="464" name="Oval 463"/>
          <p:cNvSpPr/>
          <p:nvPr/>
        </p:nvSpPr>
        <p:spPr>
          <a:xfrm>
            <a:off x="5431593" y="2208802"/>
            <a:ext cx="463913" cy="170232"/>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0.6</a:t>
            </a:r>
          </a:p>
        </p:txBody>
      </p:sp>
      <p:sp>
        <p:nvSpPr>
          <p:cNvPr id="465" name="Oval 464"/>
          <p:cNvSpPr/>
          <p:nvPr/>
        </p:nvSpPr>
        <p:spPr>
          <a:xfrm>
            <a:off x="4889009" y="2213820"/>
            <a:ext cx="463913" cy="170232"/>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1</a:t>
            </a:r>
          </a:p>
        </p:txBody>
      </p:sp>
      <p:sp>
        <p:nvSpPr>
          <p:cNvPr id="466" name="Oval 465"/>
          <p:cNvSpPr/>
          <p:nvPr/>
        </p:nvSpPr>
        <p:spPr>
          <a:xfrm>
            <a:off x="2675277" y="2213820"/>
            <a:ext cx="463913" cy="170232"/>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0.8</a:t>
            </a:r>
          </a:p>
        </p:txBody>
      </p:sp>
      <p:sp>
        <p:nvSpPr>
          <p:cNvPr id="467" name="Oval 466"/>
          <p:cNvSpPr/>
          <p:nvPr/>
        </p:nvSpPr>
        <p:spPr>
          <a:xfrm>
            <a:off x="4170897" y="1503690"/>
            <a:ext cx="141449" cy="138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68" name="Straight Arrow Connector 467"/>
          <p:cNvCxnSpPr/>
          <p:nvPr/>
        </p:nvCxnSpPr>
        <p:spPr>
          <a:xfrm flipV="1">
            <a:off x="1780887" y="1642500"/>
            <a:ext cx="2460735" cy="565467"/>
          </a:xfrm>
          <a:prstGeom prst="straightConnector1">
            <a:avLst/>
          </a:prstGeom>
          <a:ln w="127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69" name="Straight Arrow Connector 468"/>
          <p:cNvCxnSpPr/>
          <p:nvPr/>
        </p:nvCxnSpPr>
        <p:spPr>
          <a:xfrm flipV="1">
            <a:off x="2907234" y="1642500"/>
            <a:ext cx="1334388" cy="571320"/>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0" name="Straight Arrow Connector 469"/>
          <p:cNvCxnSpPr/>
          <p:nvPr/>
        </p:nvCxnSpPr>
        <p:spPr>
          <a:xfrm flipV="1">
            <a:off x="3455086" y="1642500"/>
            <a:ext cx="786536" cy="571320"/>
          </a:xfrm>
          <a:prstGeom prst="straightConnector1">
            <a:avLst/>
          </a:prstGeom>
          <a:ln w="1270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1" name="Straight Arrow Connector 470"/>
          <p:cNvCxnSpPr/>
          <p:nvPr/>
        </p:nvCxnSpPr>
        <p:spPr>
          <a:xfrm flipV="1">
            <a:off x="3999693" y="1642500"/>
            <a:ext cx="241929" cy="561804"/>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2" name="Straight Arrow Connector 471"/>
          <p:cNvCxnSpPr/>
          <p:nvPr/>
        </p:nvCxnSpPr>
        <p:spPr>
          <a:xfrm flipH="1" flipV="1">
            <a:off x="4241622" y="1642500"/>
            <a:ext cx="316669" cy="564231"/>
          </a:xfrm>
          <a:prstGeom prst="straightConnector1">
            <a:avLst/>
          </a:prstGeom>
          <a:ln w="127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3" name="Straight Arrow Connector 472"/>
          <p:cNvCxnSpPr/>
          <p:nvPr/>
        </p:nvCxnSpPr>
        <p:spPr>
          <a:xfrm flipH="1" flipV="1">
            <a:off x="4241622" y="1642500"/>
            <a:ext cx="879344" cy="571320"/>
          </a:xfrm>
          <a:prstGeom prst="straightConnector1">
            <a:avLst/>
          </a:prstGeom>
          <a:ln w="127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4" name="Straight Arrow Connector 473"/>
          <p:cNvCxnSpPr/>
          <p:nvPr/>
        </p:nvCxnSpPr>
        <p:spPr>
          <a:xfrm flipH="1" flipV="1">
            <a:off x="4241622" y="1642500"/>
            <a:ext cx="1421928" cy="566302"/>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5" name="Straight Arrow Connector 474"/>
          <p:cNvCxnSpPr/>
          <p:nvPr/>
        </p:nvCxnSpPr>
        <p:spPr>
          <a:xfrm flipV="1">
            <a:off x="2335367" y="1642500"/>
            <a:ext cx="1906255" cy="571320"/>
          </a:xfrm>
          <a:prstGeom prst="straightConnector1">
            <a:avLst/>
          </a:prstGeom>
          <a:ln w="1270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76" name="TextBox 475"/>
          <p:cNvSpPr txBox="1"/>
          <p:nvPr/>
        </p:nvSpPr>
        <p:spPr>
          <a:xfrm rot="10800000">
            <a:off x="4889009" y="1510296"/>
            <a:ext cx="465798" cy="307777"/>
          </a:xfrm>
          <a:prstGeom prst="rect">
            <a:avLst/>
          </a:prstGeom>
          <a:noFill/>
        </p:spPr>
        <p:txBody>
          <a:bodyPr wrap="square" rtlCol="0">
            <a:spAutoFit/>
          </a:bodyPr>
          <a:lstStyle/>
          <a:p>
            <a:r>
              <a:rPr lang="en-US" sz="1400" dirty="0"/>
              <a:t>…</a:t>
            </a:r>
          </a:p>
        </p:txBody>
      </p:sp>
      <p:sp>
        <p:nvSpPr>
          <p:cNvPr id="477" name="Curved Up Arrow 476"/>
          <p:cNvSpPr/>
          <p:nvPr/>
        </p:nvSpPr>
        <p:spPr>
          <a:xfrm rot="14690543">
            <a:off x="4798129" y="2617717"/>
            <a:ext cx="736179" cy="229724"/>
          </a:xfrm>
          <a:prstGeom prst="curved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Zoom In</a:t>
            </a:r>
          </a:p>
        </p:txBody>
      </p:sp>
      <p:sp>
        <p:nvSpPr>
          <p:cNvPr id="478" name="TextBox 477"/>
          <p:cNvSpPr txBox="1"/>
          <p:nvPr/>
        </p:nvSpPr>
        <p:spPr>
          <a:xfrm rot="10800000">
            <a:off x="5029200" y="1510295"/>
            <a:ext cx="465798" cy="307777"/>
          </a:xfrm>
          <a:prstGeom prst="rect">
            <a:avLst/>
          </a:prstGeom>
          <a:noFill/>
        </p:spPr>
        <p:txBody>
          <a:bodyPr wrap="square" rtlCol="0">
            <a:spAutoFit/>
          </a:bodyPr>
          <a:lstStyle/>
          <a:p>
            <a:r>
              <a:rPr lang="en-US" sz="1400" dirty="0"/>
              <a:t>…</a:t>
            </a:r>
          </a:p>
        </p:txBody>
      </p:sp>
      <p:cxnSp>
        <p:nvCxnSpPr>
          <p:cNvPr id="479" name="Straight Arrow Connector 478"/>
          <p:cNvCxnSpPr/>
          <p:nvPr/>
        </p:nvCxnSpPr>
        <p:spPr>
          <a:xfrm flipV="1">
            <a:off x="6079601" y="1405175"/>
            <a:ext cx="532185" cy="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0" name="Straight Arrow Connector 479"/>
          <p:cNvCxnSpPr/>
          <p:nvPr/>
        </p:nvCxnSpPr>
        <p:spPr>
          <a:xfrm flipV="1">
            <a:off x="6076626" y="1570216"/>
            <a:ext cx="532185" cy="1"/>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81" name="Straight Arrow Connector 480"/>
          <p:cNvCxnSpPr/>
          <p:nvPr/>
        </p:nvCxnSpPr>
        <p:spPr>
          <a:xfrm flipV="1">
            <a:off x="6076626" y="1756424"/>
            <a:ext cx="532185" cy="1"/>
          </a:xfrm>
          <a:prstGeom prst="straightConnector1">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82" name="TextBox 481"/>
          <p:cNvSpPr txBox="1"/>
          <p:nvPr/>
        </p:nvSpPr>
        <p:spPr>
          <a:xfrm>
            <a:off x="6726085" y="1310696"/>
            <a:ext cx="1265637" cy="215444"/>
          </a:xfrm>
          <a:prstGeom prst="rect">
            <a:avLst/>
          </a:prstGeom>
          <a:noFill/>
        </p:spPr>
        <p:txBody>
          <a:bodyPr wrap="square" rtlCol="0">
            <a:spAutoFit/>
          </a:bodyPr>
          <a:lstStyle/>
          <a:p>
            <a:r>
              <a:rPr lang="en-US" sz="800" dirty="0"/>
              <a:t>Weight for 1 Bin Node 1 </a:t>
            </a:r>
          </a:p>
        </p:txBody>
      </p:sp>
      <p:sp>
        <p:nvSpPr>
          <p:cNvPr id="483" name="TextBox 482"/>
          <p:cNvSpPr txBox="1"/>
          <p:nvPr/>
        </p:nvSpPr>
        <p:spPr>
          <a:xfrm>
            <a:off x="6723110" y="1455786"/>
            <a:ext cx="1452337" cy="215444"/>
          </a:xfrm>
          <a:prstGeom prst="rect">
            <a:avLst/>
          </a:prstGeom>
          <a:noFill/>
        </p:spPr>
        <p:txBody>
          <a:bodyPr wrap="square" rtlCol="0">
            <a:spAutoFit/>
          </a:bodyPr>
          <a:lstStyle/>
          <a:p>
            <a:r>
              <a:rPr lang="en-US" sz="800" dirty="0"/>
              <a:t>Weight for [0.5, 1) Bin Node 1 </a:t>
            </a:r>
          </a:p>
        </p:txBody>
      </p:sp>
      <p:sp>
        <p:nvSpPr>
          <p:cNvPr id="484" name="TextBox 483"/>
          <p:cNvSpPr txBox="1"/>
          <p:nvPr/>
        </p:nvSpPr>
        <p:spPr>
          <a:xfrm>
            <a:off x="6723110" y="1648702"/>
            <a:ext cx="1452337" cy="215444"/>
          </a:xfrm>
          <a:prstGeom prst="rect">
            <a:avLst/>
          </a:prstGeom>
          <a:noFill/>
        </p:spPr>
        <p:txBody>
          <a:bodyPr wrap="square" rtlCol="0">
            <a:spAutoFit/>
          </a:bodyPr>
          <a:lstStyle/>
          <a:p>
            <a:r>
              <a:rPr lang="en-US" sz="800" dirty="0"/>
              <a:t>Weight for [0, 0.5)  Bin Node 1 </a:t>
            </a:r>
          </a:p>
        </p:txBody>
      </p:sp>
      <p:cxnSp>
        <p:nvCxnSpPr>
          <p:cNvPr id="485" name="Straight Arrow Connector 484"/>
          <p:cNvCxnSpPr/>
          <p:nvPr/>
        </p:nvCxnSpPr>
        <p:spPr>
          <a:xfrm flipV="1">
            <a:off x="6079601" y="1936478"/>
            <a:ext cx="532185" cy="1"/>
          </a:xfrm>
          <a:prstGeom prst="straightConnector1">
            <a:avLst/>
          </a:prstGeom>
          <a:ln w="127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86" name="Straight Arrow Connector 485"/>
          <p:cNvCxnSpPr/>
          <p:nvPr/>
        </p:nvCxnSpPr>
        <p:spPr>
          <a:xfrm flipV="1">
            <a:off x="6076626" y="2101519"/>
            <a:ext cx="532185" cy="1"/>
          </a:xfrm>
          <a:prstGeom prst="straightConnector1">
            <a:avLst/>
          </a:prstGeom>
          <a:ln w="127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87" name="Straight Arrow Connector 486"/>
          <p:cNvCxnSpPr/>
          <p:nvPr/>
        </p:nvCxnSpPr>
        <p:spPr>
          <a:xfrm flipV="1">
            <a:off x="6076626" y="2274856"/>
            <a:ext cx="532185" cy="1"/>
          </a:xfrm>
          <a:prstGeom prst="straightConnector1">
            <a:avLst/>
          </a:prstGeom>
          <a:ln w="127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88" name="TextBox 487"/>
          <p:cNvSpPr txBox="1"/>
          <p:nvPr/>
        </p:nvSpPr>
        <p:spPr>
          <a:xfrm>
            <a:off x="6726085" y="1841999"/>
            <a:ext cx="1346072" cy="215444"/>
          </a:xfrm>
          <a:prstGeom prst="rect">
            <a:avLst/>
          </a:prstGeom>
          <a:noFill/>
        </p:spPr>
        <p:txBody>
          <a:bodyPr wrap="square" rtlCol="0">
            <a:spAutoFit/>
          </a:bodyPr>
          <a:lstStyle/>
          <a:p>
            <a:r>
              <a:rPr lang="en-US" sz="800" dirty="0"/>
              <a:t>Weight for 1  Bin Node 2</a:t>
            </a:r>
          </a:p>
        </p:txBody>
      </p:sp>
      <p:sp>
        <p:nvSpPr>
          <p:cNvPr id="489" name="TextBox 488"/>
          <p:cNvSpPr txBox="1"/>
          <p:nvPr/>
        </p:nvSpPr>
        <p:spPr>
          <a:xfrm>
            <a:off x="6723110" y="1987089"/>
            <a:ext cx="1435825" cy="215444"/>
          </a:xfrm>
          <a:prstGeom prst="rect">
            <a:avLst/>
          </a:prstGeom>
          <a:noFill/>
        </p:spPr>
        <p:txBody>
          <a:bodyPr wrap="square" rtlCol="0">
            <a:spAutoFit/>
          </a:bodyPr>
          <a:lstStyle/>
          <a:p>
            <a:r>
              <a:rPr lang="en-US" sz="800" dirty="0"/>
              <a:t>Weight for [0.5, 1) Bin Node 2 </a:t>
            </a:r>
          </a:p>
        </p:txBody>
      </p:sp>
      <p:sp>
        <p:nvSpPr>
          <p:cNvPr id="490" name="TextBox 489"/>
          <p:cNvSpPr txBox="1"/>
          <p:nvPr/>
        </p:nvSpPr>
        <p:spPr>
          <a:xfrm>
            <a:off x="6723110" y="2180005"/>
            <a:ext cx="1435825" cy="215444"/>
          </a:xfrm>
          <a:prstGeom prst="rect">
            <a:avLst/>
          </a:prstGeom>
          <a:noFill/>
        </p:spPr>
        <p:txBody>
          <a:bodyPr wrap="square" rtlCol="0">
            <a:spAutoFit/>
          </a:bodyPr>
          <a:lstStyle/>
          <a:p>
            <a:r>
              <a:rPr lang="en-US" sz="800" dirty="0"/>
              <a:t>Weight for [0, 0.5) Bin Node 2 </a:t>
            </a:r>
          </a:p>
        </p:txBody>
      </p:sp>
      <p:sp>
        <p:nvSpPr>
          <p:cNvPr id="95" name="Rounded Rectangle 94"/>
          <p:cNvSpPr/>
          <p:nvPr/>
        </p:nvSpPr>
        <p:spPr>
          <a:xfrm>
            <a:off x="271133" y="5512312"/>
            <a:ext cx="5818340" cy="52920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ounded Rectangle 96"/>
          <p:cNvSpPr/>
          <p:nvPr/>
        </p:nvSpPr>
        <p:spPr>
          <a:xfrm>
            <a:off x="991977" y="1310697"/>
            <a:ext cx="4961056" cy="3738744"/>
          </a:xfrm>
          <a:prstGeom prst="roundRect">
            <a:avLst/>
          </a:prstGeom>
          <a:noFill/>
          <a:ln w="12700">
            <a:solidFill>
              <a:srgbClr val="92D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1" name="Rounded Rectangle 490"/>
          <p:cNvSpPr/>
          <p:nvPr/>
        </p:nvSpPr>
        <p:spPr>
          <a:xfrm>
            <a:off x="2802642" y="5546776"/>
            <a:ext cx="1476277" cy="507831"/>
          </a:xfrm>
          <a:prstGeom prst="roundRect">
            <a:avLst/>
          </a:prstGeom>
          <a:solidFill>
            <a:srgbClr val="FF0000">
              <a:alpha val="31000"/>
            </a:srgbClr>
          </a:solidFill>
          <a:ln w="571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Linotype" pitchFamily="18" charset="0"/>
            </a:endParaRPr>
          </a:p>
        </p:txBody>
      </p:sp>
    </p:spTree>
    <p:extLst>
      <p:ext uri="{BB962C8B-B14F-4D97-AF65-F5344CB8AC3E}">
        <p14:creationId xmlns:p14="http://schemas.microsoft.com/office/powerpoint/2010/main" val="2393896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Value-shared Weighting</a:t>
            </a:r>
          </a:p>
        </p:txBody>
      </p:sp>
      <p:sp>
        <p:nvSpPr>
          <p:cNvPr id="5" name="TextBox 4"/>
          <p:cNvSpPr txBox="1"/>
          <p:nvPr/>
        </p:nvSpPr>
        <p:spPr>
          <a:xfrm>
            <a:off x="309281" y="4492241"/>
            <a:ext cx="8591550" cy="584775"/>
          </a:xfrm>
          <a:prstGeom prst="rect">
            <a:avLst/>
          </a:prstGeom>
          <a:noFill/>
        </p:spPr>
        <p:txBody>
          <a:bodyPr wrap="square" rtlCol="0">
            <a:spAutoFit/>
          </a:bodyPr>
          <a:lstStyle/>
          <a:p>
            <a:pPr marL="214313" indent="-214313">
              <a:buFont typeface="Arial" panose="020B0604020202020204" pitchFamily="34" charset="0"/>
              <a:buChar char="•"/>
            </a:pPr>
            <a:r>
              <a:rPr lang="en-US" sz="1600" dirty="0"/>
              <a:t>In CNN, the weight associated with a node only depends on its </a:t>
            </a:r>
            <a:r>
              <a:rPr lang="en-US" sz="1600" b="1" dirty="0"/>
              <a:t>position</a:t>
            </a:r>
            <a:r>
              <a:rPr lang="en-US" sz="1600" dirty="0"/>
              <a:t> as specified by the filters</a:t>
            </a:r>
          </a:p>
          <a:p>
            <a:pPr marL="214313" indent="-214313">
              <a:buFont typeface="Arial" panose="020B0604020202020204" pitchFamily="34" charset="0"/>
              <a:buChar char="•"/>
            </a:pPr>
            <a:r>
              <a:rPr lang="en-US" sz="1600" dirty="0"/>
              <a:t>In </a:t>
            </a:r>
            <a:r>
              <a:rPr lang="en-US" sz="1600" dirty="0" err="1"/>
              <a:t>aNMM</a:t>
            </a:r>
            <a:r>
              <a:rPr lang="en-US" sz="1600" dirty="0"/>
              <a:t>, the weight associated with a node depends on its </a:t>
            </a:r>
            <a:r>
              <a:rPr lang="en-US" sz="1600" b="1" dirty="0"/>
              <a:t>value</a:t>
            </a:r>
          </a:p>
        </p:txBody>
      </p:sp>
      <p:sp>
        <p:nvSpPr>
          <p:cNvPr id="6" name="Oval 5"/>
          <p:cNvSpPr/>
          <p:nvPr/>
        </p:nvSpPr>
        <p:spPr>
          <a:xfrm>
            <a:off x="1610518" y="3810398"/>
            <a:ext cx="495480" cy="16437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0.3</a:t>
            </a:r>
          </a:p>
        </p:txBody>
      </p:sp>
      <p:sp>
        <p:nvSpPr>
          <p:cNvPr id="7" name="Oval 6"/>
          <p:cNvSpPr/>
          <p:nvPr/>
        </p:nvSpPr>
        <p:spPr>
          <a:xfrm>
            <a:off x="2089993" y="3067650"/>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 name="Straight Arrow Connector 7"/>
          <p:cNvCxnSpPr/>
          <p:nvPr/>
        </p:nvCxnSpPr>
        <p:spPr>
          <a:xfrm flipV="1">
            <a:off x="1303778" y="3206460"/>
            <a:ext cx="856940" cy="59808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2160718" y="3206460"/>
            <a:ext cx="269407" cy="60393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2160718" y="3206460"/>
            <a:ext cx="817259" cy="603938"/>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2160718" y="3206460"/>
            <a:ext cx="1361866" cy="5944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2160718" y="3206460"/>
            <a:ext cx="1920464" cy="59684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2160718" y="3206460"/>
            <a:ext cx="2483139" cy="60393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2160718" y="3206460"/>
            <a:ext cx="3025723" cy="59892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858258" y="3206460"/>
            <a:ext cx="302460" cy="603938"/>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6473023" y="3173505"/>
            <a:ext cx="532185" cy="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6470048" y="3338546"/>
            <a:ext cx="532185" cy="1"/>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6470048" y="3524754"/>
            <a:ext cx="532185" cy="1"/>
          </a:xfrm>
          <a:prstGeom prst="straightConnector1">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119507" y="3079026"/>
            <a:ext cx="1265637" cy="215444"/>
          </a:xfrm>
          <a:prstGeom prst="rect">
            <a:avLst/>
          </a:prstGeom>
          <a:noFill/>
        </p:spPr>
        <p:txBody>
          <a:bodyPr wrap="square" rtlCol="0">
            <a:spAutoFit/>
          </a:bodyPr>
          <a:lstStyle/>
          <a:p>
            <a:r>
              <a:rPr lang="en-US" sz="800" dirty="0"/>
              <a:t>Weight for 1 Bin Node 1 </a:t>
            </a:r>
          </a:p>
        </p:txBody>
      </p:sp>
      <p:sp>
        <p:nvSpPr>
          <p:cNvPr id="20" name="TextBox 19"/>
          <p:cNvSpPr txBox="1"/>
          <p:nvPr/>
        </p:nvSpPr>
        <p:spPr>
          <a:xfrm>
            <a:off x="7116532" y="3224116"/>
            <a:ext cx="1452337" cy="215444"/>
          </a:xfrm>
          <a:prstGeom prst="rect">
            <a:avLst/>
          </a:prstGeom>
          <a:noFill/>
        </p:spPr>
        <p:txBody>
          <a:bodyPr wrap="square" rtlCol="0">
            <a:spAutoFit/>
          </a:bodyPr>
          <a:lstStyle/>
          <a:p>
            <a:r>
              <a:rPr lang="en-US" sz="800" dirty="0"/>
              <a:t>Weight for [0.5, 1) Bin Node 1 </a:t>
            </a:r>
          </a:p>
        </p:txBody>
      </p:sp>
      <p:sp>
        <p:nvSpPr>
          <p:cNvPr id="21" name="TextBox 20"/>
          <p:cNvSpPr txBox="1"/>
          <p:nvPr/>
        </p:nvSpPr>
        <p:spPr>
          <a:xfrm>
            <a:off x="7116532" y="3417032"/>
            <a:ext cx="1452337" cy="215444"/>
          </a:xfrm>
          <a:prstGeom prst="rect">
            <a:avLst/>
          </a:prstGeom>
          <a:noFill/>
        </p:spPr>
        <p:txBody>
          <a:bodyPr wrap="square" rtlCol="0">
            <a:spAutoFit/>
          </a:bodyPr>
          <a:lstStyle/>
          <a:p>
            <a:r>
              <a:rPr lang="en-US" sz="800" dirty="0"/>
              <a:t>Weight for [0, 0.5)  Bin Node 1 </a:t>
            </a:r>
          </a:p>
        </p:txBody>
      </p:sp>
      <p:sp>
        <p:nvSpPr>
          <p:cNvPr id="22" name="Oval 21"/>
          <p:cNvSpPr/>
          <p:nvPr/>
        </p:nvSpPr>
        <p:spPr>
          <a:xfrm>
            <a:off x="1071821" y="3804545"/>
            <a:ext cx="463913" cy="1702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1</a:t>
            </a:r>
          </a:p>
        </p:txBody>
      </p:sp>
      <p:sp>
        <p:nvSpPr>
          <p:cNvPr id="23" name="Oval 22"/>
          <p:cNvSpPr/>
          <p:nvPr/>
        </p:nvSpPr>
        <p:spPr>
          <a:xfrm>
            <a:off x="2746020" y="3810398"/>
            <a:ext cx="463913" cy="1702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0.4</a:t>
            </a:r>
          </a:p>
        </p:txBody>
      </p:sp>
      <p:sp>
        <p:nvSpPr>
          <p:cNvPr id="24" name="Oval 23"/>
          <p:cNvSpPr/>
          <p:nvPr/>
        </p:nvSpPr>
        <p:spPr>
          <a:xfrm>
            <a:off x="3290627" y="3800882"/>
            <a:ext cx="463913" cy="1702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0.9</a:t>
            </a:r>
          </a:p>
        </p:txBody>
      </p:sp>
      <p:sp>
        <p:nvSpPr>
          <p:cNvPr id="25" name="Oval 24"/>
          <p:cNvSpPr/>
          <p:nvPr/>
        </p:nvSpPr>
        <p:spPr>
          <a:xfrm>
            <a:off x="3849225" y="3803309"/>
            <a:ext cx="463913" cy="1702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1</a:t>
            </a:r>
          </a:p>
        </p:txBody>
      </p:sp>
      <p:sp>
        <p:nvSpPr>
          <p:cNvPr id="26" name="Oval 25"/>
          <p:cNvSpPr/>
          <p:nvPr/>
        </p:nvSpPr>
        <p:spPr>
          <a:xfrm>
            <a:off x="4954484" y="3805380"/>
            <a:ext cx="463913" cy="1702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0.6</a:t>
            </a:r>
          </a:p>
        </p:txBody>
      </p:sp>
      <p:sp>
        <p:nvSpPr>
          <p:cNvPr id="27" name="Oval 26"/>
          <p:cNvSpPr/>
          <p:nvPr/>
        </p:nvSpPr>
        <p:spPr>
          <a:xfrm>
            <a:off x="4411900" y="3810398"/>
            <a:ext cx="463913" cy="1702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1</a:t>
            </a:r>
          </a:p>
        </p:txBody>
      </p:sp>
      <p:sp>
        <p:nvSpPr>
          <p:cNvPr id="28" name="Oval 27"/>
          <p:cNvSpPr/>
          <p:nvPr/>
        </p:nvSpPr>
        <p:spPr>
          <a:xfrm>
            <a:off x="2198168" y="3810398"/>
            <a:ext cx="463913" cy="1702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0.8</a:t>
            </a:r>
          </a:p>
        </p:txBody>
      </p:sp>
      <p:sp>
        <p:nvSpPr>
          <p:cNvPr id="29" name="Oval 28"/>
          <p:cNvSpPr/>
          <p:nvPr/>
        </p:nvSpPr>
        <p:spPr>
          <a:xfrm>
            <a:off x="3693788" y="3102640"/>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0" name="Straight Arrow Connector 29"/>
          <p:cNvCxnSpPr/>
          <p:nvPr/>
        </p:nvCxnSpPr>
        <p:spPr>
          <a:xfrm flipV="1">
            <a:off x="1303778" y="3239078"/>
            <a:ext cx="2460735" cy="565467"/>
          </a:xfrm>
          <a:prstGeom prst="straightConnector1">
            <a:avLst/>
          </a:prstGeom>
          <a:ln w="127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2430125" y="3239078"/>
            <a:ext cx="1334388" cy="571320"/>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2977977" y="3239078"/>
            <a:ext cx="786536" cy="571320"/>
          </a:xfrm>
          <a:prstGeom prst="straightConnector1">
            <a:avLst/>
          </a:prstGeom>
          <a:ln w="1270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3522584" y="3239078"/>
            <a:ext cx="241929" cy="561804"/>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3764513" y="3239078"/>
            <a:ext cx="316669" cy="564231"/>
          </a:xfrm>
          <a:prstGeom prst="straightConnector1">
            <a:avLst/>
          </a:prstGeom>
          <a:ln w="127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3764513" y="3239078"/>
            <a:ext cx="879344" cy="571320"/>
          </a:xfrm>
          <a:prstGeom prst="straightConnector1">
            <a:avLst/>
          </a:prstGeom>
          <a:ln w="127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3764513" y="3239078"/>
            <a:ext cx="1421928" cy="566302"/>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1858258" y="3239078"/>
            <a:ext cx="1906255" cy="571320"/>
          </a:xfrm>
          <a:prstGeom prst="straightConnector1">
            <a:avLst/>
          </a:prstGeom>
          <a:ln w="1270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509825" y="4141473"/>
            <a:ext cx="1936137" cy="246221"/>
          </a:xfrm>
          <a:prstGeom prst="rect">
            <a:avLst/>
          </a:prstGeom>
        </p:spPr>
        <p:txBody>
          <a:bodyPr wrap="square">
            <a:spAutoFit/>
          </a:bodyPr>
          <a:lstStyle/>
          <a:p>
            <a:r>
              <a:rPr lang="en-US" sz="1000" dirty="0"/>
              <a:t>Value-shared Weight (</a:t>
            </a:r>
            <a:r>
              <a:rPr lang="en-US" sz="1000" dirty="0" err="1"/>
              <a:t>aNMM</a:t>
            </a:r>
            <a:r>
              <a:rPr lang="en-US" sz="1000" dirty="0"/>
              <a:t>)</a:t>
            </a:r>
          </a:p>
        </p:txBody>
      </p:sp>
      <p:cxnSp>
        <p:nvCxnSpPr>
          <p:cNvPr id="39" name="Straight Arrow Connector 38"/>
          <p:cNvCxnSpPr/>
          <p:nvPr/>
        </p:nvCxnSpPr>
        <p:spPr>
          <a:xfrm flipV="1">
            <a:off x="6473023" y="3704808"/>
            <a:ext cx="532185" cy="1"/>
          </a:xfrm>
          <a:prstGeom prst="straightConnector1">
            <a:avLst/>
          </a:prstGeom>
          <a:ln w="127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6470048" y="3869849"/>
            <a:ext cx="532185" cy="1"/>
          </a:xfrm>
          <a:prstGeom prst="straightConnector1">
            <a:avLst/>
          </a:prstGeom>
          <a:ln w="127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6470048" y="4056057"/>
            <a:ext cx="532185" cy="1"/>
          </a:xfrm>
          <a:prstGeom prst="straightConnector1">
            <a:avLst/>
          </a:prstGeom>
          <a:ln w="127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119507" y="3610329"/>
            <a:ext cx="1346072" cy="215444"/>
          </a:xfrm>
          <a:prstGeom prst="rect">
            <a:avLst/>
          </a:prstGeom>
          <a:noFill/>
        </p:spPr>
        <p:txBody>
          <a:bodyPr wrap="square" rtlCol="0">
            <a:spAutoFit/>
          </a:bodyPr>
          <a:lstStyle/>
          <a:p>
            <a:r>
              <a:rPr lang="en-US" sz="800" dirty="0"/>
              <a:t>Weight for 1  Bin Node 2</a:t>
            </a:r>
          </a:p>
        </p:txBody>
      </p:sp>
      <p:sp>
        <p:nvSpPr>
          <p:cNvPr id="43" name="TextBox 42"/>
          <p:cNvSpPr txBox="1"/>
          <p:nvPr/>
        </p:nvSpPr>
        <p:spPr>
          <a:xfrm>
            <a:off x="7116532" y="3755419"/>
            <a:ext cx="1435825" cy="215444"/>
          </a:xfrm>
          <a:prstGeom prst="rect">
            <a:avLst/>
          </a:prstGeom>
          <a:noFill/>
        </p:spPr>
        <p:txBody>
          <a:bodyPr wrap="square" rtlCol="0">
            <a:spAutoFit/>
          </a:bodyPr>
          <a:lstStyle/>
          <a:p>
            <a:r>
              <a:rPr lang="en-US" sz="800" dirty="0"/>
              <a:t>Weight for [0.5, 1) Bin Node 2 </a:t>
            </a:r>
          </a:p>
        </p:txBody>
      </p:sp>
      <p:sp>
        <p:nvSpPr>
          <p:cNvPr id="44" name="TextBox 43"/>
          <p:cNvSpPr txBox="1"/>
          <p:nvPr/>
        </p:nvSpPr>
        <p:spPr>
          <a:xfrm>
            <a:off x="7116532" y="3948335"/>
            <a:ext cx="1435825" cy="215444"/>
          </a:xfrm>
          <a:prstGeom prst="rect">
            <a:avLst/>
          </a:prstGeom>
          <a:noFill/>
        </p:spPr>
        <p:txBody>
          <a:bodyPr wrap="square" rtlCol="0">
            <a:spAutoFit/>
          </a:bodyPr>
          <a:lstStyle/>
          <a:p>
            <a:r>
              <a:rPr lang="en-US" sz="800" dirty="0"/>
              <a:t>Weight for [0, 0.5) Bin Node 2 </a:t>
            </a:r>
          </a:p>
        </p:txBody>
      </p:sp>
      <p:sp>
        <p:nvSpPr>
          <p:cNvPr id="45" name="Oval 44"/>
          <p:cNvSpPr/>
          <p:nvPr/>
        </p:nvSpPr>
        <p:spPr>
          <a:xfrm>
            <a:off x="1538779" y="1940828"/>
            <a:ext cx="495480" cy="16437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0.3</a:t>
            </a:r>
          </a:p>
        </p:txBody>
      </p:sp>
      <p:sp>
        <p:nvSpPr>
          <p:cNvPr id="46" name="Oval 45"/>
          <p:cNvSpPr/>
          <p:nvPr/>
        </p:nvSpPr>
        <p:spPr>
          <a:xfrm>
            <a:off x="1728133" y="1444609"/>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Oval 46"/>
          <p:cNvSpPr/>
          <p:nvPr/>
        </p:nvSpPr>
        <p:spPr>
          <a:xfrm>
            <a:off x="1000082" y="1934975"/>
            <a:ext cx="463913" cy="1702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1</a:t>
            </a:r>
          </a:p>
        </p:txBody>
      </p:sp>
      <p:sp>
        <p:nvSpPr>
          <p:cNvPr id="48" name="Oval 47"/>
          <p:cNvSpPr/>
          <p:nvPr/>
        </p:nvSpPr>
        <p:spPr>
          <a:xfrm>
            <a:off x="2674281" y="1940828"/>
            <a:ext cx="463913" cy="1702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0.4</a:t>
            </a:r>
          </a:p>
        </p:txBody>
      </p:sp>
      <p:sp>
        <p:nvSpPr>
          <p:cNvPr id="49" name="Oval 48"/>
          <p:cNvSpPr/>
          <p:nvPr/>
        </p:nvSpPr>
        <p:spPr>
          <a:xfrm>
            <a:off x="3218888" y="1940365"/>
            <a:ext cx="463913" cy="1702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0.9</a:t>
            </a:r>
          </a:p>
        </p:txBody>
      </p:sp>
      <p:sp>
        <p:nvSpPr>
          <p:cNvPr id="50" name="Oval 49"/>
          <p:cNvSpPr/>
          <p:nvPr/>
        </p:nvSpPr>
        <p:spPr>
          <a:xfrm>
            <a:off x="3762836" y="1933314"/>
            <a:ext cx="463913" cy="1702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1</a:t>
            </a:r>
          </a:p>
        </p:txBody>
      </p:sp>
      <p:sp>
        <p:nvSpPr>
          <p:cNvPr id="51" name="Oval 50"/>
          <p:cNvSpPr/>
          <p:nvPr/>
        </p:nvSpPr>
        <p:spPr>
          <a:xfrm>
            <a:off x="4882290" y="1926117"/>
            <a:ext cx="463913" cy="1702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0.6</a:t>
            </a:r>
          </a:p>
        </p:txBody>
      </p:sp>
      <p:sp>
        <p:nvSpPr>
          <p:cNvPr id="52" name="Oval 51"/>
          <p:cNvSpPr/>
          <p:nvPr/>
        </p:nvSpPr>
        <p:spPr>
          <a:xfrm>
            <a:off x="4325240" y="1940365"/>
            <a:ext cx="463913" cy="1702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1</a:t>
            </a:r>
          </a:p>
        </p:txBody>
      </p:sp>
      <p:sp>
        <p:nvSpPr>
          <p:cNvPr id="53" name="Oval 52"/>
          <p:cNvSpPr/>
          <p:nvPr/>
        </p:nvSpPr>
        <p:spPr>
          <a:xfrm>
            <a:off x="2126429" y="1940828"/>
            <a:ext cx="463913" cy="1702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0.8</a:t>
            </a:r>
          </a:p>
        </p:txBody>
      </p:sp>
      <p:cxnSp>
        <p:nvCxnSpPr>
          <p:cNvPr id="54" name="Straight Arrow Connector 53"/>
          <p:cNvCxnSpPr>
            <a:stCxn id="47" idx="0"/>
            <a:endCxn id="46" idx="4"/>
          </p:cNvCxnSpPr>
          <p:nvPr/>
        </p:nvCxnSpPr>
        <p:spPr>
          <a:xfrm flipV="1">
            <a:off x="1232039" y="1583419"/>
            <a:ext cx="566819" cy="35155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5" idx="0"/>
            <a:endCxn id="46" idx="4"/>
          </p:cNvCxnSpPr>
          <p:nvPr/>
        </p:nvCxnSpPr>
        <p:spPr>
          <a:xfrm flipV="1">
            <a:off x="1786519" y="1583419"/>
            <a:ext cx="12339" cy="35740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3" idx="0"/>
            <a:endCxn id="46" idx="4"/>
          </p:cNvCxnSpPr>
          <p:nvPr/>
        </p:nvCxnSpPr>
        <p:spPr>
          <a:xfrm flipH="1" flipV="1">
            <a:off x="1798858" y="1583419"/>
            <a:ext cx="559528" cy="357409"/>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3426941" y="1411177"/>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Oval 57"/>
          <p:cNvSpPr/>
          <p:nvPr/>
        </p:nvSpPr>
        <p:spPr>
          <a:xfrm>
            <a:off x="5034813" y="1414982"/>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9" name="Straight Arrow Connector 58"/>
          <p:cNvCxnSpPr>
            <a:stCxn id="48" idx="0"/>
            <a:endCxn id="57" idx="4"/>
          </p:cNvCxnSpPr>
          <p:nvPr/>
        </p:nvCxnSpPr>
        <p:spPr>
          <a:xfrm flipV="1">
            <a:off x="2906238" y="1549987"/>
            <a:ext cx="591428" cy="39084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57" idx="4"/>
          </p:cNvCxnSpPr>
          <p:nvPr/>
        </p:nvCxnSpPr>
        <p:spPr>
          <a:xfrm flipV="1">
            <a:off x="3477894" y="1549987"/>
            <a:ext cx="19772" cy="3792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57" idx="4"/>
          </p:cNvCxnSpPr>
          <p:nvPr/>
        </p:nvCxnSpPr>
        <p:spPr>
          <a:xfrm flipH="1" flipV="1">
            <a:off x="3497666" y="1549987"/>
            <a:ext cx="552096" cy="37928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5424873" y="1937712"/>
            <a:ext cx="463913" cy="1702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0.7</a:t>
            </a:r>
          </a:p>
        </p:txBody>
      </p:sp>
      <p:cxnSp>
        <p:nvCxnSpPr>
          <p:cNvPr id="63" name="Straight Arrow Connector 62"/>
          <p:cNvCxnSpPr/>
          <p:nvPr/>
        </p:nvCxnSpPr>
        <p:spPr>
          <a:xfrm flipV="1">
            <a:off x="4552507" y="1532025"/>
            <a:ext cx="554480" cy="40939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5106987" y="1532025"/>
            <a:ext cx="0" cy="41525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62" idx="0"/>
            <a:endCxn id="58" idx="4"/>
          </p:cNvCxnSpPr>
          <p:nvPr/>
        </p:nvCxnSpPr>
        <p:spPr>
          <a:xfrm flipH="1" flipV="1">
            <a:off x="5105538" y="1553792"/>
            <a:ext cx="551292" cy="38392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5540416" y="3791366"/>
            <a:ext cx="463913" cy="1702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0.7</a:t>
            </a:r>
          </a:p>
        </p:txBody>
      </p:sp>
      <p:cxnSp>
        <p:nvCxnSpPr>
          <p:cNvPr id="67" name="Straight Arrow Connector 66"/>
          <p:cNvCxnSpPr>
            <a:stCxn id="66" idx="0"/>
            <a:endCxn id="7" idx="4"/>
          </p:cNvCxnSpPr>
          <p:nvPr/>
        </p:nvCxnSpPr>
        <p:spPr>
          <a:xfrm flipH="1" flipV="1">
            <a:off x="2160718" y="3206460"/>
            <a:ext cx="3611655" cy="584906"/>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6" idx="0"/>
            <a:endCxn id="29" idx="4"/>
          </p:cNvCxnSpPr>
          <p:nvPr/>
        </p:nvCxnSpPr>
        <p:spPr>
          <a:xfrm flipH="1" flipV="1">
            <a:off x="3764513" y="3241450"/>
            <a:ext cx="2007860" cy="549916"/>
          </a:xfrm>
          <a:prstGeom prst="straightConnector1">
            <a:avLst/>
          </a:prstGeom>
          <a:ln w="127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2451615" y="2375498"/>
            <a:ext cx="1773242" cy="246221"/>
          </a:xfrm>
          <a:prstGeom prst="rect">
            <a:avLst/>
          </a:prstGeom>
        </p:spPr>
        <p:txBody>
          <a:bodyPr wrap="none">
            <a:spAutoFit/>
          </a:bodyPr>
          <a:lstStyle/>
          <a:p>
            <a:r>
              <a:rPr lang="en-US" sz="1000" dirty="0"/>
              <a:t>Position-shared Weight (CNN )</a:t>
            </a:r>
          </a:p>
        </p:txBody>
      </p:sp>
      <mc:AlternateContent xmlns:mc="http://schemas.openxmlformats.org/markup-compatibility/2006" xmlns:a14="http://schemas.microsoft.com/office/drawing/2010/main">
        <mc:Choice Requires="a14">
          <p:sp>
            <p:nvSpPr>
              <p:cNvPr id="74" name="TextBox 73"/>
              <p:cNvSpPr txBox="1"/>
              <p:nvPr/>
            </p:nvSpPr>
            <p:spPr>
              <a:xfrm>
                <a:off x="329122" y="5608644"/>
                <a:ext cx="5675712" cy="36593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500" i="1">
                          <a:latin typeface="Cambria Math" panose="02040503050406030204" pitchFamily="18" charset="0"/>
                        </a:rPr>
                        <m:t>𝑦</m:t>
                      </m:r>
                      <m:r>
                        <a:rPr lang="en-US" sz="1500" i="1">
                          <a:latin typeface="Cambria Math" panose="02040503050406030204" pitchFamily="18" charset="0"/>
                        </a:rPr>
                        <m:t>=</m:t>
                      </m:r>
                      <m:sSubSup>
                        <m:sSubSupPr>
                          <m:ctrlPr>
                            <a:rPr lang="en-US" sz="1500" i="1">
                              <a:latin typeface="Cambria Math" panose="02040503050406030204" pitchFamily="18" charset="0"/>
                            </a:rPr>
                          </m:ctrlPr>
                        </m:sSubSupPr>
                        <m:e>
                          <m:r>
                            <a:rPr lang="en-US" sz="1500" i="1">
                              <a:latin typeface="Cambria Math" panose="02040503050406030204" pitchFamily="18" charset="0"/>
                            </a:rPr>
                            <m:t>∑</m:t>
                          </m:r>
                        </m:e>
                        <m:sub>
                          <m:r>
                            <a:rPr lang="en-US" sz="1500" i="1">
                              <a:latin typeface="Cambria Math" panose="02040503050406030204" pitchFamily="18" charset="0"/>
                            </a:rPr>
                            <m:t>𝑗</m:t>
                          </m:r>
                          <m:r>
                            <a:rPr lang="en-US" sz="1500" i="1">
                              <a:latin typeface="Cambria Math" panose="02040503050406030204" pitchFamily="18" charset="0"/>
                            </a:rPr>
                            <m:t>=1</m:t>
                          </m:r>
                        </m:sub>
                        <m:sup>
                          <m:r>
                            <a:rPr lang="en-US" sz="1500" i="1">
                              <a:latin typeface="Cambria Math" panose="02040503050406030204" pitchFamily="18" charset="0"/>
                            </a:rPr>
                            <m:t>𝑀</m:t>
                          </m:r>
                        </m:sup>
                      </m:sSubSup>
                      <m:r>
                        <a:rPr lang="en-US" sz="1500" i="1">
                          <a:latin typeface="Cambria Math" panose="02040503050406030204" pitchFamily="18" charset="0"/>
                        </a:rPr>
                        <m:t>𝜏</m:t>
                      </m:r>
                      <m:d>
                        <m:dPr>
                          <m:ctrlPr>
                            <a:rPr lang="en-US" sz="1500" i="1">
                              <a:latin typeface="Cambria Math" panose="02040503050406030204" pitchFamily="18" charset="0"/>
                            </a:rPr>
                          </m:ctrlPr>
                        </m:dPr>
                        <m:e>
                          <m:r>
                            <a:rPr lang="en-US" sz="1500" b="1">
                              <a:latin typeface="Cambria Math" panose="02040503050406030204" pitchFamily="18" charset="0"/>
                            </a:rPr>
                            <m:t>𝐯</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b="1">
                                  <a:latin typeface="Cambria Math" panose="02040503050406030204" pitchFamily="18" charset="0"/>
                                </a:rPr>
                                <m:t>𝐪</m:t>
                              </m:r>
                            </m:e>
                            <m:sub>
                              <m:r>
                                <a:rPr lang="en-US" sz="1500" i="1">
                                  <a:latin typeface="Cambria Math" panose="02040503050406030204" pitchFamily="18" charset="0"/>
                                </a:rPr>
                                <m:t>𝑗</m:t>
                              </m:r>
                            </m:sub>
                          </m:sSub>
                        </m:e>
                      </m:d>
                      <m:r>
                        <a:rPr lang="en-US" sz="1500" i="1">
                          <a:latin typeface="Cambria Math" panose="02040503050406030204" pitchFamily="18" charset="0"/>
                        </a:rPr>
                        <m:t>⋅</m:t>
                      </m:r>
                      <m:r>
                        <a:rPr lang="en-US" sz="1500" i="1">
                          <a:latin typeface="Cambria Math" panose="02040503050406030204" pitchFamily="18" charset="0"/>
                        </a:rPr>
                        <m:t>𝛿</m:t>
                      </m:r>
                      <m:r>
                        <a:rPr lang="en-US" sz="1500" i="1">
                          <a:latin typeface="Cambria Math" panose="02040503050406030204" pitchFamily="18" charset="0"/>
                        </a:rPr>
                        <m:t>(</m:t>
                      </m:r>
                      <m:sSubSup>
                        <m:sSubSupPr>
                          <m:ctrlPr>
                            <a:rPr lang="en-US" sz="1500" i="1">
                              <a:latin typeface="Cambria Math" panose="02040503050406030204" pitchFamily="18" charset="0"/>
                            </a:rPr>
                          </m:ctrlPr>
                        </m:sSubSupPr>
                        <m:e>
                          <m:r>
                            <a:rPr lang="en-US" sz="1500" i="1">
                              <a:latin typeface="Cambria Math" panose="02040503050406030204" pitchFamily="18" charset="0"/>
                            </a:rPr>
                            <m:t>∑</m:t>
                          </m:r>
                        </m:e>
                        <m:sub>
                          <m:r>
                            <a:rPr lang="en-US" sz="1500" i="1">
                              <a:latin typeface="Cambria Math" panose="02040503050406030204" pitchFamily="18" charset="0"/>
                            </a:rPr>
                            <m:t>𝑡</m:t>
                          </m:r>
                          <m:r>
                            <a:rPr lang="en-US" sz="1500" i="1">
                              <a:latin typeface="Cambria Math" panose="02040503050406030204" pitchFamily="18" charset="0"/>
                            </a:rPr>
                            <m:t>=0</m:t>
                          </m:r>
                        </m:sub>
                        <m:sup>
                          <m:r>
                            <a:rPr lang="en-US" sz="1500" i="1">
                              <a:latin typeface="Cambria Math" panose="02040503050406030204" pitchFamily="18" charset="0"/>
                            </a:rPr>
                            <m:t>𝑇</m:t>
                          </m:r>
                        </m:sup>
                      </m:sSubSup>
                      <m:sSub>
                        <m:sSubPr>
                          <m:ctrlPr>
                            <a:rPr lang="en-US" sz="1500" i="1">
                              <a:latin typeface="Cambria Math" panose="02040503050406030204" pitchFamily="18" charset="0"/>
                            </a:rPr>
                          </m:ctrlPr>
                        </m:sSubPr>
                        <m:e>
                          <m:r>
                            <a:rPr lang="en-US" sz="1500" i="1">
                              <a:latin typeface="Cambria Math" panose="02040503050406030204" pitchFamily="18" charset="0"/>
                            </a:rPr>
                            <m:t>𝑟</m:t>
                          </m:r>
                        </m:e>
                        <m:sub>
                          <m:r>
                            <a:rPr lang="en-US" sz="1500" i="1">
                              <a:latin typeface="Cambria Math" panose="02040503050406030204" pitchFamily="18" charset="0"/>
                            </a:rPr>
                            <m:t>𝑡</m:t>
                          </m:r>
                        </m:sub>
                      </m:sSub>
                      <m:r>
                        <a:rPr lang="en-US" sz="1500" i="1">
                          <a:latin typeface="Cambria Math" panose="02040503050406030204" pitchFamily="18" charset="0"/>
                        </a:rPr>
                        <m:t>⋅</m:t>
                      </m:r>
                      <m:r>
                        <a:rPr lang="en-US" sz="1500" i="1">
                          <a:latin typeface="Cambria Math" panose="02040503050406030204" pitchFamily="18" charset="0"/>
                        </a:rPr>
                        <m:t>𝛿</m:t>
                      </m:r>
                      <m:d>
                        <m:dPr>
                          <m:ctrlPr>
                            <a:rPr lang="en-US" sz="1500" i="1">
                              <a:latin typeface="Cambria Math" panose="02040503050406030204" pitchFamily="18" charset="0"/>
                            </a:rPr>
                          </m:ctrlPr>
                        </m:dPr>
                        <m:e>
                          <m:sSubSup>
                            <m:sSubSupPr>
                              <m:ctrlPr>
                                <a:rPr lang="en-US" sz="1500" i="1">
                                  <a:latin typeface="Cambria Math" panose="02040503050406030204" pitchFamily="18" charset="0"/>
                                </a:rPr>
                              </m:ctrlPr>
                            </m:sSubSupPr>
                            <m:e>
                              <m:r>
                                <a:rPr lang="en-US" sz="1500" i="1">
                                  <a:latin typeface="Cambria Math" panose="02040503050406030204" pitchFamily="18" charset="0"/>
                                </a:rPr>
                                <m:t>∑</m:t>
                              </m:r>
                            </m:e>
                            <m:sub>
                              <m:r>
                                <a:rPr lang="en-US" sz="1500" i="1">
                                  <a:latin typeface="Cambria Math" panose="02040503050406030204" pitchFamily="18" charset="0"/>
                                </a:rPr>
                                <m:t>𝑘</m:t>
                              </m:r>
                              <m:r>
                                <a:rPr lang="en-US" sz="1500" i="1">
                                  <a:latin typeface="Cambria Math" panose="02040503050406030204" pitchFamily="18" charset="0"/>
                                </a:rPr>
                                <m:t>=0</m:t>
                              </m:r>
                            </m:sub>
                            <m:sup>
                              <m:r>
                                <a:rPr lang="en-US" sz="1500" i="1">
                                  <a:latin typeface="Cambria Math" panose="02040503050406030204" pitchFamily="18" charset="0"/>
                                </a:rPr>
                                <m:t>𝐾</m:t>
                              </m:r>
                            </m:sup>
                          </m:sSubSup>
                          <m:sSub>
                            <m:sSubPr>
                              <m:ctrlPr>
                                <a:rPr lang="en-US" sz="1500" i="1">
                                  <a:latin typeface="Cambria Math" panose="02040503050406030204" pitchFamily="18" charset="0"/>
                                </a:rPr>
                              </m:ctrlPr>
                            </m:sSubPr>
                            <m:e>
                              <m:r>
                                <a:rPr lang="en-US" sz="1500" i="1">
                                  <a:latin typeface="Cambria Math" panose="02040503050406030204" pitchFamily="18" charset="0"/>
                                </a:rPr>
                                <m:t>𝑤</m:t>
                              </m:r>
                            </m:e>
                            <m:sub>
                              <m:r>
                                <a:rPr lang="en-US" sz="1500" i="1">
                                  <a:latin typeface="Cambria Math" panose="02040503050406030204" pitchFamily="18" charset="0"/>
                                </a:rPr>
                                <m:t>𝑘𝑡</m:t>
                              </m:r>
                            </m:sub>
                          </m:sSub>
                          <m:sSub>
                            <m:sSubPr>
                              <m:ctrlPr>
                                <a:rPr lang="en-US" sz="1500" i="1">
                                  <a:latin typeface="Cambria Math" panose="02040503050406030204" pitchFamily="18" charset="0"/>
                                </a:rPr>
                              </m:ctrlPr>
                            </m:sSubPr>
                            <m:e>
                              <m:r>
                                <a:rPr lang="en-US" sz="1500" i="1">
                                  <a:latin typeface="Cambria Math" panose="02040503050406030204" pitchFamily="18" charset="0"/>
                                </a:rPr>
                                <m:t>𝑥</m:t>
                              </m:r>
                            </m:e>
                            <m:sub>
                              <m:r>
                                <a:rPr lang="en-US" sz="1500" i="1">
                                  <a:latin typeface="Cambria Math" panose="02040503050406030204" pitchFamily="18" charset="0"/>
                                </a:rPr>
                                <m:t>𝑗𝑘</m:t>
                              </m:r>
                            </m:sub>
                          </m:sSub>
                        </m:e>
                      </m:d>
                      <m:r>
                        <a:rPr lang="en-US" sz="1500" i="1">
                          <a:latin typeface="Cambria Math" panose="02040503050406030204" pitchFamily="18" charset="0"/>
                        </a:rPr>
                        <m:t>)</m:t>
                      </m:r>
                    </m:oMath>
                  </m:oMathPara>
                </a14:m>
                <a:endParaRPr lang="en-US" sz="1500" dirty="0"/>
              </a:p>
            </p:txBody>
          </p:sp>
        </mc:Choice>
        <mc:Fallback xmlns="">
          <p:sp>
            <p:nvSpPr>
              <p:cNvPr id="74" name="TextBox 73"/>
              <p:cNvSpPr txBox="1">
                <a:spLocks noRot="1" noChangeAspect="1" noMove="1" noResize="1" noEditPoints="1" noAdjustHandles="1" noChangeArrowheads="1" noChangeShapeType="1" noTextEdit="1"/>
              </p:cNvSpPr>
              <p:nvPr/>
            </p:nvSpPr>
            <p:spPr>
              <a:xfrm>
                <a:off x="329122" y="5608644"/>
                <a:ext cx="5675712" cy="365934"/>
              </a:xfrm>
              <a:prstGeom prst="rect">
                <a:avLst/>
              </a:prstGeom>
              <a:blipFill>
                <a:blip r:embed="rId2"/>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p:cNvSpPr txBox="1"/>
              <p:nvPr/>
            </p:nvSpPr>
            <p:spPr>
              <a:xfrm>
                <a:off x="4222297" y="5509385"/>
                <a:ext cx="1909512" cy="507831"/>
              </a:xfrm>
              <a:prstGeom prst="rect">
                <a:avLst/>
              </a:prstGeom>
              <a:noFill/>
            </p:spPr>
            <p:txBody>
              <a:bodyPr wrap="square" rtlCol="0">
                <a:spAutoFit/>
              </a:bodyPr>
              <a:lstStyle/>
              <a:p>
                <a14:m>
                  <m:oMath xmlns:m="http://schemas.openxmlformats.org/officeDocument/2006/math">
                    <m:r>
                      <a:rPr lang="en-US" sz="1350" i="1">
                        <a:latin typeface="Cambria Math" panose="02040503050406030204" pitchFamily="18" charset="0"/>
                      </a:rPr>
                      <m:t>𝜏</m:t>
                    </m:r>
                    <m:r>
                      <a:rPr lang="en-US" sz="1350" i="1">
                        <a:latin typeface="Cambria Math" panose="02040503050406030204" pitchFamily="18" charset="0"/>
                      </a:rPr>
                      <m:t>:</m:t>
                    </m:r>
                  </m:oMath>
                </a14:m>
                <a:r>
                  <a:rPr lang="en-US" sz="1350" dirty="0"/>
                  <a:t> </a:t>
                </a:r>
                <a:r>
                  <a:rPr lang="en-US" sz="1350" dirty="0" err="1"/>
                  <a:t>softmax</a:t>
                </a:r>
                <a:r>
                  <a:rPr lang="en-US" sz="1350" dirty="0"/>
                  <a:t> gate function</a:t>
                </a:r>
              </a:p>
              <a:p>
                <a14:m>
                  <m:oMath xmlns:m="http://schemas.openxmlformats.org/officeDocument/2006/math">
                    <m:r>
                      <a:rPr lang="en-US" sz="1350" i="1">
                        <a:latin typeface="Cambria Math" panose="02040503050406030204" pitchFamily="18" charset="0"/>
                      </a:rPr>
                      <m:t>𝛿</m:t>
                    </m:r>
                  </m:oMath>
                </a14:m>
                <a:r>
                  <a:rPr lang="en-US" sz="1350" dirty="0"/>
                  <a:t>: sigmoid function</a:t>
                </a:r>
              </a:p>
            </p:txBody>
          </p:sp>
        </mc:Choice>
        <mc:Fallback xmlns="">
          <p:sp>
            <p:nvSpPr>
              <p:cNvPr id="75" name="TextBox 74"/>
              <p:cNvSpPr txBox="1">
                <a:spLocks noRot="1" noChangeAspect="1" noMove="1" noResize="1" noEditPoints="1" noAdjustHandles="1" noChangeArrowheads="1" noChangeShapeType="1" noTextEdit="1"/>
              </p:cNvSpPr>
              <p:nvPr/>
            </p:nvSpPr>
            <p:spPr>
              <a:xfrm>
                <a:off x="4222297" y="5509385"/>
                <a:ext cx="1909512" cy="507831"/>
              </a:xfrm>
              <a:prstGeom prst="rect">
                <a:avLst/>
              </a:prstGeom>
              <a:blipFill>
                <a:blip r:embed="rId3"/>
                <a:stretch>
                  <a:fillRect t="-2410" b="-12048"/>
                </a:stretch>
              </a:blipFill>
            </p:spPr>
            <p:txBody>
              <a:bodyPr/>
              <a:lstStyle/>
              <a:p>
                <a:r>
                  <a:rPr lang="en-US">
                    <a:noFill/>
                  </a:rPr>
                  <a:t> </a:t>
                </a:r>
              </a:p>
            </p:txBody>
          </p:sp>
        </mc:Fallback>
      </mc:AlternateContent>
      <p:sp>
        <p:nvSpPr>
          <p:cNvPr id="76" name="Rounded Rectangle 75"/>
          <p:cNvSpPr/>
          <p:nvPr/>
        </p:nvSpPr>
        <p:spPr>
          <a:xfrm>
            <a:off x="271133" y="5512312"/>
            <a:ext cx="5818340" cy="52920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ounded Rectangle 76"/>
          <p:cNvSpPr/>
          <p:nvPr/>
        </p:nvSpPr>
        <p:spPr>
          <a:xfrm>
            <a:off x="2802642" y="5546776"/>
            <a:ext cx="1476277" cy="507831"/>
          </a:xfrm>
          <a:prstGeom prst="roundRect">
            <a:avLst/>
          </a:prstGeom>
          <a:solidFill>
            <a:srgbClr val="FF0000">
              <a:alpha val="31000"/>
            </a:srgbClr>
          </a:solidFill>
          <a:ln w="571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Linotype" pitchFamily="18" charset="0"/>
            </a:endParaRPr>
          </a:p>
        </p:txBody>
      </p:sp>
      <p:sp>
        <p:nvSpPr>
          <p:cNvPr id="78" name="Rounded Rectangle 77"/>
          <p:cNvSpPr/>
          <p:nvPr/>
        </p:nvSpPr>
        <p:spPr>
          <a:xfrm>
            <a:off x="6152070" y="5380901"/>
            <a:ext cx="2923209" cy="78963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4313" indent="-214313">
              <a:buFont typeface="Arial" panose="020B0604020202020204" pitchFamily="34" charset="0"/>
              <a:buChar char="•"/>
            </a:pPr>
            <a:r>
              <a:rPr lang="en-US" sz="1600" dirty="0">
                <a:solidFill>
                  <a:schemeClr val="tx1"/>
                </a:solidFill>
              </a:rPr>
              <a:t>Neural network architecture with </a:t>
            </a:r>
            <a:r>
              <a:rPr lang="en-US" sz="1600" b="1" dirty="0">
                <a:solidFill>
                  <a:schemeClr val="tx1"/>
                </a:solidFill>
              </a:rPr>
              <a:t>value-shared weights</a:t>
            </a:r>
          </a:p>
        </p:txBody>
      </p:sp>
    </p:spTree>
    <p:extLst>
      <p:ext uri="{BB962C8B-B14F-4D97-AF65-F5344CB8AC3E}">
        <p14:creationId xmlns:p14="http://schemas.microsoft.com/office/powerpoint/2010/main" val="3110462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Question Attention Network</a:t>
            </a:r>
          </a:p>
        </p:txBody>
      </p:sp>
      <p:sp>
        <p:nvSpPr>
          <p:cNvPr id="3" name="Rounded Rectangle 2"/>
          <p:cNvSpPr/>
          <p:nvPr/>
        </p:nvSpPr>
        <p:spPr>
          <a:xfrm>
            <a:off x="6165106" y="5364581"/>
            <a:ext cx="2906308" cy="79458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4313" indent="-214313">
              <a:buFont typeface="Arial" panose="020B0604020202020204" pitchFamily="34" charset="0"/>
              <a:buChar char="•"/>
            </a:pPr>
            <a:r>
              <a:rPr lang="en-US" sz="1600" dirty="0">
                <a:solidFill>
                  <a:schemeClr val="tx1"/>
                </a:solidFill>
              </a:rPr>
              <a:t>Neural network architecture with </a:t>
            </a:r>
            <a:r>
              <a:rPr lang="en-US" sz="1600" b="1" dirty="0">
                <a:solidFill>
                  <a:schemeClr val="tx1"/>
                </a:solidFill>
              </a:rPr>
              <a:t>attention schemes</a:t>
            </a:r>
          </a:p>
        </p:txBody>
      </p:sp>
      <mc:AlternateContent xmlns:mc="http://schemas.openxmlformats.org/markup-compatibility/2006" xmlns:a14="http://schemas.microsoft.com/office/drawing/2010/main">
        <mc:Choice Requires="a14">
          <p:sp>
            <p:nvSpPr>
              <p:cNvPr id="244" name="TextBox 243"/>
              <p:cNvSpPr txBox="1"/>
              <p:nvPr/>
            </p:nvSpPr>
            <p:spPr>
              <a:xfrm>
                <a:off x="329122" y="5608644"/>
                <a:ext cx="5675712" cy="36593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500" i="1">
                          <a:latin typeface="Cambria Math" panose="02040503050406030204" pitchFamily="18" charset="0"/>
                        </a:rPr>
                        <m:t>𝑦</m:t>
                      </m:r>
                      <m:r>
                        <a:rPr lang="en-US" sz="1500" i="1">
                          <a:latin typeface="Cambria Math" panose="02040503050406030204" pitchFamily="18" charset="0"/>
                        </a:rPr>
                        <m:t>=</m:t>
                      </m:r>
                      <m:sSubSup>
                        <m:sSubSupPr>
                          <m:ctrlPr>
                            <a:rPr lang="en-US" sz="1500" i="1">
                              <a:latin typeface="Cambria Math" panose="02040503050406030204" pitchFamily="18" charset="0"/>
                            </a:rPr>
                          </m:ctrlPr>
                        </m:sSubSupPr>
                        <m:e>
                          <m:r>
                            <a:rPr lang="en-US" sz="1500" i="1">
                              <a:latin typeface="Cambria Math" panose="02040503050406030204" pitchFamily="18" charset="0"/>
                            </a:rPr>
                            <m:t>∑</m:t>
                          </m:r>
                        </m:e>
                        <m:sub>
                          <m:r>
                            <a:rPr lang="en-US" sz="1500" i="1">
                              <a:latin typeface="Cambria Math" panose="02040503050406030204" pitchFamily="18" charset="0"/>
                            </a:rPr>
                            <m:t>𝑗</m:t>
                          </m:r>
                          <m:r>
                            <a:rPr lang="en-US" sz="1500" i="1">
                              <a:latin typeface="Cambria Math" panose="02040503050406030204" pitchFamily="18" charset="0"/>
                            </a:rPr>
                            <m:t>=1</m:t>
                          </m:r>
                        </m:sub>
                        <m:sup>
                          <m:r>
                            <a:rPr lang="en-US" sz="1500" i="1">
                              <a:latin typeface="Cambria Math" panose="02040503050406030204" pitchFamily="18" charset="0"/>
                            </a:rPr>
                            <m:t>𝑀</m:t>
                          </m:r>
                        </m:sup>
                      </m:sSubSup>
                      <m:r>
                        <a:rPr lang="en-US" sz="1500" i="1">
                          <a:latin typeface="Cambria Math" panose="02040503050406030204" pitchFamily="18" charset="0"/>
                        </a:rPr>
                        <m:t>𝜏</m:t>
                      </m:r>
                      <m:d>
                        <m:dPr>
                          <m:ctrlPr>
                            <a:rPr lang="en-US" sz="1500" i="1">
                              <a:latin typeface="Cambria Math" panose="02040503050406030204" pitchFamily="18" charset="0"/>
                            </a:rPr>
                          </m:ctrlPr>
                        </m:dPr>
                        <m:e>
                          <m:r>
                            <a:rPr lang="en-US" sz="1500" b="1">
                              <a:latin typeface="Cambria Math" panose="02040503050406030204" pitchFamily="18" charset="0"/>
                            </a:rPr>
                            <m:t>𝐯</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b="1">
                                  <a:latin typeface="Cambria Math" panose="02040503050406030204" pitchFamily="18" charset="0"/>
                                </a:rPr>
                                <m:t>𝐪</m:t>
                              </m:r>
                            </m:e>
                            <m:sub>
                              <m:r>
                                <a:rPr lang="en-US" sz="1500" i="1">
                                  <a:latin typeface="Cambria Math" panose="02040503050406030204" pitchFamily="18" charset="0"/>
                                </a:rPr>
                                <m:t>𝑗</m:t>
                              </m:r>
                            </m:sub>
                          </m:sSub>
                        </m:e>
                      </m:d>
                      <m:r>
                        <a:rPr lang="en-US" sz="1500" i="1">
                          <a:latin typeface="Cambria Math" panose="02040503050406030204" pitchFamily="18" charset="0"/>
                        </a:rPr>
                        <m:t>⋅</m:t>
                      </m:r>
                      <m:r>
                        <a:rPr lang="en-US" sz="1500" i="1">
                          <a:latin typeface="Cambria Math" panose="02040503050406030204" pitchFamily="18" charset="0"/>
                        </a:rPr>
                        <m:t>𝛿</m:t>
                      </m:r>
                      <m:r>
                        <a:rPr lang="en-US" sz="1500" i="1">
                          <a:latin typeface="Cambria Math" panose="02040503050406030204" pitchFamily="18" charset="0"/>
                        </a:rPr>
                        <m:t>(</m:t>
                      </m:r>
                      <m:sSubSup>
                        <m:sSubSupPr>
                          <m:ctrlPr>
                            <a:rPr lang="en-US" sz="1500" i="1">
                              <a:latin typeface="Cambria Math" panose="02040503050406030204" pitchFamily="18" charset="0"/>
                            </a:rPr>
                          </m:ctrlPr>
                        </m:sSubSupPr>
                        <m:e>
                          <m:r>
                            <a:rPr lang="en-US" sz="1500" i="1">
                              <a:latin typeface="Cambria Math" panose="02040503050406030204" pitchFamily="18" charset="0"/>
                            </a:rPr>
                            <m:t>∑</m:t>
                          </m:r>
                        </m:e>
                        <m:sub>
                          <m:r>
                            <a:rPr lang="en-US" sz="1500" i="1">
                              <a:latin typeface="Cambria Math" panose="02040503050406030204" pitchFamily="18" charset="0"/>
                            </a:rPr>
                            <m:t>𝑡</m:t>
                          </m:r>
                          <m:r>
                            <a:rPr lang="en-US" sz="1500" i="1">
                              <a:latin typeface="Cambria Math" panose="02040503050406030204" pitchFamily="18" charset="0"/>
                            </a:rPr>
                            <m:t>=0</m:t>
                          </m:r>
                        </m:sub>
                        <m:sup>
                          <m:r>
                            <a:rPr lang="en-US" sz="1500" i="1">
                              <a:latin typeface="Cambria Math" panose="02040503050406030204" pitchFamily="18" charset="0"/>
                            </a:rPr>
                            <m:t>𝑇</m:t>
                          </m:r>
                        </m:sup>
                      </m:sSubSup>
                      <m:sSub>
                        <m:sSubPr>
                          <m:ctrlPr>
                            <a:rPr lang="en-US" sz="1500" i="1">
                              <a:latin typeface="Cambria Math" panose="02040503050406030204" pitchFamily="18" charset="0"/>
                            </a:rPr>
                          </m:ctrlPr>
                        </m:sSubPr>
                        <m:e>
                          <m:r>
                            <a:rPr lang="en-US" sz="1500" i="1">
                              <a:latin typeface="Cambria Math" panose="02040503050406030204" pitchFamily="18" charset="0"/>
                            </a:rPr>
                            <m:t>𝑟</m:t>
                          </m:r>
                        </m:e>
                        <m:sub>
                          <m:r>
                            <a:rPr lang="en-US" sz="1500" i="1">
                              <a:latin typeface="Cambria Math" panose="02040503050406030204" pitchFamily="18" charset="0"/>
                            </a:rPr>
                            <m:t>𝑡</m:t>
                          </m:r>
                        </m:sub>
                      </m:sSub>
                      <m:r>
                        <a:rPr lang="en-US" sz="1500" i="1">
                          <a:latin typeface="Cambria Math" panose="02040503050406030204" pitchFamily="18" charset="0"/>
                        </a:rPr>
                        <m:t>⋅</m:t>
                      </m:r>
                      <m:r>
                        <a:rPr lang="en-US" sz="1500" i="1">
                          <a:latin typeface="Cambria Math" panose="02040503050406030204" pitchFamily="18" charset="0"/>
                        </a:rPr>
                        <m:t>𝛿</m:t>
                      </m:r>
                      <m:d>
                        <m:dPr>
                          <m:ctrlPr>
                            <a:rPr lang="en-US" sz="1500" i="1">
                              <a:latin typeface="Cambria Math" panose="02040503050406030204" pitchFamily="18" charset="0"/>
                            </a:rPr>
                          </m:ctrlPr>
                        </m:dPr>
                        <m:e>
                          <m:sSubSup>
                            <m:sSubSupPr>
                              <m:ctrlPr>
                                <a:rPr lang="en-US" sz="1500" i="1">
                                  <a:latin typeface="Cambria Math" panose="02040503050406030204" pitchFamily="18" charset="0"/>
                                </a:rPr>
                              </m:ctrlPr>
                            </m:sSubSupPr>
                            <m:e>
                              <m:r>
                                <a:rPr lang="en-US" sz="1500" i="1">
                                  <a:latin typeface="Cambria Math" panose="02040503050406030204" pitchFamily="18" charset="0"/>
                                </a:rPr>
                                <m:t>∑</m:t>
                              </m:r>
                            </m:e>
                            <m:sub>
                              <m:r>
                                <a:rPr lang="en-US" sz="1500" i="1">
                                  <a:latin typeface="Cambria Math" panose="02040503050406030204" pitchFamily="18" charset="0"/>
                                </a:rPr>
                                <m:t>𝑘</m:t>
                              </m:r>
                              <m:r>
                                <a:rPr lang="en-US" sz="1500" i="1">
                                  <a:latin typeface="Cambria Math" panose="02040503050406030204" pitchFamily="18" charset="0"/>
                                </a:rPr>
                                <m:t>=0</m:t>
                              </m:r>
                            </m:sub>
                            <m:sup>
                              <m:r>
                                <a:rPr lang="en-US" sz="1500" i="1">
                                  <a:latin typeface="Cambria Math" panose="02040503050406030204" pitchFamily="18" charset="0"/>
                                </a:rPr>
                                <m:t>𝐾</m:t>
                              </m:r>
                            </m:sup>
                          </m:sSubSup>
                          <m:sSub>
                            <m:sSubPr>
                              <m:ctrlPr>
                                <a:rPr lang="en-US" sz="1500" i="1">
                                  <a:latin typeface="Cambria Math" panose="02040503050406030204" pitchFamily="18" charset="0"/>
                                </a:rPr>
                              </m:ctrlPr>
                            </m:sSubPr>
                            <m:e>
                              <m:r>
                                <a:rPr lang="en-US" sz="1500" i="1">
                                  <a:latin typeface="Cambria Math" panose="02040503050406030204" pitchFamily="18" charset="0"/>
                                </a:rPr>
                                <m:t>𝑤</m:t>
                              </m:r>
                            </m:e>
                            <m:sub>
                              <m:r>
                                <a:rPr lang="en-US" sz="1500" i="1">
                                  <a:latin typeface="Cambria Math" panose="02040503050406030204" pitchFamily="18" charset="0"/>
                                </a:rPr>
                                <m:t>𝑘𝑡</m:t>
                              </m:r>
                            </m:sub>
                          </m:sSub>
                          <m:sSub>
                            <m:sSubPr>
                              <m:ctrlPr>
                                <a:rPr lang="en-US" sz="1500" i="1">
                                  <a:latin typeface="Cambria Math" panose="02040503050406030204" pitchFamily="18" charset="0"/>
                                </a:rPr>
                              </m:ctrlPr>
                            </m:sSubPr>
                            <m:e>
                              <m:r>
                                <a:rPr lang="en-US" sz="1500" i="1">
                                  <a:latin typeface="Cambria Math" panose="02040503050406030204" pitchFamily="18" charset="0"/>
                                </a:rPr>
                                <m:t>𝑥</m:t>
                              </m:r>
                            </m:e>
                            <m:sub>
                              <m:r>
                                <a:rPr lang="en-US" sz="1500" i="1">
                                  <a:latin typeface="Cambria Math" panose="02040503050406030204" pitchFamily="18" charset="0"/>
                                </a:rPr>
                                <m:t>𝑗𝑘</m:t>
                              </m:r>
                            </m:sub>
                          </m:sSub>
                        </m:e>
                      </m:d>
                      <m:r>
                        <a:rPr lang="en-US" sz="1500" i="1">
                          <a:latin typeface="Cambria Math" panose="02040503050406030204" pitchFamily="18" charset="0"/>
                        </a:rPr>
                        <m:t>)</m:t>
                      </m:r>
                    </m:oMath>
                  </m:oMathPara>
                </a14:m>
                <a:endParaRPr lang="en-US" sz="1500" dirty="0"/>
              </a:p>
            </p:txBody>
          </p:sp>
        </mc:Choice>
        <mc:Fallback xmlns="">
          <p:sp>
            <p:nvSpPr>
              <p:cNvPr id="244" name="TextBox 243"/>
              <p:cNvSpPr txBox="1">
                <a:spLocks noRot="1" noChangeAspect="1" noMove="1" noResize="1" noEditPoints="1" noAdjustHandles="1" noChangeArrowheads="1" noChangeShapeType="1" noTextEdit="1"/>
              </p:cNvSpPr>
              <p:nvPr/>
            </p:nvSpPr>
            <p:spPr>
              <a:xfrm>
                <a:off x="329122" y="5608644"/>
                <a:ext cx="5675712" cy="365934"/>
              </a:xfrm>
              <a:prstGeom prst="rect">
                <a:avLst/>
              </a:prstGeom>
              <a:blipFill>
                <a:blip r:embed="rId2"/>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5" name="TextBox 244"/>
              <p:cNvSpPr txBox="1"/>
              <p:nvPr/>
            </p:nvSpPr>
            <p:spPr>
              <a:xfrm>
                <a:off x="4222297" y="5509385"/>
                <a:ext cx="1909512" cy="507831"/>
              </a:xfrm>
              <a:prstGeom prst="rect">
                <a:avLst/>
              </a:prstGeom>
              <a:noFill/>
            </p:spPr>
            <p:txBody>
              <a:bodyPr wrap="square" rtlCol="0">
                <a:spAutoFit/>
              </a:bodyPr>
              <a:lstStyle/>
              <a:p>
                <a14:m>
                  <m:oMath xmlns:m="http://schemas.openxmlformats.org/officeDocument/2006/math">
                    <m:r>
                      <a:rPr lang="en-US" sz="1350" i="1">
                        <a:latin typeface="Cambria Math" panose="02040503050406030204" pitchFamily="18" charset="0"/>
                      </a:rPr>
                      <m:t>𝜏</m:t>
                    </m:r>
                    <m:r>
                      <a:rPr lang="en-US" sz="1350" i="1">
                        <a:latin typeface="Cambria Math" panose="02040503050406030204" pitchFamily="18" charset="0"/>
                      </a:rPr>
                      <m:t>:</m:t>
                    </m:r>
                  </m:oMath>
                </a14:m>
                <a:r>
                  <a:rPr lang="en-US" sz="1350" dirty="0"/>
                  <a:t> </a:t>
                </a:r>
                <a:r>
                  <a:rPr lang="en-US" sz="1350" dirty="0" err="1"/>
                  <a:t>softmax</a:t>
                </a:r>
                <a:r>
                  <a:rPr lang="en-US" sz="1350" dirty="0"/>
                  <a:t> gate function</a:t>
                </a:r>
              </a:p>
              <a:p>
                <a14:m>
                  <m:oMath xmlns:m="http://schemas.openxmlformats.org/officeDocument/2006/math">
                    <m:r>
                      <a:rPr lang="en-US" sz="1350" i="1">
                        <a:latin typeface="Cambria Math" panose="02040503050406030204" pitchFamily="18" charset="0"/>
                      </a:rPr>
                      <m:t>𝛿</m:t>
                    </m:r>
                  </m:oMath>
                </a14:m>
                <a:r>
                  <a:rPr lang="en-US" sz="1350" dirty="0"/>
                  <a:t>: sigmoid function</a:t>
                </a:r>
              </a:p>
            </p:txBody>
          </p:sp>
        </mc:Choice>
        <mc:Fallback xmlns="">
          <p:sp>
            <p:nvSpPr>
              <p:cNvPr id="245" name="TextBox 244"/>
              <p:cNvSpPr txBox="1">
                <a:spLocks noRot="1" noChangeAspect="1" noMove="1" noResize="1" noEditPoints="1" noAdjustHandles="1" noChangeArrowheads="1" noChangeShapeType="1" noTextEdit="1"/>
              </p:cNvSpPr>
              <p:nvPr/>
            </p:nvSpPr>
            <p:spPr>
              <a:xfrm>
                <a:off x="4222297" y="5509385"/>
                <a:ext cx="1909512" cy="507831"/>
              </a:xfrm>
              <a:prstGeom prst="rect">
                <a:avLst/>
              </a:prstGeom>
              <a:blipFill>
                <a:blip r:embed="rId3"/>
                <a:stretch>
                  <a:fillRect t="-2410" b="-12048"/>
                </a:stretch>
              </a:blipFill>
            </p:spPr>
            <p:txBody>
              <a:bodyPr/>
              <a:lstStyle/>
              <a:p>
                <a:r>
                  <a:rPr lang="en-US">
                    <a:noFill/>
                  </a:rPr>
                  <a:t> </a:t>
                </a:r>
              </a:p>
            </p:txBody>
          </p:sp>
        </mc:Fallback>
      </mc:AlternateContent>
      <p:sp>
        <p:nvSpPr>
          <p:cNvPr id="246" name="Oval 245"/>
          <p:cNvSpPr/>
          <p:nvPr/>
        </p:nvSpPr>
        <p:spPr>
          <a:xfrm>
            <a:off x="1266895" y="3180497"/>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7" name="Oval 246"/>
          <p:cNvSpPr/>
          <p:nvPr/>
        </p:nvSpPr>
        <p:spPr>
          <a:xfrm>
            <a:off x="1417580" y="3180234"/>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8" name="Oval 247"/>
          <p:cNvSpPr/>
          <p:nvPr/>
        </p:nvSpPr>
        <p:spPr>
          <a:xfrm>
            <a:off x="1571695" y="3189470"/>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9" name="Oval 248"/>
          <p:cNvSpPr/>
          <p:nvPr/>
        </p:nvSpPr>
        <p:spPr>
          <a:xfrm>
            <a:off x="1722380" y="3189470"/>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0" name="Oval 249"/>
          <p:cNvSpPr/>
          <p:nvPr/>
        </p:nvSpPr>
        <p:spPr>
          <a:xfrm>
            <a:off x="1863829" y="3189470"/>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1" name="Oval 250"/>
          <p:cNvSpPr/>
          <p:nvPr/>
        </p:nvSpPr>
        <p:spPr>
          <a:xfrm>
            <a:off x="2005278" y="3189470"/>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2" name="Oval 251"/>
          <p:cNvSpPr/>
          <p:nvPr/>
        </p:nvSpPr>
        <p:spPr>
          <a:xfrm>
            <a:off x="2146727" y="3189470"/>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3" name="Oval 252"/>
          <p:cNvSpPr/>
          <p:nvPr/>
        </p:nvSpPr>
        <p:spPr>
          <a:xfrm>
            <a:off x="2288176" y="3189470"/>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4" name="Oval 253"/>
          <p:cNvSpPr/>
          <p:nvPr/>
        </p:nvSpPr>
        <p:spPr>
          <a:xfrm>
            <a:off x="1258315" y="3690048"/>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5" name="Oval 254"/>
          <p:cNvSpPr/>
          <p:nvPr/>
        </p:nvSpPr>
        <p:spPr>
          <a:xfrm>
            <a:off x="1409000" y="3689785"/>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6" name="Oval 255"/>
          <p:cNvSpPr/>
          <p:nvPr/>
        </p:nvSpPr>
        <p:spPr>
          <a:xfrm>
            <a:off x="1563115" y="369902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7" name="Oval 256"/>
          <p:cNvSpPr/>
          <p:nvPr/>
        </p:nvSpPr>
        <p:spPr>
          <a:xfrm>
            <a:off x="1713800" y="369902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8" name="Oval 257"/>
          <p:cNvSpPr/>
          <p:nvPr/>
        </p:nvSpPr>
        <p:spPr>
          <a:xfrm>
            <a:off x="1855249" y="369902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9" name="Oval 258"/>
          <p:cNvSpPr/>
          <p:nvPr/>
        </p:nvSpPr>
        <p:spPr>
          <a:xfrm>
            <a:off x="1996698" y="369902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0" name="Oval 259"/>
          <p:cNvSpPr/>
          <p:nvPr/>
        </p:nvSpPr>
        <p:spPr>
          <a:xfrm>
            <a:off x="2138147" y="369902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1" name="Oval 260"/>
          <p:cNvSpPr/>
          <p:nvPr/>
        </p:nvSpPr>
        <p:spPr>
          <a:xfrm>
            <a:off x="2279596" y="369902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2" name="TextBox 261"/>
              <p:cNvSpPr txBox="1"/>
              <p:nvPr/>
            </p:nvSpPr>
            <p:spPr>
              <a:xfrm>
                <a:off x="1179548" y="2895270"/>
                <a:ext cx="123107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1</m:t>
                          </m:r>
                        </m:sub>
                      </m:sSub>
                      <m:sSub>
                        <m:sSubPr>
                          <m:ctrlPr>
                            <a:rPr lang="en-US" sz="1000" i="1">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2</m:t>
                          </m:r>
                        </m:sub>
                      </m:sSub>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3</m:t>
                          </m:r>
                        </m:sub>
                      </m:sSub>
                      <m:sSub>
                        <m:sSubPr>
                          <m:ctrlPr>
                            <a:rPr lang="en-US" sz="1000" i="1">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4</m:t>
                          </m:r>
                        </m:sub>
                      </m:sSub>
                      <m:sSub>
                        <m:sSubPr>
                          <m:ctrlPr>
                            <a:rPr lang="en-US" sz="1000" i="1">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5</m:t>
                          </m:r>
                        </m:sub>
                      </m:sSub>
                      <m:sSub>
                        <m:sSubPr>
                          <m:ctrlPr>
                            <a:rPr lang="en-US" sz="1000" i="1">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6</m:t>
                          </m:r>
                        </m:sub>
                      </m:sSub>
                      <m:sSub>
                        <m:sSubPr>
                          <m:ctrlPr>
                            <a:rPr lang="en-US" sz="1000" i="1">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7</m:t>
                          </m:r>
                        </m:sub>
                      </m:sSub>
                      <m:sSub>
                        <m:sSubPr>
                          <m:ctrlPr>
                            <a:rPr lang="en-US" sz="1000" i="1">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8</m:t>
                          </m:r>
                        </m:sub>
                      </m:sSub>
                    </m:oMath>
                  </m:oMathPara>
                </a14:m>
                <a:endParaRPr lang="en-US" sz="1000" dirty="0"/>
              </a:p>
            </p:txBody>
          </p:sp>
        </mc:Choice>
        <mc:Fallback xmlns="">
          <p:sp>
            <p:nvSpPr>
              <p:cNvPr id="262" name="TextBox 261"/>
              <p:cNvSpPr txBox="1">
                <a:spLocks noRot="1" noChangeAspect="1" noMove="1" noResize="1" noEditPoints="1" noAdjustHandles="1" noChangeArrowheads="1" noChangeShapeType="1" noTextEdit="1"/>
              </p:cNvSpPr>
              <p:nvPr/>
            </p:nvSpPr>
            <p:spPr>
              <a:xfrm>
                <a:off x="1179548" y="2895270"/>
                <a:ext cx="1231078" cy="24622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3" name="TextBox 262"/>
              <p:cNvSpPr txBox="1"/>
              <p:nvPr/>
            </p:nvSpPr>
            <p:spPr>
              <a:xfrm>
                <a:off x="1177565" y="3875426"/>
                <a:ext cx="123107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1</m:t>
                          </m:r>
                        </m:sub>
                      </m:sSub>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2</m:t>
                          </m:r>
                        </m:sub>
                      </m:sSub>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3</m:t>
                          </m:r>
                        </m:sub>
                      </m:sSub>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4</m:t>
                          </m:r>
                        </m:sub>
                      </m:sSub>
                      <m:sSub>
                        <m:sSubPr>
                          <m:ctrlPr>
                            <a:rPr lang="en-US" sz="1000" i="1">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5</m:t>
                          </m:r>
                        </m:sub>
                      </m:sSub>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6</m:t>
                          </m:r>
                        </m:sub>
                      </m:sSub>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7</m:t>
                          </m:r>
                        </m:sub>
                      </m:sSub>
                      <m:sSub>
                        <m:sSubPr>
                          <m:ctrlPr>
                            <a:rPr lang="en-US" sz="1000" i="1">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8</m:t>
                          </m:r>
                        </m:sub>
                      </m:sSub>
                    </m:oMath>
                  </m:oMathPara>
                </a14:m>
                <a:endParaRPr lang="en-US" sz="1000" dirty="0"/>
              </a:p>
            </p:txBody>
          </p:sp>
        </mc:Choice>
        <mc:Fallback xmlns="">
          <p:sp>
            <p:nvSpPr>
              <p:cNvPr id="263" name="TextBox 262"/>
              <p:cNvSpPr txBox="1">
                <a:spLocks noRot="1" noChangeAspect="1" noMove="1" noResize="1" noEditPoints="1" noAdjustHandles="1" noChangeArrowheads="1" noChangeShapeType="1" noTextEdit="1"/>
              </p:cNvSpPr>
              <p:nvPr/>
            </p:nvSpPr>
            <p:spPr>
              <a:xfrm>
                <a:off x="1177565" y="3875426"/>
                <a:ext cx="1231078" cy="246221"/>
              </a:xfrm>
              <a:prstGeom prst="rect">
                <a:avLst/>
              </a:prstGeom>
              <a:blipFill>
                <a:blip r:embed="rId5"/>
                <a:stretch>
                  <a:fillRect/>
                </a:stretch>
              </a:blipFill>
            </p:spPr>
            <p:txBody>
              <a:bodyPr/>
              <a:lstStyle/>
              <a:p>
                <a:r>
                  <a:rPr lang="en-US">
                    <a:noFill/>
                  </a:rPr>
                  <a:t> </a:t>
                </a:r>
              </a:p>
            </p:txBody>
          </p:sp>
        </mc:Fallback>
      </mc:AlternateContent>
      <p:sp>
        <p:nvSpPr>
          <p:cNvPr id="264" name="Oval 263"/>
          <p:cNvSpPr/>
          <p:nvPr/>
        </p:nvSpPr>
        <p:spPr>
          <a:xfrm>
            <a:off x="2581363" y="3449377"/>
            <a:ext cx="157018" cy="1395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X</a:t>
            </a:r>
          </a:p>
        </p:txBody>
      </p:sp>
      <p:cxnSp>
        <p:nvCxnSpPr>
          <p:cNvPr id="265" name="Straight Arrow Connector 264"/>
          <p:cNvCxnSpPr>
            <a:stCxn id="253" idx="4"/>
            <a:endCxn id="264" idx="2"/>
          </p:cNvCxnSpPr>
          <p:nvPr/>
        </p:nvCxnSpPr>
        <p:spPr>
          <a:xfrm>
            <a:off x="2358901" y="3328280"/>
            <a:ext cx="222462" cy="1908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p:cNvCxnSpPr>
            <a:stCxn id="261" idx="0"/>
            <a:endCxn id="264" idx="2"/>
          </p:cNvCxnSpPr>
          <p:nvPr/>
        </p:nvCxnSpPr>
        <p:spPr>
          <a:xfrm flipV="1">
            <a:off x="2350321" y="3519162"/>
            <a:ext cx="231042" cy="1798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7" name="Oval 266"/>
          <p:cNvSpPr/>
          <p:nvPr/>
        </p:nvSpPr>
        <p:spPr>
          <a:xfrm>
            <a:off x="3317193" y="2941088"/>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8" name="Oval 267"/>
          <p:cNvSpPr/>
          <p:nvPr/>
        </p:nvSpPr>
        <p:spPr>
          <a:xfrm>
            <a:off x="3467878" y="2940825"/>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9" name="Oval 268"/>
          <p:cNvSpPr/>
          <p:nvPr/>
        </p:nvSpPr>
        <p:spPr>
          <a:xfrm>
            <a:off x="3621993" y="2950061"/>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0" name="Oval 269"/>
          <p:cNvSpPr/>
          <p:nvPr/>
        </p:nvSpPr>
        <p:spPr>
          <a:xfrm>
            <a:off x="3772678" y="2950061"/>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1" name="Oval 270"/>
          <p:cNvSpPr/>
          <p:nvPr/>
        </p:nvSpPr>
        <p:spPr>
          <a:xfrm>
            <a:off x="3914127" y="2950061"/>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2" name="Oval 271"/>
          <p:cNvSpPr/>
          <p:nvPr/>
        </p:nvSpPr>
        <p:spPr>
          <a:xfrm>
            <a:off x="4055576" y="2950061"/>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3" name="Oval 272"/>
          <p:cNvSpPr/>
          <p:nvPr/>
        </p:nvSpPr>
        <p:spPr>
          <a:xfrm>
            <a:off x="4197025" y="2950061"/>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4" name="Oval 273"/>
          <p:cNvSpPr/>
          <p:nvPr/>
        </p:nvSpPr>
        <p:spPr>
          <a:xfrm>
            <a:off x="4338474" y="2950061"/>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5" name="Oval 274"/>
          <p:cNvSpPr/>
          <p:nvPr/>
        </p:nvSpPr>
        <p:spPr>
          <a:xfrm>
            <a:off x="3317193" y="3083612"/>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6" name="Oval 275"/>
          <p:cNvSpPr/>
          <p:nvPr/>
        </p:nvSpPr>
        <p:spPr>
          <a:xfrm>
            <a:off x="3467878" y="3083349"/>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7" name="Oval 276"/>
          <p:cNvSpPr/>
          <p:nvPr/>
        </p:nvSpPr>
        <p:spPr>
          <a:xfrm>
            <a:off x="3621993" y="3092585"/>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8" name="Oval 277"/>
          <p:cNvSpPr/>
          <p:nvPr/>
        </p:nvSpPr>
        <p:spPr>
          <a:xfrm>
            <a:off x="3772678" y="3092585"/>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9" name="Oval 278"/>
          <p:cNvSpPr/>
          <p:nvPr/>
        </p:nvSpPr>
        <p:spPr>
          <a:xfrm>
            <a:off x="3914127" y="3092585"/>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0" name="Oval 279"/>
          <p:cNvSpPr/>
          <p:nvPr/>
        </p:nvSpPr>
        <p:spPr>
          <a:xfrm>
            <a:off x="4055576" y="3092585"/>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1" name="Oval 280"/>
          <p:cNvSpPr/>
          <p:nvPr/>
        </p:nvSpPr>
        <p:spPr>
          <a:xfrm>
            <a:off x="4197025" y="3092585"/>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2" name="Oval 281"/>
          <p:cNvSpPr/>
          <p:nvPr/>
        </p:nvSpPr>
        <p:spPr>
          <a:xfrm>
            <a:off x="4338474" y="3092585"/>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3" name="Oval 282"/>
          <p:cNvSpPr/>
          <p:nvPr/>
        </p:nvSpPr>
        <p:spPr>
          <a:xfrm>
            <a:off x="3317193" y="3216439"/>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4" name="Oval 283"/>
          <p:cNvSpPr/>
          <p:nvPr/>
        </p:nvSpPr>
        <p:spPr>
          <a:xfrm>
            <a:off x="3467878" y="3216176"/>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5" name="Oval 284"/>
          <p:cNvSpPr/>
          <p:nvPr/>
        </p:nvSpPr>
        <p:spPr>
          <a:xfrm>
            <a:off x="3621993" y="3225412"/>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6" name="Oval 285"/>
          <p:cNvSpPr/>
          <p:nvPr/>
        </p:nvSpPr>
        <p:spPr>
          <a:xfrm>
            <a:off x="3772678" y="3225412"/>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7" name="Oval 286"/>
          <p:cNvSpPr/>
          <p:nvPr/>
        </p:nvSpPr>
        <p:spPr>
          <a:xfrm>
            <a:off x="3914127" y="3225412"/>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8" name="Oval 287"/>
          <p:cNvSpPr/>
          <p:nvPr/>
        </p:nvSpPr>
        <p:spPr>
          <a:xfrm>
            <a:off x="4055576" y="3225412"/>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9" name="Oval 288"/>
          <p:cNvSpPr/>
          <p:nvPr/>
        </p:nvSpPr>
        <p:spPr>
          <a:xfrm>
            <a:off x="4197025" y="3225412"/>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0" name="Oval 289"/>
          <p:cNvSpPr/>
          <p:nvPr/>
        </p:nvSpPr>
        <p:spPr>
          <a:xfrm>
            <a:off x="4338474" y="3225412"/>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1" name="Oval 290"/>
          <p:cNvSpPr/>
          <p:nvPr/>
        </p:nvSpPr>
        <p:spPr>
          <a:xfrm>
            <a:off x="3307957" y="3353805"/>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2" name="Oval 291"/>
          <p:cNvSpPr/>
          <p:nvPr/>
        </p:nvSpPr>
        <p:spPr>
          <a:xfrm>
            <a:off x="3458642" y="3353542"/>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3" name="Oval 292"/>
          <p:cNvSpPr/>
          <p:nvPr/>
        </p:nvSpPr>
        <p:spPr>
          <a:xfrm>
            <a:off x="3612757" y="3362778"/>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5" name="Oval 294"/>
          <p:cNvSpPr/>
          <p:nvPr/>
        </p:nvSpPr>
        <p:spPr>
          <a:xfrm>
            <a:off x="3763442" y="3362778"/>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6" name="Oval 295"/>
          <p:cNvSpPr/>
          <p:nvPr/>
        </p:nvSpPr>
        <p:spPr>
          <a:xfrm>
            <a:off x="3904891" y="3362778"/>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7" name="Oval 296"/>
          <p:cNvSpPr/>
          <p:nvPr/>
        </p:nvSpPr>
        <p:spPr>
          <a:xfrm>
            <a:off x="4046340" y="3362778"/>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8" name="Oval 297"/>
          <p:cNvSpPr/>
          <p:nvPr/>
        </p:nvSpPr>
        <p:spPr>
          <a:xfrm>
            <a:off x="4187789" y="3362778"/>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9" name="Oval 298"/>
          <p:cNvSpPr/>
          <p:nvPr/>
        </p:nvSpPr>
        <p:spPr>
          <a:xfrm>
            <a:off x="4329238" y="3362778"/>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0" name="Oval 299"/>
          <p:cNvSpPr/>
          <p:nvPr/>
        </p:nvSpPr>
        <p:spPr>
          <a:xfrm>
            <a:off x="3307957" y="3494908"/>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1" name="Oval 300"/>
          <p:cNvSpPr/>
          <p:nvPr/>
        </p:nvSpPr>
        <p:spPr>
          <a:xfrm>
            <a:off x="3458642" y="3494645"/>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2" name="Oval 301"/>
          <p:cNvSpPr/>
          <p:nvPr/>
        </p:nvSpPr>
        <p:spPr>
          <a:xfrm>
            <a:off x="3612757" y="350388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3" name="Oval 302"/>
          <p:cNvSpPr/>
          <p:nvPr/>
        </p:nvSpPr>
        <p:spPr>
          <a:xfrm>
            <a:off x="3763442" y="350388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4" name="Oval 303"/>
          <p:cNvSpPr/>
          <p:nvPr/>
        </p:nvSpPr>
        <p:spPr>
          <a:xfrm>
            <a:off x="3904891" y="350388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5" name="Oval 304"/>
          <p:cNvSpPr/>
          <p:nvPr/>
        </p:nvSpPr>
        <p:spPr>
          <a:xfrm>
            <a:off x="4046340" y="350388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6" name="Oval 305"/>
          <p:cNvSpPr/>
          <p:nvPr/>
        </p:nvSpPr>
        <p:spPr>
          <a:xfrm>
            <a:off x="4187789" y="350388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7" name="Oval 306"/>
          <p:cNvSpPr/>
          <p:nvPr/>
        </p:nvSpPr>
        <p:spPr>
          <a:xfrm>
            <a:off x="4329238" y="350388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8" name="Oval 307"/>
          <p:cNvSpPr/>
          <p:nvPr/>
        </p:nvSpPr>
        <p:spPr>
          <a:xfrm>
            <a:off x="3307957" y="3638506"/>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9" name="Oval 308"/>
          <p:cNvSpPr/>
          <p:nvPr/>
        </p:nvSpPr>
        <p:spPr>
          <a:xfrm>
            <a:off x="3458642" y="3638243"/>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0" name="Oval 309"/>
          <p:cNvSpPr/>
          <p:nvPr/>
        </p:nvSpPr>
        <p:spPr>
          <a:xfrm>
            <a:off x="3612757" y="3647479"/>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1" name="Oval 310"/>
          <p:cNvSpPr/>
          <p:nvPr/>
        </p:nvSpPr>
        <p:spPr>
          <a:xfrm>
            <a:off x="3763442" y="3647479"/>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2" name="Oval 311"/>
          <p:cNvSpPr/>
          <p:nvPr/>
        </p:nvSpPr>
        <p:spPr>
          <a:xfrm>
            <a:off x="3904891" y="3647479"/>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3" name="Oval 312"/>
          <p:cNvSpPr/>
          <p:nvPr/>
        </p:nvSpPr>
        <p:spPr>
          <a:xfrm>
            <a:off x="4046340" y="3647479"/>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4" name="Oval 313"/>
          <p:cNvSpPr/>
          <p:nvPr/>
        </p:nvSpPr>
        <p:spPr>
          <a:xfrm>
            <a:off x="4187789" y="3647479"/>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5" name="Oval 314"/>
          <p:cNvSpPr/>
          <p:nvPr/>
        </p:nvSpPr>
        <p:spPr>
          <a:xfrm>
            <a:off x="4329238" y="3647479"/>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6" name="Oval 315"/>
          <p:cNvSpPr/>
          <p:nvPr/>
        </p:nvSpPr>
        <p:spPr>
          <a:xfrm>
            <a:off x="3305053" y="3783738"/>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8" name="Oval 317"/>
          <p:cNvSpPr/>
          <p:nvPr/>
        </p:nvSpPr>
        <p:spPr>
          <a:xfrm>
            <a:off x="3455738" y="3783475"/>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9" name="Oval 318"/>
          <p:cNvSpPr/>
          <p:nvPr/>
        </p:nvSpPr>
        <p:spPr>
          <a:xfrm>
            <a:off x="3609853" y="379271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0" name="Oval 319"/>
          <p:cNvSpPr/>
          <p:nvPr/>
        </p:nvSpPr>
        <p:spPr>
          <a:xfrm>
            <a:off x="3760538" y="379271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1" name="Oval 320"/>
          <p:cNvSpPr/>
          <p:nvPr/>
        </p:nvSpPr>
        <p:spPr>
          <a:xfrm>
            <a:off x="3901987" y="379271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2" name="Oval 321"/>
          <p:cNvSpPr/>
          <p:nvPr/>
        </p:nvSpPr>
        <p:spPr>
          <a:xfrm>
            <a:off x="4043436" y="379271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3" name="Oval 322"/>
          <p:cNvSpPr/>
          <p:nvPr/>
        </p:nvSpPr>
        <p:spPr>
          <a:xfrm>
            <a:off x="4184885" y="379271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4" name="Oval 323"/>
          <p:cNvSpPr/>
          <p:nvPr/>
        </p:nvSpPr>
        <p:spPr>
          <a:xfrm>
            <a:off x="4326334" y="379271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7" name="Oval 326"/>
          <p:cNvSpPr/>
          <p:nvPr/>
        </p:nvSpPr>
        <p:spPr>
          <a:xfrm>
            <a:off x="3306677" y="3923397"/>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8" name="Oval 327"/>
          <p:cNvSpPr/>
          <p:nvPr/>
        </p:nvSpPr>
        <p:spPr>
          <a:xfrm>
            <a:off x="3457362" y="3923134"/>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9" name="Oval 328"/>
          <p:cNvSpPr/>
          <p:nvPr/>
        </p:nvSpPr>
        <p:spPr>
          <a:xfrm>
            <a:off x="3611477" y="3932370"/>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0" name="Oval 329"/>
          <p:cNvSpPr/>
          <p:nvPr/>
        </p:nvSpPr>
        <p:spPr>
          <a:xfrm>
            <a:off x="3762162" y="3932370"/>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2" name="Oval 331"/>
          <p:cNvSpPr/>
          <p:nvPr/>
        </p:nvSpPr>
        <p:spPr>
          <a:xfrm>
            <a:off x="3903611" y="3932370"/>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3" name="Oval 332"/>
          <p:cNvSpPr/>
          <p:nvPr/>
        </p:nvSpPr>
        <p:spPr>
          <a:xfrm>
            <a:off x="4045060" y="3932370"/>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4" name="Oval 333"/>
          <p:cNvSpPr/>
          <p:nvPr/>
        </p:nvSpPr>
        <p:spPr>
          <a:xfrm>
            <a:off x="4186509" y="3932370"/>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5" name="Oval 334"/>
          <p:cNvSpPr/>
          <p:nvPr/>
        </p:nvSpPr>
        <p:spPr>
          <a:xfrm>
            <a:off x="4327958" y="3932370"/>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6" name="TextBox 335"/>
          <p:cNvSpPr txBox="1"/>
          <p:nvPr/>
        </p:nvSpPr>
        <p:spPr>
          <a:xfrm>
            <a:off x="2522464" y="3878664"/>
            <a:ext cx="383376" cy="246221"/>
          </a:xfrm>
          <a:prstGeom prst="rect">
            <a:avLst/>
          </a:prstGeom>
          <a:noFill/>
        </p:spPr>
        <p:txBody>
          <a:bodyPr wrap="square" rtlCol="0">
            <a:spAutoFit/>
          </a:bodyPr>
          <a:lstStyle/>
          <a:p>
            <a:r>
              <a:rPr lang="en-US" sz="1000" dirty="0"/>
              <a:t>Q</a:t>
            </a:r>
          </a:p>
        </p:txBody>
      </p:sp>
      <p:sp>
        <p:nvSpPr>
          <p:cNvPr id="337" name="TextBox 336"/>
          <p:cNvSpPr txBox="1"/>
          <p:nvPr/>
        </p:nvSpPr>
        <p:spPr>
          <a:xfrm>
            <a:off x="2509058" y="2915452"/>
            <a:ext cx="319512" cy="246221"/>
          </a:xfrm>
          <a:prstGeom prst="rect">
            <a:avLst/>
          </a:prstGeom>
          <a:noFill/>
        </p:spPr>
        <p:txBody>
          <a:bodyPr wrap="square" rtlCol="0">
            <a:spAutoFit/>
          </a:bodyPr>
          <a:lstStyle/>
          <a:p>
            <a:r>
              <a:rPr lang="en-US" sz="1000" dirty="0"/>
              <a:t>A</a:t>
            </a:r>
          </a:p>
        </p:txBody>
      </p:sp>
      <mc:AlternateContent xmlns:mc="http://schemas.openxmlformats.org/markup-compatibility/2006" xmlns:a14="http://schemas.microsoft.com/office/drawing/2010/main">
        <mc:Choice Requires="a14">
          <p:sp>
            <p:nvSpPr>
              <p:cNvPr id="338" name="TextBox 337"/>
              <p:cNvSpPr txBox="1"/>
              <p:nvPr/>
            </p:nvSpPr>
            <p:spPr>
              <a:xfrm>
                <a:off x="3215723" y="2649049"/>
                <a:ext cx="123107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1</m:t>
                          </m:r>
                        </m:sub>
                      </m:sSub>
                      <m:sSub>
                        <m:sSubPr>
                          <m:ctrlPr>
                            <a:rPr lang="en-US" sz="1000" i="1">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2</m:t>
                          </m:r>
                        </m:sub>
                      </m:sSub>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3</m:t>
                          </m:r>
                        </m:sub>
                      </m:sSub>
                      <m:sSub>
                        <m:sSubPr>
                          <m:ctrlPr>
                            <a:rPr lang="en-US" sz="1000" i="1">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4</m:t>
                          </m:r>
                        </m:sub>
                      </m:sSub>
                      <m:sSub>
                        <m:sSubPr>
                          <m:ctrlPr>
                            <a:rPr lang="en-US" sz="1000" i="1">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5</m:t>
                          </m:r>
                        </m:sub>
                      </m:sSub>
                      <m:sSub>
                        <m:sSubPr>
                          <m:ctrlPr>
                            <a:rPr lang="en-US" sz="1000" i="1">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6</m:t>
                          </m:r>
                        </m:sub>
                      </m:sSub>
                      <m:sSub>
                        <m:sSubPr>
                          <m:ctrlPr>
                            <a:rPr lang="en-US" sz="1000" i="1">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7</m:t>
                          </m:r>
                        </m:sub>
                      </m:sSub>
                      <m:sSub>
                        <m:sSubPr>
                          <m:ctrlPr>
                            <a:rPr lang="en-US" sz="1000" i="1">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8</m:t>
                          </m:r>
                        </m:sub>
                      </m:sSub>
                    </m:oMath>
                  </m:oMathPara>
                </a14:m>
                <a:endParaRPr lang="en-US" sz="1000" dirty="0"/>
              </a:p>
            </p:txBody>
          </p:sp>
        </mc:Choice>
        <mc:Fallback xmlns="">
          <p:sp>
            <p:nvSpPr>
              <p:cNvPr id="338" name="TextBox 337"/>
              <p:cNvSpPr txBox="1">
                <a:spLocks noRot="1" noChangeAspect="1" noMove="1" noResize="1" noEditPoints="1" noAdjustHandles="1" noChangeArrowheads="1" noChangeShapeType="1" noTextEdit="1"/>
              </p:cNvSpPr>
              <p:nvPr/>
            </p:nvSpPr>
            <p:spPr>
              <a:xfrm>
                <a:off x="3215723" y="2649049"/>
                <a:ext cx="1231078" cy="24622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9" name="TextBox 338"/>
              <p:cNvSpPr txBox="1"/>
              <p:nvPr/>
            </p:nvSpPr>
            <p:spPr>
              <a:xfrm>
                <a:off x="2930759" y="2857442"/>
                <a:ext cx="263649" cy="132343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1</m:t>
                          </m:r>
                        </m:sub>
                      </m:sSub>
                    </m:oMath>
                  </m:oMathPara>
                </a14:m>
                <a:endParaRPr lang="en-US" sz="1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2</m:t>
                          </m:r>
                        </m:sub>
                      </m:sSub>
                    </m:oMath>
                  </m:oMathPara>
                </a14:m>
                <a:endParaRPr lang="en-US" sz="1000" dirty="0"/>
              </a:p>
              <a:p>
                <a:pP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3</m:t>
                          </m:r>
                        </m:sub>
                      </m:sSub>
                    </m:oMath>
                  </m:oMathPara>
                </a14:m>
                <a:endParaRPr lang="en-US" sz="1000" dirty="0"/>
              </a:p>
              <a:p>
                <a:pP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4</m:t>
                          </m:r>
                        </m:sub>
                      </m:sSub>
                    </m:oMath>
                  </m:oMathPara>
                </a14:m>
                <a:endParaRPr lang="en-US" sz="1000" dirty="0"/>
              </a:p>
              <a:p>
                <a:pP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5</m:t>
                          </m:r>
                        </m:sub>
                      </m:sSub>
                    </m:oMath>
                  </m:oMathPara>
                </a14:m>
                <a:endParaRPr lang="en-US" sz="1000" dirty="0"/>
              </a:p>
              <a:p>
                <a:pP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6</m:t>
                          </m:r>
                        </m:sub>
                      </m:sSub>
                    </m:oMath>
                  </m:oMathPara>
                </a14:m>
                <a:endParaRPr lang="en-US" sz="1000" dirty="0"/>
              </a:p>
              <a:p>
                <a:pP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7</m:t>
                          </m:r>
                        </m:sub>
                      </m:sSub>
                    </m:oMath>
                  </m:oMathPara>
                </a14:m>
                <a:endParaRPr lang="en-US" sz="1000" dirty="0"/>
              </a:p>
              <a:p>
                <a:pP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8</m:t>
                          </m:r>
                        </m:sub>
                      </m:sSub>
                    </m:oMath>
                  </m:oMathPara>
                </a14:m>
                <a:endParaRPr lang="en-US" sz="1000" dirty="0"/>
              </a:p>
            </p:txBody>
          </p:sp>
        </mc:Choice>
        <mc:Fallback xmlns="">
          <p:sp>
            <p:nvSpPr>
              <p:cNvPr id="339" name="TextBox 338"/>
              <p:cNvSpPr txBox="1">
                <a:spLocks noRot="1" noChangeAspect="1" noMove="1" noResize="1" noEditPoints="1" noAdjustHandles="1" noChangeArrowheads="1" noChangeShapeType="1" noTextEdit="1"/>
              </p:cNvSpPr>
              <p:nvPr/>
            </p:nvSpPr>
            <p:spPr>
              <a:xfrm>
                <a:off x="2930759" y="2857442"/>
                <a:ext cx="263649" cy="1323439"/>
              </a:xfrm>
              <a:prstGeom prst="rect">
                <a:avLst/>
              </a:prstGeom>
              <a:blipFill>
                <a:blip r:embed="rId7"/>
                <a:stretch>
                  <a:fillRect/>
                </a:stretch>
              </a:blipFill>
            </p:spPr>
            <p:txBody>
              <a:bodyPr/>
              <a:lstStyle/>
              <a:p>
                <a:r>
                  <a:rPr lang="en-US">
                    <a:noFill/>
                  </a:rPr>
                  <a:t> </a:t>
                </a:r>
              </a:p>
            </p:txBody>
          </p:sp>
        </mc:Fallback>
      </mc:AlternateContent>
      <p:cxnSp>
        <p:nvCxnSpPr>
          <p:cNvPr id="340" name="Straight Arrow Connector 339"/>
          <p:cNvCxnSpPr>
            <a:stCxn id="264" idx="6"/>
            <a:endCxn id="339" idx="1"/>
          </p:cNvCxnSpPr>
          <p:nvPr/>
        </p:nvCxnSpPr>
        <p:spPr>
          <a:xfrm>
            <a:off x="2738381" y="3519162"/>
            <a:ext cx="192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9" name="TextBox 348"/>
          <p:cNvSpPr txBox="1"/>
          <p:nvPr/>
        </p:nvSpPr>
        <p:spPr>
          <a:xfrm>
            <a:off x="6220791" y="4567331"/>
            <a:ext cx="1849245" cy="246221"/>
          </a:xfrm>
          <a:prstGeom prst="rect">
            <a:avLst/>
          </a:prstGeom>
          <a:noFill/>
        </p:spPr>
        <p:txBody>
          <a:bodyPr wrap="square" rtlCol="0">
            <a:spAutoFit/>
          </a:bodyPr>
          <a:lstStyle/>
          <a:p>
            <a:r>
              <a:rPr lang="en-US" sz="1000" dirty="0"/>
              <a:t>Question Attention Network</a:t>
            </a:r>
          </a:p>
        </p:txBody>
      </p:sp>
      <mc:AlternateContent xmlns:mc="http://schemas.openxmlformats.org/markup-compatibility/2006" xmlns:a14="http://schemas.microsoft.com/office/drawing/2010/main">
        <mc:Choice Requires="a14">
          <p:sp>
            <p:nvSpPr>
              <p:cNvPr id="350" name="TextBox 349"/>
              <p:cNvSpPr txBox="1"/>
              <p:nvPr/>
            </p:nvSpPr>
            <p:spPr>
              <a:xfrm>
                <a:off x="5071446" y="4776181"/>
                <a:ext cx="212829"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1" i="1" smtClean="0">
                              <a:latin typeface="Cambria Math" panose="02040503050406030204" pitchFamily="18" charset="0"/>
                            </a:rPr>
                          </m:ctrlPr>
                        </m:sSubPr>
                        <m:e>
                          <m:r>
                            <a:rPr lang="en-US" sz="1000" b="1" i="1" smtClean="0">
                              <a:latin typeface="Cambria Math" panose="02040503050406030204" pitchFamily="18" charset="0"/>
                            </a:rPr>
                            <m:t>{</m:t>
                          </m:r>
                          <m:r>
                            <a:rPr lang="en-US" sz="1000" b="1" i="1" smtClean="0">
                              <a:latin typeface="Cambria Math" panose="02040503050406030204" pitchFamily="18" charset="0"/>
                            </a:rPr>
                            <m:t>𝒘</m:t>
                          </m:r>
                        </m:e>
                        <m:sub>
                          <m:r>
                            <a:rPr lang="en-US" sz="1000" b="1" i="1" smtClean="0">
                              <a:latin typeface="Cambria Math" panose="02040503050406030204" pitchFamily="18" charset="0"/>
                            </a:rPr>
                            <m:t>𝒌𝒕</m:t>
                          </m:r>
                        </m:sub>
                      </m:sSub>
                      <m:r>
                        <a:rPr lang="en-US" sz="1000" b="1" i="1" smtClean="0">
                          <a:latin typeface="Cambria Math" panose="02040503050406030204" pitchFamily="18" charset="0"/>
                        </a:rPr>
                        <m:t>}</m:t>
                      </m:r>
                    </m:oMath>
                  </m:oMathPara>
                </a14:m>
                <a:endParaRPr lang="en-US" sz="1000" b="1" dirty="0"/>
              </a:p>
            </p:txBody>
          </p:sp>
        </mc:Choice>
        <mc:Fallback xmlns="">
          <p:sp>
            <p:nvSpPr>
              <p:cNvPr id="350" name="TextBox 349"/>
              <p:cNvSpPr txBox="1">
                <a:spLocks noRot="1" noChangeAspect="1" noMove="1" noResize="1" noEditPoints="1" noAdjustHandles="1" noChangeArrowheads="1" noChangeShapeType="1" noTextEdit="1"/>
              </p:cNvSpPr>
              <p:nvPr/>
            </p:nvSpPr>
            <p:spPr>
              <a:xfrm>
                <a:off x="5071446" y="4776181"/>
                <a:ext cx="212829" cy="246221"/>
              </a:xfrm>
              <a:prstGeom prst="rect">
                <a:avLst/>
              </a:prstGeom>
              <a:blipFill>
                <a:blip r:embed="rId8"/>
                <a:stretch>
                  <a:fillRect r="-111429" b="-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1" name="TextBox 350"/>
              <p:cNvSpPr txBox="1"/>
              <p:nvPr/>
            </p:nvSpPr>
            <p:spPr>
              <a:xfrm>
                <a:off x="6959849" y="4747614"/>
                <a:ext cx="212829" cy="2600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1" i="1" smtClean="0">
                              <a:latin typeface="Cambria Math" panose="02040503050406030204" pitchFamily="18" charset="0"/>
                            </a:rPr>
                          </m:ctrlPr>
                        </m:sSubPr>
                        <m:e>
                          <m:r>
                            <a:rPr lang="en-US" sz="1000" b="1" i="1" smtClean="0">
                              <a:latin typeface="Cambria Math" panose="02040503050406030204" pitchFamily="18" charset="0"/>
                            </a:rPr>
                            <m:t>{</m:t>
                          </m:r>
                          <m:r>
                            <a:rPr lang="en-US" sz="1000" b="1" i="1" smtClean="0">
                              <a:latin typeface="Cambria Math" panose="02040503050406030204" pitchFamily="18" charset="0"/>
                            </a:rPr>
                            <m:t>𝒗</m:t>
                          </m:r>
                        </m:e>
                        <m:sub>
                          <m:r>
                            <a:rPr lang="en-US" sz="1000" b="1" i="1" smtClean="0">
                              <a:latin typeface="Cambria Math" panose="02040503050406030204" pitchFamily="18" charset="0"/>
                            </a:rPr>
                            <m:t>𝒑</m:t>
                          </m:r>
                        </m:sub>
                      </m:sSub>
                      <m:r>
                        <a:rPr lang="en-US" sz="1000" b="1" i="0" smtClean="0">
                          <a:latin typeface="Cambria Math" panose="02040503050406030204" pitchFamily="18" charset="0"/>
                        </a:rPr>
                        <m:t>}</m:t>
                      </m:r>
                    </m:oMath>
                  </m:oMathPara>
                </a14:m>
                <a:endParaRPr lang="en-US" sz="1000" b="1" dirty="0"/>
              </a:p>
            </p:txBody>
          </p:sp>
        </mc:Choice>
        <mc:Fallback xmlns="">
          <p:sp>
            <p:nvSpPr>
              <p:cNvPr id="351" name="TextBox 350"/>
              <p:cNvSpPr txBox="1">
                <a:spLocks noRot="1" noChangeAspect="1" noMove="1" noResize="1" noEditPoints="1" noAdjustHandles="1" noChangeArrowheads="1" noChangeShapeType="1" noTextEdit="1"/>
              </p:cNvSpPr>
              <p:nvPr/>
            </p:nvSpPr>
            <p:spPr>
              <a:xfrm>
                <a:off x="6959849" y="4747614"/>
                <a:ext cx="212829" cy="260008"/>
              </a:xfrm>
              <a:prstGeom prst="rect">
                <a:avLst/>
              </a:prstGeom>
              <a:blipFill>
                <a:blip r:embed="rId9"/>
                <a:stretch>
                  <a:fillRect r="-82857" b="-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2" name="TextBox 351"/>
              <p:cNvSpPr txBox="1"/>
              <p:nvPr/>
            </p:nvSpPr>
            <p:spPr>
              <a:xfrm>
                <a:off x="6687294" y="4754122"/>
                <a:ext cx="212829" cy="260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1" i="1" smtClean="0">
                              <a:latin typeface="Cambria Math" panose="02040503050406030204" pitchFamily="18" charset="0"/>
                            </a:rPr>
                          </m:ctrlPr>
                        </m:sSubPr>
                        <m:e>
                          <m:r>
                            <a:rPr lang="en-US" sz="1000" b="1" i="1" smtClean="0">
                              <a:latin typeface="Cambria Math" panose="02040503050406030204" pitchFamily="18" charset="0"/>
                            </a:rPr>
                            <m:t>𝒉</m:t>
                          </m:r>
                        </m:e>
                        <m:sub>
                          <m:r>
                            <a:rPr lang="en-US" sz="1000" b="1" i="1" smtClean="0">
                              <a:latin typeface="Cambria Math" panose="02040503050406030204" pitchFamily="18" charset="0"/>
                            </a:rPr>
                            <m:t>𝒋</m:t>
                          </m:r>
                        </m:sub>
                      </m:sSub>
                    </m:oMath>
                  </m:oMathPara>
                </a14:m>
                <a:endParaRPr lang="en-US" sz="1000" b="1" dirty="0"/>
              </a:p>
            </p:txBody>
          </p:sp>
        </mc:Choice>
        <mc:Fallback xmlns="">
          <p:sp>
            <p:nvSpPr>
              <p:cNvPr id="352" name="TextBox 351"/>
              <p:cNvSpPr txBox="1">
                <a:spLocks noRot="1" noChangeAspect="1" noMove="1" noResize="1" noEditPoints="1" noAdjustHandles="1" noChangeArrowheads="1" noChangeShapeType="1" noTextEdit="1"/>
              </p:cNvSpPr>
              <p:nvPr/>
            </p:nvSpPr>
            <p:spPr>
              <a:xfrm>
                <a:off x="6687294" y="4754122"/>
                <a:ext cx="212829" cy="260777"/>
              </a:xfrm>
              <a:prstGeom prst="rect">
                <a:avLst/>
              </a:prstGeom>
              <a:blipFill>
                <a:blip r:embed="rId10"/>
                <a:stretch>
                  <a:fillRect r="-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3" name="TextBox 352"/>
              <p:cNvSpPr txBox="1"/>
              <p:nvPr/>
            </p:nvSpPr>
            <p:spPr>
              <a:xfrm>
                <a:off x="3919827" y="4754122"/>
                <a:ext cx="212829" cy="260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1" i="1" smtClean="0">
                              <a:latin typeface="Cambria Math" panose="02040503050406030204" pitchFamily="18" charset="0"/>
                            </a:rPr>
                          </m:ctrlPr>
                        </m:sSubPr>
                        <m:e>
                          <m:r>
                            <a:rPr lang="en-US" sz="1000" b="1" i="1" smtClean="0">
                              <a:latin typeface="Cambria Math" panose="02040503050406030204" pitchFamily="18" charset="0"/>
                            </a:rPr>
                            <m:t>𝒙</m:t>
                          </m:r>
                        </m:e>
                        <m:sub>
                          <m:r>
                            <a:rPr lang="en-US" sz="1000" b="1" i="1" smtClean="0">
                              <a:latin typeface="Cambria Math" panose="02040503050406030204" pitchFamily="18" charset="0"/>
                            </a:rPr>
                            <m:t>𝒋𝒌</m:t>
                          </m:r>
                        </m:sub>
                      </m:sSub>
                    </m:oMath>
                  </m:oMathPara>
                </a14:m>
                <a:endParaRPr lang="en-US" sz="1000" b="1" dirty="0"/>
              </a:p>
            </p:txBody>
          </p:sp>
        </mc:Choice>
        <mc:Fallback xmlns="">
          <p:sp>
            <p:nvSpPr>
              <p:cNvPr id="353" name="TextBox 352"/>
              <p:cNvSpPr txBox="1">
                <a:spLocks noRot="1" noChangeAspect="1" noMove="1" noResize="1" noEditPoints="1" noAdjustHandles="1" noChangeArrowheads="1" noChangeShapeType="1" noTextEdit="1"/>
              </p:cNvSpPr>
              <p:nvPr/>
            </p:nvSpPr>
            <p:spPr>
              <a:xfrm>
                <a:off x="3919827" y="4754122"/>
                <a:ext cx="212829" cy="260777"/>
              </a:xfrm>
              <a:prstGeom prst="rect">
                <a:avLst/>
              </a:prstGeom>
              <a:blipFill>
                <a:blip r:embed="rId11"/>
                <a:stretch>
                  <a:fillRect r="-40000"/>
                </a:stretch>
              </a:blipFill>
            </p:spPr>
            <p:txBody>
              <a:bodyPr/>
              <a:lstStyle/>
              <a:p>
                <a:r>
                  <a:rPr lang="en-US">
                    <a:noFill/>
                  </a:rPr>
                  <a:t> </a:t>
                </a:r>
              </a:p>
            </p:txBody>
          </p:sp>
        </mc:Fallback>
      </mc:AlternateContent>
      <p:sp>
        <p:nvSpPr>
          <p:cNvPr id="356" name="Oval 355"/>
          <p:cNvSpPr/>
          <p:nvPr/>
        </p:nvSpPr>
        <p:spPr>
          <a:xfrm>
            <a:off x="6006811" y="2403500"/>
            <a:ext cx="141449" cy="138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7" name="Oval 356"/>
          <p:cNvSpPr/>
          <p:nvPr/>
        </p:nvSpPr>
        <p:spPr>
          <a:xfrm>
            <a:off x="6006809" y="2844450"/>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8" name="TextBox 357"/>
          <p:cNvSpPr txBox="1"/>
          <p:nvPr/>
        </p:nvSpPr>
        <p:spPr>
          <a:xfrm>
            <a:off x="1248290" y="4385119"/>
            <a:ext cx="1231078" cy="246221"/>
          </a:xfrm>
          <a:prstGeom prst="rect">
            <a:avLst/>
          </a:prstGeom>
          <a:noFill/>
        </p:spPr>
        <p:txBody>
          <a:bodyPr wrap="square" rtlCol="0">
            <a:spAutoFit/>
          </a:bodyPr>
          <a:lstStyle/>
          <a:p>
            <a:r>
              <a:rPr lang="en-US" sz="1000" dirty="0"/>
              <a:t>Word Embedding</a:t>
            </a:r>
          </a:p>
        </p:txBody>
      </p:sp>
      <p:sp>
        <p:nvSpPr>
          <p:cNvPr id="359" name="TextBox 358"/>
          <p:cNvSpPr txBox="1"/>
          <p:nvPr/>
        </p:nvSpPr>
        <p:spPr>
          <a:xfrm>
            <a:off x="3330908" y="4406580"/>
            <a:ext cx="1231078" cy="246221"/>
          </a:xfrm>
          <a:prstGeom prst="rect">
            <a:avLst/>
          </a:prstGeom>
          <a:noFill/>
        </p:spPr>
        <p:txBody>
          <a:bodyPr wrap="square" rtlCol="0">
            <a:spAutoFit/>
          </a:bodyPr>
          <a:lstStyle/>
          <a:p>
            <a:r>
              <a:rPr lang="en-US" sz="1000" dirty="0"/>
              <a:t>QA Matching Matrix</a:t>
            </a:r>
          </a:p>
        </p:txBody>
      </p:sp>
      <p:sp>
        <p:nvSpPr>
          <p:cNvPr id="361" name="TextBox 360"/>
          <p:cNvSpPr txBox="1"/>
          <p:nvPr/>
        </p:nvSpPr>
        <p:spPr>
          <a:xfrm>
            <a:off x="4738026" y="4407467"/>
            <a:ext cx="1375555" cy="246221"/>
          </a:xfrm>
          <a:prstGeom prst="rect">
            <a:avLst/>
          </a:prstGeom>
          <a:noFill/>
        </p:spPr>
        <p:txBody>
          <a:bodyPr wrap="square" rtlCol="0">
            <a:spAutoFit/>
          </a:bodyPr>
          <a:lstStyle/>
          <a:p>
            <a:r>
              <a:rPr lang="en-US" sz="1000" dirty="0"/>
              <a:t>Value-shard Weight</a:t>
            </a:r>
          </a:p>
        </p:txBody>
      </p:sp>
      <p:sp>
        <p:nvSpPr>
          <p:cNvPr id="362" name="Oval 361"/>
          <p:cNvSpPr/>
          <p:nvPr/>
        </p:nvSpPr>
        <p:spPr>
          <a:xfrm>
            <a:off x="6006811" y="2549154"/>
            <a:ext cx="141449" cy="138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3" name="Oval 362"/>
          <p:cNvSpPr/>
          <p:nvPr/>
        </p:nvSpPr>
        <p:spPr>
          <a:xfrm>
            <a:off x="6006810" y="2696087"/>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64" name="Straight Arrow Connector 363"/>
          <p:cNvCxnSpPr>
            <a:stCxn id="356" idx="6"/>
          </p:cNvCxnSpPr>
          <p:nvPr/>
        </p:nvCxnSpPr>
        <p:spPr>
          <a:xfrm>
            <a:off x="6148260" y="2472905"/>
            <a:ext cx="594706" cy="201819"/>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5" name="Straight Arrow Connector 364"/>
          <p:cNvCxnSpPr>
            <a:stCxn id="362" idx="6"/>
          </p:cNvCxnSpPr>
          <p:nvPr/>
        </p:nvCxnSpPr>
        <p:spPr>
          <a:xfrm>
            <a:off x="6148260" y="2618559"/>
            <a:ext cx="594706" cy="56165"/>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6" name="Straight Arrow Connector 365"/>
          <p:cNvCxnSpPr>
            <a:stCxn id="363" idx="6"/>
          </p:cNvCxnSpPr>
          <p:nvPr/>
        </p:nvCxnSpPr>
        <p:spPr>
          <a:xfrm flipV="1">
            <a:off x="6148259" y="2674724"/>
            <a:ext cx="594707" cy="90768"/>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7" name="Straight Arrow Connector 366"/>
          <p:cNvCxnSpPr>
            <a:stCxn id="357" idx="6"/>
          </p:cNvCxnSpPr>
          <p:nvPr/>
        </p:nvCxnSpPr>
        <p:spPr>
          <a:xfrm flipV="1">
            <a:off x="6148258" y="2674724"/>
            <a:ext cx="594708" cy="239131"/>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68" name="Oval 367"/>
          <p:cNvSpPr/>
          <p:nvPr/>
        </p:nvSpPr>
        <p:spPr>
          <a:xfrm>
            <a:off x="6004836" y="3052817"/>
            <a:ext cx="141449" cy="138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3" name="Oval 382"/>
          <p:cNvSpPr/>
          <p:nvPr/>
        </p:nvSpPr>
        <p:spPr>
          <a:xfrm>
            <a:off x="6004834" y="3493767"/>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4" name="Oval 383"/>
          <p:cNvSpPr/>
          <p:nvPr/>
        </p:nvSpPr>
        <p:spPr>
          <a:xfrm>
            <a:off x="6004836" y="3198471"/>
            <a:ext cx="141449" cy="138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5" name="Oval 384"/>
          <p:cNvSpPr/>
          <p:nvPr/>
        </p:nvSpPr>
        <p:spPr>
          <a:xfrm>
            <a:off x="6004835" y="3345404"/>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86" name="Straight Arrow Connector 385"/>
          <p:cNvCxnSpPr>
            <a:stCxn id="368" idx="6"/>
          </p:cNvCxnSpPr>
          <p:nvPr/>
        </p:nvCxnSpPr>
        <p:spPr>
          <a:xfrm>
            <a:off x="6146285" y="3122222"/>
            <a:ext cx="594706" cy="201819"/>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7" name="Straight Arrow Connector 386"/>
          <p:cNvCxnSpPr>
            <a:stCxn id="384" idx="6"/>
          </p:cNvCxnSpPr>
          <p:nvPr/>
        </p:nvCxnSpPr>
        <p:spPr>
          <a:xfrm>
            <a:off x="6146285" y="3267876"/>
            <a:ext cx="594706" cy="56165"/>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8" name="Straight Arrow Connector 387"/>
          <p:cNvCxnSpPr>
            <a:stCxn id="385" idx="6"/>
          </p:cNvCxnSpPr>
          <p:nvPr/>
        </p:nvCxnSpPr>
        <p:spPr>
          <a:xfrm flipV="1">
            <a:off x="6146284" y="3324041"/>
            <a:ext cx="594707" cy="90768"/>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05" name="Straight Arrow Connector 404"/>
          <p:cNvCxnSpPr>
            <a:stCxn id="383" idx="6"/>
          </p:cNvCxnSpPr>
          <p:nvPr/>
        </p:nvCxnSpPr>
        <p:spPr>
          <a:xfrm flipV="1">
            <a:off x="6146283" y="3324041"/>
            <a:ext cx="594708" cy="239131"/>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408" name="Oval 407"/>
          <p:cNvSpPr/>
          <p:nvPr/>
        </p:nvSpPr>
        <p:spPr>
          <a:xfrm>
            <a:off x="6004836" y="3887764"/>
            <a:ext cx="141449" cy="138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9" name="Oval 408"/>
          <p:cNvSpPr/>
          <p:nvPr/>
        </p:nvSpPr>
        <p:spPr>
          <a:xfrm>
            <a:off x="6004834" y="4328714"/>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0" name="Oval 409"/>
          <p:cNvSpPr/>
          <p:nvPr/>
        </p:nvSpPr>
        <p:spPr>
          <a:xfrm>
            <a:off x="6004836" y="4033418"/>
            <a:ext cx="141449" cy="138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1" name="Oval 410"/>
          <p:cNvSpPr/>
          <p:nvPr/>
        </p:nvSpPr>
        <p:spPr>
          <a:xfrm>
            <a:off x="6004835" y="418035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12" name="Straight Arrow Connector 411"/>
          <p:cNvCxnSpPr>
            <a:stCxn id="408" idx="6"/>
          </p:cNvCxnSpPr>
          <p:nvPr/>
        </p:nvCxnSpPr>
        <p:spPr>
          <a:xfrm>
            <a:off x="6146285" y="3957169"/>
            <a:ext cx="594706" cy="201819"/>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3" name="Straight Arrow Connector 412"/>
          <p:cNvCxnSpPr>
            <a:stCxn id="410" idx="6"/>
          </p:cNvCxnSpPr>
          <p:nvPr/>
        </p:nvCxnSpPr>
        <p:spPr>
          <a:xfrm>
            <a:off x="6146285" y="4102823"/>
            <a:ext cx="594706" cy="56165"/>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5" name="Straight Arrow Connector 414"/>
          <p:cNvCxnSpPr>
            <a:stCxn id="411" idx="6"/>
          </p:cNvCxnSpPr>
          <p:nvPr/>
        </p:nvCxnSpPr>
        <p:spPr>
          <a:xfrm flipV="1">
            <a:off x="6146284" y="4158988"/>
            <a:ext cx="594707" cy="90768"/>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6" name="Straight Arrow Connector 415"/>
          <p:cNvCxnSpPr>
            <a:stCxn id="409" idx="6"/>
          </p:cNvCxnSpPr>
          <p:nvPr/>
        </p:nvCxnSpPr>
        <p:spPr>
          <a:xfrm flipV="1">
            <a:off x="6146283" y="4158988"/>
            <a:ext cx="594708" cy="239131"/>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17" name="TextBox 416"/>
              <p:cNvSpPr txBox="1"/>
              <p:nvPr/>
            </p:nvSpPr>
            <p:spPr>
              <a:xfrm>
                <a:off x="6267004" y="4761401"/>
                <a:ext cx="212829"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1" i="1" smtClean="0">
                              <a:latin typeface="Cambria Math" panose="02040503050406030204" pitchFamily="18" charset="0"/>
                            </a:rPr>
                          </m:ctrlPr>
                        </m:sSubPr>
                        <m:e>
                          <m:r>
                            <a:rPr lang="en-US" sz="1000" b="1" i="1" smtClean="0">
                              <a:latin typeface="Cambria Math" panose="02040503050406030204" pitchFamily="18" charset="0"/>
                            </a:rPr>
                            <m:t>{</m:t>
                          </m:r>
                          <m:r>
                            <a:rPr lang="en-US" sz="1000" b="1" i="1" smtClean="0">
                              <a:latin typeface="Cambria Math" panose="02040503050406030204" pitchFamily="18" charset="0"/>
                            </a:rPr>
                            <m:t>𝒓</m:t>
                          </m:r>
                        </m:e>
                        <m:sub>
                          <m:r>
                            <a:rPr lang="en-US" sz="1000" b="1" i="1" smtClean="0">
                              <a:latin typeface="Cambria Math" panose="02040503050406030204" pitchFamily="18" charset="0"/>
                            </a:rPr>
                            <m:t>𝒕</m:t>
                          </m:r>
                        </m:sub>
                      </m:sSub>
                      <m:r>
                        <a:rPr lang="en-US" sz="1000" b="1" i="0" smtClean="0">
                          <a:latin typeface="Cambria Math" panose="02040503050406030204" pitchFamily="18" charset="0"/>
                        </a:rPr>
                        <m:t>}</m:t>
                      </m:r>
                    </m:oMath>
                  </m:oMathPara>
                </a14:m>
                <a:endParaRPr lang="en-US" sz="1000" b="1" dirty="0"/>
              </a:p>
            </p:txBody>
          </p:sp>
        </mc:Choice>
        <mc:Fallback xmlns="">
          <p:sp>
            <p:nvSpPr>
              <p:cNvPr id="417" name="TextBox 416"/>
              <p:cNvSpPr txBox="1">
                <a:spLocks noRot="1" noChangeAspect="1" noMove="1" noResize="1" noEditPoints="1" noAdjustHandles="1" noChangeArrowheads="1" noChangeShapeType="1" noTextEdit="1"/>
              </p:cNvSpPr>
              <p:nvPr/>
            </p:nvSpPr>
            <p:spPr>
              <a:xfrm>
                <a:off x="6267004" y="4761401"/>
                <a:ext cx="212829" cy="246221"/>
              </a:xfrm>
              <a:prstGeom prst="rect">
                <a:avLst/>
              </a:prstGeom>
              <a:blipFill>
                <a:blip r:embed="rId12"/>
                <a:stretch>
                  <a:fillRect r="-7142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8" name="TextBox 417"/>
              <p:cNvSpPr txBox="1"/>
              <p:nvPr/>
            </p:nvSpPr>
            <p:spPr>
              <a:xfrm>
                <a:off x="5994932" y="4764121"/>
                <a:ext cx="212829"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1" i="1" smtClean="0">
                              <a:latin typeface="Cambria Math" panose="02040503050406030204" pitchFamily="18" charset="0"/>
                            </a:rPr>
                          </m:ctrlPr>
                        </m:sSubPr>
                        <m:e>
                          <m:r>
                            <a:rPr lang="en-US" sz="1000" b="1" i="1" smtClean="0">
                              <a:latin typeface="Cambria Math" panose="02040503050406030204" pitchFamily="18" charset="0"/>
                            </a:rPr>
                            <m:t>𝒔</m:t>
                          </m:r>
                        </m:e>
                        <m:sub>
                          <m:r>
                            <a:rPr lang="en-US" sz="1000" b="1" i="1" smtClean="0">
                              <a:latin typeface="Cambria Math" panose="02040503050406030204" pitchFamily="18" charset="0"/>
                            </a:rPr>
                            <m:t>𝒕</m:t>
                          </m:r>
                        </m:sub>
                      </m:sSub>
                    </m:oMath>
                  </m:oMathPara>
                </a14:m>
                <a:endParaRPr lang="en-US" sz="1000" b="1" dirty="0"/>
              </a:p>
            </p:txBody>
          </p:sp>
        </mc:Choice>
        <mc:Fallback xmlns="">
          <p:sp>
            <p:nvSpPr>
              <p:cNvPr id="418" name="TextBox 417"/>
              <p:cNvSpPr txBox="1">
                <a:spLocks noRot="1" noChangeAspect="1" noMove="1" noResize="1" noEditPoints="1" noAdjustHandles="1" noChangeArrowheads="1" noChangeShapeType="1" noTextEdit="1"/>
              </p:cNvSpPr>
              <p:nvPr/>
            </p:nvSpPr>
            <p:spPr>
              <a:xfrm>
                <a:off x="5994932" y="4764121"/>
                <a:ext cx="212829" cy="246221"/>
              </a:xfrm>
              <a:prstGeom prst="rect">
                <a:avLst/>
              </a:prstGeom>
              <a:blipFill>
                <a:blip r:embed="rId13"/>
                <a:stretch>
                  <a:fillRect r="-5714"/>
                </a:stretch>
              </a:blipFill>
            </p:spPr>
            <p:txBody>
              <a:bodyPr/>
              <a:lstStyle/>
              <a:p>
                <a:r>
                  <a:rPr lang="en-US">
                    <a:noFill/>
                  </a:rPr>
                  <a:t> </a:t>
                </a:r>
              </a:p>
            </p:txBody>
          </p:sp>
        </mc:Fallback>
      </mc:AlternateContent>
      <p:sp>
        <p:nvSpPr>
          <p:cNvPr id="419" name="TextBox 418"/>
          <p:cNvSpPr txBox="1"/>
          <p:nvPr/>
        </p:nvSpPr>
        <p:spPr>
          <a:xfrm rot="5576481">
            <a:off x="5890443" y="3678439"/>
            <a:ext cx="465798" cy="307777"/>
          </a:xfrm>
          <a:prstGeom prst="rect">
            <a:avLst/>
          </a:prstGeom>
          <a:noFill/>
        </p:spPr>
        <p:txBody>
          <a:bodyPr wrap="square" rtlCol="0">
            <a:spAutoFit/>
          </a:bodyPr>
          <a:lstStyle/>
          <a:p>
            <a:r>
              <a:rPr lang="en-US" sz="1400" dirty="0"/>
              <a:t>…</a:t>
            </a:r>
          </a:p>
        </p:txBody>
      </p:sp>
      <p:sp>
        <p:nvSpPr>
          <p:cNvPr id="420" name="Oval 419"/>
          <p:cNvSpPr/>
          <p:nvPr/>
        </p:nvSpPr>
        <p:spPr>
          <a:xfrm>
            <a:off x="7770961" y="3520585"/>
            <a:ext cx="141449" cy="13881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21" name="TextBox 420"/>
              <p:cNvSpPr txBox="1"/>
              <p:nvPr/>
            </p:nvSpPr>
            <p:spPr>
              <a:xfrm>
                <a:off x="7692994" y="3270871"/>
                <a:ext cx="188927"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000" b="1" i="1" smtClean="0">
                          <a:latin typeface="Cambria Math" panose="02040503050406030204" pitchFamily="18" charset="0"/>
                        </a:rPr>
                        <m:t>𝒚</m:t>
                      </m:r>
                    </m:oMath>
                  </m:oMathPara>
                </a14:m>
                <a:endParaRPr lang="en-US" sz="1000" b="1" dirty="0"/>
              </a:p>
            </p:txBody>
          </p:sp>
        </mc:Choice>
        <mc:Fallback xmlns="">
          <p:sp>
            <p:nvSpPr>
              <p:cNvPr id="421" name="TextBox 420"/>
              <p:cNvSpPr txBox="1">
                <a:spLocks noRot="1" noChangeAspect="1" noMove="1" noResize="1" noEditPoints="1" noAdjustHandles="1" noChangeArrowheads="1" noChangeShapeType="1" noTextEdit="1"/>
              </p:cNvSpPr>
              <p:nvPr/>
            </p:nvSpPr>
            <p:spPr>
              <a:xfrm>
                <a:off x="7692994" y="3270871"/>
                <a:ext cx="188927" cy="246221"/>
              </a:xfrm>
              <a:prstGeom prst="rect">
                <a:avLst/>
              </a:prstGeom>
              <a:blipFill>
                <a:blip r:embed="rId14"/>
                <a:stretch>
                  <a:fillRect r="-12903"/>
                </a:stretch>
              </a:blipFill>
            </p:spPr>
            <p:txBody>
              <a:bodyPr/>
              <a:lstStyle/>
              <a:p>
                <a:r>
                  <a:rPr lang="en-US">
                    <a:noFill/>
                  </a:rPr>
                  <a:t> </a:t>
                </a:r>
              </a:p>
            </p:txBody>
          </p:sp>
        </mc:Fallback>
      </mc:AlternateContent>
      <p:sp>
        <p:nvSpPr>
          <p:cNvPr id="422" name="Oval 421"/>
          <p:cNvSpPr/>
          <p:nvPr/>
        </p:nvSpPr>
        <p:spPr>
          <a:xfrm>
            <a:off x="6745449" y="2601892"/>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3" name="TextBox 422"/>
          <p:cNvSpPr txBox="1"/>
          <p:nvPr/>
        </p:nvSpPr>
        <p:spPr>
          <a:xfrm rot="5576481">
            <a:off x="6628825" y="3705165"/>
            <a:ext cx="465798" cy="307777"/>
          </a:xfrm>
          <a:prstGeom prst="rect">
            <a:avLst/>
          </a:prstGeom>
          <a:noFill/>
        </p:spPr>
        <p:txBody>
          <a:bodyPr wrap="square" rtlCol="0">
            <a:spAutoFit/>
          </a:bodyPr>
          <a:lstStyle/>
          <a:p>
            <a:r>
              <a:rPr lang="en-US" sz="1400" dirty="0"/>
              <a:t>…</a:t>
            </a:r>
          </a:p>
        </p:txBody>
      </p:sp>
      <p:sp>
        <p:nvSpPr>
          <p:cNvPr id="424" name="Oval 423"/>
          <p:cNvSpPr/>
          <p:nvPr/>
        </p:nvSpPr>
        <p:spPr>
          <a:xfrm>
            <a:off x="6745449" y="2818263"/>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25" name="TextBox 424"/>
              <p:cNvSpPr txBox="1"/>
              <p:nvPr/>
            </p:nvSpPr>
            <p:spPr>
              <a:xfrm>
                <a:off x="6640529" y="2744129"/>
                <a:ext cx="372507"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1</m:t>
                          </m:r>
                        </m:sub>
                      </m:sSub>
                    </m:oMath>
                  </m:oMathPara>
                </a14:m>
                <a:endParaRPr lang="en-US" sz="1000" dirty="0"/>
              </a:p>
            </p:txBody>
          </p:sp>
        </mc:Choice>
        <mc:Fallback xmlns="">
          <p:sp>
            <p:nvSpPr>
              <p:cNvPr id="425" name="TextBox 424"/>
              <p:cNvSpPr txBox="1">
                <a:spLocks noRot="1" noChangeAspect="1" noMove="1" noResize="1" noEditPoints="1" noAdjustHandles="1" noChangeArrowheads="1" noChangeShapeType="1" noTextEdit="1"/>
              </p:cNvSpPr>
              <p:nvPr/>
            </p:nvSpPr>
            <p:spPr>
              <a:xfrm>
                <a:off x="6640529" y="2744129"/>
                <a:ext cx="372507" cy="246221"/>
              </a:xfrm>
              <a:prstGeom prst="rect">
                <a:avLst/>
              </a:prstGeom>
              <a:blipFill>
                <a:blip r:embed="rId15"/>
                <a:stretch>
                  <a:fillRect/>
                </a:stretch>
              </a:blipFill>
            </p:spPr>
            <p:txBody>
              <a:bodyPr/>
              <a:lstStyle/>
              <a:p>
                <a:r>
                  <a:rPr lang="en-US">
                    <a:noFill/>
                  </a:rPr>
                  <a:t> </a:t>
                </a:r>
              </a:p>
            </p:txBody>
          </p:sp>
        </mc:Fallback>
      </mc:AlternateContent>
      <p:sp>
        <p:nvSpPr>
          <p:cNvPr id="426" name="Oval 425"/>
          <p:cNvSpPr/>
          <p:nvPr/>
        </p:nvSpPr>
        <p:spPr>
          <a:xfrm>
            <a:off x="7136629" y="2728429"/>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27" name="Straight Arrow Connector 426"/>
          <p:cNvCxnSpPr>
            <a:stCxn id="422" idx="6"/>
            <a:endCxn id="426" idx="2"/>
          </p:cNvCxnSpPr>
          <p:nvPr/>
        </p:nvCxnSpPr>
        <p:spPr>
          <a:xfrm>
            <a:off x="6886898" y="2671297"/>
            <a:ext cx="249731" cy="126537"/>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8" name="Straight Arrow Connector 427"/>
          <p:cNvCxnSpPr>
            <a:endCxn id="426" idx="2"/>
          </p:cNvCxnSpPr>
          <p:nvPr/>
        </p:nvCxnSpPr>
        <p:spPr>
          <a:xfrm flipV="1">
            <a:off x="6883547" y="2797834"/>
            <a:ext cx="253082" cy="89834"/>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429" name="Oval 428"/>
          <p:cNvSpPr/>
          <p:nvPr/>
        </p:nvSpPr>
        <p:spPr>
          <a:xfrm>
            <a:off x="6741160" y="3258789"/>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0" name="Oval 429"/>
          <p:cNvSpPr/>
          <p:nvPr/>
        </p:nvSpPr>
        <p:spPr>
          <a:xfrm>
            <a:off x="6757035" y="3440235"/>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31" name="TextBox 430"/>
              <p:cNvSpPr txBox="1"/>
              <p:nvPr/>
            </p:nvSpPr>
            <p:spPr>
              <a:xfrm>
                <a:off x="6670815" y="3367223"/>
                <a:ext cx="296286"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2</m:t>
                          </m:r>
                        </m:sub>
                      </m:sSub>
                    </m:oMath>
                  </m:oMathPara>
                </a14:m>
                <a:endParaRPr lang="en-US" sz="1000" dirty="0"/>
              </a:p>
            </p:txBody>
          </p:sp>
        </mc:Choice>
        <mc:Fallback xmlns="">
          <p:sp>
            <p:nvSpPr>
              <p:cNvPr id="431" name="TextBox 430"/>
              <p:cNvSpPr txBox="1">
                <a:spLocks noRot="1" noChangeAspect="1" noMove="1" noResize="1" noEditPoints="1" noAdjustHandles="1" noChangeArrowheads="1" noChangeShapeType="1" noTextEdit="1"/>
              </p:cNvSpPr>
              <p:nvPr/>
            </p:nvSpPr>
            <p:spPr>
              <a:xfrm>
                <a:off x="6670815" y="3367223"/>
                <a:ext cx="296286" cy="246221"/>
              </a:xfrm>
              <a:prstGeom prst="rect">
                <a:avLst/>
              </a:prstGeom>
              <a:blipFill>
                <a:blip r:embed="rId16"/>
                <a:stretch>
                  <a:fillRect/>
                </a:stretch>
              </a:blipFill>
            </p:spPr>
            <p:txBody>
              <a:bodyPr/>
              <a:lstStyle/>
              <a:p>
                <a:r>
                  <a:rPr lang="en-US">
                    <a:noFill/>
                  </a:rPr>
                  <a:t> </a:t>
                </a:r>
              </a:p>
            </p:txBody>
          </p:sp>
        </mc:Fallback>
      </mc:AlternateContent>
      <p:sp>
        <p:nvSpPr>
          <p:cNvPr id="432" name="Oval 431"/>
          <p:cNvSpPr/>
          <p:nvPr/>
        </p:nvSpPr>
        <p:spPr>
          <a:xfrm>
            <a:off x="7148215" y="335040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33" name="Straight Arrow Connector 432"/>
          <p:cNvCxnSpPr>
            <a:stCxn id="429" idx="6"/>
            <a:endCxn id="432" idx="2"/>
          </p:cNvCxnSpPr>
          <p:nvPr/>
        </p:nvCxnSpPr>
        <p:spPr>
          <a:xfrm>
            <a:off x="6882609" y="3328194"/>
            <a:ext cx="265606" cy="91612"/>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34" name="Straight Arrow Connector 433"/>
          <p:cNvCxnSpPr>
            <a:endCxn id="432" idx="2"/>
          </p:cNvCxnSpPr>
          <p:nvPr/>
        </p:nvCxnSpPr>
        <p:spPr>
          <a:xfrm flipV="1">
            <a:off x="6895133" y="3419806"/>
            <a:ext cx="253082" cy="89834"/>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435" name="Oval 434"/>
          <p:cNvSpPr/>
          <p:nvPr/>
        </p:nvSpPr>
        <p:spPr>
          <a:xfrm>
            <a:off x="6744335" y="4093116"/>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6" name="Oval 435"/>
          <p:cNvSpPr/>
          <p:nvPr/>
        </p:nvSpPr>
        <p:spPr>
          <a:xfrm>
            <a:off x="6757035" y="4293612"/>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37" name="TextBox 436"/>
              <p:cNvSpPr txBox="1"/>
              <p:nvPr/>
            </p:nvSpPr>
            <p:spPr>
              <a:xfrm>
                <a:off x="6680876" y="4219566"/>
                <a:ext cx="296286"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8</m:t>
                          </m:r>
                        </m:sub>
                      </m:sSub>
                    </m:oMath>
                  </m:oMathPara>
                </a14:m>
                <a:endParaRPr lang="en-US" sz="1000" dirty="0"/>
              </a:p>
            </p:txBody>
          </p:sp>
        </mc:Choice>
        <mc:Fallback xmlns="">
          <p:sp>
            <p:nvSpPr>
              <p:cNvPr id="437" name="TextBox 436"/>
              <p:cNvSpPr txBox="1">
                <a:spLocks noRot="1" noChangeAspect="1" noMove="1" noResize="1" noEditPoints="1" noAdjustHandles="1" noChangeArrowheads="1" noChangeShapeType="1" noTextEdit="1"/>
              </p:cNvSpPr>
              <p:nvPr/>
            </p:nvSpPr>
            <p:spPr>
              <a:xfrm>
                <a:off x="6680876" y="4219566"/>
                <a:ext cx="296286" cy="246221"/>
              </a:xfrm>
              <a:prstGeom prst="rect">
                <a:avLst/>
              </a:prstGeom>
              <a:blipFill>
                <a:blip r:embed="rId17"/>
                <a:stretch>
                  <a:fillRect/>
                </a:stretch>
              </a:blipFill>
            </p:spPr>
            <p:txBody>
              <a:bodyPr/>
              <a:lstStyle/>
              <a:p>
                <a:r>
                  <a:rPr lang="en-US">
                    <a:noFill/>
                  </a:rPr>
                  <a:t> </a:t>
                </a:r>
              </a:p>
            </p:txBody>
          </p:sp>
        </mc:Fallback>
      </mc:AlternateContent>
      <p:sp>
        <p:nvSpPr>
          <p:cNvPr id="438" name="Oval 437"/>
          <p:cNvSpPr/>
          <p:nvPr/>
        </p:nvSpPr>
        <p:spPr>
          <a:xfrm>
            <a:off x="7148215" y="4203778"/>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39" name="Straight Arrow Connector 438"/>
          <p:cNvCxnSpPr>
            <a:stCxn id="435" idx="6"/>
            <a:endCxn id="438" idx="2"/>
          </p:cNvCxnSpPr>
          <p:nvPr/>
        </p:nvCxnSpPr>
        <p:spPr>
          <a:xfrm>
            <a:off x="6885784" y="4162521"/>
            <a:ext cx="262431" cy="110662"/>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0" name="Straight Arrow Connector 439"/>
          <p:cNvCxnSpPr>
            <a:endCxn id="438" idx="2"/>
          </p:cNvCxnSpPr>
          <p:nvPr/>
        </p:nvCxnSpPr>
        <p:spPr>
          <a:xfrm flipV="1">
            <a:off x="6895133" y="4273183"/>
            <a:ext cx="253082" cy="89834"/>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1" name="Straight Arrow Connector 440"/>
          <p:cNvCxnSpPr>
            <a:stCxn id="426" idx="6"/>
            <a:endCxn id="420" idx="2"/>
          </p:cNvCxnSpPr>
          <p:nvPr/>
        </p:nvCxnSpPr>
        <p:spPr>
          <a:xfrm>
            <a:off x="7278078" y="2797834"/>
            <a:ext cx="492883" cy="792156"/>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2" name="Straight Arrow Connector 441"/>
          <p:cNvCxnSpPr>
            <a:stCxn id="432" idx="6"/>
            <a:endCxn id="420" idx="2"/>
          </p:cNvCxnSpPr>
          <p:nvPr/>
        </p:nvCxnSpPr>
        <p:spPr>
          <a:xfrm>
            <a:off x="7289664" y="3419806"/>
            <a:ext cx="481297" cy="170184"/>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3" name="Straight Arrow Connector 442"/>
          <p:cNvCxnSpPr>
            <a:stCxn id="438" idx="5"/>
            <a:endCxn id="420" idx="2"/>
          </p:cNvCxnSpPr>
          <p:nvPr/>
        </p:nvCxnSpPr>
        <p:spPr>
          <a:xfrm flipV="1">
            <a:off x="7268949" y="3589990"/>
            <a:ext cx="502012" cy="73227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4" name="Straight Connector 443"/>
          <p:cNvCxnSpPr>
            <a:stCxn id="267" idx="2"/>
            <a:endCxn id="356" idx="1"/>
          </p:cNvCxnSpPr>
          <p:nvPr/>
        </p:nvCxnSpPr>
        <p:spPr>
          <a:xfrm flipV="1">
            <a:off x="3317193" y="2423828"/>
            <a:ext cx="2710333" cy="586665"/>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45" name="Straight Connector 444"/>
          <p:cNvCxnSpPr>
            <a:stCxn id="282" idx="6"/>
            <a:endCxn id="383" idx="3"/>
          </p:cNvCxnSpPr>
          <p:nvPr/>
        </p:nvCxnSpPr>
        <p:spPr>
          <a:xfrm>
            <a:off x="4479923" y="3161990"/>
            <a:ext cx="1545626" cy="450259"/>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46" name="Straight Connector 445"/>
          <p:cNvCxnSpPr>
            <a:stCxn id="275" idx="2"/>
            <a:endCxn id="368" idx="0"/>
          </p:cNvCxnSpPr>
          <p:nvPr/>
        </p:nvCxnSpPr>
        <p:spPr>
          <a:xfrm flipV="1">
            <a:off x="3317193" y="3052817"/>
            <a:ext cx="2758368" cy="100200"/>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47" name="Straight Connector 446"/>
          <p:cNvCxnSpPr>
            <a:stCxn id="327" idx="3"/>
            <a:endCxn id="409" idx="2"/>
          </p:cNvCxnSpPr>
          <p:nvPr/>
        </p:nvCxnSpPr>
        <p:spPr>
          <a:xfrm>
            <a:off x="3327392" y="4041879"/>
            <a:ext cx="2677442" cy="356240"/>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48" name="Straight Connector 447"/>
          <p:cNvCxnSpPr>
            <a:stCxn id="335" idx="6"/>
            <a:endCxn id="408" idx="2"/>
          </p:cNvCxnSpPr>
          <p:nvPr/>
        </p:nvCxnSpPr>
        <p:spPr>
          <a:xfrm flipV="1">
            <a:off x="4469407" y="3957169"/>
            <a:ext cx="1535429" cy="44606"/>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49" name="Straight Connector 448"/>
          <p:cNvCxnSpPr>
            <a:stCxn id="274" idx="6"/>
            <a:endCxn id="357" idx="2"/>
          </p:cNvCxnSpPr>
          <p:nvPr/>
        </p:nvCxnSpPr>
        <p:spPr>
          <a:xfrm flipV="1">
            <a:off x="4479923" y="2913855"/>
            <a:ext cx="1526886" cy="105611"/>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50" name="Oval 449"/>
          <p:cNvSpPr/>
          <p:nvPr/>
        </p:nvSpPr>
        <p:spPr>
          <a:xfrm>
            <a:off x="2087627" y="2213820"/>
            <a:ext cx="495480" cy="164379"/>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0.3</a:t>
            </a:r>
          </a:p>
        </p:txBody>
      </p:sp>
      <p:sp>
        <p:nvSpPr>
          <p:cNvPr id="451" name="Oval 450"/>
          <p:cNvSpPr/>
          <p:nvPr/>
        </p:nvSpPr>
        <p:spPr>
          <a:xfrm>
            <a:off x="2567102" y="1471072"/>
            <a:ext cx="141449" cy="138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52" name="Straight Arrow Connector 451"/>
          <p:cNvCxnSpPr/>
          <p:nvPr/>
        </p:nvCxnSpPr>
        <p:spPr>
          <a:xfrm flipV="1">
            <a:off x="1780887" y="1609882"/>
            <a:ext cx="856940" cy="59808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3" name="Straight Arrow Connector 452"/>
          <p:cNvCxnSpPr/>
          <p:nvPr/>
        </p:nvCxnSpPr>
        <p:spPr>
          <a:xfrm flipH="1" flipV="1">
            <a:off x="2637827" y="1609882"/>
            <a:ext cx="269407" cy="60393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54" name="Straight Arrow Connector 453"/>
          <p:cNvCxnSpPr/>
          <p:nvPr/>
        </p:nvCxnSpPr>
        <p:spPr>
          <a:xfrm flipH="1" flipV="1">
            <a:off x="2637827" y="1609882"/>
            <a:ext cx="817259" cy="603938"/>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55" name="Straight Arrow Connector 454"/>
          <p:cNvCxnSpPr/>
          <p:nvPr/>
        </p:nvCxnSpPr>
        <p:spPr>
          <a:xfrm flipH="1" flipV="1">
            <a:off x="2637827" y="1609882"/>
            <a:ext cx="1361866" cy="5944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56" name="Straight Arrow Connector 455"/>
          <p:cNvCxnSpPr/>
          <p:nvPr/>
        </p:nvCxnSpPr>
        <p:spPr>
          <a:xfrm flipH="1" flipV="1">
            <a:off x="2637827" y="1609882"/>
            <a:ext cx="1920464" cy="59684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7" name="Straight Arrow Connector 456"/>
          <p:cNvCxnSpPr/>
          <p:nvPr/>
        </p:nvCxnSpPr>
        <p:spPr>
          <a:xfrm flipH="1" flipV="1">
            <a:off x="2637827" y="1609882"/>
            <a:ext cx="2483139" cy="60393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8" name="Straight Arrow Connector 457"/>
          <p:cNvCxnSpPr/>
          <p:nvPr/>
        </p:nvCxnSpPr>
        <p:spPr>
          <a:xfrm flipH="1" flipV="1">
            <a:off x="2637827" y="1609882"/>
            <a:ext cx="3025723" cy="59892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59" name="Straight Arrow Connector 458"/>
          <p:cNvCxnSpPr/>
          <p:nvPr/>
        </p:nvCxnSpPr>
        <p:spPr>
          <a:xfrm flipV="1">
            <a:off x="2335367" y="1609882"/>
            <a:ext cx="302460" cy="603938"/>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60" name="Oval 459"/>
          <p:cNvSpPr/>
          <p:nvPr/>
        </p:nvSpPr>
        <p:spPr>
          <a:xfrm>
            <a:off x="1548930" y="2207967"/>
            <a:ext cx="463913" cy="170232"/>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1</a:t>
            </a:r>
          </a:p>
        </p:txBody>
      </p:sp>
      <p:sp>
        <p:nvSpPr>
          <p:cNvPr id="461" name="Oval 460"/>
          <p:cNvSpPr/>
          <p:nvPr/>
        </p:nvSpPr>
        <p:spPr>
          <a:xfrm>
            <a:off x="3223129" y="2213820"/>
            <a:ext cx="463913" cy="170232"/>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0.4</a:t>
            </a:r>
          </a:p>
        </p:txBody>
      </p:sp>
      <p:sp>
        <p:nvSpPr>
          <p:cNvPr id="462" name="Oval 461"/>
          <p:cNvSpPr/>
          <p:nvPr/>
        </p:nvSpPr>
        <p:spPr>
          <a:xfrm>
            <a:off x="3767736" y="2204304"/>
            <a:ext cx="463913" cy="170232"/>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0.9</a:t>
            </a:r>
          </a:p>
        </p:txBody>
      </p:sp>
      <p:sp>
        <p:nvSpPr>
          <p:cNvPr id="463" name="Oval 462"/>
          <p:cNvSpPr/>
          <p:nvPr/>
        </p:nvSpPr>
        <p:spPr>
          <a:xfrm>
            <a:off x="4326334" y="2206731"/>
            <a:ext cx="463913" cy="170232"/>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1</a:t>
            </a:r>
          </a:p>
        </p:txBody>
      </p:sp>
      <p:sp>
        <p:nvSpPr>
          <p:cNvPr id="464" name="Oval 463"/>
          <p:cNvSpPr/>
          <p:nvPr/>
        </p:nvSpPr>
        <p:spPr>
          <a:xfrm>
            <a:off x="5431593" y="2208802"/>
            <a:ext cx="463913" cy="170232"/>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0.6</a:t>
            </a:r>
          </a:p>
        </p:txBody>
      </p:sp>
      <p:sp>
        <p:nvSpPr>
          <p:cNvPr id="465" name="Oval 464"/>
          <p:cNvSpPr/>
          <p:nvPr/>
        </p:nvSpPr>
        <p:spPr>
          <a:xfrm>
            <a:off x="4889009" y="2213820"/>
            <a:ext cx="463913" cy="170232"/>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1</a:t>
            </a:r>
          </a:p>
        </p:txBody>
      </p:sp>
      <p:sp>
        <p:nvSpPr>
          <p:cNvPr id="466" name="Oval 465"/>
          <p:cNvSpPr/>
          <p:nvPr/>
        </p:nvSpPr>
        <p:spPr>
          <a:xfrm>
            <a:off x="2675277" y="2213820"/>
            <a:ext cx="463913" cy="170232"/>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0.8</a:t>
            </a:r>
          </a:p>
        </p:txBody>
      </p:sp>
      <p:sp>
        <p:nvSpPr>
          <p:cNvPr id="467" name="Oval 466"/>
          <p:cNvSpPr/>
          <p:nvPr/>
        </p:nvSpPr>
        <p:spPr>
          <a:xfrm>
            <a:off x="4170897" y="1503690"/>
            <a:ext cx="141449" cy="138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68" name="Straight Arrow Connector 467"/>
          <p:cNvCxnSpPr/>
          <p:nvPr/>
        </p:nvCxnSpPr>
        <p:spPr>
          <a:xfrm flipV="1">
            <a:off x="1780887" y="1642500"/>
            <a:ext cx="2460735" cy="565467"/>
          </a:xfrm>
          <a:prstGeom prst="straightConnector1">
            <a:avLst/>
          </a:prstGeom>
          <a:ln w="127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69" name="Straight Arrow Connector 468"/>
          <p:cNvCxnSpPr/>
          <p:nvPr/>
        </p:nvCxnSpPr>
        <p:spPr>
          <a:xfrm flipV="1">
            <a:off x="2907234" y="1642500"/>
            <a:ext cx="1334388" cy="571320"/>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0" name="Straight Arrow Connector 469"/>
          <p:cNvCxnSpPr/>
          <p:nvPr/>
        </p:nvCxnSpPr>
        <p:spPr>
          <a:xfrm flipV="1">
            <a:off x="3455086" y="1642500"/>
            <a:ext cx="786536" cy="571320"/>
          </a:xfrm>
          <a:prstGeom prst="straightConnector1">
            <a:avLst/>
          </a:prstGeom>
          <a:ln w="1270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1" name="Straight Arrow Connector 470"/>
          <p:cNvCxnSpPr/>
          <p:nvPr/>
        </p:nvCxnSpPr>
        <p:spPr>
          <a:xfrm flipV="1">
            <a:off x="3999693" y="1642500"/>
            <a:ext cx="241929" cy="561804"/>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2" name="Straight Arrow Connector 471"/>
          <p:cNvCxnSpPr/>
          <p:nvPr/>
        </p:nvCxnSpPr>
        <p:spPr>
          <a:xfrm flipH="1" flipV="1">
            <a:off x="4241622" y="1642500"/>
            <a:ext cx="316669" cy="564231"/>
          </a:xfrm>
          <a:prstGeom prst="straightConnector1">
            <a:avLst/>
          </a:prstGeom>
          <a:ln w="127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3" name="Straight Arrow Connector 472"/>
          <p:cNvCxnSpPr/>
          <p:nvPr/>
        </p:nvCxnSpPr>
        <p:spPr>
          <a:xfrm flipH="1" flipV="1">
            <a:off x="4241622" y="1642500"/>
            <a:ext cx="879344" cy="571320"/>
          </a:xfrm>
          <a:prstGeom prst="straightConnector1">
            <a:avLst/>
          </a:prstGeom>
          <a:ln w="127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4" name="Straight Arrow Connector 473"/>
          <p:cNvCxnSpPr/>
          <p:nvPr/>
        </p:nvCxnSpPr>
        <p:spPr>
          <a:xfrm flipH="1" flipV="1">
            <a:off x="4241622" y="1642500"/>
            <a:ext cx="1421928" cy="566302"/>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5" name="Straight Arrow Connector 474"/>
          <p:cNvCxnSpPr/>
          <p:nvPr/>
        </p:nvCxnSpPr>
        <p:spPr>
          <a:xfrm flipV="1">
            <a:off x="2335367" y="1642500"/>
            <a:ext cx="1906255" cy="571320"/>
          </a:xfrm>
          <a:prstGeom prst="straightConnector1">
            <a:avLst/>
          </a:prstGeom>
          <a:ln w="1270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76" name="TextBox 475"/>
          <p:cNvSpPr txBox="1"/>
          <p:nvPr/>
        </p:nvSpPr>
        <p:spPr>
          <a:xfrm rot="10800000">
            <a:off x="4889009" y="1510296"/>
            <a:ext cx="465798" cy="307777"/>
          </a:xfrm>
          <a:prstGeom prst="rect">
            <a:avLst/>
          </a:prstGeom>
          <a:noFill/>
        </p:spPr>
        <p:txBody>
          <a:bodyPr wrap="square" rtlCol="0">
            <a:spAutoFit/>
          </a:bodyPr>
          <a:lstStyle/>
          <a:p>
            <a:r>
              <a:rPr lang="en-US" sz="1400" dirty="0"/>
              <a:t>…</a:t>
            </a:r>
          </a:p>
        </p:txBody>
      </p:sp>
      <p:sp>
        <p:nvSpPr>
          <p:cNvPr id="477" name="Curved Up Arrow 476"/>
          <p:cNvSpPr/>
          <p:nvPr/>
        </p:nvSpPr>
        <p:spPr>
          <a:xfrm rot="14690543">
            <a:off x="4798129" y="2617717"/>
            <a:ext cx="736179" cy="229724"/>
          </a:xfrm>
          <a:prstGeom prst="curved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Zoom In</a:t>
            </a:r>
          </a:p>
        </p:txBody>
      </p:sp>
      <p:sp>
        <p:nvSpPr>
          <p:cNvPr id="478" name="TextBox 477"/>
          <p:cNvSpPr txBox="1"/>
          <p:nvPr/>
        </p:nvSpPr>
        <p:spPr>
          <a:xfrm rot="10800000">
            <a:off x="5029200" y="1510295"/>
            <a:ext cx="465798" cy="307777"/>
          </a:xfrm>
          <a:prstGeom prst="rect">
            <a:avLst/>
          </a:prstGeom>
          <a:noFill/>
        </p:spPr>
        <p:txBody>
          <a:bodyPr wrap="square" rtlCol="0">
            <a:spAutoFit/>
          </a:bodyPr>
          <a:lstStyle/>
          <a:p>
            <a:r>
              <a:rPr lang="en-US" sz="1400" dirty="0"/>
              <a:t>…</a:t>
            </a:r>
          </a:p>
        </p:txBody>
      </p:sp>
      <p:cxnSp>
        <p:nvCxnSpPr>
          <p:cNvPr id="479" name="Straight Arrow Connector 478"/>
          <p:cNvCxnSpPr/>
          <p:nvPr/>
        </p:nvCxnSpPr>
        <p:spPr>
          <a:xfrm flipV="1">
            <a:off x="6079601" y="1405175"/>
            <a:ext cx="532185" cy="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0" name="Straight Arrow Connector 479"/>
          <p:cNvCxnSpPr/>
          <p:nvPr/>
        </p:nvCxnSpPr>
        <p:spPr>
          <a:xfrm flipV="1">
            <a:off x="6076626" y="1570216"/>
            <a:ext cx="532185" cy="1"/>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81" name="Straight Arrow Connector 480"/>
          <p:cNvCxnSpPr/>
          <p:nvPr/>
        </p:nvCxnSpPr>
        <p:spPr>
          <a:xfrm flipV="1">
            <a:off x="6076626" y="1756424"/>
            <a:ext cx="532185" cy="1"/>
          </a:xfrm>
          <a:prstGeom prst="straightConnector1">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82" name="TextBox 481"/>
          <p:cNvSpPr txBox="1"/>
          <p:nvPr/>
        </p:nvSpPr>
        <p:spPr>
          <a:xfrm>
            <a:off x="6726085" y="1310696"/>
            <a:ext cx="1265637" cy="215444"/>
          </a:xfrm>
          <a:prstGeom prst="rect">
            <a:avLst/>
          </a:prstGeom>
          <a:noFill/>
        </p:spPr>
        <p:txBody>
          <a:bodyPr wrap="square" rtlCol="0">
            <a:spAutoFit/>
          </a:bodyPr>
          <a:lstStyle/>
          <a:p>
            <a:r>
              <a:rPr lang="en-US" sz="800" dirty="0"/>
              <a:t>Weight for 1 Bin Node 1 </a:t>
            </a:r>
          </a:p>
        </p:txBody>
      </p:sp>
      <p:sp>
        <p:nvSpPr>
          <p:cNvPr id="483" name="TextBox 482"/>
          <p:cNvSpPr txBox="1"/>
          <p:nvPr/>
        </p:nvSpPr>
        <p:spPr>
          <a:xfrm>
            <a:off x="6723110" y="1455786"/>
            <a:ext cx="1452337" cy="215444"/>
          </a:xfrm>
          <a:prstGeom prst="rect">
            <a:avLst/>
          </a:prstGeom>
          <a:noFill/>
        </p:spPr>
        <p:txBody>
          <a:bodyPr wrap="square" rtlCol="0">
            <a:spAutoFit/>
          </a:bodyPr>
          <a:lstStyle/>
          <a:p>
            <a:r>
              <a:rPr lang="en-US" sz="800" dirty="0"/>
              <a:t>Weight for [0.5, 1) Bin Node 1 </a:t>
            </a:r>
          </a:p>
        </p:txBody>
      </p:sp>
      <p:sp>
        <p:nvSpPr>
          <p:cNvPr id="484" name="TextBox 483"/>
          <p:cNvSpPr txBox="1"/>
          <p:nvPr/>
        </p:nvSpPr>
        <p:spPr>
          <a:xfrm>
            <a:off x="6723110" y="1648702"/>
            <a:ext cx="1452337" cy="215444"/>
          </a:xfrm>
          <a:prstGeom prst="rect">
            <a:avLst/>
          </a:prstGeom>
          <a:noFill/>
        </p:spPr>
        <p:txBody>
          <a:bodyPr wrap="square" rtlCol="0">
            <a:spAutoFit/>
          </a:bodyPr>
          <a:lstStyle/>
          <a:p>
            <a:r>
              <a:rPr lang="en-US" sz="800" dirty="0"/>
              <a:t>Weight for [0, 0.5)  Bin Node 1 </a:t>
            </a:r>
          </a:p>
        </p:txBody>
      </p:sp>
      <p:cxnSp>
        <p:nvCxnSpPr>
          <p:cNvPr id="485" name="Straight Arrow Connector 484"/>
          <p:cNvCxnSpPr/>
          <p:nvPr/>
        </p:nvCxnSpPr>
        <p:spPr>
          <a:xfrm flipV="1">
            <a:off x="6079601" y="1936478"/>
            <a:ext cx="532185" cy="1"/>
          </a:xfrm>
          <a:prstGeom prst="straightConnector1">
            <a:avLst/>
          </a:prstGeom>
          <a:ln w="127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86" name="Straight Arrow Connector 485"/>
          <p:cNvCxnSpPr/>
          <p:nvPr/>
        </p:nvCxnSpPr>
        <p:spPr>
          <a:xfrm flipV="1">
            <a:off x="6076626" y="2101519"/>
            <a:ext cx="532185" cy="1"/>
          </a:xfrm>
          <a:prstGeom prst="straightConnector1">
            <a:avLst/>
          </a:prstGeom>
          <a:ln w="127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87" name="Straight Arrow Connector 486"/>
          <p:cNvCxnSpPr/>
          <p:nvPr/>
        </p:nvCxnSpPr>
        <p:spPr>
          <a:xfrm flipV="1">
            <a:off x="6076626" y="2274856"/>
            <a:ext cx="532185" cy="1"/>
          </a:xfrm>
          <a:prstGeom prst="straightConnector1">
            <a:avLst/>
          </a:prstGeom>
          <a:ln w="127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88" name="TextBox 487"/>
          <p:cNvSpPr txBox="1"/>
          <p:nvPr/>
        </p:nvSpPr>
        <p:spPr>
          <a:xfrm>
            <a:off x="6726085" y="1841999"/>
            <a:ext cx="1346072" cy="215444"/>
          </a:xfrm>
          <a:prstGeom prst="rect">
            <a:avLst/>
          </a:prstGeom>
          <a:noFill/>
        </p:spPr>
        <p:txBody>
          <a:bodyPr wrap="square" rtlCol="0">
            <a:spAutoFit/>
          </a:bodyPr>
          <a:lstStyle/>
          <a:p>
            <a:r>
              <a:rPr lang="en-US" sz="800" dirty="0"/>
              <a:t>Weight for 1  Bin Node 2</a:t>
            </a:r>
          </a:p>
        </p:txBody>
      </p:sp>
      <p:sp>
        <p:nvSpPr>
          <p:cNvPr id="489" name="TextBox 488"/>
          <p:cNvSpPr txBox="1"/>
          <p:nvPr/>
        </p:nvSpPr>
        <p:spPr>
          <a:xfrm>
            <a:off x="6723110" y="1987089"/>
            <a:ext cx="1435825" cy="215444"/>
          </a:xfrm>
          <a:prstGeom prst="rect">
            <a:avLst/>
          </a:prstGeom>
          <a:noFill/>
        </p:spPr>
        <p:txBody>
          <a:bodyPr wrap="square" rtlCol="0">
            <a:spAutoFit/>
          </a:bodyPr>
          <a:lstStyle/>
          <a:p>
            <a:r>
              <a:rPr lang="en-US" sz="800" dirty="0"/>
              <a:t>Weight for [0.5, 1) Bin Node 2 </a:t>
            </a:r>
          </a:p>
        </p:txBody>
      </p:sp>
      <p:sp>
        <p:nvSpPr>
          <p:cNvPr id="490" name="TextBox 489"/>
          <p:cNvSpPr txBox="1"/>
          <p:nvPr/>
        </p:nvSpPr>
        <p:spPr>
          <a:xfrm>
            <a:off x="6723110" y="2180005"/>
            <a:ext cx="1435825" cy="215444"/>
          </a:xfrm>
          <a:prstGeom prst="rect">
            <a:avLst/>
          </a:prstGeom>
          <a:noFill/>
        </p:spPr>
        <p:txBody>
          <a:bodyPr wrap="square" rtlCol="0">
            <a:spAutoFit/>
          </a:bodyPr>
          <a:lstStyle/>
          <a:p>
            <a:r>
              <a:rPr lang="en-US" sz="800" dirty="0"/>
              <a:t>Weight for [0, 0.5) Bin Node 2 </a:t>
            </a:r>
          </a:p>
        </p:txBody>
      </p:sp>
      <p:sp>
        <p:nvSpPr>
          <p:cNvPr id="95" name="Rounded Rectangle 94"/>
          <p:cNvSpPr/>
          <p:nvPr/>
        </p:nvSpPr>
        <p:spPr>
          <a:xfrm>
            <a:off x="271133" y="5512312"/>
            <a:ext cx="5818340" cy="52920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ounded Rectangle 96"/>
          <p:cNvSpPr/>
          <p:nvPr/>
        </p:nvSpPr>
        <p:spPr>
          <a:xfrm>
            <a:off x="6538710" y="2448193"/>
            <a:ext cx="916206" cy="2119138"/>
          </a:xfrm>
          <a:prstGeom prst="roundRect">
            <a:avLst/>
          </a:prstGeom>
          <a:noFill/>
          <a:ln w="12700">
            <a:solidFill>
              <a:srgbClr val="92D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Rounded Rectangle 204"/>
          <p:cNvSpPr/>
          <p:nvPr/>
        </p:nvSpPr>
        <p:spPr>
          <a:xfrm>
            <a:off x="685800" y="5509384"/>
            <a:ext cx="1330336" cy="563503"/>
          </a:xfrm>
          <a:prstGeom prst="roundRect">
            <a:avLst/>
          </a:prstGeom>
          <a:solidFill>
            <a:srgbClr val="006296">
              <a:alpha val="31000"/>
            </a:srgbClr>
          </a:solidFill>
          <a:ln w="57150">
            <a:solidFill>
              <a:srgbClr val="115DA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Linotype" pitchFamily="18" charset="0"/>
            </a:endParaRPr>
          </a:p>
        </p:txBody>
      </p:sp>
    </p:spTree>
    <p:extLst>
      <p:ext uri="{BB962C8B-B14F-4D97-AF65-F5344CB8AC3E}">
        <p14:creationId xmlns:p14="http://schemas.microsoft.com/office/powerpoint/2010/main" val="4017346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Two Variations: aNMM-1 and aNMM-2</a:t>
            </a:r>
          </a:p>
        </p:txBody>
      </p:sp>
      <p:sp>
        <p:nvSpPr>
          <p:cNvPr id="3" name="Rounded Rectangle 2"/>
          <p:cNvSpPr/>
          <p:nvPr/>
        </p:nvSpPr>
        <p:spPr>
          <a:xfrm>
            <a:off x="5284275" y="5217839"/>
            <a:ext cx="3683833" cy="112925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4313" indent="-214313">
              <a:buFont typeface="Arial" panose="020B0604020202020204" pitchFamily="34" charset="0"/>
              <a:buChar char="•"/>
            </a:pPr>
            <a:r>
              <a:rPr lang="en-US" sz="1600" dirty="0">
                <a:solidFill>
                  <a:schemeClr val="tx1"/>
                </a:solidFill>
              </a:rPr>
              <a:t>Two variations</a:t>
            </a:r>
          </a:p>
          <a:p>
            <a:pPr marL="214313" indent="-214313">
              <a:buFont typeface="Arial" panose="020B0604020202020204" pitchFamily="34" charset="0"/>
              <a:buChar char="•"/>
            </a:pPr>
            <a:r>
              <a:rPr lang="en-US" sz="1600" dirty="0">
                <a:solidFill>
                  <a:schemeClr val="tx1"/>
                </a:solidFill>
              </a:rPr>
              <a:t>aNMM-1: </a:t>
            </a:r>
            <a:r>
              <a:rPr lang="en-US" sz="1600" b="1" dirty="0">
                <a:solidFill>
                  <a:schemeClr val="tx1"/>
                </a:solidFill>
              </a:rPr>
              <a:t>basic architecture</a:t>
            </a:r>
          </a:p>
          <a:p>
            <a:pPr marL="214313" indent="-214313">
              <a:buFont typeface="Arial" panose="020B0604020202020204" pitchFamily="34" charset="0"/>
              <a:buChar char="•"/>
            </a:pPr>
            <a:r>
              <a:rPr lang="en-US" sz="1600" dirty="0">
                <a:solidFill>
                  <a:schemeClr val="tx1"/>
                </a:solidFill>
              </a:rPr>
              <a:t>aNMM-2: </a:t>
            </a:r>
            <a:r>
              <a:rPr lang="en-US" sz="1600" b="1" dirty="0">
                <a:solidFill>
                  <a:schemeClr val="tx1"/>
                </a:solidFill>
              </a:rPr>
              <a:t>Extension with multiple sets of value-share weights</a:t>
            </a:r>
          </a:p>
          <a:p>
            <a:pPr marL="214313" indent="-214313">
              <a:buFont typeface="Arial" panose="020B0604020202020204" pitchFamily="34" charset="0"/>
              <a:buChar char="•"/>
            </a:pPr>
            <a:endParaRPr lang="en-US" sz="1200" b="1" dirty="0">
              <a:solidFill>
                <a:schemeClr val="tx1"/>
              </a:solidFill>
            </a:endParaRPr>
          </a:p>
        </p:txBody>
      </p:sp>
      <mc:AlternateContent xmlns:mc="http://schemas.openxmlformats.org/markup-compatibility/2006" xmlns:a14="http://schemas.microsoft.com/office/drawing/2010/main">
        <mc:Choice Requires="a14">
          <p:sp>
            <p:nvSpPr>
              <p:cNvPr id="244" name="TextBox 243"/>
              <p:cNvSpPr txBox="1"/>
              <p:nvPr/>
            </p:nvSpPr>
            <p:spPr>
              <a:xfrm>
                <a:off x="329122" y="5454147"/>
                <a:ext cx="5675712" cy="639534"/>
              </a:xfrm>
              <a:prstGeom prst="rect">
                <a:avLst/>
              </a:prstGeom>
              <a:noFill/>
            </p:spPr>
            <p:txBody>
              <a:bodyPr wrap="square" rtlCol="0">
                <a:spAutoFit/>
              </a:bodyPr>
              <a:lstStyle/>
              <a:p>
                <a:r>
                  <a:rPr lang="en-US" sz="1500" dirty="0"/>
                  <a:t>aNMM-1: </a:t>
                </a:r>
                <a14:m>
                  <m:oMath xmlns:m="http://schemas.openxmlformats.org/officeDocument/2006/math">
                    <m:r>
                      <a:rPr lang="en-US" sz="1500" i="1" smtClean="0">
                        <a:latin typeface="Cambria Math" panose="02040503050406030204" pitchFamily="18" charset="0"/>
                      </a:rPr>
                      <m:t>𝑦</m:t>
                    </m:r>
                    <m:r>
                      <a:rPr lang="en-US" sz="1500" i="1" smtClean="0">
                        <a:latin typeface="Cambria Math" panose="02040503050406030204" pitchFamily="18" charset="0"/>
                      </a:rPr>
                      <m:t>=</m:t>
                    </m:r>
                    <m:sSubSup>
                      <m:sSubSupPr>
                        <m:ctrlPr>
                          <a:rPr lang="en-US" sz="1500" i="1">
                            <a:latin typeface="Cambria Math" panose="02040503050406030204" pitchFamily="18" charset="0"/>
                          </a:rPr>
                        </m:ctrlPr>
                      </m:sSubSupPr>
                      <m:e>
                        <m:r>
                          <a:rPr lang="en-US" sz="1500" i="1">
                            <a:latin typeface="Cambria Math" panose="02040503050406030204" pitchFamily="18" charset="0"/>
                          </a:rPr>
                          <m:t>∑</m:t>
                        </m:r>
                      </m:e>
                      <m:sub>
                        <m:r>
                          <a:rPr lang="en-US" sz="1500" i="1">
                            <a:latin typeface="Cambria Math" panose="02040503050406030204" pitchFamily="18" charset="0"/>
                          </a:rPr>
                          <m:t>𝑗</m:t>
                        </m:r>
                        <m:r>
                          <a:rPr lang="en-US" sz="1500" i="1">
                            <a:latin typeface="Cambria Math" panose="02040503050406030204" pitchFamily="18" charset="0"/>
                          </a:rPr>
                          <m:t>=1</m:t>
                        </m:r>
                      </m:sub>
                      <m:sup>
                        <m:r>
                          <a:rPr lang="en-US" sz="1500" i="1">
                            <a:latin typeface="Cambria Math" panose="02040503050406030204" pitchFamily="18" charset="0"/>
                          </a:rPr>
                          <m:t>𝑀</m:t>
                        </m:r>
                      </m:sup>
                    </m:sSubSup>
                    <m:r>
                      <a:rPr lang="en-US" sz="1500" i="1">
                        <a:latin typeface="Cambria Math" panose="02040503050406030204" pitchFamily="18" charset="0"/>
                      </a:rPr>
                      <m:t>𝜏</m:t>
                    </m:r>
                    <m:d>
                      <m:dPr>
                        <m:ctrlPr>
                          <a:rPr lang="en-US" sz="1500" i="1">
                            <a:latin typeface="Cambria Math" panose="02040503050406030204" pitchFamily="18" charset="0"/>
                          </a:rPr>
                        </m:ctrlPr>
                      </m:dPr>
                      <m:e>
                        <m:r>
                          <a:rPr lang="en-US" sz="1500" b="1">
                            <a:latin typeface="Cambria Math" panose="02040503050406030204" pitchFamily="18" charset="0"/>
                          </a:rPr>
                          <m:t>𝐯</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b="1">
                                <a:latin typeface="Cambria Math" panose="02040503050406030204" pitchFamily="18" charset="0"/>
                              </a:rPr>
                              <m:t>𝐪</m:t>
                            </m:r>
                          </m:e>
                          <m:sub>
                            <m:r>
                              <a:rPr lang="en-US" sz="1500" i="1">
                                <a:latin typeface="Cambria Math" panose="02040503050406030204" pitchFamily="18" charset="0"/>
                              </a:rPr>
                              <m:t>𝑗</m:t>
                            </m:r>
                          </m:sub>
                        </m:sSub>
                      </m:e>
                    </m:d>
                    <m:r>
                      <a:rPr lang="en-US" sz="1500" i="1">
                        <a:latin typeface="Cambria Math" panose="02040503050406030204" pitchFamily="18" charset="0"/>
                      </a:rPr>
                      <m:t>⋅</m:t>
                    </m:r>
                    <m:r>
                      <a:rPr lang="en-US" sz="1500" i="1">
                        <a:latin typeface="Cambria Math" panose="02040503050406030204" pitchFamily="18" charset="0"/>
                      </a:rPr>
                      <m:t>𝛿</m:t>
                    </m:r>
                    <m:d>
                      <m:dPr>
                        <m:ctrlPr>
                          <a:rPr lang="en-US" sz="1500" i="1">
                            <a:latin typeface="Cambria Math" panose="02040503050406030204" pitchFamily="18" charset="0"/>
                          </a:rPr>
                        </m:ctrlPr>
                      </m:dPr>
                      <m:e>
                        <m:sSubSup>
                          <m:sSubSupPr>
                            <m:ctrlPr>
                              <a:rPr lang="en-US" sz="1500" i="1">
                                <a:latin typeface="Cambria Math" panose="02040503050406030204" pitchFamily="18" charset="0"/>
                              </a:rPr>
                            </m:ctrlPr>
                          </m:sSubSupPr>
                          <m:e>
                            <m:r>
                              <a:rPr lang="en-US" sz="1500" i="1">
                                <a:latin typeface="Cambria Math" panose="02040503050406030204" pitchFamily="18" charset="0"/>
                              </a:rPr>
                              <m:t>∑</m:t>
                            </m:r>
                          </m:e>
                          <m:sub>
                            <m:r>
                              <a:rPr lang="en-US" sz="1500" i="1">
                                <a:latin typeface="Cambria Math" panose="02040503050406030204" pitchFamily="18" charset="0"/>
                              </a:rPr>
                              <m:t>𝑘</m:t>
                            </m:r>
                            <m:r>
                              <a:rPr lang="en-US" sz="1500" i="1">
                                <a:latin typeface="Cambria Math" panose="02040503050406030204" pitchFamily="18" charset="0"/>
                              </a:rPr>
                              <m:t>=0</m:t>
                            </m:r>
                          </m:sub>
                          <m:sup>
                            <m:r>
                              <a:rPr lang="en-US" sz="1500" i="1">
                                <a:latin typeface="Cambria Math" panose="02040503050406030204" pitchFamily="18" charset="0"/>
                              </a:rPr>
                              <m:t>𝐾</m:t>
                            </m:r>
                          </m:sup>
                        </m:sSubSup>
                        <m:sSub>
                          <m:sSubPr>
                            <m:ctrlPr>
                              <a:rPr lang="en-US" sz="1500" i="1">
                                <a:latin typeface="Cambria Math" panose="02040503050406030204" pitchFamily="18" charset="0"/>
                              </a:rPr>
                            </m:ctrlPr>
                          </m:sSubPr>
                          <m:e>
                            <m:r>
                              <a:rPr lang="en-US" sz="1500" i="1">
                                <a:latin typeface="Cambria Math" panose="02040503050406030204" pitchFamily="18" charset="0"/>
                              </a:rPr>
                              <m:t>𝑤</m:t>
                            </m:r>
                          </m:e>
                          <m:sub>
                            <m:r>
                              <a:rPr lang="en-US" sz="1500" b="0" i="1" smtClean="0">
                                <a:latin typeface="Cambria Math" panose="02040503050406030204" pitchFamily="18" charset="0"/>
                              </a:rPr>
                              <m:t>𝑘</m:t>
                            </m:r>
                          </m:sub>
                        </m:sSub>
                        <m:sSub>
                          <m:sSubPr>
                            <m:ctrlPr>
                              <a:rPr lang="en-US" sz="1500" i="1">
                                <a:latin typeface="Cambria Math" panose="02040503050406030204" pitchFamily="18" charset="0"/>
                              </a:rPr>
                            </m:ctrlPr>
                          </m:sSubPr>
                          <m:e>
                            <m:r>
                              <a:rPr lang="en-US" sz="1500" i="1">
                                <a:latin typeface="Cambria Math" panose="02040503050406030204" pitchFamily="18" charset="0"/>
                              </a:rPr>
                              <m:t>𝑥</m:t>
                            </m:r>
                          </m:e>
                          <m:sub>
                            <m:r>
                              <a:rPr lang="en-US" sz="1500" i="1">
                                <a:latin typeface="Cambria Math" panose="02040503050406030204" pitchFamily="18" charset="0"/>
                              </a:rPr>
                              <m:t>𝑗𝑘</m:t>
                            </m:r>
                          </m:sub>
                        </m:sSub>
                      </m:e>
                    </m:d>
                  </m:oMath>
                </a14:m>
                <a:endParaRPr lang="en-US" sz="1500" i="1" dirty="0">
                  <a:latin typeface="Cambria Math" panose="02040503050406030204" pitchFamily="18" charset="0"/>
                </a:endParaRPr>
              </a:p>
              <a:p>
                <a:r>
                  <a:rPr lang="en-US" sz="1500" dirty="0"/>
                  <a:t>aNMM-2: </a:t>
                </a:r>
                <a14:m>
                  <m:oMath xmlns:m="http://schemas.openxmlformats.org/officeDocument/2006/math">
                    <m:r>
                      <a:rPr lang="en-US" sz="1500" i="1">
                        <a:latin typeface="Cambria Math" panose="02040503050406030204" pitchFamily="18" charset="0"/>
                      </a:rPr>
                      <m:t>𝑦</m:t>
                    </m:r>
                    <m:r>
                      <a:rPr lang="en-US" sz="1500" i="1">
                        <a:latin typeface="Cambria Math" panose="02040503050406030204" pitchFamily="18" charset="0"/>
                      </a:rPr>
                      <m:t>=</m:t>
                    </m:r>
                    <m:sSubSup>
                      <m:sSubSupPr>
                        <m:ctrlPr>
                          <a:rPr lang="en-US" sz="1500" i="1">
                            <a:latin typeface="Cambria Math" panose="02040503050406030204" pitchFamily="18" charset="0"/>
                          </a:rPr>
                        </m:ctrlPr>
                      </m:sSubSupPr>
                      <m:e>
                        <m:r>
                          <a:rPr lang="en-US" sz="1500" i="1">
                            <a:latin typeface="Cambria Math" panose="02040503050406030204" pitchFamily="18" charset="0"/>
                          </a:rPr>
                          <m:t>∑</m:t>
                        </m:r>
                      </m:e>
                      <m:sub>
                        <m:r>
                          <a:rPr lang="en-US" sz="1500" i="1">
                            <a:latin typeface="Cambria Math" panose="02040503050406030204" pitchFamily="18" charset="0"/>
                          </a:rPr>
                          <m:t>𝑗</m:t>
                        </m:r>
                        <m:r>
                          <a:rPr lang="en-US" sz="1500" i="1">
                            <a:latin typeface="Cambria Math" panose="02040503050406030204" pitchFamily="18" charset="0"/>
                          </a:rPr>
                          <m:t>=1</m:t>
                        </m:r>
                      </m:sub>
                      <m:sup>
                        <m:r>
                          <a:rPr lang="en-US" sz="1500" i="1">
                            <a:latin typeface="Cambria Math" panose="02040503050406030204" pitchFamily="18" charset="0"/>
                          </a:rPr>
                          <m:t>𝑀</m:t>
                        </m:r>
                      </m:sup>
                    </m:sSubSup>
                    <m:r>
                      <a:rPr lang="en-US" sz="1500" i="1">
                        <a:latin typeface="Cambria Math" panose="02040503050406030204" pitchFamily="18" charset="0"/>
                      </a:rPr>
                      <m:t>𝜏</m:t>
                    </m:r>
                    <m:d>
                      <m:dPr>
                        <m:ctrlPr>
                          <a:rPr lang="en-US" sz="1500" i="1">
                            <a:latin typeface="Cambria Math" panose="02040503050406030204" pitchFamily="18" charset="0"/>
                          </a:rPr>
                        </m:ctrlPr>
                      </m:dPr>
                      <m:e>
                        <m:r>
                          <a:rPr lang="en-US" sz="1500" b="1">
                            <a:latin typeface="Cambria Math" panose="02040503050406030204" pitchFamily="18" charset="0"/>
                          </a:rPr>
                          <m:t>𝐯</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b="1">
                                <a:latin typeface="Cambria Math" panose="02040503050406030204" pitchFamily="18" charset="0"/>
                              </a:rPr>
                              <m:t>𝐪</m:t>
                            </m:r>
                          </m:e>
                          <m:sub>
                            <m:r>
                              <a:rPr lang="en-US" sz="1500" i="1">
                                <a:latin typeface="Cambria Math" panose="02040503050406030204" pitchFamily="18" charset="0"/>
                              </a:rPr>
                              <m:t>𝑗</m:t>
                            </m:r>
                          </m:sub>
                        </m:sSub>
                      </m:e>
                    </m:d>
                    <m:r>
                      <a:rPr lang="en-US" sz="1500" i="1">
                        <a:latin typeface="Cambria Math" panose="02040503050406030204" pitchFamily="18" charset="0"/>
                      </a:rPr>
                      <m:t>⋅</m:t>
                    </m:r>
                    <m:r>
                      <a:rPr lang="en-US" sz="1500" i="1">
                        <a:latin typeface="Cambria Math" panose="02040503050406030204" pitchFamily="18" charset="0"/>
                      </a:rPr>
                      <m:t>𝛿</m:t>
                    </m:r>
                    <m:r>
                      <a:rPr lang="en-US" sz="1500" i="1">
                        <a:latin typeface="Cambria Math" panose="02040503050406030204" pitchFamily="18" charset="0"/>
                      </a:rPr>
                      <m:t>(</m:t>
                    </m:r>
                    <m:sSubSup>
                      <m:sSubSupPr>
                        <m:ctrlPr>
                          <a:rPr lang="en-US" sz="1500" i="1">
                            <a:latin typeface="Cambria Math" panose="02040503050406030204" pitchFamily="18" charset="0"/>
                          </a:rPr>
                        </m:ctrlPr>
                      </m:sSubSupPr>
                      <m:e>
                        <m:r>
                          <a:rPr lang="en-US" sz="1500" i="1">
                            <a:latin typeface="Cambria Math" panose="02040503050406030204" pitchFamily="18" charset="0"/>
                          </a:rPr>
                          <m:t>∑</m:t>
                        </m:r>
                      </m:e>
                      <m:sub>
                        <m:r>
                          <a:rPr lang="en-US" sz="1500" i="1">
                            <a:latin typeface="Cambria Math" panose="02040503050406030204" pitchFamily="18" charset="0"/>
                          </a:rPr>
                          <m:t>𝑡</m:t>
                        </m:r>
                        <m:r>
                          <a:rPr lang="en-US" sz="1500" i="1">
                            <a:latin typeface="Cambria Math" panose="02040503050406030204" pitchFamily="18" charset="0"/>
                          </a:rPr>
                          <m:t>=0</m:t>
                        </m:r>
                      </m:sub>
                      <m:sup>
                        <m:r>
                          <a:rPr lang="en-US" sz="1500" i="1">
                            <a:latin typeface="Cambria Math" panose="02040503050406030204" pitchFamily="18" charset="0"/>
                          </a:rPr>
                          <m:t>𝑇</m:t>
                        </m:r>
                      </m:sup>
                    </m:sSubSup>
                    <m:sSub>
                      <m:sSubPr>
                        <m:ctrlPr>
                          <a:rPr lang="en-US" sz="1500" i="1">
                            <a:latin typeface="Cambria Math" panose="02040503050406030204" pitchFamily="18" charset="0"/>
                          </a:rPr>
                        </m:ctrlPr>
                      </m:sSubPr>
                      <m:e>
                        <m:r>
                          <a:rPr lang="en-US" sz="1500" i="1">
                            <a:latin typeface="Cambria Math" panose="02040503050406030204" pitchFamily="18" charset="0"/>
                          </a:rPr>
                          <m:t>𝑟</m:t>
                        </m:r>
                      </m:e>
                      <m:sub>
                        <m:r>
                          <a:rPr lang="en-US" sz="1500" i="1">
                            <a:latin typeface="Cambria Math" panose="02040503050406030204" pitchFamily="18" charset="0"/>
                          </a:rPr>
                          <m:t>𝑡</m:t>
                        </m:r>
                      </m:sub>
                    </m:sSub>
                    <m:r>
                      <a:rPr lang="en-US" sz="1500" i="1">
                        <a:latin typeface="Cambria Math" panose="02040503050406030204" pitchFamily="18" charset="0"/>
                      </a:rPr>
                      <m:t>⋅</m:t>
                    </m:r>
                    <m:r>
                      <a:rPr lang="en-US" sz="1500" i="1">
                        <a:latin typeface="Cambria Math" panose="02040503050406030204" pitchFamily="18" charset="0"/>
                      </a:rPr>
                      <m:t>𝛿</m:t>
                    </m:r>
                    <m:d>
                      <m:dPr>
                        <m:ctrlPr>
                          <a:rPr lang="en-US" sz="1500" i="1">
                            <a:latin typeface="Cambria Math" panose="02040503050406030204" pitchFamily="18" charset="0"/>
                          </a:rPr>
                        </m:ctrlPr>
                      </m:dPr>
                      <m:e>
                        <m:sSubSup>
                          <m:sSubSupPr>
                            <m:ctrlPr>
                              <a:rPr lang="en-US" sz="1500" i="1">
                                <a:latin typeface="Cambria Math" panose="02040503050406030204" pitchFamily="18" charset="0"/>
                              </a:rPr>
                            </m:ctrlPr>
                          </m:sSubSupPr>
                          <m:e>
                            <m:r>
                              <a:rPr lang="en-US" sz="1500" i="1">
                                <a:latin typeface="Cambria Math" panose="02040503050406030204" pitchFamily="18" charset="0"/>
                              </a:rPr>
                              <m:t>∑</m:t>
                            </m:r>
                          </m:e>
                          <m:sub>
                            <m:r>
                              <a:rPr lang="en-US" sz="1500" i="1">
                                <a:latin typeface="Cambria Math" panose="02040503050406030204" pitchFamily="18" charset="0"/>
                              </a:rPr>
                              <m:t>𝑘</m:t>
                            </m:r>
                            <m:r>
                              <a:rPr lang="en-US" sz="1500" i="1">
                                <a:latin typeface="Cambria Math" panose="02040503050406030204" pitchFamily="18" charset="0"/>
                              </a:rPr>
                              <m:t>=0</m:t>
                            </m:r>
                          </m:sub>
                          <m:sup>
                            <m:r>
                              <a:rPr lang="en-US" sz="1500" i="1">
                                <a:latin typeface="Cambria Math" panose="02040503050406030204" pitchFamily="18" charset="0"/>
                              </a:rPr>
                              <m:t>𝐾</m:t>
                            </m:r>
                          </m:sup>
                        </m:sSubSup>
                        <m:sSub>
                          <m:sSubPr>
                            <m:ctrlPr>
                              <a:rPr lang="en-US" sz="1500" i="1">
                                <a:latin typeface="Cambria Math" panose="02040503050406030204" pitchFamily="18" charset="0"/>
                              </a:rPr>
                            </m:ctrlPr>
                          </m:sSubPr>
                          <m:e>
                            <m:r>
                              <a:rPr lang="en-US" sz="1500" i="1">
                                <a:latin typeface="Cambria Math" panose="02040503050406030204" pitchFamily="18" charset="0"/>
                              </a:rPr>
                              <m:t>𝑤</m:t>
                            </m:r>
                          </m:e>
                          <m:sub>
                            <m:r>
                              <a:rPr lang="en-US" sz="1500" i="1">
                                <a:latin typeface="Cambria Math" panose="02040503050406030204" pitchFamily="18" charset="0"/>
                              </a:rPr>
                              <m:t>𝑘𝑡</m:t>
                            </m:r>
                          </m:sub>
                        </m:sSub>
                        <m:sSub>
                          <m:sSubPr>
                            <m:ctrlPr>
                              <a:rPr lang="en-US" sz="1500" i="1">
                                <a:latin typeface="Cambria Math" panose="02040503050406030204" pitchFamily="18" charset="0"/>
                              </a:rPr>
                            </m:ctrlPr>
                          </m:sSubPr>
                          <m:e>
                            <m:r>
                              <a:rPr lang="en-US" sz="1500" i="1">
                                <a:latin typeface="Cambria Math" panose="02040503050406030204" pitchFamily="18" charset="0"/>
                              </a:rPr>
                              <m:t>𝑥</m:t>
                            </m:r>
                          </m:e>
                          <m:sub>
                            <m:r>
                              <a:rPr lang="en-US" sz="1500" i="1">
                                <a:latin typeface="Cambria Math" panose="02040503050406030204" pitchFamily="18" charset="0"/>
                              </a:rPr>
                              <m:t>𝑗𝑘</m:t>
                            </m:r>
                          </m:sub>
                        </m:sSub>
                      </m:e>
                    </m:d>
                    <m:r>
                      <a:rPr lang="en-US" sz="1500" i="1" smtClean="0">
                        <a:latin typeface="Cambria Math" panose="02040503050406030204" pitchFamily="18" charset="0"/>
                      </a:rPr>
                      <m:t>)</m:t>
                    </m:r>
                  </m:oMath>
                </a14:m>
                <a:endParaRPr lang="en-US" sz="1500" dirty="0"/>
              </a:p>
            </p:txBody>
          </p:sp>
        </mc:Choice>
        <mc:Fallback xmlns="">
          <p:sp>
            <p:nvSpPr>
              <p:cNvPr id="244" name="TextBox 243"/>
              <p:cNvSpPr txBox="1">
                <a:spLocks noRot="1" noChangeAspect="1" noMove="1" noResize="1" noEditPoints="1" noAdjustHandles="1" noChangeArrowheads="1" noChangeShapeType="1" noTextEdit="1"/>
              </p:cNvSpPr>
              <p:nvPr/>
            </p:nvSpPr>
            <p:spPr>
              <a:xfrm>
                <a:off x="329122" y="5454147"/>
                <a:ext cx="5675712" cy="639534"/>
              </a:xfrm>
              <a:prstGeom prst="rect">
                <a:avLst/>
              </a:prstGeom>
              <a:blipFill>
                <a:blip r:embed="rId2"/>
                <a:stretch>
                  <a:fillRect l="-430" b="-5714"/>
                </a:stretch>
              </a:blipFill>
            </p:spPr>
            <p:txBody>
              <a:bodyPr/>
              <a:lstStyle/>
              <a:p>
                <a:r>
                  <a:rPr lang="en-US">
                    <a:noFill/>
                  </a:rPr>
                  <a:t> </a:t>
                </a:r>
              </a:p>
            </p:txBody>
          </p:sp>
        </mc:Fallback>
      </mc:AlternateContent>
      <p:sp>
        <p:nvSpPr>
          <p:cNvPr id="246" name="Oval 245"/>
          <p:cNvSpPr/>
          <p:nvPr/>
        </p:nvSpPr>
        <p:spPr>
          <a:xfrm>
            <a:off x="1266895" y="3180497"/>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7" name="Oval 246"/>
          <p:cNvSpPr/>
          <p:nvPr/>
        </p:nvSpPr>
        <p:spPr>
          <a:xfrm>
            <a:off x="1417580" y="3180234"/>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8" name="Oval 247"/>
          <p:cNvSpPr/>
          <p:nvPr/>
        </p:nvSpPr>
        <p:spPr>
          <a:xfrm>
            <a:off x="1571695" y="3189470"/>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9" name="Oval 248"/>
          <p:cNvSpPr/>
          <p:nvPr/>
        </p:nvSpPr>
        <p:spPr>
          <a:xfrm>
            <a:off x="1722380" y="3189470"/>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0" name="Oval 249"/>
          <p:cNvSpPr/>
          <p:nvPr/>
        </p:nvSpPr>
        <p:spPr>
          <a:xfrm>
            <a:off x="1863829" y="3189470"/>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1" name="Oval 250"/>
          <p:cNvSpPr/>
          <p:nvPr/>
        </p:nvSpPr>
        <p:spPr>
          <a:xfrm>
            <a:off x="2005278" y="3189470"/>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2" name="Oval 251"/>
          <p:cNvSpPr/>
          <p:nvPr/>
        </p:nvSpPr>
        <p:spPr>
          <a:xfrm>
            <a:off x="2146727" y="3189470"/>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3" name="Oval 252"/>
          <p:cNvSpPr/>
          <p:nvPr/>
        </p:nvSpPr>
        <p:spPr>
          <a:xfrm>
            <a:off x="2288176" y="3189470"/>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4" name="Oval 253"/>
          <p:cNvSpPr/>
          <p:nvPr/>
        </p:nvSpPr>
        <p:spPr>
          <a:xfrm>
            <a:off x="1258315" y="3690048"/>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5" name="Oval 254"/>
          <p:cNvSpPr/>
          <p:nvPr/>
        </p:nvSpPr>
        <p:spPr>
          <a:xfrm>
            <a:off x="1409000" y="3689785"/>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6" name="Oval 255"/>
          <p:cNvSpPr/>
          <p:nvPr/>
        </p:nvSpPr>
        <p:spPr>
          <a:xfrm>
            <a:off x="1563115" y="369902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7" name="Oval 256"/>
          <p:cNvSpPr/>
          <p:nvPr/>
        </p:nvSpPr>
        <p:spPr>
          <a:xfrm>
            <a:off x="1713800" y="369902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8" name="Oval 257"/>
          <p:cNvSpPr/>
          <p:nvPr/>
        </p:nvSpPr>
        <p:spPr>
          <a:xfrm>
            <a:off x="1855249" y="369902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9" name="Oval 258"/>
          <p:cNvSpPr/>
          <p:nvPr/>
        </p:nvSpPr>
        <p:spPr>
          <a:xfrm>
            <a:off x="1996698" y="369902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0" name="Oval 259"/>
          <p:cNvSpPr/>
          <p:nvPr/>
        </p:nvSpPr>
        <p:spPr>
          <a:xfrm>
            <a:off x="2138147" y="369902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1" name="Oval 260"/>
          <p:cNvSpPr/>
          <p:nvPr/>
        </p:nvSpPr>
        <p:spPr>
          <a:xfrm>
            <a:off x="2279596" y="369902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2" name="TextBox 261"/>
              <p:cNvSpPr txBox="1"/>
              <p:nvPr/>
            </p:nvSpPr>
            <p:spPr>
              <a:xfrm>
                <a:off x="1179548" y="2895270"/>
                <a:ext cx="123107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1</m:t>
                          </m:r>
                        </m:sub>
                      </m:sSub>
                      <m:sSub>
                        <m:sSubPr>
                          <m:ctrlPr>
                            <a:rPr lang="en-US" sz="1000" i="1">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2</m:t>
                          </m:r>
                        </m:sub>
                      </m:sSub>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3</m:t>
                          </m:r>
                        </m:sub>
                      </m:sSub>
                      <m:sSub>
                        <m:sSubPr>
                          <m:ctrlPr>
                            <a:rPr lang="en-US" sz="1000" i="1">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4</m:t>
                          </m:r>
                        </m:sub>
                      </m:sSub>
                      <m:sSub>
                        <m:sSubPr>
                          <m:ctrlPr>
                            <a:rPr lang="en-US" sz="1000" i="1">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5</m:t>
                          </m:r>
                        </m:sub>
                      </m:sSub>
                      <m:sSub>
                        <m:sSubPr>
                          <m:ctrlPr>
                            <a:rPr lang="en-US" sz="1000" i="1">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6</m:t>
                          </m:r>
                        </m:sub>
                      </m:sSub>
                      <m:sSub>
                        <m:sSubPr>
                          <m:ctrlPr>
                            <a:rPr lang="en-US" sz="1000" i="1">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7</m:t>
                          </m:r>
                        </m:sub>
                      </m:sSub>
                      <m:sSub>
                        <m:sSubPr>
                          <m:ctrlPr>
                            <a:rPr lang="en-US" sz="1000" i="1">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8</m:t>
                          </m:r>
                        </m:sub>
                      </m:sSub>
                    </m:oMath>
                  </m:oMathPara>
                </a14:m>
                <a:endParaRPr lang="en-US" sz="1000" dirty="0"/>
              </a:p>
            </p:txBody>
          </p:sp>
        </mc:Choice>
        <mc:Fallback xmlns="">
          <p:sp>
            <p:nvSpPr>
              <p:cNvPr id="262" name="TextBox 261"/>
              <p:cNvSpPr txBox="1">
                <a:spLocks noRot="1" noChangeAspect="1" noMove="1" noResize="1" noEditPoints="1" noAdjustHandles="1" noChangeArrowheads="1" noChangeShapeType="1" noTextEdit="1"/>
              </p:cNvSpPr>
              <p:nvPr/>
            </p:nvSpPr>
            <p:spPr>
              <a:xfrm>
                <a:off x="1179548" y="2895270"/>
                <a:ext cx="1231078" cy="24622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3" name="TextBox 262"/>
              <p:cNvSpPr txBox="1"/>
              <p:nvPr/>
            </p:nvSpPr>
            <p:spPr>
              <a:xfrm>
                <a:off x="1177565" y="3875426"/>
                <a:ext cx="123107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1</m:t>
                          </m:r>
                        </m:sub>
                      </m:sSub>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2</m:t>
                          </m:r>
                        </m:sub>
                      </m:sSub>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3</m:t>
                          </m:r>
                        </m:sub>
                      </m:sSub>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4</m:t>
                          </m:r>
                        </m:sub>
                      </m:sSub>
                      <m:sSub>
                        <m:sSubPr>
                          <m:ctrlPr>
                            <a:rPr lang="en-US" sz="1000" i="1">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5</m:t>
                          </m:r>
                        </m:sub>
                      </m:sSub>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6</m:t>
                          </m:r>
                        </m:sub>
                      </m:sSub>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7</m:t>
                          </m:r>
                        </m:sub>
                      </m:sSub>
                      <m:sSub>
                        <m:sSubPr>
                          <m:ctrlPr>
                            <a:rPr lang="en-US" sz="1000" i="1">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8</m:t>
                          </m:r>
                        </m:sub>
                      </m:sSub>
                    </m:oMath>
                  </m:oMathPara>
                </a14:m>
                <a:endParaRPr lang="en-US" sz="1000" dirty="0"/>
              </a:p>
            </p:txBody>
          </p:sp>
        </mc:Choice>
        <mc:Fallback xmlns="">
          <p:sp>
            <p:nvSpPr>
              <p:cNvPr id="263" name="TextBox 262"/>
              <p:cNvSpPr txBox="1">
                <a:spLocks noRot="1" noChangeAspect="1" noMove="1" noResize="1" noEditPoints="1" noAdjustHandles="1" noChangeArrowheads="1" noChangeShapeType="1" noTextEdit="1"/>
              </p:cNvSpPr>
              <p:nvPr/>
            </p:nvSpPr>
            <p:spPr>
              <a:xfrm>
                <a:off x="1177565" y="3875426"/>
                <a:ext cx="1231078" cy="246221"/>
              </a:xfrm>
              <a:prstGeom prst="rect">
                <a:avLst/>
              </a:prstGeom>
              <a:blipFill>
                <a:blip r:embed="rId4"/>
                <a:stretch>
                  <a:fillRect/>
                </a:stretch>
              </a:blipFill>
            </p:spPr>
            <p:txBody>
              <a:bodyPr/>
              <a:lstStyle/>
              <a:p>
                <a:r>
                  <a:rPr lang="en-US">
                    <a:noFill/>
                  </a:rPr>
                  <a:t> </a:t>
                </a:r>
              </a:p>
            </p:txBody>
          </p:sp>
        </mc:Fallback>
      </mc:AlternateContent>
      <p:sp>
        <p:nvSpPr>
          <p:cNvPr id="264" name="Oval 263"/>
          <p:cNvSpPr/>
          <p:nvPr/>
        </p:nvSpPr>
        <p:spPr>
          <a:xfrm>
            <a:off x="2581363" y="3449377"/>
            <a:ext cx="157018" cy="1395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X</a:t>
            </a:r>
          </a:p>
        </p:txBody>
      </p:sp>
      <p:cxnSp>
        <p:nvCxnSpPr>
          <p:cNvPr id="265" name="Straight Arrow Connector 264"/>
          <p:cNvCxnSpPr>
            <a:stCxn id="253" idx="4"/>
            <a:endCxn id="264" idx="2"/>
          </p:cNvCxnSpPr>
          <p:nvPr/>
        </p:nvCxnSpPr>
        <p:spPr>
          <a:xfrm>
            <a:off x="2358901" y="3328280"/>
            <a:ext cx="222462" cy="1908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p:cNvCxnSpPr>
            <a:stCxn id="261" idx="0"/>
            <a:endCxn id="264" idx="2"/>
          </p:cNvCxnSpPr>
          <p:nvPr/>
        </p:nvCxnSpPr>
        <p:spPr>
          <a:xfrm flipV="1">
            <a:off x="2350321" y="3519162"/>
            <a:ext cx="231042" cy="1798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7" name="Oval 266"/>
          <p:cNvSpPr/>
          <p:nvPr/>
        </p:nvSpPr>
        <p:spPr>
          <a:xfrm>
            <a:off x="3317193" y="2941088"/>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8" name="Oval 267"/>
          <p:cNvSpPr/>
          <p:nvPr/>
        </p:nvSpPr>
        <p:spPr>
          <a:xfrm>
            <a:off x="3467878" y="2940825"/>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9" name="Oval 268"/>
          <p:cNvSpPr/>
          <p:nvPr/>
        </p:nvSpPr>
        <p:spPr>
          <a:xfrm>
            <a:off x="3621993" y="2950061"/>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0" name="Oval 269"/>
          <p:cNvSpPr/>
          <p:nvPr/>
        </p:nvSpPr>
        <p:spPr>
          <a:xfrm>
            <a:off x="3772678" y="2950061"/>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1" name="Oval 270"/>
          <p:cNvSpPr/>
          <p:nvPr/>
        </p:nvSpPr>
        <p:spPr>
          <a:xfrm>
            <a:off x="3914127" y="2950061"/>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2" name="Oval 271"/>
          <p:cNvSpPr/>
          <p:nvPr/>
        </p:nvSpPr>
        <p:spPr>
          <a:xfrm>
            <a:off x="4055576" y="2950061"/>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3" name="Oval 272"/>
          <p:cNvSpPr/>
          <p:nvPr/>
        </p:nvSpPr>
        <p:spPr>
          <a:xfrm>
            <a:off x="4197025" y="2950061"/>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4" name="Oval 273"/>
          <p:cNvSpPr/>
          <p:nvPr/>
        </p:nvSpPr>
        <p:spPr>
          <a:xfrm>
            <a:off x="4338474" y="2950061"/>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5" name="Oval 274"/>
          <p:cNvSpPr/>
          <p:nvPr/>
        </p:nvSpPr>
        <p:spPr>
          <a:xfrm>
            <a:off x="3317193" y="3083612"/>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6" name="Oval 275"/>
          <p:cNvSpPr/>
          <p:nvPr/>
        </p:nvSpPr>
        <p:spPr>
          <a:xfrm>
            <a:off x="3467878" y="3083349"/>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7" name="Oval 276"/>
          <p:cNvSpPr/>
          <p:nvPr/>
        </p:nvSpPr>
        <p:spPr>
          <a:xfrm>
            <a:off x="3621993" y="3092585"/>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8" name="Oval 277"/>
          <p:cNvSpPr/>
          <p:nvPr/>
        </p:nvSpPr>
        <p:spPr>
          <a:xfrm>
            <a:off x="3772678" y="3092585"/>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9" name="Oval 278"/>
          <p:cNvSpPr/>
          <p:nvPr/>
        </p:nvSpPr>
        <p:spPr>
          <a:xfrm>
            <a:off x="3914127" y="3092585"/>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0" name="Oval 279"/>
          <p:cNvSpPr/>
          <p:nvPr/>
        </p:nvSpPr>
        <p:spPr>
          <a:xfrm>
            <a:off x="4055576" y="3092585"/>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1" name="Oval 280"/>
          <p:cNvSpPr/>
          <p:nvPr/>
        </p:nvSpPr>
        <p:spPr>
          <a:xfrm>
            <a:off x="4197025" y="3092585"/>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2" name="Oval 281"/>
          <p:cNvSpPr/>
          <p:nvPr/>
        </p:nvSpPr>
        <p:spPr>
          <a:xfrm>
            <a:off x="4338474" y="3092585"/>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3" name="Oval 282"/>
          <p:cNvSpPr/>
          <p:nvPr/>
        </p:nvSpPr>
        <p:spPr>
          <a:xfrm>
            <a:off x="3317193" y="3216439"/>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4" name="Oval 283"/>
          <p:cNvSpPr/>
          <p:nvPr/>
        </p:nvSpPr>
        <p:spPr>
          <a:xfrm>
            <a:off x="3467878" y="3216176"/>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5" name="Oval 284"/>
          <p:cNvSpPr/>
          <p:nvPr/>
        </p:nvSpPr>
        <p:spPr>
          <a:xfrm>
            <a:off x="3621993" y="3225412"/>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6" name="Oval 285"/>
          <p:cNvSpPr/>
          <p:nvPr/>
        </p:nvSpPr>
        <p:spPr>
          <a:xfrm>
            <a:off x="3772678" y="3225412"/>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7" name="Oval 286"/>
          <p:cNvSpPr/>
          <p:nvPr/>
        </p:nvSpPr>
        <p:spPr>
          <a:xfrm>
            <a:off x="3914127" y="3225412"/>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8" name="Oval 287"/>
          <p:cNvSpPr/>
          <p:nvPr/>
        </p:nvSpPr>
        <p:spPr>
          <a:xfrm>
            <a:off x="4055576" y="3225412"/>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9" name="Oval 288"/>
          <p:cNvSpPr/>
          <p:nvPr/>
        </p:nvSpPr>
        <p:spPr>
          <a:xfrm>
            <a:off x="4197025" y="3225412"/>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0" name="Oval 289"/>
          <p:cNvSpPr/>
          <p:nvPr/>
        </p:nvSpPr>
        <p:spPr>
          <a:xfrm>
            <a:off x="4338474" y="3225412"/>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1" name="Oval 290"/>
          <p:cNvSpPr/>
          <p:nvPr/>
        </p:nvSpPr>
        <p:spPr>
          <a:xfrm>
            <a:off x="3307957" y="3353805"/>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2" name="Oval 291"/>
          <p:cNvSpPr/>
          <p:nvPr/>
        </p:nvSpPr>
        <p:spPr>
          <a:xfrm>
            <a:off x="3458642" y="3353542"/>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3" name="Oval 292"/>
          <p:cNvSpPr/>
          <p:nvPr/>
        </p:nvSpPr>
        <p:spPr>
          <a:xfrm>
            <a:off x="3612757" y="3362778"/>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5" name="Oval 294"/>
          <p:cNvSpPr/>
          <p:nvPr/>
        </p:nvSpPr>
        <p:spPr>
          <a:xfrm>
            <a:off x="3763442" y="3362778"/>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6" name="Oval 295"/>
          <p:cNvSpPr/>
          <p:nvPr/>
        </p:nvSpPr>
        <p:spPr>
          <a:xfrm>
            <a:off x="3904891" y="3362778"/>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7" name="Oval 296"/>
          <p:cNvSpPr/>
          <p:nvPr/>
        </p:nvSpPr>
        <p:spPr>
          <a:xfrm>
            <a:off x="4046340" y="3362778"/>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8" name="Oval 297"/>
          <p:cNvSpPr/>
          <p:nvPr/>
        </p:nvSpPr>
        <p:spPr>
          <a:xfrm>
            <a:off x="4187789" y="3362778"/>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9" name="Oval 298"/>
          <p:cNvSpPr/>
          <p:nvPr/>
        </p:nvSpPr>
        <p:spPr>
          <a:xfrm>
            <a:off x="4329238" y="3362778"/>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0" name="Oval 299"/>
          <p:cNvSpPr/>
          <p:nvPr/>
        </p:nvSpPr>
        <p:spPr>
          <a:xfrm>
            <a:off x="3307957" y="3494908"/>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1" name="Oval 300"/>
          <p:cNvSpPr/>
          <p:nvPr/>
        </p:nvSpPr>
        <p:spPr>
          <a:xfrm>
            <a:off x="3458642" y="3494645"/>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2" name="Oval 301"/>
          <p:cNvSpPr/>
          <p:nvPr/>
        </p:nvSpPr>
        <p:spPr>
          <a:xfrm>
            <a:off x="3612757" y="350388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3" name="Oval 302"/>
          <p:cNvSpPr/>
          <p:nvPr/>
        </p:nvSpPr>
        <p:spPr>
          <a:xfrm>
            <a:off x="3763442" y="350388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4" name="Oval 303"/>
          <p:cNvSpPr/>
          <p:nvPr/>
        </p:nvSpPr>
        <p:spPr>
          <a:xfrm>
            <a:off x="3904891" y="350388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5" name="Oval 304"/>
          <p:cNvSpPr/>
          <p:nvPr/>
        </p:nvSpPr>
        <p:spPr>
          <a:xfrm>
            <a:off x="4046340" y="350388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6" name="Oval 305"/>
          <p:cNvSpPr/>
          <p:nvPr/>
        </p:nvSpPr>
        <p:spPr>
          <a:xfrm>
            <a:off x="4187789" y="350388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7" name="Oval 306"/>
          <p:cNvSpPr/>
          <p:nvPr/>
        </p:nvSpPr>
        <p:spPr>
          <a:xfrm>
            <a:off x="4329238" y="350388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8" name="Oval 307"/>
          <p:cNvSpPr/>
          <p:nvPr/>
        </p:nvSpPr>
        <p:spPr>
          <a:xfrm>
            <a:off x="3307957" y="3638506"/>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9" name="Oval 308"/>
          <p:cNvSpPr/>
          <p:nvPr/>
        </p:nvSpPr>
        <p:spPr>
          <a:xfrm>
            <a:off x="3458642" y="3638243"/>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0" name="Oval 309"/>
          <p:cNvSpPr/>
          <p:nvPr/>
        </p:nvSpPr>
        <p:spPr>
          <a:xfrm>
            <a:off x="3612757" y="3647479"/>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1" name="Oval 310"/>
          <p:cNvSpPr/>
          <p:nvPr/>
        </p:nvSpPr>
        <p:spPr>
          <a:xfrm>
            <a:off x="3763442" y="3647479"/>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2" name="Oval 311"/>
          <p:cNvSpPr/>
          <p:nvPr/>
        </p:nvSpPr>
        <p:spPr>
          <a:xfrm>
            <a:off x="3904891" y="3647479"/>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3" name="Oval 312"/>
          <p:cNvSpPr/>
          <p:nvPr/>
        </p:nvSpPr>
        <p:spPr>
          <a:xfrm>
            <a:off x="4046340" y="3647479"/>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4" name="Oval 313"/>
          <p:cNvSpPr/>
          <p:nvPr/>
        </p:nvSpPr>
        <p:spPr>
          <a:xfrm>
            <a:off x="4187789" y="3647479"/>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5" name="Oval 314"/>
          <p:cNvSpPr/>
          <p:nvPr/>
        </p:nvSpPr>
        <p:spPr>
          <a:xfrm>
            <a:off x="4329238" y="3647479"/>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6" name="Oval 315"/>
          <p:cNvSpPr/>
          <p:nvPr/>
        </p:nvSpPr>
        <p:spPr>
          <a:xfrm>
            <a:off x="3305053" y="3783738"/>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8" name="Oval 317"/>
          <p:cNvSpPr/>
          <p:nvPr/>
        </p:nvSpPr>
        <p:spPr>
          <a:xfrm>
            <a:off x="3455738" y="3783475"/>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9" name="Oval 318"/>
          <p:cNvSpPr/>
          <p:nvPr/>
        </p:nvSpPr>
        <p:spPr>
          <a:xfrm>
            <a:off x="3609853" y="379271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0" name="Oval 319"/>
          <p:cNvSpPr/>
          <p:nvPr/>
        </p:nvSpPr>
        <p:spPr>
          <a:xfrm>
            <a:off x="3760538" y="379271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1" name="Oval 320"/>
          <p:cNvSpPr/>
          <p:nvPr/>
        </p:nvSpPr>
        <p:spPr>
          <a:xfrm>
            <a:off x="3901987" y="379271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2" name="Oval 321"/>
          <p:cNvSpPr/>
          <p:nvPr/>
        </p:nvSpPr>
        <p:spPr>
          <a:xfrm>
            <a:off x="4043436" y="379271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3" name="Oval 322"/>
          <p:cNvSpPr/>
          <p:nvPr/>
        </p:nvSpPr>
        <p:spPr>
          <a:xfrm>
            <a:off x="4184885" y="379271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4" name="Oval 323"/>
          <p:cNvSpPr/>
          <p:nvPr/>
        </p:nvSpPr>
        <p:spPr>
          <a:xfrm>
            <a:off x="4326334" y="379271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7" name="Oval 326"/>
          <p:cNvSpPr/>
          <p:nvPr/>
        </p:nvSpPr>
        <p:spPr>
          <a:xfrm>
            <a:off x="3306677" y="3923397"/>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8" name="Oval 327"/>
          <p:cNvSpPr/>
          <p:nvPr/>
        </p:nvSpPr>
        <p:spPr>
          <a:xfrm>
            <a:off x="3457362" y="3923134"/>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9" name="Oval 328"/>
          <p:cNvSpPr/>
          <p:nvPr/>
        </p:nvSpPr>
        <p:spPr>
          <a:xfrm>
            <a:off x="3611477" y="3932370"/>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0" name="Oval 329"/>
          <p:cNvSpPr/>
          <p:nvPr/>
        </p:nvSpPr>
        <p:spPr>
          <a:xfrm>
            <a:off x="3762162" y="3932370"/>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2" name="Oval 331"/>
          <p:cNvSpPr/>
          <p:nvPr/>
        </p:nvSpPr>
        <p:spPr>
          <a:xfrm>
            <a:off x="3903611" y="3932370"/>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3" name="Oval 332"/>
          <p:cNvSpPr/>
          <p:nvPr/>
        </p:nvSpPr>
        <p:spPr>
          <a:xfrm>
            <a:off x="4045060" y="3932370"/>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4" name="Oval 333"/>
          <p:cNvSpPr/>
          <p:nvPr/>
        </p:nvSpPr>
        <p:spPr>
          <a:xfrm>
            <a:off x="4186509" y="3932370"/>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5" name="Oval 334"/>
          <p:cNvSpPr/>
          <p:nvPr/>
        </p:nvSpPr>
        <p:spPr>
          <a:xfrm>
            <a:off x="4327958" y="3932370"/>
            <a:ext cx="141449" cy="138810"/>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6" name="TextBox 335"/>
          <p:cNvSpPr txBox="1"/>
          <p:nvPr/>
        </p:nvSpPr>
        <p:spPr>
          <a:xfrm>
            <a:off x="2522464" y="3878664"/>
            <a:ext cx="383376" cy="246221"/>
          </a:xfrm>
          <a:prstGeom prst="rect">
            <a:avLst/>
          </a:prstGeom>
          <a:noFill/>
        </p:spPr>
        <p:txBody>
          <a:bodyPr wrap="square" rtlCol="0">
            <a:spAutoFit/>
          </a:bodyPr>
          <a:lstStyle/>
          <a:p>
            <a:r>
              <a:rPr lang="en-US" sz="1000" dirty="0"/>
              <a:t>Q</a:t>
            </a:r>
          </a:p>
        </p:txBody>
      </p:sp>
      <p:sp>
        <p:nvSpPr>
          <p:cNvPr id="337" name="TextBox 336"/>
          <p:cNvSpPr txBox="1"/>
          <p:nvPr/>
        </p:nvSpPr>
        <p:spPr>
          <a:xfrm>
            <a:off x="2509058" y="2915452"/>
            <a:ext cx="319512" cy="246221"/>
          </a:xfrm>
          <a:prstGeom prst="rect">
            <a:avLst/>
          </a:prstGeom>
          <a:noFill/>
        </p:spPr>
        <p:txBody>
          <a:bodyPr wrap="square" rtlCol="0">
            <a:spAutoFit/>
          </a:bodyPr>
          <a:lstStyle/>
          <a:p>
            <a:r>
              <a:rPr lang="en-US" sz="1000" dirty="0"/>
              <a:t>A</a:t>
            </a:r>
          </a:p>
        </p:txBody>
      </p:sp>
      <mc:AlternateContent xmlns:mc="http://schemas.openxmlformats.org/markup-compatibility/2006" xmlns:a14="http://schemas.microsoft.com/office/drawing/2010/main">
        <mc:Choice Requires="a14">
          <p:sp>
            <p:nvSpPr>
              <p:cNvPr id="338" name="TextBox 337"/>
              <p:cNvSpPr txBox="1"/>
              <p:nvPr/>
            </p:nvSpPr>
            <p:spPr>
              <a:xfrm>
                <a:off x="3215723" y="2649049"/>
                <a:ext cx="123107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1</m:t>
                          </m:r>
                        </m:sub>
                      </m:sSub>
                      <m:sSub>
                        <m:sSubPr>
                          <m:ctrlPr>
                            <a:rPr lang="en-US" sz="1000" i="1">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2</m:t>
                          </m:r>
                        </m:sub>
                      </m:sSub>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3</m:t>
                          </m:r>
                        </m:sub>
                      </m:sSub>
                      <m:sSub>
                        <m:sSubPr>
                          <m:ctrlPr>
                            <a:rPr lang="en-US" sz="1000" i="1">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4</m:t>
                          </m:r>
                        </m:sub>
                      </m:sSub>
                      <m:sSub>
                        <m:sSubPr>
                          <m:ctrlPr>
                            <a:rPr lang="en-US" sz="1000" i="1">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5</m:t>
                          </m:r>
                        </m:sub>
                      </m:sSub>
                      <m:sSub>
                        <m:sSubPr>
                          <m:ctrlPr>
                            <a:rPr lang="en-US" sz="1000" i="1">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6</m:t>
                          </m:r>
                        </m:sub>
                      </m:sSub>
                      <m:sSub>
                        <m:sSubPr>
                          <m:ctrlPr>
                            <a:rPr lang="en-US" sz="1000" i="1">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7</m:t>
                          </m:r>
                        </m:sub>
                      </m:sSub>
                      <m:sSub>
                        <m:sSubPr>
                          <m:ctrlPr>
                            <a:rPr lang="en-US" sz="1000" i="1">
                              <a:latin typeface="Cambria Math" panose="02040503050406030204" pitchFamily="18" charset="0"/>
                            </a:rPr>
                          </m:ctrlPr>
                        </m:sSubPr>
                        <m:e>
                          <m:r>
                            <a:rPr lang="en-US" sz="1000" b="0" i="1" smtClean="0">
                              <a:latin typeface="Cambria Math" panose="02040503050406030204" pitchFamily="18" charset="0"/>
                            </a:rPr>
                            <m:t>𝑎</m:t>
                          </m:r>
                        </m:e>
                        <m:sub>
                          <m:r>
                            <a:rPr lang="en-US" sz="1000" b="0" i="1" smtClean="0">
                              <a:latin typeface="Cambria Math" panose="02040503050406030204" pitchFamily="18" charset="0"/>
                            </a:rPr>
                            <m:t>8</m:t>
                          </m:r>
                        </m:sub>
                      </m:sSub>
                    </m:oMath>
                  </m:oMathPara>
                </a14:m>
                <a:endParaRPr lang="en-US" sz="1000" dirty="0"/>
              </a:p>
            </p:txBody>
          </p:sp>
        </mc:Choice>
        <mc:Fallback xmlns="">
          <p:sp>
            <p:nvSpPr>
              <p:cNvPr id="338" name="TextBox 337"/>
              <p:cNvSpPr txBox="1">
                <a:spLocks noRot="1" noChangeAspect="1" noMove="1" noResize="1" noEditPoints="1" noAdjustHandles="1" noChangeArrowheads="1" noChangeShapeType="1" noTextEdit="1"/>
              </p:cNvSpPr>
              <p:nvPr/>
            </p:nvSpPr>
            <p:spPr>
              <a:xfrm>
                <a:off x="3215723" y="2649049"/>
                <a:ext cx="1231078" cy="24622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9" name="TextBox 338"/>
              <p:cNvSpPr txBox="1"/>
              <p:nvPr/>
            </p:nvSpPr>
            <p:spPr>
              <a:xfrm>
                <a:off x="2930759" y="2857442"/>
                <a:ext cx="263649" cy="132343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1</m:t>
                          </m:r>
                        </m:sub>
                      </m:sSub>
                    </m:oMath>
                  </m:oMathPara>
                </a14:m>
                <a:endParaRPr lang="en-US" sz="1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2</m:t>
                          </m:r>
                        </m:sub>
                      </m:sSub>
                    </m:oMath>
                  </m:oMathPara>
                </a14:m>
                <a:endParaRPr lang="en-US" sz="1000" dirty="0"/>
              </a:p>
              <a:p>
                <a:pP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3</m:t>
                          </m:r>
                        </m:sub>
                      </m:sSub>
                    </m:oMath>
                  </m:oMathPara>
                </a14:m>
                <a:endParaRPr lang="en-US" sz="1000" dirty="0"/>
              </a:p>
              <a:p>
                <a:pP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4</m:t>
                          </m:r>
                        </m:sub>
                      </m:sSub>
                    </m:oMath>
                  </m:oMathPara>
                </a14:m>
                <a:endParaRPr lang="en-US" sz="1000" dirty="0"/>
              </a:p>
              <a:p>
                <a:pP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5</m:t>
                          </m:r>
                        </m:sub>
                      </m:sSub>
                    </m:oMath>
                  </m:oMathPara>
                </a14:m>
                <a:endParaRPr lang="en-US" sz="1000" dirty="0"/>
              </a:p>
              <a:p>
                <a:pP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6</m:t>
                          </m:r>
                        </m:sub>
                      </m:sSub>
                    </m:oMath>
                  </m:oMathPara>
                </a14:m>
                <a:endParaRPr lang="en-US" sz="1000" dirty="0"/>
              </a:p>
              <a:p>
                <a:pP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7</m:t>
                          </m:r>
                        </m:sub>
                      </m:sSub>
                    </m:oMath>
                  </m:oMathPara>
                </a14:m>
                <a:endParaRPr lang="en-US" sz="1000" dirty="0"/>
              </a:p>
              <a:p>
                <a:pP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8</m:t>
                          </m:r>
                        </m:sub>
                      </m:sSub>
                    </m:oMath>
                  </m:oMathPara>
                </a14:m>
                <a:endParaRPr lang="en-US" sz="1000" dirty="0"/>
              </a:p>
            </p:txBody>
          </p:sp>
        </mc:Choice>
        <mc:Fallback xmlns="">
          <p:sp>
            <p:nvSpPr>
              <p:cNvPr id="339" name="TextBox 338"/>
              <p:cNvSpPr txBox="1">
                <a:spLocks noRot="1" noChangeAspect="1" noMove="1" noResize="1" noEditPoints="1" noAdjustHandles="1" noChangeArrowheads="1" noChangeShapeType="1" noTextEdit="1"/>
              </p:cNvSpPr>
              <p:nvPr/>
            </p:nvSpPr>
            <p:spPr>
              <a:xfrm>
                <a:off x="2930759" y="2857442"/>
                <a:ext cx="263649" cy="1323439"/>
              </a:xfrm>
              <a:prstGeom prst="rect">
                <a:avLst/>
              </a:prstGeom>
              <a:blipFill>
                <a:blip r:embed="rId6"/>
                <a:stretch>
                  <a:fillRect/>
                </a:stretch>
              </a:blipFill>
            </p:spPr>
            <p:txBody>
              <a:bodyPr/>
              <a:lstStyle/>
              <a:p>
                <a:r>
                  <a:rPr lang="en-US">
                    <a:noFill/>
                  </a:rPr>
                  <a:t> </a:t>
                </a:r>
              </a:p>
            </p:txBody>
          </p:sp>
        </mc:Fallback>
      </mc:AlternateContent>
      <p:cxnSp>
        <p:nvCxnSpPr>
          <p:cNvPr id="340" name="Straight Arrow Connector 339"/>
          <p:cNvCxnSpPr>
            <a:stCxn id="264" idx="6"/>
            <a:endCxn id="339" idx="1"/>
          </p:cNvCxnSpPr>
          <p:nvPr/>
        </p:nvCxnSpPr>
        <p:spPr>
          <a:xfrm>
            <a:off x="2738381" y="3519162"/>
            <a:ext cx="192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9" name="TextBox 348"/>
          <p:cNvSpPr txBox="1"/>
          <p:nvPr/>
        </p:nvSpPr>
        <p:spPr>
          <a:xfrm>
            <a:off x="6220791" y="4567331"/>
            <a:ext cx="1849245" cy="246221"/>
          </a:xfrm>
          <a:prstGeom prst="rect">
            <a:avLst/>
          </a:prstGeom>
          <a:noFill/>
        </p:spPr>
        <p:txBody>
          <a:bodyPr wrap="square" rtlCol="0">
            <a:spAutoFit/>
          </a:bodyPr>
          <a:lstStyle/>
          <a:p>
            <a:r>
              <a:rPr lang="en-US" sz="1000" dirty="0"/>
              <a:t>Question Attention Network</a:t>
            </a:r>
          </a:p>
        </p:txBody>
      </p:sp>
      <mc:AlternateContent xmlns:mc="http://schemas.openxmlformats.org/markup-compatibility/2006" xmlns:a14="http://schemas.microsoft.com/office/drawing/2010/main">
        <mc:Choice Requires="a14">
          <p:sp>
            <p:nvSpPr>
              <p:cNvPr id="350" name="TextBox 349"/>
              <p:cNvSpPr txBox="1"/>
              <p:nvPr/>
            </p:nvSpPr>
            <p:spPr>
              <a:xfrm>
                <a:off x="5071446" y="4776181"/>
                <a:ext cx="212829"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1" i="1" smtClean="0">
                              <a:latin typeface="Cambria Math" panose="02040503050406030204" pitchFamily="18" charset="0"/>
                            </a:rPr>
                          </m:ctrlPr>
                        </m:sSubPr>
                        <m:e>
                          <m:r>
                            <a:rPr lang="en-US" sz="1000" b="1" i="1" smtClean="0">
                              <a:latin typeface="Cambria Math" panose="02040503050406030204" pitchFamily="18" charset="0"/>
                            </a:rPr>
                            <m:t>{</m:t>
                          </m:r>
                          <m:r>
                            <a:rPr lang="en-US" sz="1000" b="1" i="1" smtClean="0">
                              <a:latin typeface="Cambria Math" panose="02040503050406030204" pitchFamily="18" charset="0"/>
                            </a:rPr>
                            <m:t>𝒘</m:t>
                          </m:r>
                        </m:e>
                        <m:sub>
                          <m:r>
                            <a:rPr lang="en-US" sz="1000" b="1" i="1" smtClean="0">
                              <a:latin typeface="Cambria Math" panose="02040503050406030204" pitchFamily="18" charset="0"/>
                            </a:rPr>
                            <m:t>𝒌𝒕</m:t>
                          </m:r>
                        </m:sub>
                      </m:sSub>
                      <m:r>
                        <a:rPr lang="en-US" sz="1000" b="1" i="1" smtClean="0">
                          <a:latin typeface="Cambria Math" panose="02040503050406030204" pitchFamily="18" charset="0"/>
                        </a:rPr>
                        <m:t>}</m:t>
                      </m:r>
                    </m:oMath>
                  </m:oMathPara>
                </a14:m>
                <a:endParaRPr lang="en-US" sz="1000" b="1" dirty="0"/>
              </a:p>
            </p:txBody>
          </p:sp>
        </mc:Choice>
        <mc:Fallback xmlns="">
          <p:sp>
            <p:nvSpPr>
              <p:cNvPr id="350" name="TextBox 349"/>
              <p:cNvSpPr txBox="1">
                <a:spLocks noRot="1" noChangeAspect="1" noMove="1" noResize="1" noEditPoints="1" noAdjustHandles="1" noChangeArrowheads="1" noChangeShapeType="1" noTextEdit="1"/>
              </p:cNvSpPr>
              <p:nvPr/>
            </p:nvSpPr>
            <p:spPr>
              <a:xfrm>
                <a:off x="5071446" y="4776181"/>
                <a:ext cx="212829" cy="246221"/>
              </a:xfrm>
              <a:prstGeom prst="rect">
                <a:avLst/>
              </a:prstGeom>
              <a:blipFill>
                <a:blip r:embed="rId7"/>
                <a:stretch>
                  <a:fillRect r="-111429" b="-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1" name="TextBox 350"/>
              <p:cNvSpPr txBox="1"/>
              <p:nvPr/>
            </p:nvSpPr>
            <p:spPr>
              <a:xfrm>
                <a:off x="6959849" y="4747614"/>
                <a:ext cx="212829" cy="2600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1" i="1" smtClean="0">
                              <a:latin typeface="Cambria Math" panose="02040503050406030204" pitchFamily="18" charset="0"/>
                            </a:rPr>
                          </m:ctrlPr>
                        </m:sSubPr>
                        <m:e>
                          <m:r>
                            <a:rPr lang="en-US" sz="1000" b="1" i="1" smtClean="0">
                              <a:latin typeface="Cambria Math" panose="02040503050406030204" pitchFamily="18" charset="0"/>
                            </a:rPr>
                            <m:t>{</m:t>
                          </m:r>
                          <m:r>
                            <a:rPr lang="en-US" sz="1000" b="1" i="1" smtClean="0">
                              <a:latin typeface="Cambria Math" panose="02040503050406030204" pitchFamily="18" charset="0"/>
                            </a:rPr>
                            <m:t>𝒗</m:t>
                          </m:r>
                        </m:e>
                        <m:sub>
                          <m:r>
                            <a:rPr lang="en-US" sz="1000" b="1" i="1" smtClean="0">
                              <a:latin typeface="Cambria Math" panose="02040503050406030204" pitchFamily="18" charset="0"/>
                            </a:rPr>
                            <m:t>𝒑</m:t>
                          </m:r>
                        </m:sub>
                      </m:sSub>
                      <m:r>
                        <a:rPr lang="en-US" sz="1000" b="1" i="0" smtClean="0">
                          <a:latin typeface="Cambria Math" panose="02040503050406030204" pitchFamily="18" charset="0"/>
                        </a:rPr>
                        <m:t>}</m:t>
                      </m:r>
                    </m:oMath>
                  </m:oMathPara>
                </a14:m>
                <a:endParaRPr lang="en-US" sz="1000" b="1" dirty="0"/>
              </a:p>
            </p:txBody>
          </p:sp>
        </mc:Choice>
        <mc:Fallback xmlns="">
          <p:sp>
            <p:nvSpPr>
              <p:cNvPr id="351" name="TextBox 350"/>
              <p:cNvSpPr txBox="1">
                <a:spLocks noRot="1" noChangeAspect="1" noMove="1" noResize="1" noEditPoints="1" noAdjustHandles="1" noChangeArrowheads="1" noChangeShapeType="1" noTextEdit="1"/>
              </p:cNvSpPr>
              <p:nvPr/>
            </p:nvSpPr>
            <p:spPr>
              <a:xfrm>
                <a:off x="6959849" y="4747614"/>
                <a:ext cx="212829" cy="260008"/>
              </a:xfrm>
              <a:prstGeom prst="rect">
                <a:avLst/>
              </a:prstGeom>
              <a:blipFill>
                <a:blip r:embed="rId8"/>
                <a:stretch>
                  <a:fillRect r="-82857" b="-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2" name="TextBox 351"/>
              <p:cNvSpPr txBox="1"/>
              <p:nvPr/>
            </p:nvSpPr>
            <p:spPr>
              <a:xfrm>
                <a:off x="6687294" y="4754122"/>
                <a:ext cx="212829" cy="260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1" i="1" smtClean="0">
                              <a:latin typeface="Cambria Math" panose="02040503050406030204" pitchFamily="18" charset="0"/>
                            </a:rPr>
                          </m:ctrlPr>
                        </m:sSubPr>
                        <m:e>
                          <m:r>
                            <a:rPr lang="en-US" sz="1000" b="1" i="1" smtClean="0">
                              <a:latin typeface="Cambria Math" panose="02040503050406030204" pitchFamily="18" charset="0"/>
                            </a:rPr>
                            <m:t>𝒉</m:t>
                          </m:r>
                        </m:e>
                        <m:sub>
                          <m:r>
                            <a:rPr lang="en-US" sz="1000" b="1" i="1" smtClean="0">
                              <a:latin typeface="Cambria Math" panose="02040503050406030204" pitchFamily="18" charset="0"/>
                            </a:rPr>
                            <m:t>𝒋</m:t>
                          </m:r>
                        </m:sub>
                      </m:sSub>
                    </m:oMath>
                  </m:oMathPara>
                </a14:m>
                <a:endParaRPr lang="en-US" sz="1000" b="1" dirty="0"/>
              </a:p>
            </p:txBody>
          </p:sp>
        </mc:Choice>
        <mc:Fallback xmlns="">
          <p:sp>
            <p:nvSpPr>
              <p:cNvPr id="352" name="TextBox 351"/>
              <p:cNvSpPr txBox="1">
                <a:spLocks noRot="1" noChangeAspect="1" noMove="1" noResize="1" noEditPoints="1" noAdjustHandles="1" noChangeArrowheads="1" noChangeShapeType="1" noTextEdit="1"/>
              </p:cNvSpPr>
              <p:nvPr/>
            </p:nvSpPr>
            <p:spPr>
              <a:xfrm>
                <a:off x="6687294" y="4754122"/>
                <a:ext cx="212829" cy="260777"/>
              </a:xfrm>
              <a:prstGeom prst="rect">
                <a:avLst/>
              </a:prstGeom>
              <a:blipFill>
                <a:blip r:embed="rId9"/>
                <a:stretch>
                  <a:fillRect r="-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3" name="TextBox 352"/>
              <p:cNvSpPr txBox="1"/>
              <p:nvPr/>
            </p:nvSpPr>
            <p:spPr>
              <a:xfrm>
                <a:off x="3919827" y="4754122"/>
                <a:ext cx="212829" cy="260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1" i="1" smtClean="0">
                              <a:latin typeface="Cambria Math" panose="02040503050406030204" pitchFamily="18" charset="0"/>
                            </a:rPr>
                          </m:ctrlPr>
                        </m:sSubPr>
                        <m:e>
                          <m:r>
                            <a:rPr lang="en-US" sz="1000" b="1" i="1" smtClean="0">
                              <a:latin typeface="Cambria Math" panose="02040503050406030204" pitchFamily="18" charset="0"/>
                            </a:rPr>
                            <m:t>𝒙</m:t>
                          </m:r>
                        </m:e>
                        <m:sub>
                          <m:r>
                            <a:rPr lang="en-US" sz="1000" b="1" i="1" smtClean="0">
                              <a:latin typeface="Cambria Math" panose="02040503050406030204" pitchFamily="18" charset="0"/>
                            </a:rPr>
                            <m:t>𝒋𝒌</m:t>
                          </m:r>
                        </m:sub>
                      </m:sSub>
                    </m:oMath>
                  </m:oMathPara>
                </a14:m>
                <a:endParaRPr lang="en-US" sz="1000" b="1" dirty="0"/>
              </a:p>
            </p:txBody>
          </p:sp>
        </mc:Choice>
        <mc:Fallback xmlns="">
          <p:sp>
            <p:nvSpPr>
              <p:cNvPr id="353" name="TextBox 352"/>
              <p:cNvSpPr txBox="1">
                <a:spLocks noRot="1" noChangeAspect="1" noMove="1" noResize="1" noEditPoints="1" noAdjustHandles="1" noChangeArrowheads="1" noChangeShapeType="1" noTextEdit="1"/>
              </p:cNvSpPr>
              <p:nvPr/>
            </p:nvSpPr>
            <p:spPr>
              <a:xfrm>
                <a:off x="3919827" y="4754122"/>
                <a:ext cx="212829" cy="260777"/>
              </a:xfrm>
              <a:prstGeom prst="rect">
                <a:avLst/>
              </a:prstGeom>
              <a:blipFill>
                <a:blip r:embed="rId10"/>
                <a:stretch>
                  <a:fillRect r="-40000"/>
                </a:stretch>
              </a:blipFill>
            </p:spPr>
            <p:txBody>
              <a:bodyPr/>
              <a:lstStyle/>
              <a:p>
                <a:r>
                  <a:rPr lang="en-US">
                    <a:noFill/>
                  </a:rPr>
                  <a:t> </a:t>
                </a:r>
              </a:p>
            </p:txBody>
          </p:sp>
        </mc:Fallback>
      </mc:AlternateContent>
      <p:sp>
        <p:nvSpPr>
          <p:cNvPr id="356" name="Oval 355"/>
          <p:cNvSpPr/>
          <p:nvPr/>
        </p:nvSpPr>
        <p:spPr>
          <a:xfrm>
            <a:off x="6006811" y="2403500"/>
            <a:ext cx="141449" cy="138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7" name="Oval 356"/>
          <p:cNvSpPr/>
          <p:nvPr/>
        </p:nvSpPr>
        <p:spPr>
          <a:xfrm>
            <a:off x="6006809" y="2844450"/>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8" name="TextBox 357"/>
          <p:cNvSpPr txBox="1"/>
          <p:nvPr/>
        </p:nvSpPr>
        <p:spPr>
          <a:xfrm>
            <a:off x="1248290" y="4385119"/>
            <a:ext cx="1231078" cy="246221"/>
          </a:xfrm>
          <a:prstGeom prst="rect">
            <a:avLst/>
          </a:prstGeom>
          <a:noFill/>
        </p:spPr>
        <p:txBody>
          <a:bodyPr wrap="square" rtlCol="0">
            <a:spAutoFit/>
          </a:bodyPr>
          <a:lstStyle/>
          <a:p>
            <a:r>
              <a:rPr lang="en-US" sz="1000" dirty="0"/>
              <a:t>Word Embedding</a:t>
            </a:r>
          </a:p>
        </p:txBody>
      </p:sp>
      <p:sp>
        <p:nvSpPr>
          <p:cNvPr id="359" name="TextBox 358"/>
          <p:cNvSpPr txBox="1"/>
          <p:nvPr/>
        </p:nvSpPr>
        <p:spPr>
          <a:xfrm>
            <a:off x="3330908" y="4406580"/>
            <a:ext cx="1231078" cy="246221"/>
          </a:xfrm>
          <a:prstGeom prst="rect">
            <a:avLst/>
          </a:prstGeom>
          <a:noFill/>
        </p:spPr>
        <p:txBody>
          <a:bodyPr wrap="square" rtlCol="0">
            <a:spAutoFit/>
          </a:bodyPr>
          <a:lstStyle/>
          <a:p>
            <a:r>
              <a:rPr lang="en-US" sz="1000" dirty="0"/>
              <a:t>QA Matching Matrix</a:t>
            </a:r>
          </a:p>
        </p:txBody>
      </p:sp>
      <p:sp>
        <p:nvSpPr>
          <p:cNvPr id="361" name="TextBox 360"/>
          <p:cNvSpPr txBox="1"/>
          <p:nvPr/>
        </p:nvSpPr>
        <p:spPr>
          <a:xfrm>
            <a:off x="4738026" y="4407467"/>
            <a:ext cx="1375555" cy="246221"/>
          </a:xfrm>
          <a:prstGeom prst="rect">
            <a:avLst/>
          </a:prstGeom>
          <a:noFill/>
        </p:spPr>
        <p:txBody>
          <a:bodyPr wrap="square" rtlCol="0">
            <a:spAutoFit/>
          </a:bodyPr>
          <a:lstStyle/>
          <a:p>
            <a:r>
              <a:rPr lang="en-US" sz="1000" dirty="0"/>
              <a:t>Value-shard Weight</a:t>
            </a:r>
          </a:p>
        </p:txBody>
      </p:sp>
      <p:sp>
        <p:nvSpPr>
          <p:cNvPr id="362" name="Oval 361"/>
          <p:cNvSpPr/>
          <p:nvPr/>
        </p:nvSpPr>
        <p:spPr>
          <a:xfrm>
            <a:off x="6006811" y="2549154"/>
            <a:ext cx="141449" cy="138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3" name="Oval 362"/>
          <p:cNvSpPr/>
          <p:nvPr/>
        </p:nvSpPr>
        <p:spPr>
          <a:xfrm>
            <a:off x="6006810" y="2696087"/>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64" name="Straight Arrow Connector 363"/>
          <p:cNvCxnSpPr>
            <a:stCxn id="356" idx="6"/>
          </p:cNvCxnSpPr>
          <p:nvPr/>
        </p:nvCxnSpPr>
        <p:spPr>
          <a:xfrm>
            <a:off x="6148260" y="2472905"/>
            <a:ext cx="594706" cy="201819"/>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5" name="Straight Arrow Connector 364"/>
          <p:cNvCxnSpPr>
            <a:stCxn id="362" idx="6"/>
          </p:cNvCxnSpPr>
          <p:nvPr/>
        </p:nvCxnSpPr>
        <p:spPr>
          <a:xfrm>
            <a:off x="6148260" y="2618559"/>
            <a:ext cx="594706" cy="56165"/>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6" name="Straight Arrow Connector 365"/>
          <p:cNvCxnSpPr>
            <a:stCxn id="363" idx="6"/>
          </p:cNvCxnSpPr>
          <p:nvPr/>
        </p:nvCxnSpPr>
        <p:spPr>
          <a:xfrm flipV="1">
            <a:off x="6148259" y="2674724"/>
            <a:ext cx="594707" cy="90768"/>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7" name="Straight Arrow Connector 366"/>
          <p:cNvCxnSpPr>
            <a:stCxn id="357" idx="6"/>
          </p:cNvCxnSpPr>
          <p:nvPr/>
        </p:nvCxnSpPr>
        <p:spPr>
          <a:xfrm flipV="1">
            <a:off x="6148258" y="2674724"/>
            <a:ext cx="594708" cy="239131"/>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68" name="Oval 367"/>
          <p:cNvSpPr/>
          <p:nvPr/>
        </p:nvSpPr>
        <p:spPr>
          <a:xfrm>
            <a:off x="6004836" y="3052817"/>
            <a:ext cx="141449" cy="138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3" name="Oval 382"/>
          <p:cNvSpPr/>
          <p:nvPr/>
        </p:nvSpPr>
        <p:spPr>
          <a:xfrm>
            <a:off x="6004834" y="3493767"/>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4" name="Oval 383"/>
          <p:cNvSpPr/>
          <p:nvPr/>
        </p:nvSpPr>
        <p:spPr>
          <a:xfrm>
            <a:off x="6004836" y="3198471"/>
            <a:ext cx="141449" cy="138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5" name="Oval 384"/>
          <p:cNvSpPr/>
          <p:nvPr/>
        </p:nvSpPr>
        <p:spPr>
          <a:xfrm>
            <a:off x="6004835" y="3345404"/>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86" name="Straight Arrow Connector 385"/>
          <p:cNvCxnSpPr>
            <a:stCxn id="368" idx="6"/>
          </p:cNvCxnSpPr>
          <p:nvPr/>
        </p:nvCxnSpPr>
        <p:spPr>
          <a:xfrm>
            <a:off x="6146285" y="3122222"/>
            <a:ext cx="594706" cy="201819"/>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7" name="Straight Arrow Connector 386"/>
          <p:cNvCxnSpPr>
            <a:stCxn id="384" idx="6"/>
          </p:cNvCxnSpPr>
          <p:nvPr/>
        </p:nvCxnSpPr>
        <p:spPr>
          <a:xfrm>
            <a:off x="6146285" y="3267876"/>
            <a:ext cx="594706" cy="56165"/>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8" name="Straight Arrow Connector 387"/>
          <p:cNvCxnSpPr>
            <a:stCxn id="385" idx="6"/>
          </p:cNvCxnSpPr>
          <p:nvPr/>
        </p:nvCxnSpPr>
        <p:spPr>
          <a:xfrm flipV="1">
            <a:off x="6146284" y="3324041"/>
            <a:ext cx="594707" cy="90768"/>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05" name="Straight Arrow Connector 404"/>
          <p:cNvCxnSpPr>
            <a:stCxn id="383" idx="6"/>
          </p:cNvCxnSpPr>
          <p:nvPr/>
        </p:nvCxnSpPr>
        <p:spPr>
          <a:xfrm flipV="1">
            <a:off x="6146283" y="3324041"/>
            <a:ext cx="594708" cy="239131"/>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408" name="Oval 407"/>
          <p:cNvSpPr/>
          <p:nvPr/>
        </p:nvSpPr>
        <p:spPr>
          <a:xfrm>
            <a:off x="6004836" y="3887764"/>
            <a:ext cx="141449" cy="138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9" name="Oval 408"/>
          <p:cNvSpPr/>
          <p:nvPr/>
        </p:nvSpPr>
        <p:spPr>
          <a:xfrm>
            <a:off x="6004834" y="4328714"/>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0" name="Oval 409"/>
          <p:cNvSpPr/>
          <p:nvPr/>
        </p:nvSpPr>
        <p:spPr>
          <a:xfrm>
            <a:off x="6004836" y="4033418"/>
            <a:ext cx="141449" cy="138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1" name="Oval 410"/>
          <p:cNvSpPr/>
          <p:nvPr/>
        </p:nvSpPr>
        <p:spPr>
          <a:xfrm>
            <a:off x="6004835" y="418035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12" name="Straight Arrow Connector 411"/>
          <p:cNvCxnSpPr>
            <a:stCxn id="408" idx="6"/>
          </p:cNvCxnSpPr>
          <p:nvPr/>
        </p:nvCxnSpPr>
        <p:spPr>
          <a:xfrm>
            <a:off x="6146285" y="3957169"/>
            <a:ext cx="594706" cy="201819"/>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3" name="Straight Arrow Connector 412"/>
          <p:cNvCxnSpPr>
            <a:stCxn id="410" idx="6"/>
          </p:cNvCxnSpPr>
          <p:nvPr/>
        </p:nvCxnSpPr>
        <p:spPr>
          <a:xfrm>
            <a:off x="6146285" y="4102823"/>
            <a:ext cx="594706" cy="56165"/>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5" name="Straight Arrow Connector 414"/>
          <p:cNvCxnSpPr>
            <a:stCxn id="411" idx="6"/>
          </p:cNvCxnSpPr>
          <p:nvPr/>
        </p:nvCxnSpPr>
        <p:spPr>
          <a:xfrm flipV="1">
            <a:off x="6146284" y="4158988"/>
            <a:ext cx="594707" cy="90768"/>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6" name="Straight Arrow Connector 415"/>
          <p:cNvCxnSpPr>
            <a:stCxn id="409" idx="6"/>
          </p:cNvCxnSpPr>
          <p:nvPr/>
        </p:nvCxnSpPr>
        <p:spPr>
          <a:xfrm flipV="1">
            <a:off x="6146283" y="4158988"/>
            <a:ext cx="594708" cy="239131"/>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17" name="TextBox 416"/>
              <p:cNvSpPr txBox="1"/>
              <p:nvPr/>
            </p:nvSpPr>
            <p:spPr>
              <a:xfrm>
                <a:off x="6267004" y="4761401"/>
                <a:ext cx="212829"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1" i="1" smtClean="0">
                              <a:latin typeface="Cambria Math" panose="02040503050406030204" pitchFamily="18" charset="0"/>
                            </a:rPr>
                          </m:ctrlPr>
                        </m:sSubPr>
                        <m:e>
                          <m:r>
                            <a:rPr lang="en-US" sz="1000" b="1" i="1" smtClean="0">
                              <a:latin typeface="Cambria Math" panose="02040503050406030204" pitchFamily="18" charset="0"/>
                            </a:rPr>
                            <m:t>{</m:t>
                          </m:r>
                          <m:r>
                            <a:rPr lang="en-US" sz="1000" b="1" i="1" smtClean="0">
                              <a:latin typeface="Cambria Math" panose="02040503050406030204" pitchFamily="18" charset="0"/>
                            </a:rPr>
                            <m:t>𝒓</m:t>
                          </m:r>
                        </m:e>
                        <m:sub>
                          <m:r>
                            <a:rPr lang="en-US" sz="1000" b="1" i="1" smtClean="0">
                              <a:latin typeface="Cambria Math" panose="02040503050406030204" pitchFamily="18" charset="0"/>
                            </a:rPr>
                            <m:t>𝒕</m:t>
                          </m:r>
                        </m:sub>
                      </m:sSub>
                      <m:r>
                        <a:rPr lang="en-US" sz="1000" b="1" i="0" smtClean="0">
                          <a:latin typeface="Cambria Math" panose="02040503050406030204" pitchFamily="18" charset="0"/>
                        </a:rPr>
                        <m:t>}</m:t>
                      </m:r>
                    </m:oMath>
                  </m:oMathPara>
                </a14:m>
                <a:endParaRPr lang="en-US" sz="1000" b="1" dirty="0"/>
              </a:p>
            </p:txBody>
          </p:sp>
        </mc:Choice>
        <mc:Fallback xmlns="">
          <p:sp>
            <p:nvSpPr>
              <p:cNvPr id="417" name="TextBox 416"/>
              <p:cNvSpPr txBox="1">
                <a:spLocks noRot="1" noChangeAspect="1" noMove="1" noResize="1" noEditPoints="1" noAdjustHandles="1" noChangeArrowheads="1" noChangeShapeType="1" noTextEdit="1"/>
              </p:cNvSpPr>
              <p:nvPr/>
            </p:nvSpPr>
            <p:spPr>
              <a:xfrm>
                <a:off x="6267004" y="4761401"/>
                <a:ext cx="212829" cy="246221"/>
              </a:xfrm>
              <a:prstGeom prst="rect">
                <a:avLst/>
              </a:prstGeom>
              <a:blipFill>
                <a:blip r:embed="rId11"/>
                <a:stretch>
                  <a:fillRect r="-7142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8" name="TextBox 417"/>
              <p:cNvSpPr txBox="1"/>
              <p:nvPr/>
            </p:nvSpPr>
            <p:spPr>
              <a:xfrm>
                <a:off x="5994932" y="4764121"/>
                <a:ext cx="212829"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1" i="1" smtClean="0">
                              <a:latin typeface="Cambria Math" panose="02040503050406030204" pitchFamily="18" charset="0"/>
                            </a:rPr>
                          </m:ctrlPr>
                        </m:sSubPr>
                        <m:e>
                          <m:r>
                            <a:rPr lang="en-US" sz="1000" b="1" i="1" smtClean="0">
                              <a:latin typeface="Cambria Math" panose="02040503050406030204" pitchFamily="18" charset="0"/>
                            </a:rPr>
                            <m:t>𝒔</m:t>
                          </m:r>
                        </m:e>
                        <m:sub>
                          <m:r>
                            <a:rPr lang="en-US" sz="1000" b="1" i="1" smtClean="0">
                              <a:latin typeface="Cambria Math" panose="02040503050406030204" pitchFamily="18" charset="0"/>
                            </a:rPr>
                            <m:t>𝒕</m:t>
                          </m:r>
                        </m:sub>
                      </m:sSub>
                    </m:oMath>
                  </m:oMathPara>
                </a14:m>
                <a:endParaRPr lang="en-US" sz="1000" b="1" dirty="0"/>
              </a:p>
            </p:txBody>
          </p:sp>
        </mc:Choice>
        <mc:Fallback xmlns="">
          <p:sp>
            <p:nvSpPr>
              <p:cNvPr id="418" name="TextBox 417"/>
              <p:cNvSpPr txBox="1">
                <a:spLocks noRot="1" noChangeAspect="1" noMove="1" noResize="1" noEditPoints="1" noAdjustHandles="1" noChangeArrowheads="1" noChangeShapeType="1" noTextEdit="1"/>
              </p:cNvSpPr>
              <p:nvPr/>
            </p:nvSpPr>
            <p:spPr>
              <a:xfrm>
                <a:off x="5994932" y="4764121"/>
                <a:ext cx="212829" cy="246221"/>
              </a:xfrm>
              <a:prstGeom prst="rect">
                <a:avLst/>
              </a:prstGeom>
              <a:blipFill>
                <a:blip r:embed="rId12"/>
                <a:stretch>
                  <a:fillRect r="-5714"/>
                </a:stretch>
              </a:blipFill>
            </p:spPr>
            <p:txBody>
              <a:bodyPr/>
              <a:lstStyle/>
              <a:p>
                <a:r>
                  <a:rPr lang="en-US">
                    <a:noFill/>
                  </a:rPr>
                  <a:t> </a:t>
                </a:r>
              </a:p>
            </p:txBody>
          </p:sp>
        </mc:Fallback>
      </mc:AlternateContent>
      <p:sp>
        <p:nvSpPr>
          <p:cNvPr id="419" name="TextBox 418"/>
          <p:cNvSpPr txBox="1"/>
          <p:nvPr/>
        </p:nvSpPr>
        <p:spPr>
          <a:xfrm rot="5576481">
            <a:off x="5890443" y="3678439"/>
            <a:ext cx="465798" cy="307777"/>
          </a:xfrm>
          <a:prstGeom prst="rect">
            <a:avLst/>
          </a:prstGeom>
          <a:noFill/>
        </p:spPr>
        <p:txBody>
          <a:bodyPr wrap="square" rtlCol="0">
            <a:spAutoFit/>
          </a:bodyPr>
          <a:lstStyle/>
          <a:p>
            <a:r>
              <a:rPr lang="en-US" sz="1400" dirty="0"/>
              <a:t>…</a:t>
            </a:r>
          </a:p>
        </p:txBody>
      </p:sp>
      <p:sp>
        <p:nvSpPr>
          <p:cNvPr id="420" name="Oval 419"/>
          <p:cNvSpPr/>
          <p:nvPr/>
        </p:nvSpPr>
        <p:spPr>
          <a:xfrm>
            <a:off x="7770961" y="3520585"/>
            <a:ext cx="141449" cy="13881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21" name="TextBox 420"/>
              <p:cNvSpPr txBox="1"/>
              <p:nvPr/>
            </p:nvSpPr>
            <p:spPr>
              <a:xfrm>
                <a:off x="7692994" y="3270871"/>
                <a:ext cx="188927"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000" b="1" i="1" smtClean="0">
                          <a:latin typeface="Cambria Math" panose="02040503050406030204" pitchFamily="18" charset="0"/>
                        </a:rPr>
                        <m:t>𝒚</m:t>
                      </m:r>
                    </m:oMath>
                  </m:oMathPara>
                </a14:m>
                <a:endParaRPr lang="en-US" sz="1000" b="1" dirty="0"/>
              </a:p>
            </p:txBody>
          </p:sp>
        </mc:Choice>
        <mc:Fallback xmlns="">
          <p:sp>
            <p:nvSpPr>
              <p:cNvPr id="421" name="TextBox 420"/>
              <p:cNvSpPr txBox="1">
                <a:spLocks noRot="1" noChangeAspect="1" noMove="1" noResize="1" noEditPoints="1" noAdjustHandles="1" noChangeArrowheads="1" noChangeShapeType="1" noTextEdit="1"/>
              </p:cNvSpPr>
              <p:nvPr/>
            </p:nvSpPr>
            <p:spPr>
              <a:xfrm>
                <a:off x="7692994" y="3270871"/>
                <a:ext cx="188927" cy="246221"/>
              </a:xfrm>
              <a:prstGeom prst="rect">
                <a:avLst/>
              </a:prstGeom>
              <a:blipFill>
                <a:blip r:embed="rId13"/>
                <a:stretch>
                  <a:fillRect r="-12903"/>
                </a:stretch>
              </a:blipFill>
            </p:spPr>
            <p:txBody>
              <a:bodyPr/>
              <a:lstStyle/>
              <a:p>
                <a:r>
                  <a:rPr lang="en-US">
                    <a:noFill/>
                  </a:rPr>
                  <a:t> </a:t>
                </a:r>
              </a:p>
            </p:txBody>
          </p:sp>
        </mc:Fallback>
      </mc:AlternateContent>
      <p:sp>
        <p:nvSpPr>
          <p:cNvPr id="422" name="Oval 421"/>
          <p:cNvSpPr/>
          <p:nvPr/>
        </p:nvSpPr>
        <p:spPr>
          <a:xfrm>
            <a:off x="6745449" y="2601892"/>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3" name="TextBox 422"/>
          <p:cNvSpPr txBox="1"/>
          <p:nvPr/>
        </p:nvSpPr>
        <p:spPr>
          <a:xfrm rot="5576481">
            <a:off x="6628825" y="3705165"/>
            <a:ext cx="465798" cy="307777"/>
          </a:xfrm>
          <a:prstGeom prst="rect">
            <a:avLst/>
          </a:prstGeom>
          <a:noFill/>
        </p:spPr>
        <p:txBody>
          <a:bodyPr wrap="square" rtlCol="0">
            <a:spAutoFit/>
          </a:bodyPr>
          <a:lstStyle/>
          <a:p>
            <a:r>
              <a:rPr lang="en-US" sz="1400" dirty="0"/>
              <a:t>…</a:t>
            </a:r>
          </a:p>
        </p:txBody>
      </p:sp>
      <p:sp>
        <p:nvSpPr>
          <p:cNvPr id="424" name="Oval 423"/>
          <p:cNvSpPr/>
          <p:nvPr/>
        </p:nvSpPr>
        <p:spPr>
          <a:xfrm>
            <a:off x="6745449" y="2818263"/>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25" name="TextBox 424"/>
              <p:cNvSpPr txBox="1"/>
              <p:nvPr/>
            </p:nvSpPr>
            <p:spPr>
              <a:xfrm>
                <a:off x="6640529" y="2744129"/>
                <a:ext cx="372507"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1</m:t>
                          </m:r>
                        </m:sub>
                      </m:sSub>
                    </m:oMath>
                  </m:oMathPara>
                </a14:m>
                <a:endParaRPr lang="en-US" sz="1000" dirty="0"/>
              </a:p>
            </p:txBody>
          </p:sp>
        </mc:Choice>
        <mc:Fallback xmlns="">
          <p:sp>
            <p:nvSpPr>
              <p:cNvPr id="425" name="TextBox 424"/>
              <p:cNvSpPr txBox="1">
                <a:spLocks noRot="1" noChangeAspect="1" noMove="1" noResize="1" noEditPoints="1" noAdjustHandles="1" noChangeArrowheads="1" noChangeShapeType="1" noTextEdit="1"/>
              </p:cNvSpPr>
              <p:nvPr/>
            </p:nvSpPr>
            <p:spPr>
              <a:xfrm>
                <a:off x="6640529" y="2744129"/>
                <a:ext cx="372507" cy="246221"/>
              </a:xfrm>
              <a:prstGeom prst="rect">
                <a:avLst/>
              </a:prstGeom>
              <a:blipFill>
                <a:blip r:embed="rId14"/>
                <a:stretch>
                  <a:fillRect/>
                </a:stretch>
              </a:blipFill>
            </p:spPr>
            <p:txBody>
              <a:bodyPr/>
              <a:lstStyle/>
              <a:p>
                <a:r>
                  <a:rPr lang="en-US">
                    <a:noFill/>
                  </a:rPr>
                  <a:t> </a:t>
                </a:r>
              </a:p>
            </p:txBody>
          </p:sp>
        </mc:Fallback>
      </mc:AlternateContent>
      <p:sp>
        <p:nvSpPr>
          <p:cNvPr id="426" name="Oval 425"/>
          <p:cNvSpPr/>
          <p:nvPr/>
        </p:nvSpPr>
        <p:spPr>
          <a:xfrm>
            <a:off x="7136629" y="2728429"/>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27" name="Straight Arrow Connector 426"/>
          <p:cNvCxnSpPr>
            <a:stCxn id="422" idx="6"/>
            <a:endCxn id="426" idx="2"/>
          </p:cNvCxnSpPr>
          <p:nvPr/>
        </p:nvCxnSpPr>
        <p:spPr>
          <a:xfrm>
            <a:off x="6886898" y="2671297"/>
            <a:ext cx="249731" cy="126537"/>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8" name="Straight Arrow Connector 427"/>
          <p:cNvCxnSpPr>
            <a:endCxn id="426" idx="2"/>
          </p:cNvCxnSpPr>
          <p:nvPr/>
        </p:nvCxnSpPr>
        <p:spPr>
          <a:xfrm flipV="1">
            <a:off x="6883547" y="2797834"/>
            <a:ext cx="253082" cy="89834"/>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429" name="Oval 428"/>
          <p:cNvSpPr/>
          <p:nvPr/>
        </p:nvSpPr>
        <p:spPr>
          <a:xfrm>
            <a:off x="6741160" y="3258789"/>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0" name="Oval 429"/>
          <p:cNvSpPr/>
          <p:nvPr/>
        </p:nvSpPr>
        <p:spPr>
          <a:xfrm>
            <a:off x="6757035" y="3440235"/>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31" name="TextBox 430"/>
              <p:cNvSpPr txBox="1"/>
              <p:nvPr/>
            </p:nvSpPr>
            <p:spPr>
              <a:xfrm>
                <a:off x="6670815" y="3367223"/>
                <a:ext cx="296286"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2</m:t>
                          </m:r>
                        </m:sub>
                      </m:sSub>
                    </m:oMath>
                  </m:oMathPara>
                </a14:m>
                <a:endParaRPr lang="en-US" sz="1000" dirty="0"/>
              </a:p>
            </p:txBody>
          </p:sp>
        </mc:Choice>
        <mc:Fallback xmlns="">
          <p:sp>
            <p:nvSpPr>
              <p:cNvPr id="431" name="TextBox 430"/>
              <p:cNvSpPr txBox="1">
                <a:spLocks noRot="1" noChangeAspect="1" noMove="1" noResize="1" noEditPoints="1" noAdjustHandles="1" noChangeArrowheads="1" noChangeShapeType="1" noTextEdit="1"/>
              </p:cNvSpPr>
              <p:nvPr/>
            </p:nvSpPr>
            <p:spPr>
              <a:xfrm>
                <a:off x="6670815" y="3367223"/>
                <a:ext cx="296286" cy="246221"/>
              </a:xfrm>
              <a:prstGeom prst="rect">
                <a:avLst/>
              </a:prstGeom>
              <a:blipFill>
                <a:blip r:embed="rId15"/>
                <a:stretch>
                  <a:fillRect/>
                </a:stretch>
              </a:blipFill>
            </p:spPr>
            <p:txBody>
              <a:bodyPr/>
              <a:lstStyle/>
              <a:p>
                <a:r>
                  <a:rPr lang="en-US">
                    <a:noFill/>
                  </a:rPr>
                  <a:t> </a:t>
                </a:r>
              </a:p>
            </p:txBody>
          </p:sp>
        </mc:Fallback>
      </mc:AlternateContent>
      <p:sp>
        <p:nvSpPr>
          <p:cNvPr id="432" name="Oval 431"/>
          <p:cNvSpPr/>
          <p:nvPr/>
        </p:nvSpPr>
        <p:spPr>
          <a:xfrm>
            <a:off x="7148215" y="3350401"/>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33" name="Straight Arrow Connector 432"/>
          <p:cNvCxnSpPr>
            <a:stCxn id="429" idx="6"/>
            <a:endCxn id="432" idx="2"/>
          </p:cNvCxnSpPr>
          <p:nvPr/>
        </p:nvCxnSpPr>
        <p:spPr>
          <a:xfrm>
            <a:off x="6882609" y="3328194"/>
            <a:ext cx="265606" cy="91612"/>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34" name="Straight Arrow Connector 433"/>
          <p:cNvCxnSpPr>
            <a:endCxn id="432" idx="2"/>
          </p:cNvCxnSpPr>
          <p:nvPr/>
        </p:nvCxnSpPr>
        <p:spPr>
          <a:xfrm flipV="1">
            <a:off x="6895133" y="3419806"/>
            <a:ext cx="253082" cy="89834"/>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435" name="Oval 434"/>
          <p:cNvSpPr/>
          <p:nvPr/>
        </p:nvSpPr>
        <p:spPr>
          <a:xfrm>
            <a:off x="6744335" y="4093116"/>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6" name="Oval 435"/>
          <p:cNvSpPr/>
          <p:nvPr/>
        </p:nvSpPr>
        <p:spPr>
          <a:xfrm>
            <a:off x="6757035" y="4293612"/>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37" name="TextBox 436"/>
              <p:cNvSpPr txBox="1"/>
              <p:nvPr/>
            </p:nvSpPr>
            <p:spPr>
              <a:xfrm>
                <a:off x="6680876" y="4219566"/>
                <a:ext cx="296286"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8</m:t>
                          </m:r>
                        </m:sub>
                      </m:sSub>
                    </m:oMath>
                  </m:oMathPara>
                </a14:m>
                <a:endParaRPr lang="en-US" sz="1000" dirty="0"/>
              </a:p>
            </p:txBody>
          </p:sp>
        </mc:Choice>
        <mc:Fallback xmlns="">
          <p:sp>
            <p:nvSpPr>
              <p:cNvPr id="437" name="TextBox 436"/>
              <p:cNvSpPr txBox="1">
                <a:spLocks noRot="1" noChangeAspect="1" noMove="1" noResize="1" noEditPoints="1" noAdjustHandles="1" noChangeArrowheads="1" noChangeShapeType="1" noTextEdit="1"/>
              </p:cNvSpPr>
              <p:nvPr/>
            </p:nvSpPr>
            <p:spPr>
              <a:xfrm>
                <a:off x="6680876" y="4219566"/>
                <a:ext cx="296286" cy="246221"/>
              </a:xfrm>
              <a:prstGeom prst="rect">
                <a:avLst/>
              </a:prstGeom>
              <a:blipFill>
                <a:blip r:embed="rId16"/>
                <a:stretch>
                  <a:fillRect/>
                </a:stretch>
              </a:blipFill>
            </p:spPr>
            <p:txBody>
              <a:bodyPr/>
              <a:lstStyle/>
              <a:p>
                <a:r>
                  <a:rPr lang="en-US">
                    <a:noFill/>
                  </a:rPr>
                  <a:t> </a:t>
                </a:r>
              </a:p>
            </p:txBody>
          </p:sp>
        </mc:Fallback>
      </mc:AlternateContent>
      <p:sp>
        <p:nvSpPr>
          <p:cNvPr id="438" name="Oval 437"/>
          <p:cNvSpPr/>
          <p:nvPr/>
        </p:nvSpPr>
        <p:spPr>
          <a:xfrm>
            <a:off x="7148215" y="4203778"/>
            <a:ext cx="141449" cy="138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39" name="Straight Arrow Connector 438"/>
          <p:cNvCxnSpPr>
            <a:stCxn id="435" idx="6"/>
            <a:endCxn id="438" idx="2"/>
          </p:cNvCxnSpPr>
          <p:nvPr/>
        </p:nvCxnSpPr>
        <p:spPr>
          <a:xfrm>
            <a:off x="6885784" y="4162521"/>
            <a:ext cx="262431" cy="110662"/>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0" name="Straight Arrow Connector 439"/>
          <p:cNvCxnSpPr>
            <a:endCxn id="438" idx="2"/>
          </p:cNvCxnSpPr>
          <p:nvPr/>
        </p:nvCxnSpPr>
        <p:spPr>
          <a:xfrm flipV="1">
            <a:off x="6895133" y="4273183"/>
            <a:ext cx="253082" cy="89834"/>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1" name="Straight Arrow Connector 440"/>
          <p:cNvCxnSpPr>
            <a:stCxn id="426" idx="6"/>
            <a:endCxn id="420" idx="2"/>
          </p:cNvCxnSpPr>
          <p:nvPr/>
        </p:nvCxnSpPr>
        <p:spPr>
          <a:xfrm>
            <a:off x="7278078" y="2797834"/>
            <a:ext cx="492883" cy="792156"/>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2" name="Straight Arrow Connector 441"/>
          <p:cNvCxnSpPr>
            <a:stCxn id="432" idx="6"/>
            <a:endCxn id="420" idx="2"/>
          </p:cNvCxnSpPr>
          <p:nvPr/>
        </p:nvCxnSpPr>
        <p:spPr>
          <a:xfrm>
            <a:off x="7289664" y="3419806"/>
            <a:ext cx="481297" cy="170184"/>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3" name="Straight Arrow Connector 442"/>
          <p:cNvCxnSpPr>
            <a:stCxn id="438" idx="5"/>
            <a:endCxn id="420" idx="2"/>
          </p:cNvCxnSpPr>
          <p:nvPr/>
        </p:nvCxnSpPr>
        <p:spPr>
          <a:xfrm flipV="1">
            <a:off x="7268949" y="3589990"/>
            <a:ext cx="502012" cy="73227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4" name="Straight Connector 443"/>
          <p:cNvCxnSpPr>
            <a:stCxn id="267" idx="2"/>
            <a:endCxn id="356" idx="1"/>
          </p:cNvCxnSpPr>
          <p:nvPr/>
        </p:nvCxnSpPr>
        <p:spPr>
          <a:xfrm flipV="1">
            <a:off x="3317193" y="2423828"/>
            <a:ext cx="2710333" cy="586665"/>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45" name="Straight Connector 444"/>
          <p:cNvCxnSpPr>
            <a:stCxn id="282" idx="6"/>
            <a:endCxn id="383" idx="3"/>
          </p:cNvCxnSpPr>
          <p:nvPr/>
        </p:nvCxnSpPr>
        <p:spPr>
          <a:xfrm>
            <a:off x="4479923" y="3161990"/>
            <a:ext cx="1545626" cy="450259"/>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46" name="Straight Connector 445"/>
          <p:cNvCxnSpPr>
            <a:stCxn id="275" idx="2"/>
            <a:endCxn id="368" idx="0"/>
          </p:cNvCxnSpPr>
          <p:nvPr/>
        </p:nvCxnSpPr>
        <p:spPr>
          <a:xfrm flipV="1">
            <a:off x="3317193" y="3052817"/>
            <a:ext cx="2758368" cy="100200"/>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47" name="Straight Connector 446"/>
          <p:cNvCxnSpPr>
            <a:stCxn id="327" idx="3"/>
            <a:endCxn id="409" idx="2"/>
          </p:cNvCxnSpPr>
          <p:nvPr/>
        </p:nvCxnSpPr>
        <p:spPr>
          <a:xfrm>
            <a:off x="3327392" y="4041879"/>
            <a:ext cx="2677442" cy="356240"/>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48" name="Straight Connector 447"/>
          <p:cNvCxnSpPr>
            <a:stCxn id="335" idx="6"/>
            <a:endCxn id="408" idx="2"/>
          </p:cNvCxnSpPr>
          <p:nvPr/>
        </p:nvCxnSpPr>
        <p:spPr>
          <a:xfrm flipV="1">
            <a:off x="4469407" y="3957169"/>
            <a:ext cx="1535429" cy="44606"/>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49" name="Straight Connector 448"/>
          <p:cNvCxnSpPr>
            <a:stCxn id="274" idx="6"/>
            <a:endCxn id="357" idx="2"/>
          </p:cNvCxnSpPr>
          <p:nvPr/>
        </p:nvCxnSpPr>
        <p:spPr>
          <a:xfrm flipV="1">
            <a:off x="4479923" y="2913855"/>
            <a:ext cx="1526886" cy="105611"/>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50" name="Oval 449"/>
          <p:cNvSpPr/>
          <p:nvPr/>
        </p:nvSpPr>
        <p:spPr>
          <a:xfrm>
            <a:off x="2087627" y="2213820"/>
            <a:ext cx="495480" cy="164379"/>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0.3</a:t>
            </a:r>
          </a:p>
        </p:txBody>
      </p:sp>
      <p:sp>
        <p:nvSpPr>
          <p:cNvPr id="451" name="Oval 450"/>
          <p:cNvSpPr/>
          <p:nvPr/>
        </p:nvSpPr>
        <p:spPr>
          <a:xfrm>
            <a:off x="2567102" y="1471072"/>
            <a:ext cx="141449" cy="138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52" name="Straight Arrow Connector 451"/>
          <p:cNvCxnSpPr/>
          <p:nvPr/>
        </p:nvCxnSpPr>
        <p:spPr>
          <a:xfrm flipV="1">
            <a:off x="1780887" y="1609882"/>
            <a:ext cx="856940" cy="59808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3" name="Straight Arrow Connector 452"/>
          <p:cNvCxnSpPr/>
          <p:nvPr/>
        </p:nvCxnSpPr>
        <p:spPr>
          <a:xfrm flipH="1" flipV="1">
            <a:off x="2637827" y="1609882"/>
            <a:ext cx="269407" cy="60393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54" name="Straight Arrow Connector 453"/>
          <p:cNvCxnSpPr/>
          <p:nvPr/>
        </p:nvCxnSpPr>
        <p:spPr>
          <a:xfrm flipH="1" flipV="1">
            <a:off x="2637827" y="1609882"/>
            <a:ext cx="817259" cy="603938"/>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55" name="Straight Arrow Connector 454"/>
          <p:cNvCxnSpPr/>
          <p:nvPr/>
        </p:nvCxnSpPr>
        <p:spPr>
          <a:xfrm flipH="1" flipV="1">
            <a:off x="2637827" y="1609882"/>
            <a:ext cx="1361866" cy="5944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56" name="Straight Arrow Connector 455"/>
          <p:cNvCxnSpPr/>
          <p:nvPr/>
        </p:nvCxnSpPr>
        <p:spPr>
          <a:xfrm flipH="1" flipV="1">
            <a:off x="2637827" y="1609882"/>
            <a:ext cx="1920464" cy="59684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7" name="Straight Arrow Connector 456"/>
          <p:cNvCxnSpPr/>
          <p:nvPr/>
        </p:nvCxnSpPr>
        <p:spPr>
          <a:xfrm flipH="1" flipV="1">
            <a:off x="2637827" y="1609882"/>
            <a:ext cx="2483139" cy="60393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8" name="Straight Arrow Connector 457"/>
          <p:cNvCxnSpPr/>
          <p:nvPr/>
        </p:nvCxnSpPr>
        <p:spPr>
          <a:xfrm flipH="1" flipV="1">
            <a:off x="2637827" y="1609882"/>
            <a:ext cx="3025723" cy="59892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59" name="Straight Arrow Connector 458"/>
          <p:cNvCxnSpPr/>
          <p:nvPr/>
        </p:nvCxnSpPr>
        <p:spPr>
          <a:xfrm flipV="1">
            <a:off x="2335367" y="1609882"/>
            <a:ext cx="302460" cy="603938"/>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60" name="Oval 459"/>
          <p:cNvSpPr/>
          <p:nvPr/>
        </p:nvSpPr>
        <p:spPr>
          <a:xfrm>
            <a:off x="1548930" y="2207967"/>
            <a:ext cx="463913" cy="170232"/>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1</a:t>
            </a:r>
          </a:p>
        </p:txBody>
      </p:sp>
      <p:sp>
        <p:nvSpPr>
          <p:cNvPr id="461" name="Oval 460"/>
          <p:cNvSpPr/>
          <p:nvPr/>
        </p:nvSpPr>
        <p:spPr>
          <a:xfrm>
            <a:off x="3223129" y="2213820"/>
            <a:ext cx="463913" cy="170232"/>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0.4</a:t>
            </a:r>
          </a:p>
        </p:txBody>
      </p:sp>
      <p:sp>
        <p:nvSpPr>
          <p:cNvPr id="462" name="Oval 461"/>
          <p:cNvSpPr/>
          <p:nvPr/>
        </p:nvSpPr>
        <p:spPr>
          <a:xfrm>
            <a:off x="3767736" y="2204304"/>
            <a:ext cx="463913" cy="170232"/>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0.9</a:t>
            </a:r>
          </a:p>
        </p:txBody>
      </p:sp>
      <p:sp>
        <p:nvSpPr>
          <p:cNvPr id="463" name="Oval 462"/>
          <p:cNvSpPr/>
          <p:nvPr/>
        </p:nvSpPr>
        <p:spPr>
          <a:xfrm>
            <a:off x="4326334" y="2206731"/>
            <a:ext cx="463913" cy="170232"/>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1</a:t>
            </a:r>
          </a:p>
        </p:txBody>
      </p:sp>
      <p:sp>
        <p:nvSpPr>
          <p:cNvPr id="464" name="Oval 463"/>
          <p:cNvSpPr/>
          <p:nvPr/>
        </p:nvSpPr>
        <p:spPr>
          <a:xfrm>
            <a:off x="5431593" y="2208802"/>
            <a:ext cx="463913" cy="170232"/>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0.6</a:t>
            </a:r>
          </a:p>
        </p:txBody>
      </p:sp>
      <p:sp>
        <p:nvSpPr>
          <p:cNvPr id="465" name="Oval 464"/>
          <p:cNvSpPr/>
          <p:nvPr/>
        </p:nvSpPr>
        <p:spPr>
          <a:xfrm>
            <a:off x="4889009" y="2213820"/>
            <a:ext cx="463913" cy="170232"/>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1</a:t>
            </a:r>
          </a:p>
        </p:txBody>
      </p:sp>
      <p:sp>
        <p:nvSpPr>
          <p:cNvPr id="466" name="Oval 465"/>
          <p:cNvSpPr/>
          <p:nvPr/>
        </p:nvSpPr>
        <p:spPr>
          <a:xfrm>
            <a:off x="2675277" y="2213820"/>
            <a:ext cx="463913" cy="170232"/>
          </a:xfrm>
          <a:prstGeom prst="ellipse">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0.8</a:t>
            </a:r>
          </a:p>
        </p:txBody>
      </p:sp>
      <p:sp>
        <p:nvSpPr>
          <p:cNvPr id="467" name="Oval 466"/>
          <p:cNvSpPr/>
          <p:nvPr/>
        </p:nvSpPr>
        <p:spPr>
          <a:xfrm>
            <a:off x="4170897" y="1503690"/>
            <a:ext cx="141449" cy="138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68" name="Straight Arrow Connector 467"/>
          <p:cNvCxnSpPr/>
          <p:nvPr/>
        </p:nvCxnSpPr>
        <p:spPr>
          <a:xfrm flipV="1">
            <a:off x="1780887" y="1642500"/>
            <a:ext cx="2460735" cy="565467"/>
          </a:xfrm>
          <a:prstGeom prst="straightConnector1">
            <a:avLst/>
          </a:prstGeom>
          <a:ln w="127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69" name="Straight Arrow Connector 468"/>
          <p:cNvCxnSpPr/>
          <p:nvPr/>
        </p:nvCxnSpPr>
        <p:spPr>
          <a:xfrm flipV="1">
            <a:off x="2907234" y="1642500"/>
            <a:ext cx="1334388" cy="571320"/>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0" name="Straight Arrow Connector 469"/>
          <p:cNvCxnSpPr/>
          <p:nvPr/>
        </p:nvCxnSpPr>
        <p:spPr>
          <a:xfrm flipV="1">
            <a:off x="3455086" y="1642500"/>
            <a:ext cx="786536" cy="571320"/>
          </a:xfrm>
          <a:prstGeom prst="straightConnector1">
            <a:avLst/>
          </a:prstGeom>
          <a:ln w="1270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1" name="Straight Arrow Connector 470"/>
          <p:cNvCxnSpPr/>
          <p:nvPr/>
        </p:nvCxnSpPr>
        <p:spPr>
          <a:xfrm flipV="1">
            <a:off x="3999693" y="1642500"/>
            <a:ext cx="241929" cy="561804"/>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2" name="Straight Arrow Connector 471"/>
          <p:cNvCxnSpPr/>
          <p:nvPr/>
        </p:nvCxnSpPr>
        <p:spPr>
          <a:xfrm flipH="1" flipV="1">
            <a:off x="4241622" y="1642500"/>
            <a:ext cx="316669" cy="564231"/>
          </a:xfrm>
          <a:prstGeom prst="straightConnector1">
            <a:avLst/>
          </a:prstGeom>
          <a:ln w="127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3" name="Straight Arrow Connector 472"/>
          <p:cNvCxnSpPr/>
          <p:nvPr/>
        </p:nvCxnSpPr>
        <p:spPr>
          <a:xfrm flipH="1" flipV="1">
            <a:off x="4241622" y="1642500"/>
            <a:ext cx="879344" cy="571320"/>
          </a:xfrm>
          <a:prstGeom prst="straightConnector1">
            <a:avLst/>
          </a:prstGeom>
          <a:ln w="127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4" name="Straight Arrow Connector 473"/>
          <p:cNvCxnSpPr/>
          <p:nvPr/>
        </p:nvCxnSpPr>
        <p:spPr>
          <a:xfrm flipH="1" flipV="1">
            <a:off x="4241622" y="1642500"/>
            <a:ext cx="1421928" cy="566302"/>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5" name="Straight Arrow Connector 474"/>
          <p:cNvCxnSpPr/>
          <p:nvPr/>
        </p:nvCxnSpPr>
        <p:spPr>
          <a:xfrm flipV="1">
            <a:off x="2335367" y="1642500"/>
            <a:ext cx="1906255" cy="571320"/>
          </a:xfrm>
          <a:prstGeom prst="straightConnector1">
            <a:avLst/>
          </a:prstGeom>
          <a:ln w="1270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76" name="TextBox 475"/>
          <p:cNvSpPr txBox="1"/>
          <p:nvPr/>
        </p:nvSpPr>
        <p:spPr>
          <a:xfrm rot="10800000">
            <a:off x="4889009" y="1510296"/>
            <a:ext cx="465798" cy="307777"/>
          </a:xfrm>
          <a:prstGeom prst="rect">
            <a:avLst/>
          </a:prstGeom>
          <a:noFill/>
        </p:spPr>
        <p:txBody>
          <a:bodyPr wrap="square" rtlCol="0">
            <a:spAutoFit/>
          </a:bodyPr>
          <a:lstStyle/>
          <a:p>
            <a:r>
              <a:rPr lang="en-US" sz="1400" dirty="0"/>
              <a:t>…</a:t>
            </a:r>
          </a:p>
        </p:txBody>
      </p:sp>
      <p:sp>
        <p:nvSpPr>
          <p:cNvPr id="477" name="Curved Up Arrow 476"/>
          <p:cNvSpPr/>
          <p:nvPr/>
        </p:nvSpPr>
        <p:spPr>
          <a:xfrm rot="14690543">
            <a:off x="4798129" y="2617717"/>
            <a:ext cx="736179" cy="229724"/>
          </a:xfrm>
          <a:prstGeom prst="curved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Zoom In</a:t>
            </a:r>
          </a:p>
        </p:txBody>
      </p:sp>
      <p:sp>
        <p:nvSpPr>
          <p:cNvPr id="478" name="TextBox 477"/>
          <p:cNvSpPr txBox="1"/>
          <p:nvPr/>
        </p:nvSpPr>
        <p:spPr>
          <a:xfrm rot="10800000">
            <a:off x="5029200" y="1510295"/>
            <a:ext cx="465798" cy="307777"/>
          </a:xfrm>
          <a:prstGeom prst="rect">
            <a:avLst/>
          </a:prstGeom>
          <a:noFill/>
        </p:spPr>
        <p:txBody>
          <a:bodyPr wrap="square" rtlCol="0">
            <a:spAutoFit/>
          </a:bodyPr>
          <a:lstStyle/>
          <a:p>
            <a:r>
              <a:rPr lang="en-US" sz="1400" dirty="0"/>
              <a:t>…</a:t>
            </a:r>
          </a:p>
        </p:txBody>
      </p:sp>
      <p:cxnSp>
        <p:nvCxnSpPr>
          <p:cNvPr id="479" name="Straight Arrow Connector 478"/>
          <p:cNvCxnSpPr/>
          <p:nvPr/>
        </p:nvCxnSpPr>
        <p:spPr>
          <a:xfrm flipV="1">
            <a:off x="6079601" y="1405175"/>
            <a:ext cx="532185" cy="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0" name="Straight Arrow Connector 479"/>
          <p:cNvCxnSpPr/>
          <p:nvPr/>
        </p:nvCxnSpPr>
        <p:spPr>
          <a:xfrm flipV="1">
            <a:off x="6076626" y="1570216"/>
            <a:ext cx="532185" cy="1"/>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81" name="Straight Arrow Connector 480"/>
          <p:cNvCxnSpPr/>
          <p:nvPr/>
        </p:nvCxnSpPr>
        <p:spPr>
          <a:xfrm flipV="1">
            <a:off x="6076626" y="1756424"/>
            <a:ext cx="532185" cy="1"/>
          </a:xfrm>
          <a:prstGeom prst="straightConnector1">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82" name="TextBox 481"/>
          <p:cNvSpPr txBox="1"/>
          <p:nvPr/>
        </p:nvSpPr>
        <p:spPr>
          <a:xfrm>
            <a:off x="6726085" y="1310696"/>
            <a:ext cx="1265637" cy="215444"/>
          </a:xfrm>
          <a:prstGeom prst="rect">
            <a:avLst/>
          </a:prstGeom>
          <a:noFill/>
        </p:spPr>
        <p:txBody>
          <a:bodyPr wrap="square" rtlCol="0">
            <a:spAutoFit/>
          </a:bodyPr>
          <a:lstStyle/>
          <a:p>
            <a:r>
              <a:rPr lang="en-US" sz="800" dirty="0"/>
              <a:t>Weight for 1 Bin Node 1 </a:t>
            </a:r>
          </a:p>
        </p:txBody>
      </p:sp>
      <p:sp>
        <p:nvSpPr>
          <p:cNvPr id="483" name="TextBox 482"/>
          <p:cNvSpPr txBox="1"/>
          <p:nvPr/>
        </p:nvSpPr>
        <p:spPr>
          <a:xfrm>
            <a:off x="6723110" y="1455786"/>
            <a:ext cx="1452337" cy="215444"/>
          </a:xfrm>
          <a:prstGeom prst="rect">
            <a:avLst/>
          </a:prstGeom>
          <a:noFill/>
        </p:spPr>
        <p:txBody>
          <a:bodyPr wrap="square" rtlCol="0">
            <a:spAutoFit/>
          </a:bodyPr>
          <a:lstStyle/>
          <a:p>
            <a:r>
              <a:rPr lang="en-US" sz="800" dirty="0"/>
              <a:t>Weight for [0.5, 1) Bin Node 1 </a:t>
            </a:r>
          </a:p>
        </p:txBody>
      </p:sp>
      <p:sp>
        <p:nvSpPr>
          <p:cNvPr id="484" name="TextBox 483"/>
          <p:cNvSpPr txBox="1"/>
          <p:nvPr/>
        </p:nvSpPr>
        <p:spPr>
          <a:xfrm>
            <a:off x="6723110" y="1648702"/>
            <a:ext cx="1452337" cy="215444"/>
          </a:xfrm>
          <a:prstGeom prst="rect">
            <a:avLst/>
          </a:prstGeom>
          <a:noFill/>
        </p:spPr>
        <p:txBody>
          <a:bodyPr wrap="square" rtlCol="0">
            <a:spAutoFit/>
          </a:bodyPr>
          <a:lstStyle/>
          <a:p>
            <a:r>
              <a:rPr lang="en-US" sz="800" dirty="0"/>
              <a:t>Weight for [0, 0.5)  Bin Node 1 </a:t>
            </a:r>
          </a:p>
        </p:txBody>
      </p:sp>
      <p:cxnSp>
        <p:nvCxnSpPr>
          <p:cNvPr id="485" name="Straight Arrow Connector 484"/>
          <p:cNvCxnSpPr/>
          <p:nvPr/>
        </p:nvCxnSpPr>
        <p:spPr>
          <a:xfrm flipV="1">
            <a:off x="6079601" y="1936478"/>
            <a:ext cx="532185" cy="1"/>
          </a:xfrm>
          <a:prstGeom prst="straightConnector1">
            <a:avLst/>
          </a:prstGeom>
          <a:ln w="127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86" name="Straight Arrow Connector 485"/>
          <p:cNvCxnSpPr/>
          <p:nvPr/>
        </p:nvCxnSpPr>
        <p:spPr>
          <a:xfrm flipV="1">
            <a:off x="6076626" y="2101519"/>
            <a:ext cx="532185" cy="1"/>
          </a:xfrm>
          <a:prstGeom prst="straightConnector1">
            <a:avLst/>
          </a:prstGeom>
          <a:ln w="127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87" name="Straight Arrow Connector 486"/>
          <p:cNvCxnSpPr/>
          <p:nvPr/>
        </p:nvCxnSpPr>
        <p:spPr>
          <a:xfrm flipV="1">
            <a:off x="6076626" y="2274856"/>
            <a:ext cx="532185" cy="1"/>
          </a:xfrm>
          <a:prstGeom prst="straightConnector1">
            <a:avLst/>
          </a:prstGeom>
          <a:ln w="127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88" name="TextBox 487"/>
          <p:cNvSpPr txBox="1"/>
          <p:nvPr/>
        </p:nvSpPr>
        <p:spPr>
          <a:xfrm>
            <a:off x="6726085" y="1841999"/>
            <a:ext cx="1346072" cy="215444"/>
          </a:xfrm>
          <a:prstGeom prst="rect">
            <a:avLst/>
          </a:prstGeom>
          <a:noFill/>
        </p:spPr>
        <p:txBody>
          <a:bodyPr wrap="square" rtlCol="0">
            <a:spAutoFit/>
          </a:bodyPr>
          <a:lstStyle/>
          <a:p>
            <a:r>
              <a:rPr lang="en-US" sz="800" dirty="0"/>
              <a:t>Weight for 1  Bin Node 2</a:t>
            </a:r>
          </a:p>
        </p:txBody>
      </p:sp>
      <p:sp>
        <p:nvSpPr>
          <p:cNvPr id="489" name="TextBox 488"/>
          <p:cNvSpPr txBox="1"/>
          <p:nvPr/>
        </p:nvSpPr>
        <p:spPr>
          <a:xfrm>
            <a:off x="6723110" y="1987089"/>
            <a:ext cx="1435825" cy="215444"/>
          </a:xfrm>
          <a:prstGeom prst="rect">
            <a:avLst/>
          </a:prstGeom>
          <a:noFill/>
        </p:spPr>
        <p:txBody>
          <a:bodyPr wrap="square" rtlCol="0">
            <a:spAutoFit/>
          </a:bodyPr>
          <a:lstStyle/>
          <a:p>
            <a:r>
              <a:rPr lang="en-US" sz="800" dirty="0"/>
              <a:t>Weight for [0.5, 1) Bin Node 2 </a:t>
            </a:r>
          </a:p>
        </p:txBody>
      </p:sp>
      <p:sp>
        <p:nvSpPr>
          <p:cNvPr id="490" name="TextBox 489"/>
          <p:cNvSpPr txBox="1"/>
          <p:nvPr/>
        </p:nvSpPr>
        <p:spPr>
          <a:xfrm>
            <a:off x="6723110" y="2180005"/>
            <a:ext cx="1435825" cy="215444"/>
          </a:xfrm>
          <a:prstGeom prst="rect">
            <a:avLst/>
          </a:prstGeom>
          <a:noFill/>
        </p:spPr>
        <p:txBody>
          <a:bodyPr wrap="square" rtlCol="0">
            <a:spAutoFit/>
          </a:bodyPr>
          <a:lstStyle/>
          <a:p>
            <a:r>
              <a:rPr lang="en-US" sz="800" dirty="0"/>
              <a:t>Weight for [0, 0.5) Bin Node 2 </a:t>
            </a:r>
          </a:p>
        </p:txBody>
      </p:sp>
      <p:sp>
        <p:nvSpPr>
          <p:cNvPr id="95" name="Rounded Rectangle 94"/>
          <p:cNvSpPr/>
          <p:nvPr/>
        </p:nvSpPr>
        <p:spPr>
          <a:xfrm>
            <a:off x="271133" y="5286982"/>
            <a:ext cx="4849833" cy="104413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ounded Rectangle 96"/>
          <p:cNvSpPr/>
          <p:nvPr/>
        </p:nvSpPr>
        <p:spPr>
          <a:xfrm>
            <a:off x="6538709" y="2448193"/>
            <a:ext cx="1518267" cy="2119138"/>
          </a:xfrm>
          <a:prstGeom prst="roundRect">
            <a:avLst/>
          </a:prstGeom>
          <a:noFill/>
          <a:ln w="12700">
            <a:solidFill>
              <a:srgbClr val="92D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77959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Back Propagation for Model Training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0"/>
                <a:ext cx="8458200" cy="4800600"/>
              </a:xfrm>
            </p:spPr>
            <p:txBody>
              <a:bodyPr/>
              <a:lstStyle/>
              <a:p>
                <a:pPr lvl="1"/>
                <a:r>
                  <a:rPr lang="en-US" dirty="0"/>
                  <a:t>Backward propagation with stochastic gradient descent</a:t>
                </a:r>
              </a:p>
              <a:p>
                <a:pPr lvl="1"/>
                <a:r>
                  <a:rPr lang="en-US" dirty="0"/>
                  <a:t>Pairwise Learning</a:t>
                </a:r>
              </a:p>
              <a:p>
                <a:pPr lvl="1"/>
                <a:r>
                  <a:rPr lang="en-US" dirty="0"/>
                  <a:t>Given a triple </a:t>
                </a:r>
                <a14:m>
                  <m:oMath xmlns:m="http://schemas.openxmlformats.org/officeDocument/2006/math">
                    <m:r>
                      <a:rPr lang="en-US" b="0" i="1" smtClean="0">
                        <a:latin typeface="Cambria Math" panose="02040503050406030204" pitchFamily="18" charset="0"/>
                      </a:rPr>
                      <m:t>(</m:t>
                    </m:r>
                    <m:r>
                      <a:rPr lang="en-US" b="1" i="0" smtClean="0">
                        <a:latin typeface="Cambria Math" panose="02040503050406030204" pitchFamily="18" charset="0"/>
                      </a:rPr>
                      <m:t>𝐪</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0" smtClean="0">
                            <a:latin typeface="Cambria Math" panose="02040503050406030204" pitchFamily="18" charset="0"/>
                          </a:rPr>
                          <m:t>𝐚</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0" smtClean="0">
                            <a:latin typeface="Cambria Math" panose="02040503050406030204" pitchFamily="18" charset="0"/>
                          </a:rPr>
                          <m:t>𝐚</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a:t> where </a:t>
                </a:r>
              </a:p>
              <a:p>
                <a:pPr lvl="2"/>
                <a14:m>
                  <m:oMath xmlns:m="http://schemas.openxmlformats.org/officeDocument/2006/math">
                    <m:r>
                      <a:rPr lang="en-US" b="1" i="0" smtClean="0">
                        <a:latin typeface="Cambria Math" panose="02040503050406030204" pitchFamily="18" charset="0"/>
                      </a:rPr>
                      <m:t>𝐪</m:t>
                    </m:r>
                    <m:r>
                      <a:rPr lang="en-US" b="0" i="1" smtClean="0">
                        <a:latin typeface="Cambria Math" panose="02040503050406030204" pitchFamily="18" charset="0"/>
                      </a:rPr>
                      <m:t>  </m:t>
                    </m:r>
                  </m:oMath>
                </a14:m>
                <a:r>
                  <a:rPr lang="en-US" dirty="0"/>
                  <a:t>question sentence</a:t>
                </a:r>
              </a:p>
              <a:p>
                <a:pPr lvl="2"/>
                <a14:m>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𝐚</m:t>
                        </m:r>
                      </m:e>
                      <m:sup>
                        <m:r>
                          <a:rPr lang="en-US" b="0" i="1" smtClean="0">
                            <a:latin typeface="Cambria Math" panose="02040503050406030204" pitchFamily="18" charset="0"/>
                          </a:rPr>
                          <m:t>+</m:t>
                        </m:r>
                      </m:sup>
                    </m:sSup>
                  </m:oMath>
                </a14:m>
                <a:r>
                  <a:rPr lang="en-US" dirty="0"/>
                  <a:t> correct answer sentence </a:t>
                </a:r>
              </a:p>
              <a:p>
                <a:pPr lvl="2"/>
                <a14:m>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𝐚</m:t>
                        </m:r>
                      </m:e>
                      <m:sup>
                        <m:r>
                          <a:rPr lang="en-US" b="0" i="1" smtClean="0">
                            <a:latin typeface="Cambria Math" panose="02040503050406030204" pitchFamily="18" charset="0"/>
                          </a:rPr>
                          <m:t>−</m:t>
                        </m:r>
                      </m:sup>
                    </m:sSup>
                  </m:oMath>
                </a14:m>
                <a:r>
                  <a:rPr lang="en-US" dirty="0"/>
                  <a:t> wrong answer sentence</a:t>
                </a:r>
              </a:p>
              <a:p>
                <a:pPr lvl="2"/>
                <a:r>
                  <a:rPr lang="en-US" dirty="0"/>
                  <a:t>Hinge Loss function  </a:t>
                </a:r>
                <a14:m>
                  <m:oMath xmlns:m="http://schemas.openxmlformats.org/officeDocument/2006/math">
                    <m:r>
                      <a:rPr lang="en-US" b="0" i="1" smtClean="0">
                        <a:latin typeface="Cambria Math" panose="02040503050406030204" pitchFamily="18" charset="0"/>
                      </a:rPr>
                      <m:t>𝑒</m:t>
                    </m:r>
                    <m:r>
                      <a:rPr lang="en-US" b="0" i="0" smtClean="0">
                        <a:latin typeface="Cambria Math" panose="02040503050406030204" pitchFamily="18" charset="0"/>
                      </a:rPr>
                      <m:t>(</m:t>
                    </m:r>
                    <m:r>
                      <a:rPr lang="en-US" b="1" i="0" smtClean="0">
                        <a:latin typeface="Cambria Math" panose="02040503050406030204" pitchFamily="18" charset="0"/>
                      </a:rPr>
                      <m:t>𝐪</m:t>
                    </m:r>
                    <m:r>
                      <a:rPr lang="en-US" b="1" i="0" smtClean="0">
                        <a:latin typeface="Cambria Math" panose="02040503050406030204" pitchFamily="18" charset="0"/>
                      </a:rPr>
                      <m:t>,</m:t>
                    </m:r>
                    <m:sSup>
                      <m:sSupPr>
                        <m:ctrlPr>
                          <a:rPr lang="en-US" b="1" i="1" smtClean="0">
                            <a:latin typeface="Cambria Math" panose="02040503050406030204" pitchFamily="18" charset="0"/>
                          </a:rPr>
                        </m:ctrlPr>
                      </m:sSupPr>
                      <m:e>
                        <m:r>
                          <a:rPr lang="en-US" b="1" i="0" smtClean="0">
                            <a:latin typeface="Cambria Math" panose="02040503050406030204" pitchFamily="18" charset="0"/>
                          </a:rPr>
                          <m:t>𝐚</m:t>
                        </m:r>
                      </m:e>
                      <m:sup>
                        <m:r>
                          <a:rPr lang="en-US" b="1" i="0" smtClean="0">
                            <a:latin typeface="Cambria Math" panose="02040503050406030204" pitchFamily="18" charset="0"/>
                          </a:rPr>
                          <m:t>+</m:t>
                        </m:r>
                      </m:sup>
                    </m:sSup>
                    <m:r>
                      <a:rPr lang="en-US" b="1" i="0" smtClean="0">
                        <a:latin typeface="Cambria Math" panose="02040503050406030204" pitchFamily="18" charset="0"/>
                      </a:rPr>
                      <m:t>,</m:t>
                    </m:r>
                    <m:sSup>
                      <m:sSupPr>
                        <m:ctrlPr>
                          <a:rPr lang="en-US" b="1" i="1" smtClean="0">
                            <a:latin typeface="Cambria Math" panose="02040503050406030204" pitchFamily="18" charset="0"/>
                          </a:rPr>
                        </m:ctrlPr>
                      </m:sSupPr>
                      <m:e>
                        <m:r>
                          <a:rPr lang="en-US" b="1" i="0" smtClean="0">
                            <a:latin typeface="Cambria Math" panose="02040503050406030204" pitchFamily="18" charset="0"/>
                          </a:rPr>
                          <m:t>𝐚</m:t>
                        </m:r>
                      </m:e>
                      <m:sup>
                        <m:r>
                          <a:rPr lang="en-US" b="1" i="0" smtClean="0">
                            <a:latin typeface="Cambria Math" panose="02040503050406030204" pitchFamily="18" charset="0"/>
                          </a:rPr>
                          <m:t>−</m:t>
                        </m:r>
                      </m:sup>
                    </m:sSup>
                    <m:r>
                      <a:rPr lang="en-US" b="0" i="0" smtClean="0">
                        <a:latin typeface="Cambria Math" panose="02040503050406030204" pitchFamily="18" charset="0"/>
                      </a:rPr>
                      <m:t>;</m:t>
                    </m:r>
                    <m:r>
                      <a:rPr lang="en-US" b="1" i="0" smtClean="0">
                        <a:latin typeface="Cambria Math" panose="02040503050406030204" pitchFamily="18" charset="0"/>
                      </a:rPr>
                      <m:t>𝐰</m:t>
                    </m:r>
                    <m:r>
                      <a:rPr lang="en-US" b="1" i="0" smtClean="0">
                        <a:latin typeface="Cambria Math" panose="02040503050406030204" pitchFamily="18" charset="0"/>
                      </a:rPr>
                      <m:t>,</m:t>
                    </m:r>
                    <m:r>
                      <a:rPr lang="en-US" b="1" i="0" smtClean="0">
                        <a:latin typeface="Cambria Math" panose="02040503050406030204" pitchFamily="18" charset="0"/>
                      </a:rPr>
                      <m:t>𝐫</m:t>
                    </m:r>
                    <m:r>
                      <a:rPr lang="en-US" b="1" i="0" smtClean="0">
                        <a:latin typeface="Cambria Math" panose="02040503050406030204" pitchFamily="18" charset="0"/>
                      </a:rPr>
                      <m:t>, </m:t>
                    </m:r>
                    <m:r>
                      <a:rPr lang="en-US" b="1" i="0" smtClean="0">
                        <a:latin typeface="Cambria Math" panose="02040503050406030204" pitchFamily="18" charset="0"/>
                      </a:rPr>
                      <m:t>𝐯</m:t>
                    </m:r>
                    <m:r>
                      <a:rPr lang="en-US" b="0" i="0" smtClean="0">
                        <a:latin typeface="Cambria Math" panose="02040503050406030204" pitchFamily="18" charset="0"/>
                      </a:rPr>
                      <m:t>)=</m:t>
                    </m:r>
                    <m:r>
                      <m:rPr>
                        <m:sty m:val="p"/>
                      </m:rPr>
                      <a:rPr lang="en-US" b="0" i="0" smtClean="0">
                        <a:latin typeface="Cambria Math" panose="02040503050406030204" pitchFamily="18" charset="0"/>
                      </a:rPr>
                      <m:t>max</m:t>
                    </m:r>
                    <m:r>
                      <a:rPr lang="en-US" b="0" i="0" smtClean="0">
                        <a:latin typeface="Cambria Math" panose="02040503050406030204" pitchFamily="18" charset="0"/>
                      </a:rPr>
                      <m:t>(0, 1−</m:t>
                    </m:r>
                    <m:r>
                      <m:rPr>
                        <m:sty m:val="p"/>
                      </m:rPr>
                      <a:rPr lang="en-US" b="0" i="0" smtClean="0">
                        <a:latin typeface="Cambria Math" panose="02040503050406030204" pitchFamily="18" charset="0"/>
                      </a:rPr>
                      <m:t>S</m:t>
                    </m:r>
                    <m:d>
                      <m:dPr>
                        <m:ctrlPr>
                          <a:rPr lang="en-US" b="0" i="1" smtClean="0">
                            <a:latin typeface="Cambria Math" panose="02040503050406030204" pitchFamily="18" charset="0"/>
                          </a:rPr>
                        </m:ctrlPr>
                      </m:dPr>
                      <m:e>
                        <m:r>
                          <a:rPr lang="en-US" b="1" i="0" smtClean="0">
                            <a:latin typeface="Cambria Math" panose="02040503050406030204" pitchFamily="18" charset="0"/>
                          </a:rPr>
                          <m:t>𝐪</m:t>
                        </m:r>
                        <m:r>
                          <a:rPr lang="en-US" b="1" i="0" smtClean="0">
                            <a:latin typeface="Cambria Math" panose="02040503050406030204" pitchFamily="18" charset="0"/>
                          </a:rPr>
                          <m:t>,</m:t>
                        </m:r>
                        <m:sSup>
                          <m:sSupPr>
                            <m:ctrlPr>
                              <a:rPr lang="en-US" b="1" i="1">
                                <a:latin typeface="Cambria Math" panose="02040503050406030204" pitchFamily="18" charset="0"/>
                              </a:rPr>
                            </m:ctrlPr>
                          </m:sSupPr>
                          <m:e>
                            <m:r>
                              <a:rPr lang="en-US" b="1" i="0">
                                <a:latin typeface="Cambria Math" panose="02040503050406030204" pitchFamily="18" charset="0"/>
                              </a:rPr>
                              <m:t>𝐚</m:t>
                            </m:r>
                          </m:e>
                          <m:sup>
                            <m:r>
                              <a:rPr lang="en-US" b="1" i="0" smtClean="0">
                                <a:latin typeface="Cambria Math" panose="02040503050406030204" pitchFamily="18" charset="0"/>
                              </a:rPr>
                              <m:t>+</m:t>
                            </m:r>
                          </m:sup>
                        </m:sSup>
                      </m:e>
                    </m:d>
                    <m:r>
                      <a:rPr lang="en-US" b="0" i="0" smtClean="0">
                        <a:latin typeface="Cambria Math" panose="02040503050406030204" pitchFamily="18" charset="0"/>
                      </a:rPr>
                      <m:t>+</m:t>
                    </m:r>
                    <m:r>
                      <m:rPr>
                        <m:sty m:val="p"/>
                      </m:rPr>
                      <a:rPr lang="en-US" b="0" i="0" smtClean="0">
                        <a:latin typeface="Cambria Math" panose="02040503050406030204" pitchFamily="18" charset="0"/>
                      </a:rPr>
                      <m:t>S</m:t>
                    </m:r>
                    <m:r>
                      <a:rPr lang="en-US" b="0" i="0" smtClean="0">
                        <a:latin typeface="Cambria Math" panose="02040503050406030204" pitchFamily="18" charset="0"/>
                      </a:rPr>
                      <m:t>(</m:t>
                    </m:r>
                    <m:r>
                      <a:rPr lang="en-US" b="1" i="0" smtClean="0">
                        <a:latin typeface="Cambria Math" panose="02040503050406030204" pitchFamily="18" charset="0"/>
                      </a:rPr>
                      <m:t>𝐪</m:t>
                    </m:r>
                    <m:r>
                      <a:rPr lang="en-US" b="0" i="0" smtClean="0">
                        <a:latin typeface="Cambria Math" panose="02040503050406030204" pitchFamily="18" charset="0"/>
                      </a:rPr>
                      <m:t>,</m:t>
                    </m:r>
                    <m:sSup>
                      <m:sSupPr>
                        <m:ctrlPr>
                          <a:rPr lang="en-US" b="1" i="1">
                            <a:latin typeface="Cambria Math" panose="02040503050406030204" pitchFamily="18" charset="0"/>
                          </a:rPr>
                        </m:ctrlPr>
                      </m:sSupPr>
                      <m:e>
                        <m:r>
                          <a:rPr lang="en-US" b="1" i="0">
                            <a:latin typeface="Cambria Math" panose="02040503050406030204" pitchFamily="18" charset="0"/>
                          </a:rPr>
                          <m:t>𝐚</m:t>
                        </m:r>
                      </m:e>
                      <m:sup>
                        <m:r>
                          <a:rPr lang="en-US" b="1" i="0" smtClean="0">
                            <a:latin typeface="Cambria Math" panose="02040503050406030204" pitchFamily="18" charset="0"/>
                          </a:rPr>
                          <m:t>−</m:t>
                        </m:r>
                      </m:sup>
                    </m:sSup>
                    <m:r>
                      <a:rPr lang="en-US" b="0" i="0" smtClean="0">
                        <a:latin typeface="Cambria Math" panose="02040503050406030204" pitchFamily="18" charset="0"/>
                      </a:rPr>
                      <m:t>))</m:t>
                    </m:r>
                  </m:oMath>
                </a14:m>
                <a:endParaRPr lang="en-US" dirty="0"/>
              </a:p>
              <a:p>
                <a:pPr lvl="2"/>
                <a:r>
                  <a:rPr lang="en-US" dirty="0"/>
                  <a:t>Compute </a:t>
                </a:r>
                <a14:m>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𝑆</m:t>
                    </m:r>
                    <m:r>
                      <a:rPr lang="en-US" b="0" i="1" smtClean="0">
                        <a:latin typeface="Cambria Math" panose="02040503050406030204" pitchFamily="18" charset="0"/>
                      </a:rPr>
                      <m:t>=</m:t>
                    </m:r>
                    <m:r>
                      <a:rPr lang="en-US">
                        <a:latin typeface="Cambria Math" panose="02040503050406030204" pitchFamily="18" charset="0"/>
                      </a:rPr>
                      <m:t>1−</m:t>
                    </m:r>
                    <m:r>
                      <m:rPr>
                        <m:sty m:val="p"/>
                      </m:rPr>
                      <a:rPr lang="en-US">
                        <a:latin typeface="Cambria Math" panose="02040503050406030204" pitchFamily="18" charset="0"/>
                      </a:rPr>
                      <m:t>S</m:t>
                    </m:r>
                    <m:d>
                      <m:dPr>
                        <m:ctrlPr>
                          <a:rPr lang="en-US" i="1">
                            <a:latin typeface="Cambria Math" panose="02040503050406030204" pitchFamily="18" charset="0"/>
                          </a:rPr>
                        </m:ctrlPr>
                      </m:dPr>
                      <m:e>
                        <m:r>
                          <a:rPr lang="en-US" b="1">
                            <a:latin typeface="Cambria Math" panose="02040503050406030204" pitchFamily="18" charset="0"/>
                          </a:rPr>
                          <m:t>𝐪</m:t>
                        </m:r>
                        <m:r>
                          <a:rPr lang="en-US" b="1">
                            <a:latin typeface="Cambria Math" panose="02040503050406030204" pitchFamily="18" charset="0"/>
                          </a:rPr>
                          <m:t>,</m:t>
                        </m:r>
                        <m:sSup>
                          <m:sSupPr>
                            <m:ctrlPr>
                              <a:rPr lang="en-US" b="1" i="1">
                                <a:latin typeface="Cambria Math" panose="02040503050406030204" pitchFamily="18" charset="0"/>
                              </a:rPr>
                            </m:ctrlPr>
                          </m:sSupPr>
                          <m:e>
                            <m:r>
                              <a:rPr lang="en-US" b="1">
                                <a:latin typeface="Cambria Math" panose="02040503050406030204" pitchFamily="18" charset="0"/>
                              </a:rPr>
                              <m:t>𝐚</m:t>
                            </m:r>
                          </m:e>
                          <m:sup>
                            <m:r>
                              <a:rPr lang="en-US" b="1">
                                <a:latin typeface="Cambria Math" panose="02040503050406030204" pitchFamily="18" charset="0"/>
                              </a:rPr>
                              <m:t>+</m:t>
                            </m:r>
                          </m:sup>
                        </m:sSup>
                      </m:e>
                    </m:d>
                    <m:r>
                      <a:rPr lang="en-US">
                        <a:latin typeface="Cambria Math" panose="02040503050406030204" pitchFamily="18" charset="0"/>
                      </a:rPr>
                      <m:t>+</m:t>
                    </m:r>
                    <m:r>
                      <m:rPr>
                        <m:sty m:val="p"/>
                      </m:rPr>
                      <a:rPr lang="en-US">
                        <a:latin typeface="Cambria Math" panose="02040503050406030204" pitchFamily="18" charset="0"/>
                      </a:rPr>
                      <m:t>S</m:t>
                    </m:r>
                    <m:r>
                      <a:rPr lang="en-US">
                        <a:latin typeface="Cambria Math" panose="02040503050406030204" pitchFamily="18" charset="0"/>
                      </a:rPr>
                      <m:t>(</m:t>
                    </m:r>
                    <m:r>
                      <a:rPr lang="en-US" b="1">
                        <a:latin typeface="Cambria Math" panose="02040503050406030204" pitchFamily="18" charset="0"/>
                      </a:rPr>
                      <m:t>𝐪</m:t>
                    </m:r>
                    <m:r>
                      <a:rPr lang="en-US">
                        <a:latin typeface="Cambria Math" panose="02040503050406030204" pitchFamily="18" charset="0"/>
                      </a:rPr>
                      <m:t>,</m:t>
                    </m:r>
                    <m:sSup>
                      <m:sSupPr>
                        <m:ctrlPr>
                          <a:rPr lang="en-US" b="1" i="1">
                            <a:latin typeface="Cambria Math" panose="02040503050406030204" pitchFamily="18" charset="0"/>
                          </a:rPr>
                        </m:ctrlPr>
                      </m:sSupPr>
                      <m:e>
                        <m:r>
                          <a:rPr lang="en-US" b="1">
                            <a:latin typeface="Cambria Math" panose="02040503050406030204" pitchFamily="18" charset="0"/>
                          </a:rPr>
                          <m:t>𝐚</m:t>
                        </m:r>
                      </m:e>
                      <m:sup>
                        <m:r>
                          <a:rPr lang="en-US" b="1">
                            <a:latin typeface="Cambria Math" panose="02040503050406030204" pitchFamily="18" charset="0"/>
                          </a:rPr>
                          <m:t>−</m:t>
                        </m:r>
                      </m:sup>
                    </m:sSup>
                    <m:r>
                      <a:rPr lang="en-US">
                        <a:latin typeface="Cambria Math" panose="02040503050406030204" pitchFamily="18" charset="0"/>
                      </a:rPr>
                      <m:t>)</m:t>
                    </m:r>
                  </m:oMath>
                </a14:m>
                <a:endParaRPr lang="en-US" dirty="0"/>
              </a:p>
              <a:p>
                <a:pPr lvl="2"/>
                <a:r>
                  <a:rPr lang="en-US" dirty="0"/>
                  <a:t>If </a:t>
                </a:r>
                <a14:m>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𝑆</m:t>
                    </m:r>
                    <m:r>
                      <a:rPr lang="en-US" b="0" i="1" smtClean="0">
                        <a:latin typeface="Cambria Math" panose="02040503050406030204" pitchFamily="18" charset="0"/>
                      </a:rPr>
                      <m:t>≤0</m:t>
                    </m:r>
                  </m:oMath>
                </a14:m>
                <a:r>
                  <a:rPr lang="en-US" dirty="0"/>
                  <a:t> Skip this triple</a:t>
                </a:r>
              </a:p>
              <a:p>
                <a:pPr lvl="3"/>
                <a:r>
                  <a:rPr lang="en-US" dirty="0"/>
                  <a:t>If </a:t>
                </a:r>
                <a14:m>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𝑆</m:t>
                    </m:r>
                    <m:r>
                      <a:rPr lang="en-US" b="0" i="1" smtClean="0">
                        <a:latin typeface="Cambria Math" panose="02040503050406030204" pitchFamily="18" charset="0"/>
                      </a:rPr>
                      <m:t>&gt;0</m:t>
                    </m:r>
                  </m:oMath>
                </a14:m>
                <a:r>
                  <a:rPr lang="en-US" dirty="0"/>
                  <a:t> Compute the gradients w.r.t </a:t>
                </a:r>
                <a14:m>
                  <m:oMath xmlns:m="http://schemas.openxmlformats.org/officeDocument/2006/math">
                    <m:r>
                      <a:rPr lang="en-US" b="1">
                        <a:latin typeface="Cambria Math" panose="02040503050406030204" pitchFamily="18" charset="0"/>
                      </a:rPr>
                      <m:t>𝐯</m:t>
                    </m:r>
                    <m:r>
                      <a:rPr lang="en-US" b="1" i="0" smtClean="0">
                        <a:latin typeface="Cambria Math" panose="02040503050406030204" pitchFamily="18" charset="0"/>
                      </a:rPr>
                      <m:t>,</m:t>
                    </m:r>
                    <m:r>
                      <a:rPr lang="en-US" b="1">
                        <a:latin typeface="Cambria Math" panose="02040503050406030204" pitchFamily="18" charset="0"/>
                      </a:rPr>
                      <m:t>𝐫</m:t>
                    </m:r>
                    <m:r>
                      <a:rPr lang="en-US" b="1" i="0" smtClean="0">
                        <a:latin typeface="Cambria Math" panose="02040503050406030204" pitchFamily="18" charset="0"/>
                      </a:rPr>
                      <m:t>,</m:t>
                    </m:r>
                    <m:r>
                      <a:rPr lang="en-US" b="1" i="0" smtClean="0">
                        <a:latin typeface="Cambria Math" panose="02040503050406030204" pitchFamily="18" charset="0"/>
                      </a:rPr>
                      <m:t>𝐰</m:t>
                    </m:r>
                  </m:oMath>
                </a14:m>
                <a:endParaRPr lang="en-US" dirty="0"/>
              </a:p>
              <a:p>
                <a:pPr lvl="3"/>
                <a:r>
                  <a:rPr lang="en-US" dirty="0"/>
                  <a:t>Update the model parameters to minimize the loss function with BP algorithm</a:t>
                </a:r>
              </a:p>
              <a:p>
                <a:pPr lvl="2"/>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8458200" cy="4800600"/>
              </a:xfrm>
              <a:blipFill>
                <a:blip r:embed="rId3"/>
                <a:stretch>
                  <a:fillRect t="-762"/>
                </a:stretch>
              </a:blipFill>
            </p:spPr>
            <p:txBody>
              <a:bodyPr/>
              <a:lstStyle/>
              <a:p>
                <a:r>
                  <a:rPr lang="en-US">
                    <a:noFill/>
                  </a:rPr>
                  <a:t> </a:t>
                </a:r>
              </a:p>
            </p:txBody>
          </p:sp>
        </mc:Fallback>
      </mc:AlternateContent>
    </p:spTree>
    <p:extLst>
      <p:ext uri="{BB962C8B-B14F-4D97-AF65-F5344CB8AC3E}">
        <p14:creationId xmlns:p14="http://schemas.microsoft.com/office/powerpoint/2010/main" val="4230906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Outline</a:t>
            </a:r>
          </a:p>
        </p:txBody>
      </p:sp>
      <p:sp>
        <p:nvSpPr>
          <p:cNvPr id="3" name="Content Placeholder 2"/>
          <p:cNvSpPr>
            <a:spLocks noGrp="1"/>
          </p:cNvSpPr>
          <p:nvPr>
            <p:ph idx="1"/>
          </p:nvPr>
        </p:nvSpPr>
        <p:spPr>
          <a:xfrm>
            <a:off x="457200" y="1524000"/>
            <a:ext cx="8229600" cy="4800600"/>
          </a:xfrm>
        </p:spPr>
        <p:txBody>
          <a:bodyPr>
            <a:normAutofit/>
          </a:bodyPr>
          <a:lstStyle/>
          <a:p>
            <a:r>
              <a:rPr lang="en-US" dirty="0">
                <a:solidFill>
                  <a:schemeClr val="bg1">
                    <a:lumMod val="65000"/>
                  </a:schemeClr>
                </a:solidFill>
              </a:rPr>
              <a:t>Motivation</a:t>
            </a:r>
          </a:p>
          <a:p>
            <a:r>
              <a:rPr lang="en-US" dirty="0">
                <a:solidFill>
                  <a:schemeClr val="bg1">
                    <a:lumMod val="65000"/>
                  </a:schemeClr>
                </a:solidFill>
              </a:rPr>
              <a:t>Related Works</a:t>
            </a:r>
          </a:p>
          <a:p>
            <a:pPr lvl="1"/>
            <a:r>
              <a:rPr lang="en-US" dirty="0">
                <a:solidFill>
                  <a:schemeClr val="bg1">
                    <a:lumMod val="65000"/>
                  </a:schemeClr>
                </a:solidFill>
              </a:rPr>
              <a:t>Learning to rank for QA</a:t>
            </a:r>
          </a:p>
          <a:p>
            <a:pPr lvl="1"/>
            <a:r>
              <a:rPr lang="en-US" dirty="0">
                <a:solidFill>
                  <a:schemeClr val="bg1">
                    <a:lumMod val="65000"/>
                  </a:schemeClr>
                </a:solidFill>
              </a:rPr>
              <a:t>Deep learning for QA</a:t>
            </a:r>
          </a:p>
          <a:p>
            <a:r>
              <a:rPr lang="en-US" dirty="0">
                <a:solidFill>
                  <a:schemeClr val="bg1">
                    <a:lumMod val="65000"/>
                  </a:schemeClr>
                </a:solidFill>
              </a:rPr>
              <a:t>Attention-based Neural Matching Model</a:t>
            </a:r>
          </a:p>
          <a:p>
            <a:r>
              <a:rPr lang="en-US" b="1" dirty="0"/>
              <a:t>Experiments</a:t>
            </a:r>
          </a:p>
          <a:p>
            <a:pPr lvl="1"/>
            <a:r>
              <a:rPr lang="en-US" b="1" dirty="0"/>
              <a:t>Data Set and Experiment Settings</a:t>
            </a:r>
          </a:p>
          <a:p>
            <a:pPr lvl="1"/>
            <a:r>
              <a:rPr lang="en-US" b="1" dirty="0"/>
              <a:t>Model Learning Results</a:t>
            </a:r>
          </a:p>
          <a:p>
            <a:pPr lvl="1"/>
            <a:r>
              <a:rPr lang="en-US" b="1" dirty="0"/>
              <a:t>Experimental Results for Ranking Answers</a:t>
            </a:r>
          </a:p>
          <a:p>
            <a:r>
              <a:rPr lang="en-US" dirty="0"/>
              <a:t>Conclusions and Future Work</a:t>
            </a:r>
          </a:p>
        </p:txBody>
      </p:sp>
    </p:spTree>
    <p:extLst>
      <p:ext uri="{BB962C8B-B14F-4D97-AF65-F5344CB8AC3E}">
        <p14:creationId xmlns:p14="http://schemas.microsoft.com/office/powerpoint/2010/main" val="2903859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Experimental Data and Settings</a:t>
            </a:r>
          </a:p>
        </p:txBody>
      </p:sp>
      <p:sp>
        <p:nvSpPr>
          <p:cNvPr id="3" name="Content Placeholder 2"/>
          <p:cNvSpPr>
            <a:spLocks noGrp="1"/>
          </p:cNvSpPr>
          <p:nvPr>
            <p:ph idx="1"/>
          </p:nvPr>
        </p:nvSpPr>
        <p:spPr/>
        <p:txBody>
          <a:bodyPr>
            <a:normAutofit/>
          </a:bodyPr>
          <a:lstStyle/>
          <a:p>
            <a:pPr marL="214313" indent="-214313"/>
            <a:r>
              <a:rPr lang="en-US" dirty="0"/>
              <a:t>TREC QA data set from TREC QA track 8-13</a:t>
            </a:r>
          </a:p>
          <a:p>
            <a:pPr marL="671513" lvl="1" indent="-214313">
              <a:buFont typeface="Arial" panose="020B0604020202020204" pitchFamily="34" charset="0"/>
              <a:buChar char="•"/>
            </a:pPr>
            <a:r>
              <a:rPr lang="en-US" dirty="0"/>
              <a:t>One of the most widely used benchmarks for answer sentence selection/ranking</a:t>
            </a:r>
          </a:p>
          <a:p>
            <a:pPr marL="671513" lvl="1" indent="-214313">
              <a:buFont typeface="Arial" panose="020B0604020202020204" pitchFamily="34" charset="0"/>
              <a:buChar char="•"/>
            </a:pPr>
            <a:r>
              <a:rPr lang="en-US" dirty="0"/>
              <a:t>Contains a set of factoid questions with candidate answers which are limited to a single sentence</a:t>
            </a:r>
          </a:p>
          <a:p>
            <a:pPr marL="671513" lvl="1" indent="-214313">
              <a:buFont typeface="Arial" panose="020B0604020202020204" pitchFamily="34" charset="0"/>
              <a:buChar char="•"/>
            </a:pPr>
            <a:r>
              <a:rPr lang="en-US" dirty="0"/>
              <a:t>Judgements in TRAIN and TRAIN-ALL</a:t>
            </a:r>
          </a:p>
          <a:p>
            <a:pPr marL="671513" lvl="1" indent="-214313">
              <a:buFont typeface="Arial" panose="020B0604020202020204" pitchFamily="34" charset="0"/>
              <a:buChar char="•"/>
            </a:pPr>
            <a:r>
              <a:rPr lang="en-US" dirty="0"/>
              <a:t>Word embedding: pre-trained with English Wikipedia dump with the Word2Vec tool by </a:t>
            </a:r>
            <a:r>
              <a:rPr lang="en-US" dirty="0" err="1"/>
              <a:t>Mikolov</a:t>
            </a:r>
            <a:r>
              <a:rPr lang="en-US" dirty="0"/>
              <a:t> et. al [9, 10]</a:t>
            </a:r>
          </a:p>
          <a:p>
            <a:r>
              <a:rPr lang="en-US" dirty="0"/>
              <a:t>Statistics of the TREC QA data set</a:t>
            </a:r>
          </a:p>
        </p:txBody>
      </p:sp>
      <p:pic>
        <p:nvPicPr>
          <p:cNvPr id="4" name="Picture 3"/>
          <p:cNvPicPr>
            <a:picLocks noChangeAspect="1"/>
          </p:cNvPicPr>
          <p:nvPr/>
        </p:nvPicPr>
        <p:blipFill>
          <a:blip r:embed="rId3"/>
          <a:stretch>
            <a:fillRect/>
          </a:stretch>
        </p:blipFill>
        <p:spPr>
          <a:xfrm>
            <a:off x="2057400" y="4889430"/>
            <a:ext cx="5263243" cy="1140864"/>
          </a:xfrm>
          <a:prstGeom prst="rect">
            <a:avLst/>
          </a:prstGeom>
        </p:spPr>
      </p:pic>
      <p:sp>
        <p:nvSpPr>
          <p:cNvPr id="6" name="Rectangle 5"/>
          <p:cNvSpPr/>
          <p:nvPr/>
        </p:nvSpPr>
        <p:spPr>
          <a:xfrm>
            <a:off x="448056" y="6062603"/>
            <a:ext cx="8350322" cy="507831"/>
          </a:xfrm>
          <a:prstGeom prst="rect">
            <a:avLst/>
          </a:prstGeom>
        </p:spPr>
        <p:txBody>
          <a:bodyPr wrap="square">
            <a:spAutoFit/>
          </a:bodyPr>
          <a:lstStyle/>
          <a:p>
            <a:r>
              <a:rPr lang="en-US" sz="900" dirty="0">
                <a:solidFill>
                  <a:srgbClr val="000000"/>
                </a:solidFill>
                <a:latin typeface="Verdana" panose="020B0604030504040204" pitchFamily="34" charset="0"/>
              </a:rPr>
              <a:t>[9] </a:t>
            </a:r>
            <a:r>
              <a:rPr lang="en-US" sz="900" dirty="0">
                <a:solidFill>
                  <a:srgbClr val="000000"/>
                </a:solidFill>
                <a:latin typeface="Verdana" panose="020B0604030504040204" pitchFamily="34" charset="0"/>
                <a:hlinkClick r:id="rId4"/>
              </a:rPr>
              <a:t>https://code.google.com/archive/p/word2vec/</a:t>
            </a:r>
            <a:endParaRPr lang="en-US" sz="900" dirty="0">
              <a:solidFill>
                <a:srgbClr val="000000"/>
              </a:solidFill>
              <a:latin typeface="Verdana" panose="020B0604030504040204" pitchFamily="34" charset="0"/>
            </a:endParaRPr>
          </a:p>
          <a:p>
            <a:r>
              <a:rPr lang="en-US" sz="900" dirty="0">
                <a:solidFill>
                  <a:srgbClr val="000000"/>
                </a:solidFill>
                <a:latin typeface="Verdana" panose="020B0604030504040204" pitchFamily="34" charset="0"/>
              </a:rPr>
              <a:t>[10] Tomas </a:t>
            </a:r>
            <a:r>
              <a:rPr lang="en-US" sz="900" dirty="0" err="1">
                <a:solidFill>
                  <a:srgbClr val="000000"/>
                </a:solidFill>
                <a:latin typeface="Verdana" panose="020B0604030504040204" pitchFamily="34" charset="0"/>
              </a:rPr>
              <a:t>Mikolov</a:t>
            </a:r>
            <a:r>
              <a:rPr lang="en-US" sz="900" dirty="0">
                <a:solidFill>
                  <a:srgbClr val="000000"/>
                </a:solidFill>
                <a:latin typeface="Verdana" panose="020B0604030504040204" pitchFamily="34" charset="0"/>
              </a:rPr>
              <a:t>, Ilya </a:t>
            </a:r>
            <a:r>
              <a:rPr lang="en-US" sz="900" dirty="0" err="1">
                <a:solidFill>
                  <a:srgbClr val="000000"/>
                </a:solidFill>
                <a:latin typeface="Verdana" panose="020B0604030504040204" pitchFamily="34" charset="0"/>
              </a:rPr>
              <a:t>Sutskever</a:t>
            </a:r>
            <a:r>
              <a:rPr lang="en-US" sz="900" dirty="0">
                <a:solidFill>
                  <a:srgbClr val="000000"/>
                </a:solidFill>
                <a:latin typeface="Verdana" panose="020B0604030504040204" pitchFamily="34" charset="0"/>
              </a:rPr>
              <a:t>, Kai Chen, Greg </a:t>
            </a:r>
            <a:r>
              <a:rPr lang="en-US" sz="900" dirty="0" err="1">
                <a:solidFill>
                  <a:srgbClr val="000000"/>
                </a:solidFill>
                <a:latin typeface="Verdana" panose="020B0604030504040204" pitchFamily="34" charset="0"/>
              </a:rPr>
              <a:t>Corrado</a:t>
            </a:r>
            <a:r>
              <a:rPr lang="en-US" sz="900" dirty="0">
                <a:solidFill>
                  <a:srgbClr val="000000"/>
                </a:solidFill>
                <a:latin typeface="Verdana" panose="020B0604030504040204" pitchFamily="34" charset="0"/>
              </a:rPr>
              <a:t>, and Jeffrey Dean. Distributed Representations of Words and Phrases and their Compositionality. In NIPS 2013.</a:t>
            </a:r>
          </a:p>
        </p:txBody>
      </p:sp>
    </p:spTree>
    <p:extLst>
      <p:ext uri="{BB962C8B-B14F-4D97-AF65-F5344CB8AC3E}">
        <p14:creationId xmlns:p14="http://schemas.microsoft.com/office/powerpoint/2010/main" val="3036123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Model Learning Results</a:t>
            </a:r>
          </a:p>
        </p:txBody>
      </p:sp>
      <p:sp>
        <p:nvSpPr>
          <p:cNvPr id="3" name="Content Placeholder 2"/>
          <p:cNvSpPr>
            <a:spLocks noGrp="1"/>
          </p:cNvSpPr>
          <p:nvPr>
            <p:ph idx="1"/>
          </p:nvPr>
        </p:nvSpPr>
        <p:spPr>
          <a:xfrm>
            <a:off x="533400" y="1585570"/>
            <a:ext cx="8229600" cy="4800600"/>
          </a:xfrm>
        </p:spPr>
        <p:txBody>
          <a:bodyPr>
            <a:normAutofit/>
          </a:bodyPr>
          <a:lstStyle/>
          <a:p>
            <a:r>
              <a:rPr lang="en-US" dirty="0"/>
              <a:t>Visualization of learned question term importance</a:t>
            </a:r>
          </a:p>
        </p:txBody>
      </p:sp>
      <p:pic>
        <p:nvPicPr>
          <p:cNvPr id="4" name="Picture 3"/>
          <p:cNvPicPr>
            <a:picLocks noChangeAspect="1"/>
          </p:cNvPicPr>
          <p:nvPr/>
        </p:nvPicPr>
        <p:blipFill>
          <a:blip r:embed="rId3"/>
          <a:stretch>
            <a:fillRect/>
          </a:stretch>
        </p:blipFill>
        <p:spPr>
          <a:xfrm>
            <a:off x="1066800" y="2133600"/>
            <a:ext cx="7358356" cy="3352800"/>
          </a:xfrm>
          <a:prstGeom prst="rect">
            <a:avLst/>
          </a:prstGeom>
        </p:spPr>
      </p:pic>
    </p:spTree>
    <p:extLst>
      <p:ext uri="{BB962C8B-B14F-4D97-AF65-F5344CB8AC3E}">
        <p14:creationId xmlns:p14="http://schemas.microsoft.com/office/powerpoint/2010/main" val="2449797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Experimental Results</a:t>
            </a:r>
          </a:p>
        </p:txBody>
      </p:sp>
      <p:sp>
        <p:nvSpPr>
          <p:cNvPr id="3" name="Content Placeholder 2"/>
          <p:cNvSpPr>
            <a:spLocks noGrp="1"/>
          </p:cNvSpPr>
          <p:nvPr>
            <p:ph idx="1"/>
          </p:nvPr>
        </p:nvSpPr>
        <p:spPr/>
        <p:txBody>
          <a:bodyPr/>
          <a:lstStyle/>
          <a:p>
            <a:r>
              <a:rPr lang="en-US" dirty="0"/>
              <a:t>Learning without combining additional features</a:t>
            </a:r>
          </a:p>
        </p:txBody>
      </p:sp>
      <p:pic>
        <p:nvPicPr>
          <p:cNvPr id="4" name="Picture 3"/>
          <p:cNvPicPr>
            <a:picLocks noChangeAspect="1"/>
          </p:cNvPicPr>
          <p:nvPr/>
        </p:nvPicPr>
        <p:blipFill>
          <a:blip r:embed="rId2"/>
          <a:stretch>
            <a:fillRect/>
          </a:stretch>
        </p:blipFill>
        <p:spPr>
          <a:xfrm>
            <a:off x="4100297" y="2870280"/>
            <a:ext cx="4212772" cy="1525925"/>
          </a:xfrm>
          <a:prstGeom prst="rect">
            <a:avLst/>
          </a:prstGeom>
        </p:spPr>
      </p:pic>
      <p:pic>
        <p:nvPicPr>
          <p:cNvPr id="5" name="Picture 4"/>
          <p:cNvPicPr>
            <a:picLocks noChangeAspect="1"/>
          </p:cNvPicPr>
          <p:nvPr/>
        </p:nvPicPr>
        <p:blipFill>
          <a:blip r:embed="rId3"/>
          <a:stretch>
            <a:fillRect/>
          </a:stretch>
        </p:blipFill>
        <p:spPr>
          <a:xfrm>
            <a:off x="533400" y="2819400"/>
            <a:ext cx="3579699" cy="1804481"/>
          </a:xfrm>
          <a:prstGeom prst="rect">
            <a:avLst/>
          </a:prstGeom>
        </p:spPr>
      </p:pic>
      <p:sp>
        <p:nvSpPr>
          <p:cNvPr id="6" name="TextBox 5"/>
          <p:cNvSpPr txBox="1"/>
          <p:nvPr/>
        </p:nvSpPr>
        <p:spPr>
          <a:xfrm>
            <a:off x="638642" y="2311569"/>
            <a:ext cx="3171358" cy="507831"/>
          </a:xfrm>
          <a:prstGeom prst="rect">
            <a:avLst/>
          </a:prstGeom>
          <a:noFill/>
        </p:spPr>
        <p:txBody>
          <a:bodyPr wrap="square" rtlCol="0">
            <a:spAutoFit/>
          </a:bodyPr>
          <a:lstStyle/>
          <a:p>
            <a:r>
              <a:rPr lang="en-US" sz="1350" dirty="0"/>
              <a:t>Compare with methods using feature engineering (on TRAIN-ALL)</a:t>
            </a:r>
          </a:p>
        </p:txBody>
      </p:sp>
      <p:sp>
        <p:nvSpPr>
          <p:cNvPr id="7" name="TextBox 6"/>
          <p:cNvSpPr txBox="1"/>
          <p:nvPr/>
        </p:nvSpPr>
        <p:spPr>
          <a:xfrm>
            <a:off x="4268177" y="2415442"/>
            <a:ext cx="3117737" cy="300082"/>
          </a:xfrm>
          <a:prstGeom prst="rect">
            <a:avLst/>
          </a:prstGeom>
          <a:noFill/>
        </p:spPr>
        <p:txBody>
          <a:bodyPr wrap="square" rtlCol="0">
            <a:spAutoFit/>
          </a:bodyPr>
          <a:lstStyle/>
          <a:p>
            <a:r>
              <a:rPr lang="en-US" sz="1350" dirty="0"/>
              <a:t>Compare with deep learning methods</a:t>
            </a:r>
          </a:p>
        </p:txBody>
      </p:sp>
      <p:sp>
        <p:nvSpPr>
          <p:cNvPr id="9" name="TextBox 8"/>
          <p:cNvSpPr txBox="1"/>
          <p:nvPr/>
        </p:nvSpPr>
        <p:spPr>
          <a:xfrm>
            <a:off x="434406" y="4993041"/>
            <a:ext cx="8557194" cy="1077218"/>
          </a:xfrm>
          <a:prstGeom prst="rect">
            <a:avLst/>
          </a:prstGeom>
          <a:noFill/>
        </p:spPr>
        <p:txBody>
          <a:bodyPr wrap="square" rtlCol="0">
            <a:spAutoFit/>
          </a:bodyPr>
          <a:lstStyle/>
          <a:p>
            <a:pPr marL="214313" indent="-214313">
              <a:buFont typeface="Arial" panose="020B0604020202020204" pitchFamily="34" charset="0"/>
              <a:buChar char="•"/>
            </a:pPr>
            <a:r>
              <a:rPr lang="en-US" sz="1600" dirty="0"/>
              <a:t>Achieve better performance comparing with other methods using feature engineering</a:t>
            </a:r>
          </a:p>
          <a:p>
            <a:pPr marL="214313" indent="-214313">
              <a:buFont typeface="Arial" panose="020B0604020202020204" pitchFamily="34" charset="0"/>
              <a:buChar char="•"/>
            </a:pPr>
            <a:r>
              <a:rPr lang="en-US" sz="1600" dirty="0"/>
              <a:t>Show significant improvements comparing with previous deep learning methods</a:t>
            </a:r>
          </a:p>
          <a:p>
            <a:pPr marL="214313" indent="-214313">
              <a:buFont typeface="Arial" panose="020B0604020202020204" pitchFamily="34" charset="0"/>
              <a:buChar char="•"/>
            </a:pPr>
            <a:r>
              <a:rPr lang="en-US" sz="1600" dirty="0"/>
              <a:t>Results of aNMM-1 and aNMM-2 are very close</a:t>
            </a:r>
          </a:p>
          <a:p>
            <a:pPr marL="214313" indent="-214313">
              <a:buFont typeface="Arial" panose="020B0604020202020204" pitchFamily="34" charset="0"/>
              <a:buChar char="•"/>
            </a:pPr>
            <a:r>
              <a:rPr lang="en-US" sz="1600" dirty="0"/>
              <a:t>aNMM-1 could be trained with higher efficiency</a:t>
            </a:r>
          </a:p>
        </p:txBody>
      </p:sp>
    </p:spTree>
    <p:extLst>
      <p:ext uri="{BB962C8B-B14F-4D97-AF65-F5344CB8AC3E}">
        <p14:creationId xmlns:p14="http://schemas.microsoft.com/office/powerpoint/2010/main" val="2334501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Outline</a:t>
            </a:r>
          </a:p>
        </p:txBody>
      </p:sp>
      <p:sp>
        <p:nvSpPr>
          <p:cNvPr id="3" name="Content Placeholder 2"/>
          <p:cNvSpPr>
            <a:spLocks noGrp="1"/>
          </p:cNvSpPr>
          <p:nvPr>
            <p:ph idx="1"/>
          </p:nvPr>
        </p:nvSpPr>
        <p:spPr>
          <a:xfrm>
            <a:off x="457200" y="1524000"/>
            <a:ext cx="8229600" cy="4800600"/>
          </a:xfrm>
        </p:spPr>
        <p:txBody>
          <a:bodyPr>
            <a:normAutofit/>
          </a:bodyPr>
          <a:lstStyle/>
          <a:p>
            <a:r>
              <a:rPr lang="en-US" b="1" dirty="0"/>
              <a:t>Motivation</a:t>
            </a:r>
          </a:p>
          <a:p>
            <a:r>
              <a:rPr lang="en-US" b="1" dirty="0"/>
              <a:t>Related Works</a:t>
            </a:r>
          </a:p>
          <a:p>
            <a:pPr lvl="1"/>
            <a:r>
              <a:rPr lang="en-US" b="1" dirty="0"/>
              <a:t>Learning to rank for QA</a:t>
            </a:r>
          </a:p>
          <a:p>
            <a:pPr lvl="1"/>
            <a:r>
              <a:rPr lang="en-US" b="1" dirty="0"/>
              <a:t>Deep learning for QA</a:t>
            </a:r>
          </a:p>
          <a:p>
            <a:r>
              <a:rPr lang="en-US" dirty="0"/>
              <a:t>Attention-based Neural Matching Model</a:t>
            </a:r>
          </a:p>
          <a:p>
            <a:r>
              <a:rPr lang="en-US" dirty="0"/>
              <a:t>Experiments</a:t>
            </a:r>
          </a:p>
          <a:p>
            <a:pPr lvl="1"/>
            <a:r>
              <a:rPr lang="en-US" dirty="0"/>
              <a:t>Data Set and Experiment Settings</a:t>
            </a:r>
          </a:p>
          <a:p>
            <a:pPr lvl="1"/>
            <a:r>
              <a:rPr lang="en-US" dirty="0"/>
              <a:t>Model Learning Results</a:t>
            </a:r>
          </a:p>
          <a:p>
            <a:pPr lvl="1"/>
            <a:r>
              <a:rPr lang="en-US" dirty="0"/>
              <a:t>Experimental Results for Ranking Answers</a:t>
            </a:r>
          </a:p>
          <a:p>
            <a:r>
              <a:rPr lang="en-US" dirty="0"/>
              <a:t>Conclusions and Future Work</a:t>
            </a:r>
          </a:p>
        </p:txBody>
      </p:sp>
    </p:spTree>
    <p:extLst>
      <p:ext uri="{BB962C8B-B14F-4D97-AF65-F5344CB8AC3E}">
        <p14:creationId xmlns:p14="http://schemas.microsoft.com/office/powerpoint/2010/main" val="119300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Experimental Results</a:t>
            </a:r>
          </a:p>
        </p:txBody>
      </p:sp>
      <p:sp>
        <p:nvSpPr>
          <p:cNvPr id="3" name="Content Placeholder 2"/>
          <p:cNvSpPr>
            <a:spLocks noGrp="1"/>
          </p:cNvSpPr>
          <p:nvPr>
            <p:ph idx="1"/>
          </p:nvPr>
        </p:nvSpPr>
        <p:spPr/>
        <p:txBody>
          <a:bodyPr/>
          <a:lstStyle/>
          <a:p>
            <a:r>
              <a:rPr lang="en-US" dirty="0"/>
              <a:t>Learning with combining additional features</a:t>
            </a:r>
          </a:p>
          <a:p>
            <a:endParaRPr lang="en-US" dirty="0"/>
          </a:p>
        </p:txBody>
      </p:sp>
      <p:pic>
        <p:nvPicPr>
          <p:cNvPr id="4" name="Picture 3"/>
          <p:cNvPicPr>
            <a:picLocks noChangeAspect="1"/>
          </p:cNvPicPr>
          <p:nvPr/>
        </p:nvPicPr>
        <p:blipFill>
          <a:blip r:embed="rId2"/>
          <a:stretch>
            <a:fillRect/>
          </a:stretch>
        </p:blipFill>
        <p:spPr>
          <a:xfrm>
            <a:off x="537983" y="2905899"/>
            <a:ext cx="4000501" cy="1330264"/>
          </a:xfrm>
          <a:prstGeom prst="rect">
            <a:avLst/>
          </a:prstGeom>
        </p:spPr>
      </p:pic>
      <p:sp>
        <p:nvSpPr>
          <p:cNvPr id="5" name="TextBox 4"/>
          <p:cNvSpPr txBox="1"/>
          <p:nvPr/>
        </p:nvSpPr>
        <p:spPr>
          <a:xfrm>
            <a:off x="592412" y="2438400"/>
            <a:ext cx="4071257" cy="507831"/>
          </a:xfrm>
          <a:prstGeom prst="rect">
            <a:avLst/>
          </a:prstGeom>
          <a:noFill/>
        </p:spPr>
        <p:txBody>
          <a:bodyPr wrap="square" rtlCol="0">
            <a:spAutoFit/>
          </a:bodyPr>
          <a:lstStyle/>
          <a:p>
            <a:r>
              <a:rPr lang="en-US" sz="1350" dirty="0"/>
              <a:t>Compare with deep learning methods</a:t>
            </a:r>
          </a:p>
          <a:p>
            <a:r>
              <a:rPr lang="en-US" sz="1350" dirty="0" err="1"/>
              <a:t>Severyn</a:t>
            </a:r>
            <a:r>
              <a:rPr lang="en-US" sz="1350" dirty="0"/>
              <a:t> et al. (SIGIR 2015) is the state-of-the-art result</a:t>
            </a:r>
          </a:p>
        </p:txBody>
      </p:sp>
      <p:pic>
        <p:nvPicPr>
          <p:cNvPr id="6" name="Picture 5"/>
          <p:cNvPicPr>
            <a:picLocks noChangeAspect="1"/>
          </p:cNvPicPr>
          <p:nvPr/>
        </p:nvPicPr>
        <p:blipFill>
          <a:blip r:embed="rId3"/>
          <a:stretch>
            <a:fillRect/>
          </a:stretch>
        </p:blipFill>
        <p:spPr>
          <a:xfrm>
            <a:off x="4873218" y="2623649"/>
            <a:ext cx="3283403" cy="2097046"/>
          </a:xfrm>
          <a:prstGeom prst="rect">
            <a:avLst/>
          </a:prstGeom>
        </p:spPr>
      </p:pic>
      <p:sp>
        <p:nvSpPr>
          <p:cNvPr id="7" name="TextBox 6"/>
          <p:cNvSpPr txBox="1"/>
          <p:nvPr/>
        </p:nvSpPr>
        <p:spPr>
          <a:xfrm>
            <a:off x="4717595" y="2257627"/>
            <a:ext cx="4297138" cy="507831"/>
          </a:xfrm>
          <a:prstGeom prst="rect">
            <a:avLst/>
          </a:prstGeom>
          <a:noFill/>
        </p:spPr>
        <p:txBody>
          <a:bodyPr wrap="square" rtlCol="0">
            <a:spAutoFit/>
          </a:bodyPr>
          <a:lstStyle/>
          <a:p>
            <a:r>
              <a:rPr lang="en-US" sz="1350" dirty="0"/>
              <a:t>Overview of previously published results on TREC QA data</a:t>
            </a:r>
          </a:p>
          <a:p>
            <a:r>
              <a:rPr lang="en-US" sz="1350" dirty="0"/>
              <a:t>(the best setting of each model trained on TRAIN-ALL)</a:t>
            </a:r>
          </a:p>
        </p:txBody>
      </p:sp>
      <p:sp>
        <p:nvSpPr>
          <p:cNvPr id="8" name="TextBox 7"/>
          <p:cNvSpPr txBox="1"/>
          <p:nvPr/>
        </p:nvSpPr>
        <p:spPr>
          <a:xfrm>
            <a:off x="598508" y="4960691"/>
            <a:ext cx="8401050" cy="1077218"/>
          </a:xfrm>
          <a:prstGeom prst="rect">
            <a:avLst/>
          </a:prstGeom>
          <a:noFill/>
        </p:spPr>
        <p:txBody>
          <a:bodyPr wrap="square" rtlCol="0">
            <a:spAutoFit/>
          </a:bodyPr>
          <a:lstStyle/>
          <a:p>
            <a:pPr marL="214313" indent="-214313">
              <a:buFont typeface="Arial" panose="020B0604020202020204" pitchFamily="34" charset="0"/>
              <a:buChar char="•"/>
            </a:pPr>
            <a:r>
              <a:rPr lang="en-US" sz="1600" dirty="0"/>
              <a:t>Combine the score of aNMM-1/aNMM-2 with QL score</a:t>
            </a:r>
          </a:p>
          <a:p>
            <a:pPr marL="214313" indent="-214313">
              <a:buFont typeface="Arial" panose="020B0604020202020204" pitchFamily="34" charset="0"/>
              <a:buChar char="•"/>
            </a:pPr>
            <a:r>
              <a:rPr lang="en-US" sz="1600" dirty="0"/>
              <a:t>With the combined feature, both aNMM-1 and aNMM-2 have better performances</a:t>
            </a:r>
          </a:p>
          <a:p>
            <a:pPr marL="214313" indent="-214313">
              <a:buFont typeface="Arial" panose="020B0604020202020204" pitchFamily="34" charset="0"/>
              <a:buChar char="•"/>
            </a:pPr>
            <a:r>
              <a:rPr lang="en-US" sz="1600" dirty="0"/>
              <a:t>aNMM-1 also outperforms CDNN by </a:t>
            </a:r>
            <a:r>
              <a:rPr lang="en-US" sz="1600" dirty="0" err="1"/>
              <a:t>Severyn</a:t>
            </a:r>
            <a:r>
              <a:rPr lang="en-US" sz="1600" dirty="0"/>
              <a:t> et al. ([5] in SIGIR 2015) which is the current state-of-the-art method</a:t>
            </a:r>
          </a:p>
        </p:txBody>
      </p:sp>
    </p:spTree>
    <p:extLst>
      <p:ext uri="{BB962C8B-B14F-4D97-AF65-F5344CB8AC3E}">
        <p14:creationId xmlns:p14="http://schemas.microsoft.com/office/powerpoint/2010/main" val="4255042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Outline</a:t>
            </a:r>
          </a:p>
        </p:txBody>
      </p:sp>
      <p:sp>
        <p:nvSpPr>
          <p:cNvPr id="3" name="Content Placeholder 2"/>
          <p:cNvSpPr>
            <a:spLocks noGrp="1"/>
          </p:cNvSpPr>
          <p:nvPr>
            <p:ph idx="1"/>
          </p:nvPr>
        </p:nvSpPr>
        <p:spPr>
          <a:xfrm>
            <a:off x="457200" y="1524000"/>
            <a:ext cx="8229600" cy="4800600"/>
          </a:xfrm>
        </p:spPr>
        <p:txBody>
          <a:bodyPr>
            <a:normAutofit/>
          </a:bodyPr>
          <a:lstStyle/>
          <a:p>
            <a:r>
              <a:rPr lang="en-US" dirty="0">
                <a:solidFill>
                  <a:schemeClr val="bg1">
                    <a:lumMod val="65000"/>
                  </a:schemeClr>
                </a:solidFill>
              </a:rPr>
              <a:t>Motivation</a:t>
            </a:r>
          </a:p>
          <a:p>
            <a:r>
              <a:rPr lang="en-US" dirty="0">
                <a:solidFill>
                  <a:schemeClr val="bg1">
                    <a:lumMod val="65000"/>
                  </a:schemeClr>
                </a:solidFill>
              </a:rPr>
              <a:t>Related Works</a:t>
            </a:r>
          </a:p>
          <a:p>
            <a:pPr lvl="1"/>
            <a:r>
              <a:rPr lang="en-US" dirty="0">
                <a:solidFill>
                  <a:schemeClr val="bg1">
                    <a:lumMod val="65000"/>
                  </a:schemeClr>
                </a:solidFill>
              </a:rPr>
              <a:t>Learning to rank for QA</a:t>
            </a:r>
          </a:p>
          <a:p>
            <a:pPr lvl="1"/>
            <a:r>
              <a:rPr lang="en-US" dirty="0">
                <a:solidFill>
                  <a:schemeClr val="bg1">
                    <a:lumMod val="65000"/>
                  </a:schemeClr>
                </a:solidFill>
              </a:rPr>
              <a:t>Deep learning for QA</a:t>
            </a:r>
          </a:p>
          <a:p>
            <a:r>
              <a:rPr lang="en-US" dirty="0">
                <a:solidFill>
                  <a:schemeClr val="bg1">
                    <a:lumMod val="65000"/>
                  </a:schemeClr>
                </a:solidFill>
              </a:rPr>
              <a:t>Attention-based Neural Matching Model</a:t>
            </a:r>
          </a:p>
          <a:p>
            <a:r>
              <a:rPr lang="en-US" dirty="0">
                <a:solidFill>
                  <a:schemeClr val="bg1">
                    <a:lumMod val="65000"/>
                  </a:schemeClr>
                </a:solidFill>
              </a:rPr>
              <a:t>Experiments</a:t>
            </a:r>
          </a:p>
          <a:p>
            <a:pPr marL="742950" lvl="2" indent="-342900"/>
            <a:r>
              <a:rPr lang="en-US" sz="2200" dirty="0">
                <a:solidFill>
                  <a:schemeClr val="bg1">
                    <a:lumMod val="65000"/>
                  </a:schemeClr>
                </a:solidFill>
              </a:rPr>
              <a:t>Data Set and Experiment Settings</a:t>
            </a:r>
          </a:p>
          <a:p>
            <a:pPr marL="742950" lvl="2" indent="-342900"/>
            <a:r>
              <a:rPr lang="en-US" sz="2200" dirty="0">
                <a:solidFill>
                  <a:schemeClr val="bg1">
                    <a:lumMod val="65000"/>
                  </a:schemeClr>
                </a:solidFill>
              </a:rPr>
              <a:t>Model Learning Results</a:t>
            </a:r>
          </a:p>
          <a:p>
            <a:pPr marL="742950" lvl="2" indent="-342900"/>
            <a:r>
              <a:rPr lang="en-US" sz="2200" dirty="0">
                <a:solidFill>
                  <a:schemeClr val="bg1">
                    <a:lumMod val="65000"/>
                  </a:schemeClr>
                </a:solidFill>
              </a:rPr>
              <a:t>Experimental Results for Ranking Answers</a:t>
            </a:r>
          </a:p>
          <a:p>
            <a:r>
              <a:rPr lang="en-US" b="1" dirty="0"/>
              <a:t>Conclusions and Future Work</a:t>
            </a:r>
          </a:p>
        </p:txBody>
      </p:sp>
    </p:spTree>
    <p:extLst>
      <p:ext uri="{BB962C8B-B14F-4D97-AF65-F5344CB8AC3E}">
        <p14:creationId xmlns:p14="http://schemas.microsoft.com/office/powerpoint/2010/main" val="1062303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Conclusions and Future Work</a:t>
            </a:r>
          </a:p>
        </p:txBody>
      </p:sp>
      <p:sp>
        <p:nvSpPr>
          <p:cNvPr id="3" name="Content Placeholder 2"/>
          <p:cNvSpPr>
            <a:spLocks noGrp="1"/>
          </p:cNvSpPr>
          <p:nvPr>
            <p:ph idx="1"/>
          </p:nvPr>
        </p:nvSpPr>
        <p:spPr/>
        <p:txBody>
          <a:bodyPr>
            <a:normAutofit/>
          </a:bodyPr>
          <a:lstStyle/>
          <a:p>
            <a:r>
              <a:rPr lang="en-US" dirty="0"/>
              <a:t>Propose an attention based neural matching model for ranking short answer text</a:t>
            </a:r>
          </a:p>
          <a:p>
            <a:pPr lvl="1"/>
            <a:r>
              <a:rPr lang="en-US" dirty="0"/>
              <a:t>Adopt value-shared weighting scheme instead of position-shared weighting scheme for combining matching signals</a:t>
            </a:r>
          </a:p>
          <a:p>
            <a:pPr lvl="1"/>
            <a:r>
              <a:rPr lang="en-US" dirty="0"/>
              <a:t>Incorporate question term importance learning using a question attention network</a:t>
            </a:r>
          </a:p>
          <a:p>
            <a:r>
              <a:rPr lang="en-US" dirty="0"/>
              <a:t>Perform a thorough experimental study with TREC QA data and show promising results</a:t>
            </a:r>
          </a:p>
          <a:p>
            <a:pPr lvl="1"/>
            <a:r>
              <a:rPr lang="en-US" dirty="0"/>
              <a:t>Without combining additional features</a:t>
            </a:r>
          </a:p>
          <a:p>
            <a:pPr lvl="2"/>
            <a:r>
              <a:rPr lang="en-US" dirty="0"/>
              <a:t>Outperform previous deep learning methods and feature engineering methods with large gains</a:t>
            </a:r>
          </a:p>
          <a:p>
            <a:pPr lvl="1"/>
            <a:r>
              <a:rPr lang="en-US" dirty="0"/>
              <a:t>With one simple additional feature</a:t>
            </a:r>
          </a:p>
          <a:p>
            <a:pPr lvl="2"/>
            <a:r>
              <a:rPr lang="en-US" dirty="0"/>
              <a:t>Outperform the state-of-the-art method</a:t>
            </a:r>
          </a:p>
        </p:txBody>
      </p:sp>
    </p:spTree>
    <p:extLst>
      <p:ext uri="{BB962C8B-B14F-4D97-AF65-F5344CB8AC3E}">
        <p14:creationId xmlns:p14="http://schemas.microsoft.com/office/powerpoint/2010/main" val="108995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down)">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Conclusions and Future Work</a:t>
            </a:r>
          </a:p>
        </p:txBody>
      </p:sp>
      <p:sp>
        <p:nvSpPr>
          <p:cNvPr id="3" name="Content Placeholder 2"/>
          <p:cNvSpPr>
            <a:spLocks noGrp="1"/>
          </p:cNvSpPr>
          <p:nvPr>
            <p:ph idx="1"/>
          </p:nvPr>
        </p:nvSpPr>
        <p:spPr/>
        <p:txBody>
          <a:bodyPr>
            <a:normAutofit fontScale="92500" lnSpcReduction="20000"/>
          </a:bodyPr>
          <a:lstStyle/>
          <a:p>
            <a:r>
              <a:rPr lang="en-US" dirty="0"/>
              <a:t>Additional results on Microsoft Research </a:t>
            </a:r>
            <a:r>
              <a:rPr lang="en-US" dirty="0" err="1"/>
              <a:t>WikiQA</a:t>
            </a:r>
            <a:r>
              <a:rPr lang="en-US" dirty="0"/>
              <a:t> data [11]</a:t>
            </a:r>
          </a:p>
          <a:p>
            <a:pPr lvl="1"/>
            <a:r>
              <a:rPr lang="en-US" dirty="0"/>
              <a:t>Double confirms the advantages of the attention based neural matching models for ranking answer sentences.</a:t>
            </a:r>
          </a:p>
          <a:p>
            <a:endParaRPr lang="en-US" dirty="0"/>
          </a:p>
          <a:p>
            <a:endParaRPr lang="en-US" dirty="0"/>
          </a:p>
          <a:p>
            <a:endParaRPr lang="en-US" dirty="0"/>
          </a:p>
          <a:p>
            <a:endParaRPr lang="en-US" dirty="0"/>
          </a:p>
          <a:p>
            <a:endParaRPr lang="en-US" dirty="0"/>
          </a:p>
          <a:p>
            <a:endParaRPr lang="en-US" dirty="0"/>
          </a:p>
          <a:p>
            <a:endParaRPr lang="en-US" dirty="0"/>
          </a:p>
          <a:p>
            <a:r>
              <a:rPr lang="en-US" dirty="0"/>
              <a:t>Future work</a:t>
            </a:r>
          </a:p>
          <a:p>
            <a:pPr lvl="1"/>
            <a:r>
              <a:rPr lang="en-US" dirty="0"/>
              <a:t>Extend our work to include non-factoid question answering data sets</a:t>
            </a:r>
          </a:p>
          <a:p>
            <a:pPr lvl="2"/>
            <a:r>
              <a:rPr lang="en-US" dirty="0"/>
              <a:t>Yahoo CQA /Stack Overflow/ </a:t>
            </a:r>
            <a:r>
              <a:rPr lang="en-US" dirty="0" err="1"/>
              <a:t>WebAP</a:t>
            </a:r>
            <a:endParaRPr lang="en-US" dirty="0"/>
          </a:p>
          <a:p>
            <a:pPr lvl="1"/>
            <a:r>
              <a:rPr lang="en-US" dirty="0"/>
              <a:t>Interactive QA &amp; Natural language dialogue for FAQ search</a:t>
            </a:r>
          </a:p>
          <a:p>
            <a:pPr lvl="1"/>
            <a:endParaRPr lang="en-US" dirty="0"/>
          </a:p>
          <a:p>
            <a:pPr lvl="1"/>
            <a:endParaRPr lang="en-US" dirty="0"/>
          </a:p>
        </p:txBody>
      </p:sp>
      <p:pic>
        <p:nvPicPr>
          <p:cNvPr id="4" name="Picture 3"/>
          <p:cNvPicPr>
            <a:picLocks noChangeAspect="1"/>
          </p:cNvPicPr>
          <p:nvPr/>
        </p:nvPicPr>
        <p:blipFill>
          <a:blip r:embed="rId2"/>
          <a:stretch>
            <a:fillRect/>
          </a:stretch>
        </p:blipFill>
        <p:spPr>
          <a:xfrm>
            <a:off x="3124200" y="2514600"/>
            <a:ext cx="3305175" cy="2224336"/>
          </a:xfrm>
          <a:prstGeom prst="rect">
            <a:avLst/>
          </a:prstGeom>
        </p:spPr>
      </p:pic>
      <p:sp>
        <p:nvSpPr>
          <p:cNvPr id="5" name="TextBox 4"/>
          <p:cNvSpPr txBox="1"/>
          <p:nvPr/>
        </p:nvSpPr>
        <p:spPr>
          <a:xfrm>
            <a:off x="457200" y="6248400"/>
            <a:ext cx="8305800" cy="261610"/>
          </a:xfrm>
          <a:prstGeom prst="rect">
            <a:avLst/>
          </a:prstGeom>
          <a:noFill/>
        </p:spPr>
        <p:txBody>
          <a:bodyPr wrap="square" rtlCol="0">
            <a:spAutoFit/>
          </a:bodyPr>
          <a:lstStyle/>
          <a:p>
            <a:r>
              <a:rPr lang="en-US" sz="1100" dirty="0"/>
              <a:t>[11] Yi Yang, Wen-tau </a:t>
            </a:r>
            <a:r>
              <a:rPr lang="en-US" sz="1100" dirty="0" err="1"/>
              <a:t>Yih</a:t>
            </a:r>
            <a:r>
              <a:rPr lang="en-US" sz="1100" dirty="0"/>
              <a:t> and Christopher Meek. </a:t>
            </a:r>
            <a:r>
              <a:rPr lang="en-US" sz="1100" dirty="0" err="1"/>
              <a:t>WikiQA</a:t>
            </a:r>
            <a:r>
              <a:rPr lang="en-US" sz="1100" dirty="0"/>
              <a:t>: A Challenge Dataset for Open-Domain Question Answering, In EMNLP’15.</a:t>
            </a:r>
          </a:p>
        </p:txBody>
      </p:sp>
    </p:spTree>
    <p:extLst>
      <p:ext uri="{BB962C8B-B14F-4D97-AF65-F5344CB8AC3E}">
        <p14:creationId xmlns:p14="http://schemas.microsoft.com/office/powerpoint/2010/main" val="447826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fontScale="90000"/>
          </a:bodyPr>
          <a:lstStyle/>
          <a:p>
            <a:r>
              <a:rPr lang="en-US" altLang="zh-CN" dirty="0"/>
              <a:t>Thank You</a:t>
            </a:r>
            <a:br>
              <a:rPr lang="en-US" altLang="zh-CN" dirty="0"/>
            </a:br>
            <a:r>
              <a:rPr lang="en-US" altLang="zh-CN" sz="2700" dirty="0"/>
              <a:t>Q&amp;A</a:t>
            </a:r>
            <a:br>
              <a:rPr lang="en-US" altLang="zh-CN" sz="1800" dirty="0"/>
            </a:br>
            <a:br>
              <a:rPr lang="en-US" sz="1800" dirty="0"/>
            </a:br>
            <a:r>
              <a:rPr lang="en-US" sz="1800" dirty="0"/>
              <a:t>Email: </a:t>
            </a:r>
            <a:r>
              <a:rPr lang="en-US" sz="1800" dirty="0">
                <a:hlinkClick r:id="rId2"/>
              </a:rPr>
              <a:t>lyang@cs.umass.edu</a:t>
            </a:r>
            <a:r>
              <a:rPr lang="en-US" sz="1800" dirty="0"/>
              <a:t> </a:t>
            </a:r>
            <a:br>
              <a:rPr lang="en-US" sz="1800" dirty="0"/>
            </a:br>
            <a:r>
              <a:rPr lang="en-US" altLang="zh-CN" sz="1800" dirty="0">
                <a:hlinkClick r:id="rId3"/>
              </a:rPr>
              <a:t>https://sites.google.com/site/lyangwww/</a:t>
            </a:r>
            <a:br>
              <a:rPr lang="en-US" sz="1800" dirty="0"/>
            </a:br>
            <a:endParaRPr lang="zh-CN" altLang="en-US" sz="1800" dirty="0"/>
          </a:p>
        </p:txBody>
      </p:sp>
      <p:pic>
        <p:nvPicPr>
          <p:cNvPr id="4" name="Picture 3"/>
          <p:cNvPicPr>
            <a:picLocks noChangeAspect="1"/>
          </p:cNvPicPr>
          <p:nvPr/>
        </p:nvPicPr>
        <p:blipFill>
          <a:blip r:embed="rId4"/>
          <a:stretch>
            <a:fillRect/>
          </a:stretch>
        </p:blipFill>
        <p:spPr>
          <a:xfrm>
            <a:off x="76200" y="4938985"/>
            <a:ext cx="990600" cy="1047205"/>
          </a:xfrm>
          <a:prstGeom prst="rect">
            <a:avLst/>
          </a:prstGeom>
        </p:spPr>
      </p:pic>
      <p:pic>
        <p:nvPicPr>
          <p:cNvPr id="6" name="Picture 5"/>
          <p:cNvPicPr>
            <a:picLocks noChangeAspect="1"/>
          </p:cNvPicPr>
          <p:nvPr/>
        </p:nvPicPr>
        <p:blipFill>
          <a:blip r:embed="rId5"/>
          <a:stretch>
            <a:fillRect/>
          </a:stretch>
        </p:blipFill>
        <p:spPr>
          <a:xfrm>
            <a:off x="7848600" y="5086956"/>
            <a:ext cx="1082040" cy="751261"/>
          </a:xfrm>
          <a:prstGeom prst="rect">
            <a:avLst/>
          </a:prstGeom>
        </p:spPr>
      </p:pic>
    </p:spTree>
    <p:extLst>
      <p:ext uri="{BB962C8B-B14F-4D97-AF65-F5344CB8AC3E}">
        <p14:creationId xmlns:p14="http://schemas.microsoft.com/office/powerpoint/2010/main" val="2879512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Motivation</a:t>
            </a:r>
          </a:p>
        </p:txBody>
      </p:sp>
      <p:sp>
        <p:nvSpPr>
          <p:cNvPr id="3" name="Content Placeholder 2"/>
          <p:cNvSpPr>
            <a:spLocks noGrp="1"/>
          </p:cNvSpPr>
          <p:nvPr>
            <p:ph idx="1"/>
          </p:nvPr>
        </p:nvSpPr>
        <p:spPr/>
        <p:txBody>
          <a:bodyPr/>
          <a:lstStyle/>
          <a:p>
            <a:r>
              <a:rPr lang="en-US" b="1" i="1" dirty="0"/>
              <a:t>Question answering </a:t>
            </a:r>
            <a:r>
              <a:rPr lang="en-US" dirty="0"/>
              <a:t>plays a central role in many popular mobile search systems and intelligent assistant systems</a:t>
            </a:r>
          </a:p>
          <a:p>
            <a:pPr lvl="1"/>
            <a:r>
              <a:rPr lang="en-US" sz="1800" dirty="0"/>
              <a:t>Google Assistant, Microsoft Cortana, Microsoft </a:t>
            </a:r>
            <a:r>
              <a:rPr lang="en-US" sz="1800" dirty="0" err="1"/>
              <a:t>Xiaoice</a:t>
            </a:r>
            <a:r>
              <a:rPr lang="en-US" sz="1800" dirty="0"/>
              <a:t>, IBM Watson, etc.</a:t>
            </a:r>
          </a:p>
          <a:p>
            <a:r>
              <a:rPr lang="en-US" dirty="0"/>
              <a:t>Users are more likely to expect direct answers instead of a rank list of documents from search results</a:t>
            </a:r>
          </a:p>
          <a:p>
            <a:pPr lvl="1"/>
            <a:r>
              <a:rPr lang="en-US" sz="1800" dirty="0"/>
              <a:t>Retrieve finer grained text units such as </a:t>
            </a:r>
            <a:r>
              <a:rPr lang="en-US" sz="1800" b="1" i="1" dirty="0"/>
              <a:t>passages or sentences </a:t>
            </a:r>
            <a:r>
              <a:rPr lang="en-US" sz="1800" dirty="0"/>
              <a:t>as </a:t>
            </a:r>
            <a:r>
              <a:rPr lang="en-US" sz="1800" b="1" i="1" dirty="0"/>
              <a:t>answers</a:t>
            </a:r>
            <a:r>
              <a:rPr lang="en-US" sz="1800" dirty="0"/>
              <a:t> for </a:t>
            </a:r>
            <a:r>
              <a:rPr lang="en-US" sz="1800" b="1" i="1" dirty="0"/>
              <a:t>Web queries </a:t>
            </a:r>
            <a:r>
              <a:rPr lang="en-US" sz="1800" dirty="0"/>
              <a:t>or </a:t>
            </a:r>
            <a:r>
              <a:rPr lang="en-US" sz="1800" b="1" i="1" dirty="0"/>
              <a:t>questions</a:t>
            </a:r>
          </a:p>
        </p:txBody>
      </p:sp>
      <p:pic>
        <p:nvPicPr>
          <p:cNvPr id="5" name="Picture 4"/>
          <p:cNvPicPr>
            <a:picLocks noChangeAspect="1"/>
          </p:cNvPicPr>
          <p:nvPr/>
        </p:nvPicPr>
        <p:blipFill>
          <a:blip r:embed="rId3"/>
          <a:stretch>
            <a:fillRect/>
          </a:stretch>
        </p:blipFill>
        <p:spPr>
          <a:xfrm>
            <a:off x="6460788" y="4000500"/>
            <a:ext cx="2460079" cy="1338134"/>
          </a:xfrm>
          <a:prstGeom prst="rect">
            <a:avLst/>
          </a:prstGeom>
        </p:spPr>
      </p:pic>
      <p:pic>
        <p:nvPicPr>
          <p:cNvPr id="6" name="Picture 5"/>
          <p:cNvPicPr>
            <a:picLocks noChangeAspect="1"/>
          </p:cNvPicPr>
          <p:nvPr/>
        </p:nvPicPr>
        <p:blipFill>
          <a:blip r:embed="rId4"/>
          <a:stretch>
            <a:fillRect/>
          </a:stretch>
        </p:blipFill>
        <p:spPr>
          <a:xfrm>
            <a:off x="223133" y="4673586"/>
            <a:ext cx="2385755" cy="1521193"/>
          </a:xfrm>
          <a:prstGeom prst="rect">
            <a:avLst/>
          </a:prstGeom>
        </p:spPr>
      </p:pic>
      <p:pic>
        <p:nvPicPr>
          <p:cNvPr id="7" name="Picture 6"/>
          <p:cNvPicPr>
            <a:picLocks noChangeAspect="1"/>
          </p:cNvPicPr>
          <p:nvPr/>
        </p:nvPicPr>
        <p:blipFill>
          <a:blip r:embed="rId5"/>
          <a:stretch>
            <a:fillRect/>
          </a:stretch>
        </p:blipFill>
        <p:spPr>
          <a:xfrm>
            <a:off x="2789317" y="4495800"/>
            <a:ext cx="3419475" cy="1433089"/>
          </a:xfrm>
          <a:prstGeom prst="rect">
            <a:avLst/>
          </a:prstGeom>
        </p:spPr>
      </p:pic>
      <p:pic>
        <p:nvPicPr>
          <p:cNvPr id="10" name="Picture 9"/>
          <p:cNvPicPr>
            <a:picLocks noChangeAspect="1"/>
          </p:cNvPicPr>
          <p:nvPr/>
        </p:nvPicPr>
        <p:blipFill>
          <a:blip r:embed="rId6"/>
          <a:stretch>
            <a:fillRect/>
          </a:stretch>
        </p:blipFill>
        <p:spPr>
          <a:xfrm>
            <a:off x="6919001" y="5415998"/>
            <a:ext cx="1590532" cy="1058693"/>
          </a:xfrm>
          <a:prstGeom prst="rect">
            <a:avLst/>
          </a:prstGeom>
        </p:spPr>
      </p:pic>
    </p:spTree>
    <p:extLst>
      <p:ext uri="{BB962C8B-B14F-4D97-AF65-F5344CB8AC3E}">
        <p14:creationId xmlns:p14="http://schemas.microsoft.com/office/powerpoint/2010/main" val="227027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Learning to Rank for QA</a:t>
            </a:r>
          </a:p>
        </p:txBody>
      </p:sp>
      <p:sp>
        <p:nvSpPr>
          <p:cNvPr id="3" name="Content Placeholder 2"/>
          <p:cNvSpPr>
            <a:spLocks noGrp="1"/>
          </p:cNvSpPr>
          <p:nvPr>
            <p:ph idx="1"/>
          </p:nvPr>
        </p:nvSpPr>
        <p:spPr>
          <a:xfrm>
            <a:off x="457200" y="1600200"/>
            <a:ext cx="8077200" cy="4800600"/>
          </a:xfrm>
        </p:spPr>
        <p:txBody>
          <a:bodyPr>
            <a:normAutofit/>
          </a:bodyPr>
          <a:lstStyle/>
          <a:p>
            <a:r>
              <a:rPr lang="en-US" dirty="0"/>
              <a:t>Many previous QA systems used a </a:t>
            </a:r>
            <a:r>
              <a:rPr lang="en-US" altLang="zh-CN" b="1" dirty="0"/>
              <a:t>learning to rank </a:t>
            </a:r>
            <a:r>
              <a:rPr lang="en-US" altLang="zh-CN" dirty="0"/>
              <a:t>approach</a:t>
            </a:r>
          </a:p>
          <a:p>
            <a:pPr lvl="1"/>
            <a:r>
              <a:rPr lang="en-US" dirty="0"/>
              <a:t>Encode question/answers with complex linguistic features including lexical, syntactic and semantic features</a:t>
            </a:r>
          </a:p>
          <a:p>
            <a:pPr lvl="1"/>
            <a:r>
              <a:rPr lang="en-US" dirty="0"/>
              <a:t>E.g. </a:t>
            </a:r>
            <a:r>
              <a:rPr lang="en-US" dirty="0" err="1"/>
              <a:t>Surdeanu</a:t>
            </a:r>
            <a:r>
              <a:rPr lang="en-US" dirty="0"/>
              <a:t> et al. [1,2] investigated a wide range of feature types for learning to rank answers</a:t>
            </a:r>
          </a:p>
          <a:p>
            <a:r>
              <a:rPr lang="en-US" dirty="0"/>
              <a:t>Problems with learning to rank approaches</a:t>
            </a:r>
          </a:p>
          <a:p>
            <a:pPr lvl="1"/>
            <a:r>
              <a:rPr lang="en-US" dirty="0"/>
              <a:t>Reply on </a:t>
            </a:r>
            <a:r>
              <a:rPr lang="en-US" b="1" dirty="0"/>
              <a:t>feature engineering</a:t>
            </a:r>
            <a:r>
              <a:rPr lang="en-US" dirty="0"/>
              <a:t>, which is time consuming and requires domain dependent expertise</a:t>
            </a:r>
          </a:p>
          <a:p>
            <a:pPr lvl="1"/>
            <a:r>
              <a:rPr lang="en-US" dirty="0"/>
              <a:t>Need </a:t>
            </a:r>
            <a:r>
              <a:rPr lang="en-US" b="1" dirty="0"/>
              <a:t>additional NLP parsers </a:t>
            </a:r>
            <a:r>
              <a:rPr lang="en-US" dirty="0"/>
              <a:t>or</a:t>
            </a:r>
            <a:r>
              <a:rPr lang="en-US" b="1" dirty="0"/>
              <a:t> external knowledge sources</a:t>
            </a:r>
            <a:endParaRPr lang="en-US" dirty="0"/>
          </a:p>
          <a:p>
            <a:pPr lvl="2"/>
            <a:r>
              <a:rPr lang="en-US" dirty="0"/>
              <a:t> may not be available for some languages</a:t>
            </a:r>
          </a:p>
          <a:p>
            <a:endParaRPr lang="en-US" dirty="0"/>
          </a:p>
        </p:txBody>
      </p:sp>
      <p:sp>
        <p:nvSpPr>
          <p:cNvPr id="4" name="Rectangle 3"/>
          <p:cNvSpPr/>
          <p:nvPr/>
        </p:nvSpPr>
        <p:spPr>
          <a:xfrm>
            <a:off x="514350" y="6040433"/>
            <a:ext cx="8477250" cy="430887"/>
          </a:xfrm>
          <a:prstGeom prst="rect">
            <a:avLst/>
          </a:prstGeom>
        </p:spPr>
        <p:txBody>
          <a:bodyPr wrap="square">
            <a:spAutoFit/>
          </a:bodyPr>
          <a:lstStyle/>
          <a:p>
            <a:r>
              <a:rPr lang="en-US" sz="1100" dirty="0"/>
              <a:t>[1] M. </a:t>
            </a:r>
            <a:r>
              <a:rPr lang="en-US" sz="1100" dirty="0" err="1"/>
              <a:t>Surdeanu</a:t>
            </a:r>
            <a:r>
              <a:rPr lang="en-US" sz="1100" dirty="0"/>
              <a:t>, M. </a:t>
            </a:r>
            <a:r>
              <a:rPr lang="en-US" sz="1100" dirty="0" err="1"/>
              <a:t>Ciaramita</a:t>
            </a:r>
            <a:r>
              <a:rPr lang="en-US" sz="1100" dirty="0"/>
              <a:t>, and H. Zaragoza. Learning to rank answers on large online QA collections. In ACL 2008.</a:t>
            </a:r>
          </a:p>
          <a:p>
            <a:r>
              <a:rPr lang="en-US" sz="1100" dirty="0"/>
              <a:t>[2] M. </a:t>
            </a:r>
            <a:r>
              <a:rPr lang="en-US" sz="1100" dirty="0" err="1"/>
              <a:t>Surdeanu</a:t>
            </a:r>
            <a:r>
              <a:rPr lang="en-US" sz="1100" dirty="0"/>
              <a:t>, M. </a:t>
            </a:r>
            <a:r>
              <a:rPr lang="en-US" sz="1100" dirty="0" err="1"/>
              <a:t>Ciaramita</a:t>
            </a:r>
            <a:r>
              <a:rPr lang="en-US" sz="1100" dirty="0"/>
              <a:t>, and H. Zaragoza. Learning to rank answers to non-factoid questions from web collections. </a:t>
            </a:r>
            <a:r>
              <a:rPr lang="en-US" sz="1100" dirty="0" err="1"/>
              <a:t>Comput</a:t>
            </a:r>
            <a:r>
              <a:rPr lang="en-US" sz="1100" dirty="0"/>
              <a:t>. Linguist.,  2011.</a:t>
            </a:r>
          </a:p>
        </p:txBody>
      </p:sp>
    </p:spTree>
    <p:extLst>
      <p:ext uri="{BB962C8B-B14F-4D97-AF65-F5344CB8AC3E}">
        <p14:creationId xmlns:p14="http://schemas.microsoft.com/office/powerpoint/2010/main" val="2538442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Deep Learning for QA</a:t>
            </a:r>
          </a:p>
        </p:txBody>
      </p:sp>
      <p:sp>
        <p:nvSpPr>
          <p:cNvPr id="3" name="Content Placeholder 2"/>
          <p:cNvSpPr>
            <a:spLocks noGrp="1"/>
          </p:cNvSpPr>
          <p:nvPr>
            <p:ph idx="1"/>
          </p:nvPr>
        </p:nvSpPr>
        <p:spPr/>
        <p:txBody>
          <a:bodyPr>
            <a:normAutofit/>
          </a:bodyPr>
          <a:lstStyle/>
          <a:p>
            <a:r>
              <a:rPr lang="en-US" dirty="0"/>
              <a:t>Recently  researchers have been studying </a:t>
            </a:r>
            <a:r>
              <a:rPr lang="en-US" b="1" dirty="0"/>
              <a:t>deep learning </a:t>
            </a:r>
            <a:r>
              <a:rPr lang="en-US" dirty="0"/>
              <a:t>approaches to learn semantic match between questions and answers</a:t>
            </a:r>
          </a:p>
          <a:p>
            <a:pPr lvl="1"/>
            <a:r>
              <a:rPr lang="en-US" dirty="0"/>
              <a:t>Convolutional Neural Networks (CNN) [3, 4, 5]</a:t>
            </a:r>
          </a:p>
          <a:p>
            <a:pPr lvl="1"/>
            <a:r>
              <a:rPr lang="en-US" dirty="0"/>
              <a:t>Long Short-Term Memory (LSTM) networks [6]</a:t>
            </a:r>
          </a:p>
          <a:p>
            <a:pPr lvl="1"/>
            <a:r>
              <a:rPr lang="en-US" dirty="0"/>
              <a:t>Benefit of not requiring hand-crafted linguistic features and external resources except pre-trained word embedding</a:t>
            </a:r>
          </a:p>
          <a:p>
            <a:pPr lvl="1"/>
            <a:r>
              <a:rPr lang="en-US" dirty="0"/>
              <a:t>Some of them [5] achieve state-of-the-art performance for </a:t>
            </a:r>
            <a:r>
              <a:rPr lang="en-US" b="1" i="1" dirty="0"/>
              <a:t>answer sentence selection </a:t>
            </a:r>
            <a:r>
              <a:rPr lang="en-US" dirty="0"/>
              <a:t>task benchmarked by the </a:t>
            </a:r>
            <a:r>
              <a:rPr lang="en-US" b="1" i="1" dirty="0"/>
              <a:t>TREC QA Data</a:t>
            </a:r>
          </a:p>
        </p:txBody>
      </p:sp>
      <p:sp>
        <p:nvSpPr>
          <p:cNvPr id="4" name="Rectangle 3"/>
          <p:cNvSpPr/>
          <p:nvPr/>
        </p:nvSpPr>
        <p:spPr>
          <a:xfrm>
            <a:off x="457200" y="5715000"/>
            <a:ext cx="8458200" cy="769441"/>
          </a:xfrm>
          <a:prstGeom prst="rect">
            <a:avLst/>
          </a:prstGeom>
        </p:spPr>
        <p:txBody>
          <a:bodyPr wrap="square">
            <a:spAutoFit/>
          </a:bodyPr>
          <a:lstStyle/>
          <a:p>
            <a:r>
              <a:rPr lang="en-US" sz="1100" dirty="0"/>
              <a:t>[3] L. Yu, K. M. Hermann, P. </a:t>
            </a:r>
            <a:r>
              <a:rPr lang="en-US" sz="1100" dirty="0" err="1"/>
              <a:t>Blunsom</a:t>
            </a:r>
            <a:r>
              <a:rPr lang="en-US" sz="1100" dirty="0"/>
              <a:t>, and S. </a:t>
            </a:r>
            <a:r>
              <a:rPr lang="en-US" sz="1100" dirty="0" err="1"/>
              <a:t>Pulman</a:t>
            </a:r>
            <a:r>
              <a:rPr lang="en-US" sz="1100" dirty="0"/>
              <a:t>. Deep Learning for Answer Sentence Selection. In NIPS Deep Learning Workshop, 2014.</a:t>
            </a:r>
          </a:p>
          <a:p>
            <a:r>
              <a:rPr lang="en-US" sz="1100" dirty="0"/>
              <a:t>[4] X. </a:t>
            </a:r>
            <a:r>
              <a:rPr lang="en-US" sz="1100" dirty="0" err="1"/>
              <a:t>Qiu</a:t>
            </a:r>
            <a:r>
              <a:rPr lang="en-US" sz="1100" dirty="0"/>
              <a:t> and X. Huang. Convolutional neural tensor network architecture for community-based question </a:t>
            </a:r>
            <a:r>
              <a:rPr lang="en-US" sz="1100" dirty="0" err="1"/>
              <a:t>answering.In</a:t>
            </a:r>
            <a:r>
              <a:rPr lang="en-US" sz="1100" dirty="0"/>
              <a:t> IJCAI 2015.</a:t>
            </a:r>
          </a:p>
          <a:p>
            <a:r>
              <a:rPr lang="en-US" sz="1100" dirty="0"/>
              <a:t>[5] A. </a:t>
            </a:r>
            <a:r>
              <a:rPr lang="en-US" sz="1100" dirty="0" err="1"/>
              <a:t>Severyn</a:t>
            </a:r>
            <a:r>
              <a:rPr lang="en-US" sz="1100" dirty="0"/>
              <a:t> and A. </a:t>
            </a:r>
            <a:r>
              <a:rPr lang="en-US" sz="1100" dirty="0" err="1"/>
              <a:t>Moschitti</a:t>
            </a:r>
            <a:r>
              <a:rPr lang="en-US" sz="1100" dirty="0"/>
              <a:t>. Learning to rank short text pairs with convolutional deep neural networks. In SIGIR 2015.</a:t>
            </a:r>
          </a:p>
          <a:p>
            <a:r>
              <a:rPr lang="en-US" sz="1100" dirty="0"/>
              <a:t>[6] D. Wang and E. Nyberg. A long short-term memory model for answer sentence selection in question answering. In ACL 2015.</a:t>
            </a:r>
          </a:p>
        </p:txBody>
      </p:sp>
    </p:spTree>
    <p:extLst>
      <p:ext uri="{BB962C8B-B14F-4D97-AF65-F5344CB8AC3E}">
        <p14:creationId xmlns:p14="http://schemas.microsoft.com/office/powerpoint/2010/main" val="4203571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Deep Learning for QA</a:t>
            </a:r>
          </a:p>
        </p:txBody>
      </p:sp>
      <p:sp>
        <p:nvSpPr>
          <p:cNvPr id="3" name="Content Placeholder 2"/>
          <p:cNvSpPr>
            <a:spLocks noGrp="1"/>
          </p:cNvSpPr>
          <p:nvPr>
            <p:ph idx="1"/>
          </p:nvPr>
        </p:nvSpPr>
        <p:spPr>
          <a:xfrm>
            <a:off x="533400" y="1600200"/>
            <a:ext cx="8161565" cy="4118373"/>
          </a:xfrm>
        </p:spPr>
        <p:txBody>
          <a:bodyPr>
            <a:normAutofit fontScale="92500" lnSpcReduction="10000"/>
          </a:bodyPr>
          <a:lstStyle/>
          <a:p>
            <a:r>
              <a:rPr lang="en-US" dirty="0"/>
              <a:t>Problems with current deep learning architectures for answer sentence selection</a:t>
            </a:r>
          </a:p>
          <a:p>
            <a:pPr lvl="1"/>
            <a:r>
              <a:rPr lang="en-US" dirty="0"/>
              <a:t>The proposed models, either based on CNN or LSTM, need to be </a:t>
            </a:r>
            <a:r>
              <a:rPr lang="en-US" b="1" dirty="0"/>
              <a:t>combined with additional features </a:t>
            </a:r>
            <a:r>
              <a:rPr lang="en-US" dirty="0"/>
              <a:t>such as word overlap features [3,5] and BM25 [6] to perform well</a:t>
            </a:r>
          </a:p>
          <a:p>
            <a:pPr lvl="1"/>
            <a:r>
              <a:rPr lang="en-US" dirty="0"/>
              <a:t>Without combining additional features, the performance of their model is </a:t>
            </a:r>
            <a:r>
              <a:rPr lang="en-US" b="1" i="1" dirty="0">
                <a:solidFill>
                  <a:srgbClr val="FF0000"/>
                </a:solidFill>
              </a:rPr>
              <a:t>significantly worse</a:t>
            </a:r>
          </a:p>
          <a:p>
            <a:pPr lvl="2"/>
            <a:r>
              <a:rPr lang="en-US" dirty="0"/>
              <a:t>Comparing with the results from the state-of-the-art methods using linguistic feature engineering [7]</a:t>
            </a:r>
          </a:p>
          <a:p>
            <a:r>
              <a:rPr lang="en-US" dirty="0"/>
              <a:t>Research question:</a:t>
            </a:r>
          </a:p>
          <a:p>
            <a:pPr lvl="1"/>
            <a:r>
              <a:rPr lang="en-US" dirty="0"/>
              <a:t>Could we build deep learning models that can </a:t>
            </a:r>
            <a:r>
              <a:rPr lang="en-US" b="1" dirty="0"/>
              <a:t>achieve comparable or even better performance without combining additional features </a:t>
            </a:r>
            <a:r>
              <a:rPr lang="en-US" dirty="0"/>
              <a:t>than methods using feature engineering ?</a:t>
            </a:r>
          </a:p>
        </p:txBody>
      </p:sp>
      <p:sp>
        <p:nvSpPr>
          <p:cNvPr id="4" name="Rectangle 3"/>
          <p:cNvSpPr/>
          <p:nvPr/>
        </p:nvSpPr>
        <p:spPr>
          <a:xfrm>
            <a:off x="609600" y="5845681"/>
            <a:ext cx="8235043" cy="261610"/>
          </a:xfrm>
          <a:prstGeom prst="rect">
            <a:avLst/>
          </a:prstGeom>
        </p:spPr>
        <p:txBody>
          <a:bodyPr wrap="square">
            <a:spAutoFit/>
          </a:bodyPr>
          <a:lstStyle/>
          <a:p>
            <a:r>
              <a:rPr lang="en-US" sz="1100" dirty="0"/>
              <a:t>[7] W.-t. </a:t>
            </a:r>
            <a:r>
              <a:rPr lang="en-US" sz="1100" dirty="0" err="1"/>
              <a:t>Yih</a:t>
            </a:r>
            <a:r>
              <a:rPr lang="en-US" sz="1100" dirty="0"/>
              <a:t>, M.-W. Chang, C. Meek, and A. </a:t>
            </a:r>
            <a:r>
              <a:rPr lang="en-US" sz="1100" dirty="0" err="1"/>
              <a:t>Pastusiak</a:t>
            </a:r>
            <a:r>
              <a:rPr lang="en-US" sz="1100" dirty="0"/>
              <a:t>. Question answering using enhanced lexical semantic models. In ACL 2013.</a:t>
            </a:r>
          </a:p>
        </p:txBody>
      </p:sp>
      <p:pic>
        <p:nvPicPr>
          <p:cNvPr id="5" name="Picture 4"/>
          <p:cNvPicPr>
            <a:picLocks noChangeAspect="1"/>
          </p:cNvPicPr>
          <p:nvPr/>
        </p:nvPicPr>
        <p:blipFill>
          <a:blip r:embed="rId3"/>
          <a:stretch>
            <a:fillRect/>
          </a:stretch>
        </p:blipFill>
        <p:spPr>
          <a:xfrm>
            <a:off x="7924800" y="5104186"/>
            <a:ext cx="862012" cy="970219"/>
          </a:xfrm>
          <a:prstGeom prst="rect">
            <a:avLst/>
          </a:prstGeom>
        </p:spPr>
      </p:pic>
    </p:spTree>
    <p:extLst>
      <p:ext uri="{BB962C8B-B14F-4D97-AF65-F5344CB8AC3E}">
        <p14:creationId xmlns:p14="http://schemas.microsoft.com/office/powerpoint/2010/main" val="1987544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8965"/>
            <a:ext cx="7924800" cy="838199"/>
          </a:xfrm>
        </p:spPr>
        <p:txBody>
          <a:bodyPr>
            <a:noAutofit/>
          </a:bodyPr>
          <a:lstStyle/>
          <a:p>
            <a:r>
              <a:rPr lang="en-US" sz="3200" dirty="0"/>
              <a:t>Observations From the Current Deep Learning Architectures for Ranking Answers</a:t>
            </a:r>
          </a:p>
        </p:txBody>
      </p:sp>
      <p:sp>
        <p:nvSpPr>
          <p:cNvPr id="3" name="Content Placeholder 2"/>
          <p:cNvSpPr>
            <a:spLocks noGrp="1"/>
          </p:cNvSpPr>
          <p:nvPr>
            <p:ph idx="1"/>
          </p:nvPr>
        </p:nvSpPr>
        <p:spPr>
          <a:xfrm>
            <a:off x="457200" y="1371600"/>
            <a:ext cx="8382000" cy="4800600"/>
          </a:xfrm>
        </p:spPr>
        <p:txBody>
          <a:bodyPr>
            <a:normAutofit fontScale="92500"/>
          </a:bodyPr>
          <a:lstStyle/>
          <a:p>
            <a:r>
              <a:rPr lang="en-US" dirty="0"/>
              <a:t>Architectures not specifically designed for question/answer matching</a:t>
            </a:r>
          </a:p>
          <a:p>
            <a:pPr lvl="1"/>
            <a:r>
              <a:rPr lang="en-US" dirty="0"/>
              <a:t>CNN</a:t>
            </a:r>
          </a:p>
          <a:p>
            <a:pPr lvl="2"/>
            <a:r>
              <a:rPr lang="en-US" dirty="0"/>
              <a:t>Uses position-shared weights with local perceptive filters to learn spatial regularities as in many CV tasks</a:t>
            </a:r>
          </a:p>
          <a:p>
            <a:pPr lvl="2"/>
            <a:r>
              <a:rPr lang="en-US" dirty="0"/>
              <a:t>Such spatial regularities may not exist in the semantic matching between questions and answers</a:t>
            </a:r>
          </a:p>
          <a:p>
            <a:pPr lvl="2"/>
            <a:r>
              <a:rPr lang="en-US" dirty="0"/>
              <a:t>Complex linguistic property of natural languages</a:t>
            </a:r>
          </a:p>
          <a:p>
            <a:pPr lvl="1"/>
            <a:r>
              <a:rPr lang="en-US" dirty="0"/>
              <a:t>LSTM</a:t>
            </a:r>
          </a:p>
          <a:p>
            <a:pPr lvl="2"/>
            <a:r>
              <a:rPr lang="en-US" dirty="0"/>
              <a:t>View the question/answer matching problem in a sequential way</a:t>
            </a:r>
          </a:p>
          <a:p>
            <a:pPr lvl="2"/>
            <a:r>
              <a:rPr lang="en-US" dirty="0"/>
              <a:t>No direct interactions between question and answer terms</a:t>
            </a:r>
          </a:p>
          <a:p>
            <a:pPr lvl="2"/>
            <a:r>
              <a:rPr lang="en-US" dirty="0"/>
              <a:t>Can not capture sufficiently detailed matching signals</a:t>
            </a:r>
          </a:p>
          <a:p>
            <a:r>
              <a:rPr lang="en-US" dirty="0"/>
              <a:t>Our solution</a:t>
            </a:r>
          </a:p>
          <a:p>
            <a:pPr lvl="1"/>
            <a:r>
              <a:rPr lang="en-US" dirty="0"/>
              <a:t>Introduce a novel </a:t>
            </a:r>
            <a:r>
              <a:rPr lang="en-US" b="1" i="1" dirty="0">
                <a:solidFill>
                  <a:srgbClr val="00B050"/>
                </a:solidFill>
              </a:rPr>
              <a:t>value-shared weighting scheme </a:t>
            </a:r>
            <a:r>
              <a:rPr lang="en-US" dirty="0"/>
              <a:t>in deep neural networks</a:t>
            </a:r>
          </a:p>
          <a:p>
            <a:pPr lvl="1"/>
            <a:r>
              <a:rPr lang="en-US" dirty="0"/>
              <a:t>Learn </a:t>
            </a:r>
            <a:r>
              <a:rPr lang="en-US" b="1" i="1" dirty="0">
                <a:solidFill>
                  <a:srgbClr val="00B050"/>
                </a:solidFill>
              </a:rPr>
              <a:t>value regularities </a:t>
            </a:r>
            <a:r>
              <a:rPr lang="en-US" dirty="0"/>
              <a:t>rather than spatial regularities</a:t>
            </a:r>
          </a:p>
        </p:txBody>
      </p:sp>
    </p:spTree>
    <p:extLst>
      <p:ext uri="{BB962C8B-B14F-4D97-AF65-F5344CB8AC3E}">
        <p14:creationId xmlns:p14="http://schemas.microsoft.com/office/powerpoint/2010/main" val="257174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down)">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wipe(down)">
                                      <p:cBhvr>
                                        <p:cTn id="36" dur="500"/>
                                        <p:tgtEl>
                                          <p:spTgt spid="3">
                                            <p:txEl>
                                              <p:pRg st="9" end="9"/>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wipe(down)">
                                      <p:cBhvr>
                                        <p:cTn id="39" dur="500"/>
                                        <p:tgtEl>
                                          <p:spTgt spid="3">
                                            <p:txEl>
                                              <p:pRg st="10" end="10"/>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wipe(down)">
                                      <p:cBhvr>
                                        <p:cTn id="4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458200" cy="4800600"/>
          </a:xfrm>
        </p:spPr>
        <p:txBody>
          <a:bodyPr/>
          <a:lstStyle/>
          <a:p>
            <a:r>
              <a:rPr lang="en-US" dirty="0"/>
              <a:t>Lack of modeling question focus</a:t>
            </a:r>
          </a:p>
          <a:p>
            <a:pPr lvl="1"/>
            <a:r>
              <a:rPr lang="en-US" dirty="0"/>
              <a:t>Understanding the focus of questions which are important terms is helpful for ranking answers correctly</a:t>
            </a:r>
          </a:p>
          <a:p>
            <a:pPr lvl="2"/>
            <a:r>
              <a:rPr lang="en-US" dirty="0"/>
              <a:t>E.g. Where was the </a:t>
            </a:r>
            <a:r>
              <a:rPr lang="en-US" i="1" dirty="0">
                <a:solidFill>
                  <a:srgbClr val="FF0000"/>
                </a:solidFill>
              </a:rPr>
              <a:t>first</a:t>
            </a:r>
            <a:r>
              <a:rPr lang="en-US" i="1" dirty="0"/>
              <a:t> </a:t>
            </a:r>
            <a:r>
              <a:rPr lang="en-US" i="1" dirty="0">
                <a:solidFill>
                  <a:srgbClr val="FF0000"/>
                </a:solidFill>
              </a:rPr>
              <a:t>burger king </a:t>
            </a:r>
            <a:r>
              <a:rPr lang="en-US" dirty="0"/>
              <a:t>restaurant </a:t>
            </a:r>
            <a:r>
              <a:rPr lang="en-US" i="1" dirty="0">
                <a:solidFill>
                  <a:srgbClr val="FF0000"/>
                </a:solidFill>
              </a:rPr>
              <a:t>opened</a:t>
            </a:r>
            <a:r>
              <a:rPr lang="en-US" dirty="0"/>
              <a:t> ?</a:t>
            </a:r>
          </a:p>
          <a:p>
            <a:pPr lvl="1"/>
            <a:r>
              <a:rPr lang="en-US" dirty="0"/>
              <a:t>Most existing text matching deep learning models do not explicitly model question focus</a:t>
            </a:r>
          </a:p>
          <a:p>
            <a:r>
              <a:rPr lang="en-US" dirty="0"/>
              <a:t>Our solution</a:t>
            </a:r>
          </a:p>
          <a:p>
            <a:pPr lvl="1"/>
            <a:r>
              <a:rPr lang="en-US" dirty="0"/>
              <a:t>Incorporate </a:t>
            </a:r>
            <a:r>
              <a:rPr lang="en-US" b="1" i="1" dirty="0">
                <a:solidFill>
                  <a:srgbClr val="00B050"/>
                </a:solidFill>
              </a:rPr>
              <a:t>attention scheme </a:t>
            </a:r>
            <a:r>
              <a:rPr lang="en-US" dirty="0"/>
              <a:t>over question terms</a:t>
            </a:r>
          </a:p>
          <a:p>
            <a:pPr lvl="2"/>
            <a:r>
              <a:rPr lang="en-US" dirty="0"/>
              <a:t>Introduce attention mechanisms with a gating function</a:t>
            </a:r>
          </a:p>
          <a:p>
            <a:pPr lvl="2"/>
            <a:r>
              <a:rPr lang="en-US" dirty="0"/>
              <a:t>Explicitly discriminate the question term importance</a:t>
            </a:r>
          </a:p>
        </p:txBody>
      </p:sp>
      <p:sp>
        <p:nvSpPr>
          <p:cNvPr id="5" name="Title 1"/>
          <p:cNvSpPr>
            <a:spLocks noGrp="1"/>
          </p:cNvSpPr>
          <p:nvPr>
            <p:ph type="title"/>
          </p:nvPr>
        </p:nvSpPr>
        <p:spPr>
          <a:xfrm>
            <a:off x="1066800" y="-8965"/>
            <a:ext cx="7924800" cy="838199"/>
          </a:xfrm>
        </p:spPr>
        <p:txBody>
          <a:bodyPr>
            <a:noAutofit/>
          </a:bodyPr>
          <a:lstStyle/>
          <a:p>
            <a:r>
              <a:rPr lang="en-US" sz="3200" dirty="0"/>
              <a:t>Observations From the Current Deep Learning Architectures for Ranking Answers</a:t>
            </a:r>
          </a:p>
        </p:txBody>
      </p:sp>
    </p:spTree>
    <p:extLst>
      <p:ext uri="{BB962C8B-B14F-4D97-AF65-F5344CB8AC3E}">
        <p14:creationId xmlns:p14="http://schemas.microsoft.com/office/powerpoint/2010/main" val="235100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down)">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Outline</a:t>
            </a:r>
          </a:p>
        </p:txBody>
      </p:sp>
      <p:sp>
        <p:nvSpPr>
          <p:cNvPr id="3" name="Content Placeholder 2"/>
          <p:cNvSpPr>
            <a:spLocks noGrp="1"/>
          </p:cNvSpPr>
          <p:nvPr>
            <p:ph idx="1"/>
          </p:nvPr>
        </p:nvSpPr>
        <p:spPr>
          <a:xfrm>
            <a:off x="457200" y="1524000"/>
            <a:ext cx="8229600" cy="4800600"/>
          </a:xfrm>
        </p:spPr>
        <p:txBody>
          <a:bodyPr>
            <a:normAutofit/>
          </a:bodyPr>
          <a:lstStyle/>
          <a:p>
            <a:r>
              <a:rPr lang="en-US" dirty="0">
                <a:solidFill>
                  <a:schemeClr val="bg1">
                    <a:lumMod val="65000"/>
                  </a:schemeClr>
                </a:solidFill>
              </a:rPr>
              <a:t>Motivation</a:t>
            </a:r>
          </a:p>
          <a:p>
            <a:r>
              <a:rPr lang="en-US" dirty="0">
                <a:solidFill>
                  <a:schemeClr val="bg1">
                    <a:lumMod val="65000"/>
                  </a:schemeClr>
                </a:solidFill>
              </a:rPr>
              <a:t>Related Works</a:t>
            </a:r>
          </a:p>
          <a:p>
            <a:pPr lvl="1"/>
            <a:r>
              <a:rPr lang="en-US" dirty="0">
                <a:solidFill>
                  <a:schemeClr val="bg1">
                    <a:lumMod val="65000"/>
                  </a:schemeClr>
                </a:solidFill>
              </a:rPr>
              <a:t>Learning to rank for QA</a:t>
            </a:r>
          </a:p>
          <a:p>
            <a:pPr lvl="1"/>
            <a:r>
              <a:rPr lang="en-US" dirty="0">
                <a:solidFill>
                  <a:schemeClr val="bg1">
                    <a:lumMod val="65000"/>
                  </a:schemeClr>
                </a:solidFill>
              </a:rPr>
              <a:t>Deep learning for QA</a:t>
            </a:r>
          </a:p>
          <a:p>
            <a:r>
              <a:rPr lang="en-US" b="1" dirty="0"/>
              <a:t>Attention-based Neural Matching Model</a:t>
            </a:r>
          </a:p>
          <a:p>
            <a:r>
              <a:rPr lang="en-US" dirty="0"/>
              <a:t>Experiments</a:t>
            </a:r>
          </a:p>
          <a:p>
            <a:pPr lvl="1"/>
            <a:r>
              <a:rPr lang="en-US" dirty="0"/>
              <a:t>Data Set and Experiment Settings</a:t>
            </a:r>
          </a:p>
          <a:p>
            <a:pPr lvl="1"/>
            <a:r>
              <a:rPr lang="en-US" dirty="0"/>
              <a:t>Model Learning Results</a:t>
            </a:r>
          </a:p>
          <a:p>
            <a:pPr lvl="1"/>
            <a:r>
              <a:rPr lang="en-US" dirty="0"/>
              <a:t>Experimental Results for Ranking Answers</a:t>
            </a:r>
          </a:p>
          <a:p>
            <a:r>
              <a:rPr lang="en-US" dirty="0"/>
              <a:t>Conclusions and Future Work</a:t>
            </a:r>
          </a:p>
        </p:txBody>
      </p:sp>
    </p:spTree>
    <p:extLst>
      <p:ext uri="{BB962C8B-B14F-4D97-AF65-F5344CB8AC3E}">
        <p14:creationId xmlns:p14="http://schemas.microsoft.com/office/powerpoint/2010/main" val="1549092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50002</TotalTime>
  <Words>2184</Words>
  <Application>Microsoft Office PowerPoint</Application>
  <PresentationFormat>On-screen Show (4:3)</PresentationFormat>
  <Paragraphs>407</Paragraphs>
  <Slides>24</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맑은 고딕</vt:lpstr>
      <vt:lpstr>宋体</vt:lpstr>
      <vt:lpstr>Arial</vt:lpstr>
      <vt:lpstr>Calibri</vt:lpstr>
      <vt:lpstr>Cambria Math</vt:lpstr>
      <vt:lpstr>Palatino Linotype</vt:lpstr>
      <vt:lpstr>Verdana</vt:lpstr>
      <vt:lpstr>Office Theme</vt:lpstr>
      <vt:lpstr>aNMM: Ranking Short Answer Texts with Attention-Based Neural Matching Model</vt:lpstr>
      <vt:lpstr>Outline</vt:lpstr>
      <vt:lpstr>Motivation</vt:lpstr>
      <vt:lpstr>Learning to Rank for QA</vt:lpstr>
      <vt:lpstr>Deep Learning for QA</vt:lpstr>
      <vt:lpstr>Deep Learning for QA</vt:lpstr>
      <vt:lpstr>Observations From the Current Deep Learning Architectures for Ranking Answers</vt:lpstr>
      <vt:lpstr>Observations From the Current Deep Learning Architectures for Ranking Answers</vt:lpstr>
      <vt:lpstr>Outline</vt:lpstr>
      <vt:lpstr>QA Matching Matrix</vt:lpstr>
      <vt:lpstr>Attention-based Neural Matching Model</vt:lpstr>
      <vt:lpstr>Value-shared Weighting</vt:lpstr>
      <vt:lpstr>Question Attention Network</vt:lpstr>
      <vt:lpstr>Two Variations: aNMM-1 and aNMM-2</vt:lpstr>
      <vt:lpstr>Back Propagation for Model Training</vt:lpstr>
      <vt:lpstr>Outline</vt:lpstr>
      <vt:lpstr>Experimental Data and Settings</vt:lpstr>
      <vt:lpstr>Model Learning Results</vt:lpstr>
      <vt:lpstr>Experimental Results</vt:lpstr>
      <vt:lpstr>Experimental Results</vt:lpstr>
      <vt:lpstr>Outline</vt:lpstr>
      <vt:lpstr>Conclusions and Future Work</vt:lpstr>
      <vt:lpstr>Conclusions and Future Work</vt:lpstr>
      <vt:lpstr>Thank You Q&amp;A  Email: lyang@cs.umass.edu  https://sites.google.com/site/lyangwww/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Quasi Synchronous Model for Information Retrieval</dc:title>
  <dc:creator>Jaehyun Park</dc:creator>
  <cp:lastModifiedBy>Liu Yang</cp:lastModifiedBy>
  <cp:revision>2152</cp:revision>
  <dcterms:created xsi:type="dcterms:W3CDTF">2011-07-11T19:03:18Z</dcterms:created>
  <dcterms:modified xsi:type="dcterms:W3CDTF">2016-10-25T18:44:34Z</dcterms:modified>
</cp:coreProperties>
</file>