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1" r:id="rId2"/>
    <p:sldId id="277" r:id="rId3"/>
    <p:sldId id="278" r:id="rId4"/>
    <p:sldId id="279" r:id="rId5"/>
    <p:sldId id="280" r:id="rId6"/>
    <p:sldId id="281" r:id="rId7"/>
    <p:sldId id="296" r:id="rId8"/>
    <p:sldId id="284" r:id="rId9"/>
    <p:sldId id="310" r:id="rId10"/>
    <p:sldId id="285" r:id="rId11"/>
    <p:sldId id="286" r:id="rId12"/>
    <p:sldId id="311" r:id="rId13"/>
    <p:sldId id="287" r:id="rId14"/>
    <p:sldId id="297" r:id="rId15"/>
    <p:sldId id="330" r:id="rId16"/>
    <p:sldId id="329" r:id="rId17"/>
    <p:sldId id="318" r:id="rId18"/>
    <p:sldId id="322" r:id="rId19"/>
    <p:sldId id="304" r:id="rId20"/>
    <p:sldId id="323" r:id="rId21"/>
    <p:sldId id="291" r:id="rId22"/>
    <p:sldId id="292" r:id="rId23"/>
    <p:sldId id="293" r:id="rId24"/>
    <p:sldId id="308" r:id="rId25"/>
    <p:sldId id="294" r:id="rId26"/>
    <p:sldId id="327" r:id="rId27"/>
    <p:sldId id="324" r:id="rId28"/>
    <p:sldId id="264" r:id="rId2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8F8AFF-DB97-42F1-8140-4D0C058BCB75}">
          <p14:sldIdLst>
            <p14:sldId id="261"/>
            <p14:sldId id="277"/>
            <p14:sldId id="278"/>
            <p14:sldId id="279"/>
            <p14:sldId id="280"/>
            <p14:sldId id="281"/>
            <p14:sldId id="296"/>
            <p14:sldId id="284"/>
            <p14:sldId id="310"/>
            <p14:sldId id="285"/>
            <p14:sldId id="286"/>
            <p14:sldId id="311"/>
            <p14:sldId id="287"/>
            <p14:sldId id="297"/>
            <p14:sldId id="330"/>
            <p14:sldId id="329"/>
            <p14:sldId id="318"/>
            <p14:sldId id="322"/>
            <p14:sldId id="304"/>
            <p14:sldId id="323"/>
            <p14:sldId id="291"/>
            <p14:sldId id="292"/>
            <p14:sldId id="293"/>
            <p14:sldId id="308"/>
            <p14:sldId id="294"/>
            <p14:sldId id="327"/>
            <p14:sldId id="324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1C1C"/>
    <a:srgbClr val="880015"/>
    <a:srgbClr val="6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774" autoAdjust="0"/>
    <p:restoredTop sz="82136" autoAdjust="0"/>
  </p:normalViewPr>
  <p:slideViewPr>
    <p:cSldViewPr>
      <p:cViewPr varScale="1">
        <p:scale>
          <a:sx n="60" d="100"/>
          <a:sy n="60" d="100"/>
        </p:scale>
        <p:origin x="10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4F758-7EC0-4D30-A6DF-6C467B76F08A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CEE99-2829-44F1-89E5-3FBCBB7510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5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FDCC6-A313-4AD1-BAAD-818A456DADD9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6B45-DC83-4139-8844-9C60A08DA5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0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 all, thanks for your time, and hope you can enjoy my talk. I’m Liu</a:t>
            </a:r>
            <a:r>
              <a:rPr lang="en-SG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Yang who is a PhD student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from UMass</a:t>
            </a:r>
            <a:r>
              <a:rPr lang="en-SG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Amherst and </a:t>
            </a:r>
            <a:r>
              <a:rPr lang="en-SG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</a:t>
            </a:r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his work was done with my mentors during my summer internship in Microsoft Research and Bing last year.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title of this paper is “</a:t>
            </a:r>
            <a:r>
              <a:rPr lang="en-US" altLang="zh-CN" sz="1200" dirty="0" smtClean="0"/>
              <a:t>Modeling User Interests for Zero-query Ranking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  <a:endParaRPr lang="en-SG" sz="120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612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derive user interests from the short text that users specified and the textual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 that users engaged with during their historical activity. Specifically, the information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 of user interests we consider include the following user behavior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Issued queries from the search behavior.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Satisfactory(SAT) clicked documents from the search behavior.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Browsed documents on an Internet browser and a Web portal.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Clicks and viewports on a personal assistant.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5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Users decide whether the services could collect their behavior data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users have the right to choose whether they would like the services to collect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behavior data. The logs we collected are from “opt-in” users only. To represent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interests, we extract entities from the text content specified by user behaviors.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also represent information card topics by entities exacted from card URLs. Entities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profiles and cards are linked with entities in a large scale knowledge base to get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richer representation of user interests.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11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82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feature group is based on statistics of user interactive history with different card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like average view time of each card type, accept ratio of each card type, etc.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of features aims at capturing individual user preferences of particular card type,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news, based on the statistics of the historical interactions. Specifically,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each &lt;user, card type&gt; pair, features extracted include historical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clickthrough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(CTR), SAT CTR (i.e., clicks with more than 30 seconds dwell time on landing pages),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 view rate (i.e., card views with more than 30 seconds), hybrid SAT rate (i.e., rate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either a SAT click or a SAT view), view rate, average view time, average view speed,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 ratio of the card suggestions, untrack ratio of the card type, ratio of the cards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a suggestion. The details of these features are explained in Table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30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described in Section 4, we can represent user interests by entities extracted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behavior across multiple services and devices. For cards with URLs, we can also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card topics with entities. So the next problem is how to measure the similarity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user entity sets and card entity sets. We consider features including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exact match, term match, language models, word embedding and entity taxonomy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knowledge base. In the following parts, we 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denote the entity set of the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i-th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user and the j-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0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 Embedding. We extract semantic similarity features between entities based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word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embeddings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Word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embeddings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[11,12] are continuous vector representations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words learned from very large data sets based on neural networks. The learned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 vectors can capture the semantic similarity between words. In our experiment,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trained a Word2Vec model using the skip-gram algorithm with hierarchical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softmax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[12]. The training data was from the Wikipedia English dump obtained on June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6th, 2015. Our model outputs vectors of size 200. The total number of distinct words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1; 425; 833. We then estimate entity vectors based on word vectors. For entities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phrases, we compute the average vector of embedding of words within the entity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phrase. After vector normalization, we use the dot product of entity vectors to measure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similarity. To define features for the similarity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we consider feature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variations inspired by hierarchical clustering algorithms as shown in table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02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way to extract semantic similarity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between entities is measuring the similarity of entity taxonomy [10]. As presented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Section 4, we link entities in the user interest profile with entities in a large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knowledge base. From the knowledge base, we can extract the entity taxonomy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the entity type information. Two entities without any common terms could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similarities if they share some common entity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10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user interests are influenced by their demographic information such as age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gender. The tastes of teenagers and adults are different. Men and women also have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preferences for information cards. Motivated by this intuition, we also extract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related to user demographic information. In addition to the raw user demographics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features, we also add user demographics features in a matched version.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the matched features of the user demographics features between the user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who clicked the card URLs. To achieve this, we need to compute the average age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average gender value for users that clicked on each card. The gender value is between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(male) and 2 (female), where the more the value is approaching 1, the more men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clicked the URLs in the corresponding card. Based on this, we compute the differences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user demographic features. We distinguish zero distance with null cases by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an offset to zero distance when we compute the matched version feature values.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details of these features are explained in the Table 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07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45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real data from a commercial intelligent personal assistant for the experiments.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training data is from one week between March 18th, 2015 and March 24th,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2015. The testing data is from one week between March 25th, 2015 and March 31st,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2015. The statistics of card impressions and users are shown in Table 5.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profiles represented by entities are built from multiple logs presented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4. The time window from user profile is from March 18th, 2014 to March 17th,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2015. So there is no overlap time between the user profiles and training/testing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5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3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2"/>
                <a:r>
                  <a:rPr lang="en-US" dirty="0" smtClean="0"/>
                  <a:t>SAT-Click: For each card in proactive impressions, we consider clicked cards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≥30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/>
                  <a:t>dwell time as relevant and other cards as </a:t>
                </a:r>
                <a:r>
                  <a:rPr lang="en-US" dirty="0" smtClean="0"/>
                  <a:t>non-relevant </a:t>
                </a:r>
              </a:p>
              <a:p>
                <a:pPr lvl="2"/>
                <a:r>
                  <a:rPr lang="en-US" dirty="0" smtClean="0"/>
                  <a:t>SAT-View</a:t>
                </a:r>
                <a:r>
                  <a:rPr lang="en-US" dirty="0"/>
                  <a:t>: </a:t>
                </a:r>
                <a:r>
                  <a:rPr lang="en-US" dirty="0" smtClean="0"/>
                  <a:t>Cards </a:t>
                </a:r>
                <a:r>
                  <a:rPr lang="en-US" dirty="0"/>
                  <a:t>with viewport </a:t>
                </a:r>
                <a:r>
                  <a:rPr lang="en-US" dirty="0" smtClean="0"/>
                  <a:t>duration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are labeled </a:t>
                </a:r>
                <a:r>
                  <a:rPr lang="en-US" dirty="0"/>
                  <a:t>as relevant and the others are </a:t>
                </a:r>
                <a:r>
                  <a:rPr lang="en-US" dirty="0" smtClean="0"/>
                  <a:t>non-relevant</a:t>
                </a:r>
              </a:p>
              <a:p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Since most proactive impressions have only one card with a positive relevance label,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we pick mean reciprocal rank(MRR) and NDCG@1 as the evaluation metric.</a:t>
                </a:r>
              </a:p>
              <a:p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Following previous research in reactive search personalization [3,6] and proactive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information card ranking[15], we use the SAT-Hybrid method to generate the relevance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labels in our experiments. This method considers all cards with a SAT-Click or a </a:t>
                </a:r>
                <a:r>
                  <a:rPr lang="en-US" sz="1200" b="0" i="0" u="none" strike="noStrike" kern="1200" baseline="0" dirty="0" err="1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SATView</a:t>
                </a:r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as relevant cards. The definition of SAT-Click and SAT-View are as following.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SAT-Click: For each card in proactive impressions, we consider clicked cards with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30s dwell time as relevant and other cards as non-relevant. This is a commonly used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strategy for generating relevance labels in reactive search systems.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SAT-View: Some types of cards do not require a click to satisfy users’ information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needs. For instance, users could scan the weather and temperature information on the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cards without any clicking behavior. Stock cards could also tell users the real-time stock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price of a company directly in the card content. Cards with viewport duration  10s are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labeled as relevant and the others are non-relevant.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2"/>
                <a:r>
                  <a:rPr lang="en-US" dirty="0" smtClean="0"/>
                  <a:t>SAT-Click: For each card in proactive impressions, we consider clicked cards with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≥30𝑠</a:t>
                </a:r>
                <a:r>
                  <a:rPr lang="en-US" dirty="0" smtClean="0"/>
                  <a:t>  </a:t>
                </a:r>
                <a:r>
                  <a:rPr lang="en-US" dirty="0"/>
                  <a:t>dwell time as relevant and other cards as </a:t>
                </a:r>
                <a:r>
                  <a:rPr lang="en-US" dirty="0" smtClean="0"/>
                  <a:t>non-relevant </a:t>
                </a:r>
              </a:p>
              <a:p>
                <a:pPr lvl="2"/>
                <a:r>
                  <a:rPr lang="en-US" dirty="0" smtClean="0"/>
                  <a:t>SAT-View</a:t>
                </a:r>
                <a:r>
                  <a:rPr lang="en-US" dirty="0"/>
                  <a:t>: </a:t>
                </a:r>
                <a:r>
                  <a:rPr lang="en-US" dirty="0" smtClean="0"/>
                  <a:t>Cards </a:t>
                </a:r>
                <a:r>
                  <a:rPr lang="en-US" dirty="0"/>
                  <a:t>with viewport </a:t>
                </a:r>
                <a:r>
                  <a:rPr lang="en-US" dirty="0" smtClean="0"/>
                  <a:t>duration </a:t>
                </a:r>
                <a:r>
                  <a:rPr lang="en-US" i="0">
                    <a:latin typeface="Cambria Math" panose="02040503050406030204" pitchFamily="18" charset="0"/>
                  </a:rPr>
                  <a:t>≥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</a:t>
                </a:r>
                <a:r>
                  <a:rPr lang="en-US" i="0">
                    <a:latin typeface="Cambria Math" panose="02040503050406030204" pitchFamily="18" charset="0"/>
                  </a:rPr>
                  <a:t>0𝑠</a:t>
                </a:r>
                <a:r>
                  <a:rPr lang="en-US" dirty="0" smtClean="0"/>
                  <a:t> are labeled </a:t>
                </a:r>
                <a:r>
                  <a:rPr lang="en-US" dirty="0"/>
                  <a:t>as relevant and the others are </a:t>
                </a:r>
                <a:r>
                  <a:rPr lang="en-US" dirty="0" smtClean="0"/>
                  <a:t>non-relevant</a:t>
                </a:r>
              </a:p>
              <a:p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Since most proactive impressions have only one card with a positive relevance label,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we pick mean reciprocal rank(MRR) and NDCG@1 as the evaluation metric.</a:t>
                </a:r>
              </a:p>
              <a:p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Following previous research in reactive search personalization [3,6] and proactive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information card ranking[15], we use the SAT-Hybrid method to generate the relevance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labels in our experiments. This method considers all cards with a SAT-Click or a </a:t>
                </a:r>
                <a:r>
                  <a:rPr lang="en-US" sz="1200" b="0" i="0" u="none" strike="noStrike" kern="1200" baseline="0" dirty="0" err="1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SATView</a:t>
                </a:r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as relevant cards. The definition of SAT-Click and SAT-View are as following.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SAT-Click: For each card in proactive impressions, we consider clicked cards with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30s dwell time as relevant and other cards as non-relevant. This is a commonly used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strategy for generating relevance labels in reactive search systems.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SAT-View: Some types of cards do not require a click to satisfy users’ information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needs. For instance, users could scan the weather and temperature information on the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cards without any clicking behavior. Stock cards could also tell users the real-time stock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price of a company directly in the card content. Cards with viewport duration  10s are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labeled as relevant and the others are non-relevant.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51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choose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LambdaMART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[20] as our learning model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rerank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cards based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extracted in Section 5.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LambdaMART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extension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LambdaRank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[5].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to rank method based on gradient boosted regression trees is one of the most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models for the ranking task. It won Track 1 of the 2010 Yahoo! Learning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Rank Challenge and was commonly used in previous research on personalized ranking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compare the performance of different rankers. The baseline ranker is a production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ranker which has been shipped to a commercial personal assistant system.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production ranker includes features that statically rank the different information cards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their relative importance, and dynamic features that adjust their relevance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scores based on the contextual information and the card content. This ranker is similar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comparable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 as described in [15]. We only report the relative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gains and losses of other rankers against this production ranker to respect the proprietary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nature of this ranker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8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rankers which are compared with the baseline ranker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the following: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UMPRanker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-I(IF): The ranker from adding IF features on top of the features being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in the production ranker.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UMPRanker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-IE (IF + EF): The ranker from adding IF and EF features on top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being used in the production ranker.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UMPRanker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-IEU(IF + EF+ UD): The ranker from adding IF, EF and UD features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top of the features being used in the production ranker.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34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6 summarizes the relative improvements of the different rankers against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baseline ranker. Starting from the base set of features used in the baseline model,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gradually add the three feature groups introduced in Section 5, namely, IF, EF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UD. IF is the feature group of directly modeling user historical interactions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proactive cards, which is a coarser-level modeling, based on the card type, while EF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finer-grained modeling at the level of entities. UD is the group of demographical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features, which can be seen as a multiplier/conditioner on top of the first two feature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 for additional gains.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 can see, with the IF features, we were able to capture the user interests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nicely, resulting in significant improvements of 2.18% in MRR and 2.25% in NDCG@1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to the strong baseline ranker that was shipped to production, which is very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substantial. On top of the baseline features and IF features, adding EF features,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able to see significant larger gains of 2.37% in MRR and 2.38% in NDCG@1,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demonstrating the substantial additional values in the entity-level modeling. Finally,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UD features added, we were able to see additional statistically significant gains,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though to a lesser extent, making the total improvements of MRR to NDCG@1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to 2.39%.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24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there is a typo in the paper where there shouldn’t have 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ViewRate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paper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we perform feature importance analysis. By analyzing the relative importance,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gain insights into the importance of each feature for the proactive ranking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LambdaMART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enables us to report the relative feature importance of each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feature. Table 7 shows the top 10 features ordered by feature importance among IF,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 and UD feature groups. Half of the most important 10 features come from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feature group. 3 features come from the EF feature group and the rest are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UD feature group. Features with the highest feature importance are V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iewRate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KBTaxonomyLevel1Weighted, CTR,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AverageV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iewTime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LMScore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Features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V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iewRate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CTR,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AverageV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iewTime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capture users’ preferences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card types based on user historical interaction with the intelligent assistant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Entity based features like KBTaxonomyLevel1Weighted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LMScore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useful for improving proactive ranking through modeling user interests with user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engaged textual content with term matching and semantic features. UD features,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Table 7, are not as important as IF and EF features. However, they can still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contribute to a better proactive ranking by capturing user preferences with user demographics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98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better understand the improvements in ranking enabled through our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UMPRanker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conduct case studies to look into the changes in the re-rankings of the proactive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cards. From the examples, we find that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UMPRanker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able to identify the individual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 types that each user prefers and rank them higher for the user (e.g., for users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 like restaurant cards, the cards are promoted higher), thanks to the IF features;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customized ranking for different demographics, thanks to UD features (e.g.,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promoting sports cards for male users). And finally, we also observe the proposed EF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allow finer-grained improvements to adapt the ranking according to the user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interests at the entity-level. Table 8 provides an example of this. As we can see, two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 cards were promoted (i.e., News1 from 3rd to 1st, News2 from 4th to 2nd), while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News card (i.e., News3 from 2nd to 4th) was demoted. A closer look at the data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reveals that the two promoted news cards are of higher weights learned in the EF representations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user interests due to higher historical engagements with the entities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(embedded in the news articles of News1 and News2) for the user, showing the ben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efits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finer-grained modeling such as EF on top of the coarser-grained user interests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modeling at the card type level through IF.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27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30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paper, we explore a variety of ways to model user interests, with the focus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improving the ranking of information cards for proactive systems such as Google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and Microsoft Cortana. We propose a learning to rank framework and encode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models as features, which include coarser-grained modeling of card type preferences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directly mined from the historical interactions, finer-grained modeling of entity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preferences, and features that capture the variations among demographics. Experiments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performed with large-scale logs from a commercial proactive search system show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method significantly outperforms a strong baseline method deployed in production,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show that the fine-grained modeling at the entity-level and demographics enable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improvements on top of the coarser-grained card-type level modeling.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future, we plan to experiment with different strategies, such as collaborative filtering,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 address the feature sparsity in entity-level modeling and contextualize the user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 modeling on factors such as time and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31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recent boom of mobile internet has seen the emergence of proactive search systems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Google Now, Apple Siri and Microsoft Cortana. Unlike traditional reactive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search systems where the search engines return results in response to queries issued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users, proactive search systems actively push information cards to users on mobile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 based on the context such as time, location, environment (e.g., weather),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user interests. Information cards are concise and informative snippets commonly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many intelligent personal assistant systems. Figure 1 shows examples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proactive information cards presented in Apple Siri (stocks), Google Now (flight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weather) and Microsoft Cortana (news). There are no explicit queries for these returned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cards which are triggered by some particular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75940-43A7-4EFD-9F36-0C44B4B39D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6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 for these proactive search systems increases in mobile environments,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the users’ ability to interact with the system is hampered by the physical limitations of the devices[2].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Thus future information retrieval systems must infer user information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 and respond with information appropriate to the current context without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having to enter a query. User modeling plays a critical role for understanding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information needs in the absence of query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9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Despite the abundance of research about user modeling and personalization for reactive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search systems [1,4,19], little is known about how to model user interests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improve the effectiveness of the proactive systems. The closest research to our paper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recent work by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Shokouhi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[15] , where the authors looked at the usage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patterns of proactive systems and aimed to understand the connections between reactive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searching behavior and user interaction with the proactive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91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paper, we explore a broader variety of ways and data sources in modeling user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interests and compare the proposed method with a baseline that is similar and comparable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 presented in [15] for the application of improving ranking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cards of the proactive systems. Our explorations include modeling at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coarser-level of card types, to finer-grained modeling of entities, and the capturing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variations lie in the variety of demographics. We develop entity based representations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user interests and card topics. Entities are extracted from user search/browse logs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across multiple commercial platforms and devices to represent user interests. For card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topics, entities are extracted from the associated URLs. To reduce the feature sparsity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problem, we propose entity semantic similarity features based on word embedding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entity taxonomy in knowledge 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585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02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propose a framework for proactive ranking referred to as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UMPRanker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(User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Modeling based Proactive Ranker). Firstly we mine user interests from multiple user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logs. Each user is distinguished by a unique and anonymized identifier which is commonly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in these platforms. The information collected from these different platforms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the basis of our user modeling. Then we derive multiple user interest features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entity based user interests, card type based implicit feedback and user demographics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the collected information. Information cards are generated from multiple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pre-defined information sources and templates including weather, finance, news,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calendar, places, event, sports, flight, traffic, fitness, etc. We also extract card features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associated URLs and card types. Given user features and card features, we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 a learning to rank model. Given a trigger context like particular time, location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event, information cards are ranked by the model and pushed to the user’s device.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5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6B45-DC83-4139-8844-9C60A08DA50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7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FC96DDC0-6C89-4FEC-8C13-CDBDE7E0C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jhpark\Pictures\umass-seal-gray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3" y="6096000"/>
            <a:ext cx="714375" cy="7143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0001-CC1B-4F3E-BE2C-8E3E95FFFE70}" type="datetime1">
              <a:rPr lang="en-US" altLang="ko-KR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88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8" descr="A [blk-201].jpg                                                00000893 keithpaul                      BC07756D: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3" y="433388"/>
            <a:ext cx="3049587" cy="404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EB3D-D7C2-484E-BBF0-FABA7D178BC8}" type="datetime1">
              <a:rPr lang="en-US" altLang="ko-KR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F890-B53F-478F-BB78-213065E8ECA7}" type="datetime1">
              <a:rPr lang="en-US" altLang="ko-KR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FC96DDC0-6C89-4FEC-8C13-CDBDE7E0C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5506-F94D-4CB0-8367-1DC15E2A857E}" type="datetime1">
              <a:rPr lang="en-US" altLang="ko-KR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AA33-AFEC-4E5D-8BDD-3B771EC3A4AC}" type="datetime1">
              <a:rPr lang="en-US" altLang="ko-KR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C29-3420-4C75-900F-B2CFB9BAA7CC}" type="datetime1">
              <a:rPr lang="en-US" altLang="ko-KR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0A61-9364-4016-8442-FD57F16BCC73}" type="datetime1">
              <a:rPr lang="en-US" altLang="ko-KR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DA6D-99EE-43D2-87C8-A645175DF348}" type="datetime1">
              <a:rPr lang="en-US" altLang="ko-KR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372F-3459-4844-B09A-DF35D4472D07}" type="datetime1">
              <a:rPr lang="en-US" altLang="ko-KR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797-2D46-47B2-B14A-0D202872F98D}" type="datetime1">
              <a:rPr lang="en-US" altLang="ko-KR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53201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D417-F7AA-4D0E-85FE-F089C0924C66}" type="datetime1">
              <a:rPr lang="en-US" altLang="ko-KR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881C1C"/>
          </a:solidFill>
          <a:ln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C:\Users\jhpark\Pictures\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0"/>
            <a:ext cx="1143000" cy="48006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153279"/>
            <a:ext cx="7924800" cy="53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553200"/>
            <a:ext cx="9144000" cy="30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29400"/>
            <a:ext cx="2133600" cy="152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C96DDC0-6C89-4FEC-8C13-CDBDE7E0C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lyangwww/" TargetMode="External"/><Relationship Id="rId2" Type="http://schemas.openxmlformats.org/officeDocument/2006/relationships/hyperlink" Target="mailto:lyang@cs.umass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/>
              <a:t>Modeling User Interests for Zero-query Ranking</a:t>
            </a:r>
            <a:endParaRPr lang="zh-CN" altLang="en-US" sz="4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Liu Yang, </a:t>
            </a:r>
            <a:r>
              <a:rPr lang="en-US" altLang="zh-CN" sz="1400" dirty="0">
                <a:solidFill>
                  <a:schemeClr val="tx1"/>
                </a:solidFill>
              </a:rPr>
              <a:t>Qi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Guo</a:t>
            </a:r>
            <a:r>
              <a:rPr lang="en-US" altLang="zh-CN" sz="1400" dirty="0" smtClean="0">
                <a:solidFill>
                  <a:schemeClr val="tx1"/>
                </a:solidFill>
              </a:rPr>
              <a:t>, </a:t>
            </a:r>
            <a:r>
              <a:rPr lang="en-US" altLang="zh-CN" sz="1400" dirty="0">
                <a:solidFill>
                  <a:schemeClr val="tx1"/>
                </a:solidFill>
              </a:rPr>
              <a:t>Yang </a:t>
            </a:r>
            <a:r>
              <a:rPr lang="en-US" altLang="zh-CN" sz="1400" dirty="0" smtClean="0">
                <a:solidFill>
                  <a:schemeClr val="tx1"/>
                </a:solidFill>
              </a:rPr>
              <a:t>Song, </a:t>
            </a:r>
            <a:r>
              <a:rPr lang="en-US" altLang="zh-CN" sz="1400" dirty="0" err="1">
                <a:solidFill>
                  <a:schemeClr val="tx1"/>
                </a:solidFill>
              </a:rPr>
              <a:t>Sha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Meng</a:t>
            </a:r>
            <a:r>
              <a:rPr lang="en-US" altLang="zh-CN" sz="1400" dirty="0" smtClean="0">
                <a:solidFill>
                  <a:schemeClr val="tx1"/>
                </a:solidFill>
              </a:rPr>
              <a:t>, </a:t>
            </a:r>
            <a:r>
              <a:rPr lang="en-US" altLang="zh-CN" sz="1400" dirty="0" err="1">
                <a:solidFill>
                  <a:schemeClr val="tx1"/>
                </a:solidFill>
              </a:rPr>
              <a:t>Milad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Shokouhi</a:t>
            </a:r>
            <a:r>
              <a:rPr lang="en-US" altLang="zh-CN" sz="1400" dirty="0" smtClean="0">
                <a:solidFill>
                  <a:schemeClr val="tx1"/>
                </a:solidFill>
              </a:rPr>
              <a:t>, </a:t>
            </a:r>
            <a:r>
              <a:rPr lang="en-US" altLang="zh-CN" sz="1400" dirty="0">
                <a:solidFill>
                  <a:schemeClr val="tx1"/>
                </a:solidFill>
              </a:rPr>
              <a:t>Kieran </a:t>
            </a:r>
            <a:r>
              <a:rPr lang="en-US" altLang="zh-CN" sz="1400" dirty="0" smtClean="0">
                <a:solidFill>
                  <a:schemeClr val="tx1"/>
                </a:solidFill>
              </a:rPr>
              <a:t>McDonald,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and W. </a:t>
            </a:r>
            <a:r>
              <a:rPr lang="en-US" altLang="zh-CN" sz="1400" dirty="0" smtClean="0">
                <a:solidFill>
                  <a:schemeClr val="tx1"/>
                </a:solidFill>
              </a:rPr>
              <a:t>Bruce Croft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Center for Intelligent Information Retrieval, University of </a:t>
            </a:r>
            <a:r>
              <a:rPr lang="en-US" altLang="zh-CN" sz="1400" dirty="0" smtClean="0">
                <a:solidFill>
                  <a:schemeClr val="tx1"/>
                </a:solidFill>
              </a:rPr>
              <a:t>Massachusetts Amherst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Microsoft Bing, Microsoft </a:t>
            </a:r>
            <a:r>
              <a:rPr lang="en-US" altLang="zh-CN" sz="1400" dirty="0">
                <a:solidFill>
                  <a:schemeClr val="tx1"/>
                </a:solidFill>
              </a:rPr>
              <a:t>Research </a:t>
            </a:r>
            <a:r>
              <a:rPr lang="en-US" altLang="zh-CN" sz="1400" dirty="0" smtClean="0">
                <a:solidFill>
                  <a:schemeClr val="tx1"/>
                </a:solidFill>
              </a:rPr>
              <a:t>Redmond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Microsoft </a:t>
            </a:r>
            <a:r>
              <a:rPr lang="en-US" altLang="zh-CN" sz="1400" dirty="0">
                <a:solidFill>
                  <a:schemeClr val="tx1"/>
                </a:solidFill>
              </a:rPr>
              <a:t>Research </a:t>
            </a:r>
            <a:r>
              <a:rPr lang="en-US" altLang="zh-CN" sz="1400" dirty="0" smtClean="0">
                <a:solidFill>
                  <a:schemeClr val="tx1"/>
                </a:solidFill>
              </a:rPr>
              <a:t>Cambridge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1" y="5020025"/>
            <a:ext cx="945733" cy="999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5308657"/>
            <a:ext cx="1607185" cy="71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5410200"/>
            <a:ext cx="217568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Mining User Interests From </a:t>
            </a:r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 </a:t>
            </a:r>
            <a:r>
              <a:rPr lang="en-US" dirty="0"/>
              <a:t>user interests from the </a:t>
            </a:r>
            <a:r>
              <a:rPr lang="en-US" dirty="0" smtClean="0"/>
              <a:t>textual content that users </a:t>
            </a:r>
            <a:r>
              <a:rPr lang="en-US" dirty="0"/>
              <a:t>engaged </a:t>
            </a:r>
            <a:r>
              <a:rPr lang="en-US" dirty="0" smtClean="0"/>
              <a:t>with</a:t>
            </a:r>
          </a:p>
          <a:p>
            <a:pPr lvl="1"/>
            <a:r>
              <a:rPr lang="en-US" dirty="0" smtClean="0"/>
              <a:t>Issued queries </a:t>
            </a:r>
          </a:p>
          <a:p>
            <a:pPr lvl="1"/>
            <a:r>
              <a:rPr lang="en-US" dirty="0" smtClean="0"/>
              <a:t>Satisfactory(SAT</a:t>
            </a:r>
            <a:r>
              <a:rPr lang="en-US" dirty="0"/>
              <a:t>) clicked </a:t>
            </a:r>
            <a:r>
              <a:rPr lang="en-US" dirty="0" smtClean="0"/>
              <a:t>documents</a:t>
            </a:r>
            <a:endParaRPr lang="en-US" dirty="0"/>
          </a:p>
          <a:p>
            <a:pPr lvl="1"/>
            <a:r>
              <a:rPr lang="en-US" dirty="0" smtClean="0"/>
              <a:t>Browsed documents </a:t>
            </a:r>
          </a:p>
          <a:p>
            <a:pPr lvl="1"/>
            <a:r>
              <a:rPr lang="en-US" dirty="0" smtClean="0"/>
              <a:t>Clicks and viewports on a personal assistant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Mining User Interests From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Logs we collected are from “opt-in” users only </a:t>
            </a:r>
          </a:p>
          <a:p>
            <a:r>
              <a:rPr lang="en-US" dirty="0" smtClean="0"/>
              <a:t>Entity based user interest representation</a:t>
            </a:r>
          </a:p>
          <a:p>
            <a:r>
              <a:rPr lang="en-US" dirty="0"/>
              <a:t>R</a:t>
            </a:r>
            <a:r>
              <a:rPr lang="en-US" dirty="0" smtClean="0"/>
              <a:t>epresent </a:t>
            </a:r>
            <a:r>
              <a:rPr lang="en-US" dirty="0"/>
              <a:t>information card topics </a:t>
            </a:r>
            <a:r>
              <a:rPr lang="en-US" dirty="0" smtClean="0"/>
              <a:t>based on card URLs</a:t>
            </a:r>
          </a:p>
          <a:p>
            <a:r>
              <a:rPr lang="en-US" dirty="0" smtClean="0"/>
              <a:t>Link with </a:t>
            </a:r>
            <a:r>
              <a:rPr lang="en-US" dirty="0"/>
              <a:t>entities in a large scale knowledge </a:t>
            </a:r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72000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200" kern="12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Motivation</a:t>
            </a: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Method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Overview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Mining User Interests From Logs</a:t>
            </a:r>
          </a:p>
          <a:p>
            <a:r>
              <a:rPr lang="en-US" sz="3200" b="1" dirty="0">
                <a:latin typeface="Calibri" pitchFamily="34" charset="0"/>
              </a:rPr>
              <a:t>Ranking Feature Extraction</a:t>
            </a:r>
          </a:p>
          <a:p>
            <a:r>
              <a:rPr lang="en-US" sz="3200" dirty="0" smtClean="0">
                <a:latin typeface="Calibri" pitchFamily="34" charset="0"/>
              </a:rPr>
              <a:t>Experiments</a:t>
            </a:r>
          </a:p>
          <a:p>
            <a:r>
              <a:rPr lang="en-US" sz="3200" dirty="0" smtClean="0">
                <a:latin typeface="Calibri" pitchFamily="34" charset="0"/>
              </a:rPr>
              <a:t>Conclusion and Future 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369" y="38539"/>
            <a:ext cx="1157471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Ranking Feature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Card Type based Implicit Feedback </a:t>
            </a:r>
            <a:r>
              <a:rPr lang="en-US" dirty="0" smtClean="0"/>
              <a:t>Features (IF)</a:t>
            </a:r>
          </a:p>
          <a:p>
            <a:pPr lvl="1"/>
            <a:r>
              <a:rPr lang="en-US" dirty="0"/>
              <a:t>Capture individual user preferences of particular card type based on the statistics of the historical </a:t>
            </a:r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each &lt;user, card type&gt; pair, features extracted include historical </a:t>
            </a:r>
            <a:r>
              <a:rPr lang="en-US" dirty="0" err="1"/>
              <a:t>clickthrough</a:t>
            </a:r>
            <a:r>
              <a:rPr lang="en-US" dirty="0"/>
              <a:t> </a:t>
            </a:r>
            <a:r>
              <a:rPr lang="en-US" dirty="0" smtClean="0"/>
              <a:t>rate(CTR</a:t>
            </a:r>
            <a:r>
              <a:rPr lang="en-US" dirty="0"/>
              <a:t>), </a:t>
            </a:r>
            <a:r>
              <a:rPr lang="en-US" dirty="0" smtClean="0"/>
              <a:t>SAT CTR, view rate, SAT view rate,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7" y="3429000"/>
            <a:ext cx="8748713" cy="23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6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Ranking 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Entity based User Interests </a:t>
            </a:r>
            <a:r>
              <a:rPr lang="en-US" dirty="0" smtClean="0"/>
              <a:t>Features (EF)</a:t>
            </a:r>
          </a:p>
          <a:p>
            <a:pPr lvl="1"/>
            <a:r>
              <a:rPr lang="en-US" dirty="0" smtClean="0"/>
              <a:t>Represent </a:t>
            </a:r>
            <a:r>
              <a:rPr lang="en-US" dirty="0"/>
              <a:t>user interests by entities extracted </a:t>
            </a:r>
            <a:r>
              <a:rPr lang="en-US" dirty="0" smtClean="0"/>
              <a:t>from user </a:t>
            </a:r>
            <a:r>
              <a:rPr lang="en-US" dirty="0"/>
              <a:t>behavior 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epresent </a:t>
            </a:r>
            <a:r>
              <a:rPr lang="en-US" dirty="0"/>
              <a:t>card topics with entities for </a:t>
            </a:r>
            <a:r>
              <a:rPr lang="en-US" dirty="0" smtClean="0"/>
              <a:t>cards </a:t>
            </a:r>
            <a:r>
              <a:rPr lang="en-US" dirty="0"/>
              <a:t>with </a:t>
            </a:r>
            <a:r>
              <a:rPr lang="en-US" dirty="0" smtClean="0"/>
              <a:t>URLs</a:t>
            </a:r>
          </a:p>
          <a:p>
            <a:r>
              <a:rPr lang="en-US" dirty="0"/>
              <a:t>M</a:t>
            </a:r>
            <a:r>
              <a:rPr lang="en-US" dirty="0" smtClean="0"/>
              <a:t>easure </a:t>
            </a:r>
            <a:r>
              <a:rPr lang="en-US" dirty="0"/>
              <a:t>the </a:t>
            </a:r>
            <a:r>
              <a:rPr lang="en-US" dirty="0" smtClean="0"/>
              <a:t>similarity between </a:t>
            </a:r>
            <a:r>
              <a:rPr lang="en-US" dirty="0"/>
              <a:t>user entity sets and card entity </a:t>
            </a:r>
            <a:r>
              <a:rPr lang="en-US" dirty="0" smtClean="0"/>
              <a:t>sets</a:t>
            </a:r>
          </a:p>
          <a:p>
            <a:pPr lvl="1"/>
            <a:r>
              <a:rPr lang="en-US" dirty="0"/>
              <a:t>Exact Match</a:t>
            </a:r>
          </a:p>
          <a:p>
            <a:pPr lvl="2"/>
            <a:r>
              <a:rPr lang="en-US" dirty="0"/>
              <a:t>Similarity based on entity id </a:t>
            </a:r>
            <a:r>
              <a:rPr lang="en-US" dirty="0" smtClean="0"/>
              <a:t>matching by </a:t>
            </a:r>
            <a:r>
              <a:rPr lang="en-US" dirty="0" err="1" smtClean="0"/>
              <a:t>Jaccard</a:t>
            </a:r>
            <a:r>
              <a:rPr lang="en-US" dirty="0" smtClean="0"/>
              <a:t> Index/ raw match count</a:t>
            </a:r>
            <a:endParaRPr lang="en-US" dirty="0"/>
          </a:p>
          <a:p>
            <a:pPr lvl="1"/>
            <a:r>
              <a:rPr lang="en-US" dirty="0"/>
              <a:t>Term Match</a:t>
            </a:r>
          </a:p>
          <a:p>
            <a:pPr lvl="2"/>
            <a:r>
              <a:rPr lang="en-US" dirty="0"/>
              <a:t>Similarity between two entity name term </a:t>
            </a:r>
            <a:r>
              <a:rPr lang="en-US" dirty="0" smtClean="0"/>
              <a:t>sets by cosine similarity</a:t>
            </a:r>
            <a:endParaRPr lang="en-US" dirty="0"/>
          </a:p>
          <a:p>
            <a:pPr lvl="1"/>
            <a:r>
              <a:rPr lang="en-US" dirty="0"/>
              <a:t>Language </a:t>
            </a:r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Query </a:t>
            </a:r>
            <a:r>
              <a:rPr lang="en-US" dirty="0"/>
              <a:t>Likelihood Language Model</a:t>
            </a:r>
          </a:p>
          <a:p>
            <a:pPr lvl="1"/>
            <a:r>
              <a:rPr lang="en-US" dirty="0" smtClean="0"/>
              <a:t>Word Embedding</a:t>
            </a:r>
          </a:p>
          <a:p>
            <a:pPr lvl="1"/>
            <a:r>
              <a:rPr lang="en-US" dirty="0" smtClean="0"/>
              <a:t>Entity </a:t>
            </a:r>
            <a:r>
              <a:rPr lang="en-US" dirty="0"/>
              <a:t>Taxonomy in Knowledge </a:t>
            </a:r>
            <a:r>
              <a:rPr lang="en-US" dirty="0" smtClean="0"/>
              <a:t>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7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Semantic similarity features between entities based on word embedding</a:t>
                </a:r>
              </a:p>
              <a:p>
                <a:pPr lvl="1"/>
                <a:r>
                  <a:rPr lang="en-US" dirty="0" smtClean="0"/>
                  <a:t>Trained </a:t>
                </a:r>
                <a:r>
                  <a:rPr lang="en-US" dirty="0"/>
                  <a:t>a Word2Vec model using the skip-gram algorithm with hierarchical </a:t>
                </a:r>
                <a:r>
                  <a:rPr lang="en-US" dirty="0" err="1" smtClean="0"/>
                  <a:t>softmax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Compute entity vector with average vector of the embedding of each word within the phrase</a:t>
                </a:r>
              </a:p>
              <a:p>
                <a:pPr lvl="1"/>
                <a:r>
                  <a:rPr lang="en-US" dirty="0"/>
                  <a:t>After vector normalization, </a:t>
                </a:r>
                <a:r>
                  <a:rPr lang="en-US" dirty="0" smtClean="0"/>
                  <a:t>compute the </a:t>
                </a:r>
                <a:r>
                  <a:rPr lang="en-US" dirty="0"/>
                  <a:t>dot product of entity </a:t>
                </a:r>
                <a:r>
                  <a:rPr lang="en-US" dirty="0" smtClean="0"/>
                  <a:t>vectors</a:t>
                </a:r>
                <a:endParaRPr lang="en-US" dirty="0"/>
              </a:p>
              <a:p>
                <a:pPr lvl="1"/>
                <a:r>
                  <a:rPr lang="en-US" dirty="0" smtClean="0"/>
                  <a:t>Similarity of the user entity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and card entity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Variations: Single-Link, Complete-Link, Average-Link, etc.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153279"/>
            <a:ext cx="7924800" cy="53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8064682" cy="4194573"/>
          </a:xfrm>
        </p:spPr>
        <p:txBody>
          <a:bodyPr>
            <a:normAutofit/>
          </a:bodyPr>
          <a:lstStyle/>
          <a:p>
            <a:r>
              <a:rPr lang="en-US" dirty="0" smtClean="0"/>
              <a:t>Measure entity similarity by entity taxonomy</a:t>
            </a:r>
            <a:endParaRPr lang="en-US" dirty="0"/>
          </a:p>
          <a:p>
            <a:pPr lvl="1"/>
            <a:r>
              <a:rPr lang="en-US" dirty="0" smtClean="0"/>
              <a:t>Link </a:t>
            </a:r>
            <a:r>
              <a:rPr lang="en-US" dirty="0"/>
              <a:t>entities in the user interest profile with entities in a </a:t>
            </a:r>
            <a:r>
              <a:rPr lang="en-US" dirty="0" smtClean="0"/>
              <a:t>large scale </a:t>
            </a:r>
            <a:r>
              <a:rPr lang="en-US" dirty="0"/>
              <a:t>knowledge </a:t>
            </a:r>
            <a:r>
              <a:rPr lang="en-US" dirty="0" smtClean="0"/>
              <a:t>base</a:t>
            </a:r>
          </a:p>
          <a:p>
            <a:pPr lvl="1"/>
            <a:r>
              <a:rPr lang="en-US" dirty="0"/>
              <a:t>Two entities without any common terms </a:t>
            </a:r>
            <a:r>
              <a:rPr lang="en-US" dirty="0" smtClean="0"/>
              <a:t>could have </a:t>
            </a:r>
            <a:r>
              <a:rPr lang="en-US" dirty="0"/>
              <a:t>similarities if they share some common entity </a:t>
            </a:r>
            <a:r>
              <a:rPr lang="en-US" dirty="0" smtClean="0"/>
              <a:t>types</a:t>
            </a:r>
            <a:endParaRPr lang="en-US" dirty="0"/>
          </a:p>
          <a:p>
            <a:pPr lvl="1"/>
            <a:r>
              <a:rPr lang="en-US" dirty="0"/>
              <a:t>Measure the similarity of two entities based on the </a:t>
            </a:r>
            <a:r>
              <a:rPr lang="en-US" dirty="0" err="1"/>
              <a:t>Jaccard</a:t>
            </a:r>
            <a:r>
              <a:rPr lang="en-US" dirty="0"/>
              <a:t> index of the two corresponding type sets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 Taxonomy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3886200"/>
            <a:ext cx="4076700" cy="1866205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interests are </a:t>
            </a:r>
            <a:r>
              <a:rPr lang="en-US" dirty="0" smtClean="0"/>
              <a:t>partly influenced </a:t>
            </a:r>
            <a:r>
              <a:rPr lang="en-US" dirty="0"/>
              <a:t>by their demographic </a:t>
            </a:r>
            <a:r>
              <a:rPr lang="en-US" dirty="0" smtClean="0"/>
              <a:t>information, e.g., </a:t>
            </a:r>
            <a:r>
              <a:rPr lang="en-US" b="1" dirty="0" smtClean="0"/>
              <a:t>age</a:t>
            </a:r>
            <a:r>
              <a:rPr lang="en-US" dirty="0" smtClean="0"/>
              <a:t> and </a:t>
            </a:r>
            <a:r>
              <a:rPr lang="en-US" b="1" dirty="0" smtClean="0"/>
              <a:t>gender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Extract </a:t>
            </a:r>
            <a:r>
              <a:rPr lang="en-US" sz="2400" dirty="0"/>
              <a:t>features related to user demographic information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Compute user demographics features in </a:t>
            </a:r>
            <a:r>
              <a:rPr lang="en-US" sz="2400" i="1" dirty="0"/>
              <a:t>matched </a:t>
            </a:r>
            <a:r>
              <a:rPr lang="en-US" sz="2400" i="1" dirty="0" smtClean="0"/>
              <a:t>version</a:t>
            </a:r>
          </a:p>
          <a:p>
            <a:pPr marL="742950" lvl="2" indent="-342900"/>
            <a:r>
              <a:rPr lang="en-US" dirty="0" smtClean="0"/>
              <a:t>The </a:t>
            </a:r>
            <a:r>
              <a:rPr lang="en-US" dirty="0"/>
              <a:t>user and users who clicked the card </a:t>
            </a:r>
            <a:r>
              <a:rPr lang="en-US" dirty="0" err="1" smtClean="0"/>
              <a:t>urls</a:t>
            </a:r>
            <a:endParaRPr lang="en-US" dirty="0"/>
          </a:p>
          <a:p>
            <a:pPr marL="857250" lvl="3">
              <a:spcBef>
                <a:spcPts val="750"/>
              </a:spcBef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153279"/>
            <a:ext cx="7924800" cy="53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Demographics Features(UD)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72000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200" kern="12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Motivation</a:t>
            </a: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Method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Overview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Mining User Interests From Logs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Ranking Feature Extraction</a:t>
            </a:r>
          </a:p>
          <a:p>
            <a:r>
              <a:rPr lang="en-US" sz="3200" b="1" dirty="0" smtClean="0">
                <a:latin typeface="Calibri" pitchFamily="34" charset="0"/>
              </a:rPr>
              <a:t>Experiments</a:t>
            </a:r>
          </a:p>
          <a:p>
            <a:r>
              <a:rPr lang="en-US" sz="3200" dirty="0" smtClean="0">
                <a:latin typeface="Calibri" pitchFamily="34" charset="0"/>
              </a:rPr>
              <a:t>Conclusion and Future 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369" y="38539"/>
            <a:ext cx="1157471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Settings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real data from a commercial intelligent personal assistant </a:t>
            </a:r>
          </a:p>
          <a:p>
            <a:pPr lvl="2"/>
            <a:r>
              <a:rPr lang="en-US" dirty="0" smtClean="0"/>
              <a:t>Training </a:t>
            </a:r>
            <a:r>
              <a:rPr lang="en-US" dirty="0"/>
              <a:t>data: 20150318 to 20150324 (One Week)</a:t>
            </a:r>
          </a:p>
          <a:p>
            <a:pPr lvl="2"/>
            <a:r>
              <a:rPr lang="en-US" dirty="0"/>
              <a:t>Testing data: 20150325 to 20150331 (One </a:t>
            </a:r>
            <a:r>
              <a:rPr lang="en-US" dirty="0" smtClean="0"/>
              <a:t>Week)</a:t>
            </a:r>
          </a:p>
          <a:p>
            <a:pPr lvl="2"/>
            <a:r>
              <a:rPr lang="en-US" dirty="0" smtClean="0"/>
              <a:t>User </a:t>
            </a:r>
            <a:r>
              <a:rPr lang="en-US" altLang="zh-CN" dirty="0" smtClean="0"/>
              <a:t>profile </a:t>
            </a:r>
            <a:r>
              <a:rPr lang="en-US" dirty="0" smtClean="0"/>
              <a:t>entity data: 20140318 </a:t>
            </a:r>
            <a:r>
              <a:rPr lang="en-US" dirty="0"/>
              <a:t>to </a:t>
            </a:r>
            <a:r>
              <a:rPr lang="en-US" dirty="0" smtClean="0"/>
              <a:t>20150317 (One Year)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71805"/>
            <a:ext cx="5450538" cy="193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72000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200" b="1" kern="1200" dirty="0">
                <a:latin typeface="Calibri" pitchFamily="34" charset="0"/>
              </a:rPr>
              <a:t>Motivation</a:t>
            </a:r>
          </a:p>
          <a:p>
            <a:r>
              <a:rPr lang="en-US" sz="3200" dirty="0" smtClean="0">
                <a:latin typeface="Calibri" pitchFamily="34" charset="0"/>
              </a:rPr>
              <a:t>Method Overview</a:t>
            </a:r>
          </a:p>
          <a:p>
            <a:r>
              <a:rPr lang="en-US" sz="3200" dirty="0">
                <a:latin typeface="Calibri" pitchFamily="34" charset="0"/>
              </a:rPr>
              <a:t>Mining User Interests From </a:t>
            </a:r>
            <a:r>
              <a:rPr lang="en-US" sz="3200" dirty="0" smtClean="0">
                <a:latin typeface="Calibri" pitchFamily="34" charset="0"/>
              </a:rPr>
              <a:t>Logs</a:t>
            </a:r>
          </a:p>
          <a:p>
            <a:r>
              <a:rPr lang="en-US" sz="3200" dirty="0">
                <a:latin typeface="Calibri" pitchFamily="34" charset="0"/>
              </a:rPr>
              <a:t>Ranking Feature Extraction</a:t>
            </a:r>
          </a:p>
          <a:p>
            <a:r>
              <a:rPr lang="en-US" sz="3200" dirty="0" smtClean="0">
                <a:latin typeface="Calibri" pitchFamily="34" charset="0"/>
              </a:rPr>
              <a:t>Experiments</a:t>
            </a:r>
          </a:p>
          <a:p>
            <a:r>
              <a:rPr lang="en-US" sz="3200" dirty="0" smtClean="0">
                <a:latin typeface="Calibri" pitchFamily="34" charset="0"/>
              </a:rPr>
              <a:t>Conclusion and Future 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369" y="38539"/>
            <a:ext cx="1157471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7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proactive impressions have only one card with a positive relevance </a:t>
            </a:r>
            <a:r>
              <a:rPr lang="en-US" dirty="0" smtClean="0"/>
              <a:t>label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ick </a:t>
            </a:r>
            <a:r>
              <a:rPr lang="en-US" dirty="0"/>
              <a:t>mean reciprocal rank(MRR) and NDCG@1 as the evaluation </a:t>
            </a:r>
            <a:r>
              <a:rPr lang="en-US" dirty="0" smtClean="0"/>
              <a:t>metric</a:t>
            </a:r>
            <a:endParaRPr lang="en-US" dirty="0"/>
          </a:p>
          <a:p>
            <a:r>
              <a:rPr lang="en-US" dirty="0"/>
              <a:t>Relevance Labels </a:t>
            </a:r>
            <a:r>
              <a:rPr lang="en-US" dirty="0" smtClean="0"/>
              <a:t>Generation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SAT-Hybrid method to generate the </a:t>
            </a:r>
            <a:r>
              <a:rPr lang="en-US" dirty="0" smtClean="0"/>
              <a:t>relevance labels</a:t>
            </a:r>
          </a:p>
          <a:p>
            <a:pPr lvl="1"/>
            <a:r>
              <a:rPr lang="en-US" dirty="0" smtClean="0"/>
              <a:t>Considers </a:t>
            </a:r>
            <a:r>
              <a:rPr lang="en-US" dirty="0"/>
              <a:t>all cards with a SAT-Click or a </a:t>
            </a:r>
            <a:r>
              <a:rPr lang="en-US" dirty="0" smtClean="0"/>
              <a:t>SAT-View as </a:t>
            </a:r>
            <a:r>
              <a:rPr lang="en-US" dirty="0"/>
              <a:t>relevant </a:t>
            </a:r>
            <a:r>
              <a:rPr lang="en-US" dirty="0" smtClean="0"/>
              <a:t>cards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2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Model</a:t>
            </a:r>
          </a:p>
          <a:p>
            <a:pPr lvl="1"/>
            <a:r>
              <a:rPr lang="en-US" dirty="0" err="1" smtClean="0"/>
              <a:t>LambdaMART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gradient boosted regression </a:t>
            </a:r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of the </a:t>
            </a:r>
            <a:r>
              <a:rPr lang="en-US" dirty="0" smtClean="0"/>
              <a:t>most effective </a:t>
            </a:r>
            <a:r>
              <a:rPr lang="en-US" dirty="0"/>
              <a:t>models for the ranking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Commonly </a:t>
            </a:r>
            <a:r>
              <a:rPr lang="en-US" dirty="0"/>
              <a:t>used in previous research on personalized </a:t>
            </a:r>
            <a:r>
              <a:rPr lang="en-US" dirty="0" smtClean="0"/>
              <a:t>ranking</a:t>
            </a:r>
          </a:p>
          <a:p>
            <a:r>
              <a:rPr lang="en-US" dirty="0"/>
              <a:t>Comparison of Different </a:t>
            </a:r>
            <a:r>
              <a:rPr lang="en-US" dirty="0" smtClean="0"/>
              <a:t>Rankers</a:t>
            </a:r>
          </a:p>
          <a:p>
            <a:pPr lvl="1"/>
            <a:r>
              <a:rPr lang="en-US" dirty="0" smtClean="0"/>
              <a:t>Baseline ranker: a production ranker shipped </a:t>
            </a:r>
            <a:r>
              <a:rPr lang="en-US" dirty="0"/>
              <a:t>to a commercial personal assistant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report the </a:t>
            </a:r>
            <a:r>
              <a:rPr lang="en-US" dirty="0" smtClean="0"/>
              <a:t>relative gains </a:t>
            </a:r>
            <a:r>
              <a:rPr lang="en-US" dirty="0"/>
              <a:t>and losses of other rankers against this production ranker to respect the </a:t>
            </a:r>
            <a:r>
              <a:rPr lang="en-US" dirty="0" smtClean="0"/>
              <a:t>proprietary nature </a:t>
            </a:r>
            <a:r>
              <a:rPr lang="en-US" dirty="0"/>
              <a:t>of this ranker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Different Rankers</a:t>
            </a:r>
          </a:p>
          <a:p>
            <a:pPr lvl="1"/>
            <a:r>
              <a:rPr lang="en-US" dirty="0" err="1" smtClean="0"/>
              <a:t>UMPRanker</a:t>
            </a:r>
            <a:r>
              <a:rPr lang="en-US" dirty="0" smtClean="0"/>
              <a:t>-I (</a:t>
            </a:r>
            <a:r>
              <a:rPr lang="en-US" b="1" dirty="0" smtClean="0"/>
              <a:t>IF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UMPRanker</a:t>
            </a:r>
            <a:r>
              <a:rPr lang="en-US" dirty="0" smtClean="0"/>
              <a:t>-IE </a:t>
            </a:r>
            <a:r>
              <a:rPr lang="en-US" dirty="0"/>
              <a:t>(</a:t>
            </a:r>
            <a:r>
              <a:rPr lang="en-US" b="1" dirty="0"/>
              <a:t>IF + </a:t>
            </a:r>
            <a:r>
              <a:rPr lang="en-US" b="1" dirty="0" smtClean="0"/>
              <a:t>EF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UMPRanker</a:t>
            </a:r>
            <a:r>
              <a:rPr lang="en-US" dirty="0" smtClean="0"/>
              <a:t>-IEU (</a:t>
            </a:r>
            <a:r>
              <a:rPr lang="en-US" b="1" dirty="0" smtClean="0"/>
              <a:t>IF </a:t>
            </a:r>
            <a:r>
              <a:rPr lang="en-US" b="1" dirty="0"/>
              <a:t>+ EF+ UD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</a:t>
            </a:r>
            <a:r>
              <a:rPr lang="en-US" dirty="0"/>
              <a:t>improvements </a:t>
            </a:r>
            <a:r>
              <a:rPr lang="en-US" dirty="0" smtClean="0"/>
              <a:t>against the baseline </a:t>
            </a:r>
            <a:r>
              <a:rPr lang="en-US" dirty="0"/>
              <a:t>ranker in </a:t>
            </a:r>
            <a:r>
              <a:rPr lang="en-US" dirty="0" smtClean="0"/>
              <a:t>capturing user </a:t>
            </a:r>
            <a:r>
              <a:rPr lang="en-US" dirty="0"/>
              <a:t>interests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b="1" dirty="0"/>
              <a:t>IF</a:t>
            </a:r>
            <a:r>
              <a:rPr lang="en-US" dirty="0"/>
              <a:t> features, </a:t>
            </a:r>
            <a:r>
              <a:rPr lang="en-US" dirty="0" smtClean="0"/>
              <a:t>significant </a:t>
            </a:r>
            <a:r>
              <a:rPr lang="en-US" dirty="0"/>
              <a:t>improvements of 2.18% in MRR and 2.25% in </a:t>
            </a:r>
            <a:r>
              <a:rPr lang="en-US" dirty="0" smtClean="0"/>
              <a:t>NDCG@1 </a:t>
            </a:r>
          </a:p>
          <a:p>
            <a:pPr lvl="1"/>
            <a:r>
              <a:rPr lang="en-US" dirty="0" smtClean="0"/>
              <a:t>Adding </a:t>
            </a:r>
            <a:r>
              <a:rPr lang="en-US" b="1" dirty="0"/>
              <a:t>EF</a:t>
            </a:r>
            <a:r>
              <a:rPr lang="en-US" dirty="0"/>
              <a:t> features, </a:t>
            </a:r>
            <a:r>
              <a:rPr lang="en-US" dirty="0" smtClean="0"/>
              <a:t>significant </a:t>
            </a:r>
            <a:r>
              <a:rPr lang="en-US" dirty="0"/>
              <a:t>larger gains of 2.37% in MRR and 2.38% in </a:t>
            </a:r>
            <a:r>
              <a:rPr lang="en-US" dirty="0" smtClean="0"/>
              <a:t>NDCG@1, demonstrating </a:t>
            </a:r>
            <a:r>
              <a:rPr lang="en-US" dirty="0"/>
              <a:t>the substantial additional values in the entity-level </a:t>
            </a:r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b="1" dirty="0"/>
              <a:t>UD</a:t>
            </a:r>
            <a:r>
              <a:rPr lang="en-US" dirty="0"/>
              <a:t> features added, </a:t>
            </a:r>
            <a:r>
              <a:rPr lang="en-US" dirty="0" smtClean="0"/>
              <a:t>2.39% for </a:t>
            </a:r>
            <a:r>
              <a:rPr lang="en-US" dirty="0"/>
              <a:t>both MRR and NDCG@1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301" y="4572000"/>
            <a:ext cx="5638299" cy="14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</a:t>
            </a:r>
            <a:r>
              <a:rPr lang="en-US" dirty="0" smtClean="0"/>
              <a:t>Importance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34665"/>
              </p:ext>
            </p:extLst>
          </p:nvPr>
        </p:nvGraphicFramePr>
        <p:xfrm>
          <a:off x="1028700" y="2438400"/>
          <a:ext cx="7086600" cy="3352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29023254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67886862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0857952"/>
                    </a:ext>
                  </a:extLst>
                </a:gridCol>
              </a:tblGrid>
              <a:tr h="58189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Features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Feature Group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Feature Importance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8147925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ViewRate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1.0000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3451446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KBTaxonomyLevel1Weighted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0.9053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29187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CTR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0.8593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997565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AverageViewTime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0.7482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7312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LMScore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0.6788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400256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CardAvgAge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UD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0.1026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376930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SATCTR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0.0705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3759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TMWeighted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0.0628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8091873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GenderAbsDistance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UD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0.0486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32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Studies of Re-ranking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69" y="2514600"/>
            <a:ext cx="5300662" cy="28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72000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200" kern="12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Motivation</a:t>
            </a: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Method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Overview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Mining User Interests From Logs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Ranking Feature Extraction</a:t>
            </a: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Experiments</a:t>
            </a:r>
          </a:p>
          <a:p>
            <a:r>
              <a:rPr lang="en-US" sz="3200" b="1" dirty="0" smtClean="0">
                <a:latin typeface="Calibri" pitchFamily="34" charset="0"/>
              </a:rPr>
              <a:t>Conclusion and Future Work</a:t>
            </a:r>
            <a:endParaRPr lang="en-US" sz="3200" b="1" dirty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369" y="38539"/>
            <a:ext cx="1157471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 and 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</a:t>
            </a:r>
          </a:p>
          <a:p>
            <a:pPr lvl="1"/>
            <a:r>
              <a:rPr lang="en-US" dirty="0"/>
              <a:t>First in-depth study on modeling user interests for improving the ranking of proactive search systems</a:t>
            </a:r>
          </a:p>
          <a:p>
            <a:pPr lvl="1"/>
            <a:r>
              <a:rPr lang="en-US" dirty="0"/>
              <a:t>Conduct in-depth feature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/>
              <a:t>Perform a </a:t>
            </a:r>
            <a:r>
              <a:rPr lang="en-US" dirty="0" smtClean="0"/>
              <a:t>experimental </a:t>
            </a:r>
            <a:r>
              <a:rPr lang="en-US" dirty="0"/>
              <a:t>evaluation of the proposed methods </a:t>
            </a:r>
          </a:p>
          <a:p>
            <a:pPr lvl="1"/>
            <a:r>
              <a:rPr lang="en-US" dirty="0" smtClean="0"/>
              <a:t>Our method </a:t>
            </a:r>
            <a:r>
              <a:rPr lang="en-US" dirty="0"/>
              <a:t>significantly outperforms a strong baseline ranker deployed in the production system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Study different </a:t>
            </a:r>
            <a:r>
              <a:rPr lang="en-US" dirty="0"/>
              <a:t>strategies, such as collaborative filtering, </a:t>
            </a:r>
            <a:r>
              <a:rPr lang="en-US" dirty="0" smtClean="0"/>
              <a:t>to further </a:t>
            </a:r>
            <a:r>
              <a:rPr lang="en-US" dirty="0"/>
              <a:t>address the feature sparsity in entity-level </a:t>
            </a:r>
            <a:r>
              <a:rPr lang="en-US" dirty="0" smtClean="0"/>
              <a:t>modeling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ontextualize </a:t>
            </a:r>
            <a:r>
              <a:rPr lang="en-US" dirty="0"/>
              <a:t>the </a:t>
            </a:r>
            <a:r>
              <a:rPr lang="en-US" dirty="0" smtClean="0"/>
              <a:t>user interest </a:t>
            </a:r>
            <a:r>
              <a:rPr lang="en-US" dirty="0"/>
              <a:t>modeling on factors such as time and </a:t>
            </a:r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Thank You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br>
              <a:rPr lang="en-US" altLang="zh-CN" dirty="0" smtClean="0"/>
            </a:br>
            <a:r>
              <a:rPr lang="en-US" sz="1800" dirty="0"/>
              <a:t>Email: </a:t>
            </a:r>
            <a:r>
              <a:rPr lang="en-US" altLang="zh-CN" sz="1800" dirty="0" smtClean="0">
                <a:hlinkClick r:id="rId2"/>
              </a:rPr>
              <a:t>lyang@cs.umass.edu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>
                <a:hlinkClick r:id="rId3"/>
              </a:rPr>
              <a:t>https://sites.google.com/site/lyangwww</a:t>
            </a:r>
            <a:r>
              <a:rPr lang="en-US" altLang="zh-CN" sz="1800" dirty="0" smtClean="0">
                <a:hlinkClick r:id="rId3"/>
              </a:rPr>
              <a:t>/</a:t>
            </a:r>
            <a:r>
              <a:rPr lang="en-US" altLang="zh-CN" sz="1800" dirty="0" smtClean="0"/>
              <a:t> </a:t>
            </a:r>
            <a:br>
              <a:rPr lang="en-US" altLang="zh-CN" sz="1800" dirty="0" smtClean="0"/>
            </a:br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1" y="5020025"/>
            <a:ext cx="945733" cy="999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5308657"/>
            <a:ext cx="1607185" cy="711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200" y="5410200"/>
            <a:ext cx="217568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Proactive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proactive search systems among mobile Internet users, e.g., Microsoft Cortana, Apple Siri and Google N</a:t>
            </a:r>
            <a:r>
              <a:rPr lang="en-US" altLang="zh-CN" dirty="0" smtClean="0"/>
              <a:t>ow</a:t>
            </a:r>
            <a:endParaRPr lang="en-US" dirty="0" smtClean="0"/>
          </a:p>
          <a:p>
            <a:pPr lvl="1"/>
            <a:r>
              <a:rPr lang="en-US" dirty="0" smtClean="0"/>
              <a:t>Actively push information cards to users on mobile devices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429000"/>
            <a:ext cx="3659290" cy="1855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60" y="3429000"/>
            <a:ext cx="3509218" cy="1931970"/>
          </a:xfrm>
          <a:prstGeom prst="rect">
            <a:avLst/>
          </a:prstGeom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User Modeling in Proactive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Proactive</a:t>
            </a:r>
          </a:p>
          <a:p>
            <a:pPr lvl="1"/>
            <a:r>
              <a:rPr lang="en-US" dirty="0" smtClean="0"/>
              <a:t>Overcome physical </a:t>
            </a:r>
            <a:r>
              <a:rPr lang="en-US" dirty="0"/>
              <a:t>limitation of mobile </a:t>
            </a:r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Enhance Users’ ability to interact with the system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roactively push content to users</a:t>
            </a:r>
          </a:p>
          <a:p>
            <a:pPr lvl="1"/>
            <a:r>
              <a:rPr lang="en-US" dirty="0" smtClean="0"/>
              <a:t>Improve user engagement</a:t>
            </a:r>
          </a:p>
          <a:p>
            <a:pPr lvl="1"/>
            <a:r>
              <a:rPr lang="en-US" dirty="0" smtClean="0"/>
              <a:t>Respond </a:t>
            </a:r>
            <a:r>
              <a:rPr lang="en-US" dirty="0"/>
              <a:t>with information appropriate to the current context </a:t>
            </a:r>
            <a:r>
              <a:rPr lang="en-US" dirty="0" smtClean="0"/>
              <a:t>without a query</a:t>
            </a:r>
          </a:p>
          <a:p>
            <a:r>
              <a:rPr lang="en-US" dirty="0" smtClean="0"/>
              <a:t>Zero-query Ranking</a:t>
            </a:r>
          </a:p>
          <a:p>
            <a:pPr lvl="1"/>
            <a:r>
              <a:rPr lang="en-US" dirty="0" smtClean="0"/>
              <a:t>Absence </a:t>
            </a:r>
            <a:r>
              <a:rPr lang="en-US" dirty="0"/>
              <a:t>of query information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modeling plays a critical role </a:t>
            </a:r>
            <a:r>
              <a:rPr lang="en-US" dirty="0" smtClean="0"/>
              <a:t>in understanding user </a:t>
            </a:r>
            <a:r>
              <a:rPr lang="en-US" dirty="0"/>
              <a:t>information </a:t>
            </a:r>
            <a:r>
              <a:rPr lang="en-US" dirty="0" smtClean="0"/>
              <a:t>needs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User Modeling in Proactive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any previous research are about </a:t>
            </a:r>
            <a:r>
              <a:rPr lang="en-US" dirty="0"/>
              <a:t>user modeling and personalization for </a:t>
            </a:r>
            <a:r>
              <a:rPr lang="en-US" dirty="0" smtClean="0"/>
              <a:t>reactive Web </a:t>
            </a:r>
            <a:r>
              <a:rPr lang="en-US" dirty="0"/>
              <a:t>search </a:t>
            </a:r>
            <a:r>
              <a:rPr lang="en-US" dirty="0" smtClean="0"/>
              <a:t>systems </a:t>
            </a:r>
          </a:p>
          <a:p>
            <a:r>
              <a:rPr lang="en-US" b="1" dirty="0" smtClean="0"/>
              <a:t>Little</a:t>
            </a:r>
            <a:r>
              <a:rPr lang="en-US" b="1" dirty="0"/>
              <a:t> </a:t>
            </a:r>
            <a:r>
              <a:rPr lang="en-US" b="1" dirty="0" smtClean="0"/>
              <a:t>is known </a:t>
            </a:r>
            <a:r>
              <a:rPr lang="en-US" dirty="0" smtClean="0"/>
              <a:t>about </a:t>
            </a:r>
            <a:r>
              <a:rPr lang="en-US" dirty="0"/>
              <a:t>how to model user </a:t>
            </a:r>
            <a:r>
              <a:rPr lang="en-US" dirty="0" smtClean="0"/>
              <a:t>interests in proactive systems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closest research (</a:t>
            </a:r>
            <a:r>
              <a:rPr lang="en-US" dirty="0" err="1"/>
              <a:t>Shokouhi</a:t>
            </a:r>
            <a:r>
              <a:rPr lang="en-US" dirty="0"/>
              <a:t> and </a:t>
            </a:r>
            <a:r>
              <a:rPr lang="en-US" dirty="0" err="1" smtClean="0"/>
              <a:t>Guo</a:t>
            </a:r>
            <a:r>
              <a:rPr lang="en-US" dirty="0" smtClean="0"/>
              <a:t>, SIGIR15) aimed </a:t>
            </a:r>
            <a:r>
              <a:rPr lang="en-US" dirty="0"/>
              <a:t>to understand the connections between </a:t>
            </a:r>
            <a:r>
              <a:rPr lang="en-US" dirty="0" smtClean="0"/>
              <a:t>reactive searching </a:t>
            </a:r>
            <a:r>
              <a:rPr lang="en-US" dirty="0"/>
              <a:t>behavior and user interaction with the proactive </a:t>
            </a:r>
            <a:r>
              <a:rPr lang="en-US" dirty="0" smtClean="0"/>
              <a:t>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3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User Modeling in Proactive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xplore </a:t>
            </a:r>
            <a:r>
              <a:rPr lang="en-US" dirty="0"/>
              <a:t>a broader variety of ways and data sources in modeling user </a:t>
            </a:r>
            <a:r>
              <a:rPr lang="en-US" dirty="0" smtClean="0"/>
              <a:t>interests</a:t>
            </a:r>
            <a:endParaRPr lang="en-US" dirty="0"/>
          </a:p>
          <a:p>
            <a:pPr lvl="1"/>
            <a:r>
              <a:rPr lang="en-US" dirty="0" smtClean="0"/>
              <a:t>Coarser-level </a:t>
            </a:r>
            <a:r>
              <a:rPr lang="en-US" dirty="0"/>
              <a:t>of card types</a:t>
            </a:r>
          </a:p>
          <a:p>
            <a:pPr lvl="1"/>
            <a:r>
              <a:rPr lang="en-US" dirty="0" smtClean="0"/>
              <a:t>Finer-grained </a:t>
            </a:r>
            <a:r>
              <a:rPr lang="en-US" dirty="0"/>
              <a:t>modeling of entities</a:t>
            </a:r>
          </a:p>
          <a:p>
            <a:pPr lvl="1"/>
            <a:r>
              <a:rPr lang="en-US" dirty="0" smtClean="0"/>
              <a:t>Variety </a:t>
            </a:r>
            <a:r>
              <a:rPr lang="en-US" dirty="0"/>
              <a:t>of </a:t>
            </a:r>
            <a:r>
              <a:rPr lang="en-US" dirty="0" smtClean="0"/>
              <a:t>demographics</a:t>
            </a:r>
            <a:endParaRPr lang="en-US" i="1" dirty="0" smtClean="0"/>
          </a:p>
          <a:p>
            <a:r>
              <a:rPr lang="en-US" dirty="0" smtClean="0"/>
              <a:t>Compare with </a:t>
            </a:r>
            <a:r>
              <a:rPr lang="en-US" dirty="0"/>
              <a:t>a baseline that is </a:t>
            </a:r>
            <a:r>
              <a:rPr lang="en-US" dirty="0" smtClean="0"/>
              <a:t>similar to </a:t>
            </a:r>
            <a:r>
              <a:rPr lang="en-US" dirty="0" err="1" smtClean="0"/>
              <a:t>Carre</a:t>
            </a:r>
            <a:r>
              <a:rPr lang="en-US" dirty="0" smtClean="0"/>
              <a:t> model (</a:t>
            </a:r>
            <a:r>
              <a:rPr lang="en-US" dirty="0" err="1" smtClean="0"/>
              <a:t>Shokouhi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Guo</a:t>
            </a:r>
            <a:r>
              <a:rPr lang="en-US" dirty="0" smtClean="0"/>
              <a:t>, SIGIR15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Entity </a:t>
            </a:r>
            <a:r>
              <a:rPr lang="en-US" dirty="0"/>
              <a:t>semantic similarity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Word embedding</a:t>
            </a:r>
            <a:endParaRPr lang="en-US" dirty="0"/>
          </a:p>
          <a:p>
            <a:pPr lvl="1"/>
            <a:r>
              <a:rPr lang="en-US" dirty="0" smtClean="0"/>
              <a:t>Entity </a:t>
            </a:r>
            <a:r>
              <a:rPr lang="en-US" dirty="0"/>
              <a:t>taxonomy in knowledge </a:t>
            </a:r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72000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200" kern="12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Motivation</a:t>
            </a:r>
          </a:p>
          <a:p>
            <a:r>
              <a:rPr lang="en-US" sz="3200" b="1" dirty="0" smtClean="0">
                <a:latin typeface="Calibri" pitchFamily="34" charset="0"/>
              </a:rPr>
              <a:t>Method Overview</a:t>
            </a:r>
          </a:p>
          <a:p>
            <a:r>
              <a:rPr lang="en-US" sz="3200" dirty="0">
                <a:latin typeface="Calibri" pitchFamily="34" charset="0"/>
              </a:rPr>
              <a:t>Mining User Interests From </a:t>
            </a:r>
            <a:r>
              <a:rPr lang="en-US" sz="3200" dirty="0" smtClean="0">
                <a:latin typeface="Calibri" pitchFamily="34" charset="0"/>
              </a:rPr>
              <a:t>Logs</a:t>
            </a:r>
          </a:p>
          <a:p>
            <a:r>
              <a:rPr lang="en-US" sz="3200" dirty="0">
                <a:latin typeface="Calibri" pitchFamily="34" charset="0"/>
              </a:rPr>
              <a:t>Ranking Feature Extraction</a:t>
            </a:r>
          </a:p>
          <a:p>
            <a:r>
              <a:rPr lang="en-US" sz="3200" dirty="0" smtClean="0">
                <a:latin typeface="Calibri" pitchFamily="34" charset="0"/>
              </a:rPr>
              <a:t>Experiments</a:t>
            </a:r>
          </a:p>
          <a:p>
            <a:r>
              <a:rPr lang="en-US" sz="3200" dirty="0" smtClean="0">
                <a:latin typeface="Calibri" pitchFamily="34" charset="0"/>
              </a:rPr>
              <a:t>Conclusion and Future 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369" y="38539"/>
            <a:ext cx="1157471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Overview</a:t>
            </a:r>
          </a:p>
        </p:txBody>
      </p:sp>
      <p:sp>
        <p:nvSpPr>
          <p:cNvPr id="44" name="Flowchart: Multidocument 43"/>
          <p:cNvSpPr/>
          <p:nvPr/>
        </p:nvSpPr>
        <p:spPr>
          <a:xfrm>
            <a:off x="3433045" y="4460829"/>
            <a:ext cx="1242354" cy="701217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Information Cards</a:t>
            </a:r>
            <a:endParaRPr lang="en-US" sz="1200" dirty="0"/>
          </a:p>
        </p:txBody>
      </p:sp>
      <p:sp>
        <p:nvSpPr>
          <p:cNvPr id="45" name="Flowchart: Process 44"/>
          <p:cNvSpPr/>
          <p:nvPr/>
        </p:nvSpPr>
        <p:spPr>
          <a:xfrm>
            <a:off x="533401" y="1664336"/>
            <a:ext cx="2782273" cy="266143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78" y="1761058"/>
            <a:ext cx="888274" cy="3409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57" y="2244420"/>
            <a:ext cx="700904" cy="62938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01" y="3016227"/>
            <a:ext cx="938506" cy="34427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714643" y="1865917"/>
            <a:ext cx="1480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Search Logs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679322" y="2372077"/>
            <a:ext cx="156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Internet Browser Logs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4643" y="3043755"/>
            <a:ext cx="1693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eb Portal Browse Logs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4643" y="3670234"/>
            <a:ext cx="160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Voice Assistant Logs</a:t>
            </a:r>
            <a:endParaRPr lang="en-US" sz="1200" dirty="0"/>
          </a:p>
        </p:txBody>
      </p:sp>
      <p:sp>
        <p:nvSpPr>
          <p:cNvPr id="53" name="Flowchart: Magnetic Disk 52"/>
          <p:cNvSpPr/>
          <p:nvPr/>
        </p:nvSpPr>
        <p:spPr>
          <a:xfrm>
            <a:off x="3605843" y="2551135"/>
            <a:ext cx="773429" cy="86844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Modeling</a:t>
            </a:r>
            <a:endParaRPr lang="en-US" sz="12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78" y="3608949"/>
            <a:ext cx="700904" cy="504603"/>
          </a:xfrm>
          <a:prstGeom prst="rect">
            <a:avLst/>
          </a:prstGeom>
        </p:spPr>
      </p:pic>
      <p:sp>
        <p:nvSpPr>
          <p:cNvPr id="55" name="Flowchart: Process 54"/>
          <p:cNvSpPr/>
          <p:nvPr/>
        </p:nvSpPr>
        <p:spPr>
          <a:xfrm>
            <a:off x="4715973" y="2063565"/>
            <a:ext cx="1539675" cy="36043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Entity based User Interests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4715973" y="2833010"/>
            <a:ext cx="1552877" cy="37676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Card Type based Implicit Feedback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4716707" y="3543097"/>
            <a:ext cx="1539675" cy="36043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Demographics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45" idx="3"/>
            <a:endCxn id="53" idx="2"/>
          </p:cNvCxnSpPr>
          <p:nvPr/>
        </p:nvCxnSpPr>
        <p:spPr>
          <a:xfrm flipV="1">
            <a:off x="3315674" y="2985356"/>
            <a:ext cx="290169" cy="970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4"/>
            <a:endCxn id="55" idx="1"/>
          </p:cNvCxnSpPr>
          <p:nvPr/>
        </p:nvCxnSpPr>
        <p:spPr>
          <a:xfrm flipV="1">
            <a:off x="4379272" y="2243782"/>
            <a:ext cx="336701" cy="74157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4"/>
            <a:endCxn id="56" idx="1"/>
          </p:cNvCxnSpPr>
          <p:nvPr/>
        </p:nvCxnSpPr>
        <p:spPr>
          <a:xfrm>
            <a:off x="4379272" y="2985356"/>
            <a:ext cx="336701" cy="3603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4"/>
            <a:endCxn id="57" idx="1"/>
          </p:cNvCxnSpPr>
          <p:nvPr/>
        </p:nvCxnSpPr>
        <p:spPr>
          <a:xfrm>
            <a:off x="4379272" y="2985356"/>
            <a:ext cx="337435" cy="737958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Process 63"/>
          <p:cNvSpPr/>
          <p:nvPr/>
        </p:nvSpPr>
        <p:spPr>
          <a:xfrm>
            <a:off x="4828091" y="4627196"/>
            <a:ext cx="1539675" cy="36043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Card Features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44" idx="3"/>
            <a:endCxn id="64" idx="1"/>
          </p:cNvCxnSpPr>
          <p:nvPr/>
        </p:nvCxnSpPr>
        <p:spPr>
          <a:xfrm flipV="1">
            <a:off x="4675399" y="4807413"/>
            <a:ext cx="152692" cy="40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3"/>
            <a:endCxn id="71" idx="2"/>
          </p:cNvCxnSpPr>
          <p:nvPr/>
        </p:nvCxnSpPr>
        <p:spPr>
          <a:xfrm>
            <a:off x="6255648" y="2243782"/>
            <a:ext cx="377347" cy="108483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6" idx="3"/>
            <a:endCxn id="71" idx="2"/>
          </p:cNvCxnSpPr>
          <p:nvPr/>
        </p:nvCxnSpPr>
        <p:spPr>
          <a:xfrm>
            <a:off x="6268850" y="3021392"/>
            <a:ext cx="364145" cy="30722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3"/>
            <a:endCxn id="71" idx="2"/>
          </p:cNvCxnSpPr>
          <p:nvPr/>
        </p:nvCxnSpPr>
        <p:spPr>
          <a:xfrm flipV="1">
            <a:off x="6256382" y="3328616"/>
            <a:ext cx="376613" cy="394698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3"/>
            <a:endCxn id="71" idx="2"/>
          </p:cNvCxnSpPr>
          <p:nvPr/>
        </p:nvCxnSpPr>
        <p:spPr>
          <a:xfrm flipV="1">
            <a:off x="6367766" y="3328616"/>
            <a:ext cx="265229" cy="1478797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loud 70"/>
          <p:cNvSpPr/>
          <p:nvPr/>
        </p:nvSpPr>
        <p:spPr>
          <a:xfrm>
            <a:off x="6629401" y="3111505"/>
            <a:ext cx="1158778" cy="43422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Learning Model</a:t>
            </a:r>
            <a:endParaRPr lang="en-US" sz="1200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3350" y="2141317"/>
            <a:ext cx="700904" cy="504603"/>
          </a:xfrm>
          <a:prstGeom prst="rect">
            <a:avLst/>
          </a:prstGeom>
        </p:spPr>
      </p:pic>
      <p:cxnSp>
        <p:nvCxnSpPr>
          <p:cNvPr id="74" name="Straight Arrow Connector 73"/>
          <p:cNvCxnSpPr>
            <a:stCxn id="71" idx="0"/>
            <a:endCxn id="78" idx="1"/>
          </p:cNvCxnSpPr>
          <p:nvPr/>
        </p:nvCxnSpPr>
        <p:spPr>
          <a:xfrm flipV="1">
            <a:off x="7787213" y="3324703"/>
            <a:ext cx="225977" cy="391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Process 74"/>
          <p:cNvSpPr/>
          <p:nvPr/>
        </p:nvSpPr>
        <p:spPr>
          <a:xfrm>
            <a:off x="533400" y="4498960"/>
            <a:ext cx="2746953" cy="6169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Weather, Finance, News, Calendar, Places, Event, Sports, Flight, Traffic, Fitness, Package Tracking …</a:t>
            </a:r>
            <a:endParaRPr lang="en-US" sz="1200" dirty="0"/>
          </a:p>
        </p:txBody>
      </p:sp>
      <p:cxnSp>
        <p:nvCxnSpPr>
          <p:cNvPr id="76" name="Straight Arrow Connector 75"/>
          <p:cNvCxnSpPr>
            <a:stCxn id="75" idx="3"/>
            <a:endCxn id="44" idx="1"/>
          </p:cNvCxnSpPr>
          <p:nvPr/>
        </p:nvCxnSpPr>
        <p:spPr>
          <a:xfrm>
            <a:off x="3280353" y="4807413"/>
            <a:ext cx="152692" cy="40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Multidocument 77"/>
          <p:cNvSpPr/>
          <p:nvPr/>
        </p:nvSpPr>
        <p:spPr>
          <a:xfrm>
            <a:off x="8013190" y="2790298"/>
            <a:ext cx="779507" cy="106881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Ranked</a:t>
            </a:r>
          </a:p>
          <a:p>
            <a:pPr algn="ctr"/>
            <a:r>
              <a:rPr lang="en-US" sz="1200" dirty="0" smtClean="0"/>
              <a:t>Cards</a:t>
            </a:r>
          </a:p>
          <a:p>
            <a:pPr algn="ctr"/>
            <a:endParaRPr lang="en-US" sz="1200" dirty="0"/>
          </a:p>
        </p:txBody>
      </p:sp>
      <p:sp>
        <p:nvSpPr>
          <p:cNvPr id="79" name="Flowchart: Card 78"/>
          <p:cNvSpPr/>
          <p:nvPr/>
        </p:nvSpPr>
        <p:spPr>
          <a:xfrm>
            <a:off x="6809149" y="2444730"/>
            <a:ext cx="799281" cy="408691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Context</a:t>
            </a:r>
            <a:endParaRPr lang="en-US" sz="1200" dirty="0"/>
          </a:p>
        </p:txBody>
      </p:sp>
      <p:cxnSp>
        <p:nvCxnSpPr>
          <p:cNvPr id="80" name="Straight Arrow Connector 79"/>
          <p:cNvCxnSpPr>
            <a:stCxn id="79" idx="2"/>
            <a:endCxn id="71" idx="3"/>
          </p:cNvCxnSpPr>
          <p:nvPr/>
        </p:nvCxnSpPr>
        <p:spPr>
          <a:xfrm>
            <a:off x="7208790" y="2853421"/>
            <a:ext cx="0" cy="282911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DDC0-6C89-4FEC-8C13-CDBDE7E0C0A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72000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200" kern="12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Motivation</a:t>
            </a: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Method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Overview</a:t>
            </a:r>
          </a:p>
          <a:p>
            <a:r>
              <a:rPr lang="en-US" sz="3200" b="1" dirty="0">
                <a:latin typeface="Calibri" pitchFamily="34" charset="0"/>
              </a:rPr>
              <a:t>Mining User Interests From </a:t>
            </a:r>
            <a:r>
              <a:rPr lang="en-US" sz="3200" b="1" dirty="0" smtClean="0">
                <a:latin typeface="Calibri" pitchFamily="34" charset="0"/>
              </a:rPr>
              <a:t>Logs</a:t>
            </a:r>
          </a:p>
          <a:p>
            <a:r>
              <a:rPr lang="en-US" sz="3200" dirty="0">
                <a:latin typeface="Calibri" pitchFamily="34" charset="0"/>
              </a:rPr>
              <a:t>Ranking Feature Extraction</a:t>
            </a:r>
          </a:p>
          <a:p>
            <a:r>
              <a:rPr lang="en-US" sz="3200" dirty="0" smtClean="0">
                <a:latin typeface="Calibri" pitchFamily="34" charset="0"/>
              </a:rPr>
              <a:t>Experiments</a:t>
            </a:r>
          </a:p>
          <a:p>
            <a:r>
              <a:rPr lang="en-US" sz="3200" dirty="0" smtClean="0">
                <a:latin typeface="Calibri" pitchFamily="34" charset="0"/>
              </a:rPr>
              <a:t>Conclusion and Future 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369" y="38539"/>
            <a:ext cx="1157471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45477</TotalTime>
  <Words>4305</Words>
  <Application>Microsoft Office PowerPoint</Application>
  <PresentationFormat>On-screen Show (4:3)</PresentationFormat>
  <Paragraphs>489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맑은 고딕</vt:lpstr>
      <vt:lpstr>宋体</vt:lpstr>
      <vt:lpstr>Arial</vt:lpstr>
      <vt:lpstr>Calibri</vt:lpstr>
      <vt:lpstr>Cambria Math</vt:lpstr>
      <vt:lpstr>Office Theme</vt:lpstr>
      <vt:lpstr>Modeling User Interests for Zero-query Ranking</vt:lpstr>
      <vt:lpstr>Roadmap</vt:lpstr>
      <vt:lpstr>Proactive Search</vt:lpstr>
      <vt:lpstr>User Modeling in Proactive Search</vt:lpstr>
      <vt:lpstr>User Modeling in Proactive Search</vt:lpstr>
      <vt:lpstr>User Modeling in Proactive Search</vt:lpstr>
      <vt:lpstr>Roadmap</vt:lpstr>
      <vt:lpstr>Method Overview</vt:lpstr>
      <vt:lpstr>Roadmap</vt:lpstr>
      <vt:lpstr>Mining User Interests From Logs</vt:lpstr>
      <vt:lpstr>Mining User Interests From Logs</vt:lpstr>
      <vt:lpstr>Roadmap</vt:lpstr>
      <vt:lpstr>Ranking Feature Extraction</vt:lpstr>
      <vt:lpstr>Ranking Feature Extraction</vt:lpstr>
      <vt:lpstr>Word Embedding</vt:lpstr>
      <vt:lpstr>Entity Taxonomy</vt:lpstr>
      <vt:lpstr>User Demographics Features(UD)</vt:lpstr>
      <vt:lpstr>Roadmap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Roadmap</vt:lpstr>
      <vt:lpstr>Conclusion and Future Work</vt:lpstr>
      <vt:lpstr>Thank You Q&amp;A Email: lyang@cs.umass.edu https://sites.google.com/site/lyangwww/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Quasi Synchronous Model for Information Retrieval</dc:title>
  <dc:creator>Jaehyun Park</dc:creator>
  <cp:lastModifiedBy>Zhang, Kaixi</cp:lastModifiedBy>
  <cp:revision>2007</cp:revision>
  <dcterms:created xsi:type="dcterms:W3CDTF">2011-07-11T19:03:18Z</dcterms:created>
  <dcterms:modified xsi:type="dcterms:W3CDTF">2016-03-21T16:07:32Z</dcterms:modified>
</cp:coreProperties>
</file>