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1" r:id="rId2"/>
    <p:sldId id="275" r:id="rId3"/>
    <p:sldId id="277" r:id="rId4"/>
    <p:sldId id="278" r:id="rId5"/>
    <p:sldId id="279" r:id="rId6"/>
    <p:sldId id="280" r:id="rId7"/>
    <p:sldId id="281" r:id="rId8"/>
    <p:sldId id="291" r:id="rId9"/>
    <p:sldId id="292" r:id="rId10"/>
    <p:sldId id="283" r:id="rId11"/>
    <p:sldId id="293" r:id="rId12"/>
    <p:sldId id="284" r:id="rId13"/>
    <p:sldId id="285" r:id="rId14"/>
    <p:sldId id="286" r:id="rId15"/>
    <p:sldId id="287" r:id="rId16"/>
    <p:sldId id="295" r:id="rId17"/>
    <p:sldId id="294" r:id="rId18"/>
    <p:sldId id="288" r:id="rId19"/>
    <p:sldId id="296" r:id="rId20"/>
    <p:sldId id="290" r:id="rId21"/>
    <p:sldId id="297" r:id="rId22"/>
    <p:sldId id="298" r:id="rId23"/>
    <p:sldId id="309" r:id="rId24"/>
    <p:sldId id="299" r:id="rId25"/>
    <p:sldId id="300" r:id="rId26"/>
    <p:sldId id="310" r:id="rId27"/>
    <p:sldId id="302" r:id="rId28"/>
    <p:sldId id="313" r:id="rId29"/>
    <p:sldId id="303" r:id="rId30"/>
    <p:sldId id="264" r:id="rId3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C1C"/>
    <a:srgbClr val="880015"/>
    <a:srgbClr val="64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3905" autoAdjust="0"/>
  </p:normalViewPr>
  <p:slideViewPr>
    <p:cSldViewPr>
      <p:cViewPr varScale="1">
        <p:scale>
          <a:sx n="54" d="100"/>
          <a:sy n="54" d="100"/>
        </p:scale>
        <p:origin x="1224" y="66"/>
      </p:cViewPr>
      <p:guideLst>
        <p:guide orient="horz" pos="2160"/>
        <p:guide pos="2880"/>
      </p:guideLst>
    </p:cSldViewPr>
  </p:slideViewPr>
  <p:outlineViewPr>
    <p:cViewPr>
      <p:scale>
        <a:sx n="33" d="100"/>
        <a:sy n="33" d="100"/>
      </p:scale>
      <p:origin x="0" y="45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1F4F758-7EC0-4D30-A6DF-6C467B76F08A}" type="datetimeFigureOut">
              <a:rPr lang="en-US" smtClean="0"/>
              <a:pPr/>
              <a:t>3/21/2016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49DCEE99-2829-44F1-89E5-3FBCBB751032}" type="slidenum">
              <a:rPr lang="en-US" smtClean="0"/>
              <a:pPr/>
              <a:t>‹#›</a:t>
            </a:fld>
            <a:endParaRPr lang="en-US"/>
          </a:p>
        </p:txBody>
      </p:sp>
    </p:spTree>
    <p:extLst>
      <p:ext uri="{BB962C8B-B14F-4D97-AF65-F5344CB8AC3E}">
        <p14:creationId xmlns:p14="http://schemas.microsoft.com/office/powerpoint/2010/main" val="3909455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321FDCC6-A313-4AD1-BAAD-818A456DADD9}" type="datetimeFigureOut">
              <a:rPr lang="ko-KR" altLang="en-US" smtClean="0"/>
              <a:pPr/>
              <a:t>2016-03-21</a:t>
            </a:fld>
            <a:endParaRPr lang="ko-KR" altLang="en-US"/>
          </a:p>
        </p:txBody>
      </p:sp>
      <p:sp>
        <p:nvSpPr>
          <p:cNvPr id="4" name="슬라이드 이미지 개체 틀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1B706B45-DC83-4139-8844-9C60A08DA50F}" type="slidenum">
              <a:rPr lang="ko-KR" altLang="en-US" smtClean="0"/>
              <a:pPr/>
              <a:t>‹#›</a:t>
            </a:fld>
            <a:endParaRPr lang="ko-KR" altLang="en-US"/>
          </a:p>
        </p:txBody>
      </p:sp>
    </p:spTree>
    <p:extLst>
      <p:ext uri="{BB962C8B-B14F-4D97-AF65-F5344CB8AC3E}">
        <p14:creationId xmlns:p14="http://schemas.microsoft.com/office/powerpoint/2010/main" val="13732066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SG" sz="1200" kern="1200" dirty="0" smtClean="0">
                <a:solidFill>
                  <a:schemeClr val="tx1"/>
                </a:solidFill>
                <a:effectLst/>
                <a:latin typeface="Arial" charset="0"/>
                <a:ea typeface="+mn-ea"/>
                <a:cs typeface="+mn-cs"/>
              </a:rPr>
              <a:t>Hi all, thanks for your time, and hope you can enjoy my talk. I’m Liu</a:t>
            </a:r>
            <a:r>
              <a:rPr lang="en-SG" sz="1200" kern="1200" baseline="0" dirty="0" smtClean="0">
                <a:solidFill>
                  <a:schemeClr val="tx1"/>
                </a:solidFill>
                <a:effectLst/>
                <a:latin typeface="Arial" charset="0"/>
                <a:ea typeface="+mn-ea"/>
                <a:cs typeface="+mn-cs"/>
              </a:rPr>
              <a:t> Yang who is a PhD student</a:t>
            </a:r>
            <a:r>
              <a:rPr lang="en-SG" sz="1200" kern="1200" dirty="0" smtClean="0">
                <a:solidFill>
                  <a:schemeClr val="tx1"/>
                </a:solidFill>
                <a:effectLst/>
                <a:latin typeface="Arial" charset="0"/>
                <a:ea typeface="+mn-ea"/>
                <a:cs typeface="+mn-cs"/>
              </a:rPr>
              <a:t> from UMass</a:t>
            </a:r>
            <a:r>
              <a:rPr lang="en-SG" sz="1200" kern="1200" baseline="0" dirty="0" smtClean="0">
                <a:solidFill>
                  <a:schemeClr val="tx1"/>
                </a:solidFill>
                <a:effectLst/>
                <a:latin typeface="Arial" charset="0"/>
                <a:ea typeface="+mn-ea"/>
                <a:cs typeface="+mn-cs"/>
              </a:rPr>
              <a:t> Amherst and </a:t>
            </a:r>
            <a:r>
              <a:rPr lang="en-SG" sz="1200" b="0" i="0" u="none" strike="noStrike" kern="1200" baseline="0" dirty="0" smtClean="0">
                <a:solidFill>
                  <a:schemeClr val="tx1"/>
                </a:solidFill>
                <a:effectLst/>
                <a:latin typeface="Arial" charset="0"/>
                <a:ea typeface="+mn-ea"/>
                <a:cs typeface="+mn-cs"/>
              </a:rPr>
              <a:t>t</a:t>
            </a:r>
            <a:r>
              <a:rPr lang="en-SG" sz="1200" b="0" i="0" u="none" strike="noStrike" kern="1200" baseline="0" dirty="0" smtClean="0">
                <a:solidFill>
                  <a:schemeClr val="tx1"/>
                </a:solidFill>
                <a:latin typeface="Arial" charset="0"/>
                <a:ea typeface="+mn-ea"/>
                <a:cs typeface="+mn-cs"/>
              </a:rPr>
              <a:t>his work was done with my </a:t>
            </a:r>
            <a:r>
              <a:rPr lang="en-US" sz="1200" b="0" i="0" kern="1200" dirty="0" smtClean="0">
                <a:solidFill>
                  <a:schemeClr val="tx1"/>
                </a:solidFill>
                <a:effectLst/>
                <a:latin typeface="+mn-lt"/>
                <a:ea typeface="+mn-ea"/>
                <a:cs typeface="+mn-cs"/>
              </a:rPr>
              <a:t>collaborators</a:t>
            </a:r>
            <a:r>
              <a:rPr lang="en-US" sz="1200" b="0" i="0" kern="1200" baseline="0" dirty="0" smtClean="0">
                <a:solidFill>
                  <a:schemeClr val="tx1"/>
                </a:solidFill>
                <a:effectLst/>
                <a:latin typeface="+mn-lt"/>
                <a:ea typeface="+mn-ea"/>
                <a:cs typeface="+mn-cs"/>
              </a:rPr>
              <a:t> in UMass, RMIT and ICT-CAS.</a:t>
            </a:r>
          </a:p>
          <a:p>
            <a:r>
              <a:rPr lang="en-US" sz="1200" b="0" i="0" kern="1200" baseline="0" dirty="0" smtClean="0">
                <a:solidFill>
                  <a:schemeClr val="tx1"/>
                </a:solidFill>
                <a:effectLst/>
                <a:latin typeface="+mn-lt"/>
                <a:ea typeface="+mn-ea"/>
                <a:cs typeface="+mn-cs"/>
              </a:rPr>
              <a:t>The title of this paper is “Beyond Factoid QA: Effective Methods for Non-factoid Answer Sentence Retrieval”.</a:t>
            </a:r>
            <a:endParaRPr lang="en-SG" sz="1200" kern="1200" baseline="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B706B45-DC83-4139-8844-9C60A08DA50F}" type="slidenum">
              <a:rPr lang="ko-KR" altLang="en-US" smtClean="0"/>
              <a:pPr/>
              <a:t>1</a:t>
            </a:fld>
            <a:endParaRPr lang="ko-KR" altLang="en-US"/>
          </a:p>
        </p:txBody>
      </p:sp>
    </p:spTree>
    <p:extLst>
      <p:ext uri="{BB962C8B-B14F-4D97-AF65-F5344CB8AC3E}">
        <p14:creationId xmlns:p14="http://schemas.microsoft.com/office/powerpoint/2010/main" val="365861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now give a formal definition of our task. </a:t>
                </a:r>
              </a:p>
              <a:p>
                <a:r>
                  <a:rPr lang="en-US" dirty="0" smtClean="0"/>
                  <a:t>Given a </a:t>
                </a:r>
                <a:r>
                  <a:rPr lang="en-US" dirty="0"/>
                  <a:t>set of non-factoid </a:t>
                </a:r>
                <a:r>
                  <a:rPr lang="en-US" dirty="0" smtClean="0"/>
                  <a:t>questions </a:t>
                </a:r>
                <a14:m>
                  <m:oMath xmlns:m="http://schemas.openxmlformats.org/officeDocument/2006/math">
                    <m:r>
                      <m:rPr>
                        <m:lit/>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r>
                  <a:rPr lang="en-US" dirty="0" smtClean="0"/>
                  <a:t>and </a:t>
                </a:r>
                <a:r>
                  <a:rPr lang="en-US" dirty="0"/>
                  <a:t>Web </a:t>
                </a:r>
                <a:r>
                  <a:rPr lang="en-US" dirty="0" smtClean="0"/>
                  <a:t>documents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r>
                  <a:rPr lang="en-US" dirty="0" smtClean="0"/>
                  <a:t> </a:t>
                </a:r>
                <a:r>
                  <a:rPr lang="en-US" dirty="0"/>
                  <a:t>that may contain </a:t>
                </a:r>
                <a:r>
                  <a:rPr lang="en-US" dirty="0" smtClean="0"/>
                  <a:t>answers</a:t>
                </a:r>
              </a:p>
              <a:p>
                <a:r>
                  <a:rPr lang="en-US" dirty="0" smtClean="0"/>
                  <a:t>Our task </a:t>
                </a:r>
                <a:r>
                  <a:rPr lang="en-US" dirty="0"/>
                  <a:t>is to learn a ranking model </a:t>
                </a:r>
                <a14:m>
                  <m:oMath xmlns:m="http://schemas.openxmlformats.org/officeDocument/2006/math">
                    <m:r>
                      <a:rPr lang="en-US" b="0" i="1" smtClean="0">
                        <a:latin typeface="Cambria Math" panose="02040503050406030204" pitchFamily="18" charset="0"/>
                      </a:rPr>
                      <m:t>𝑅</m:t>
                    </m:r>
                  </m:oMath>
                </a14:m>
                <a:r>
                  <a:rPr lang="en-US" dirty="0" smtClean="0"/>
                  <a:t> </a:t>
                </a:r>
                <a:r>
                  <a:rPr lang="en-US" dirty="0"/>
                  <a:t>to rank the sentences in the Web documents to </a:t>
                </a:r>
                <a:r>
                  <a:rPr lang="en-US" dirty="0" smtClean="0"/>
                  <a:t>find sentences </a:t>
                </a:r>
                <a:r>
                  <a:rPr lang="en-US" dirty="0"/>
                  <a:t>that are part of </a:t>
                </a:r>
                <a:r>
                  <a:rPr lang="en-US" dirty="0" smtClean="0"/>
                  <a:t>answers</a:t>
                </a:r>
              </a:p>
              <a:p>
                <a:r>
                  <a:rPr lang="en-US" dirty="0" smtClean="0"/>
                  <a:t>The </a:t>
                </a:r>
                <a:r>
                  <a:rPr lang="en-US" dirty="0"/>
                  <a:t>ranker is trained based on available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r>
                      <a:rPr lang="en-US" b="0" i="0" smtClean="0">
                        <a:latin typeface="Cambria Math" panose="02040503050406030204" pitchFamily="18" charset="0"/>
                      </a:rPr>
                      <m:t> </m:t>
                    </m:r>
                  </m:oMath>
                </a14:m>
                <a:r>
                  <a:rPr lang="en-US" dirty="0" smtClean="0"/>
                  <a:t>and </a:t>
                </a:r>
                <a:r>
                  <a:rPr lang="en-US" dirty="0"/>
                  <a:t>labels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a14:m>
                <a:r>
                  <a:rPr lang="en-US" dirty="0" smtClean="0"/>
                  <a:t> </a:t>
                </a:r>
                <a:r>
                  <a:rPr lang="en-US" dirty="0"/>
                  <a:t>to optimize a metric </a:t>
                </a:r>
                <a14:m>
                  <m:oMath xmlns:m="http://schemas.openxmlformats.org/officeDocument/2006/math">
                    <m:r>
                      <a:rPr lang="en-US" b="0" i="1" smtClean="0">
                        <a:latin typeface="Cambria Math" panose="02040503050406030204" pitchFamily="18" charset="0"/>
                      </a:rPr>
                      <m:t>𝐸</m:t>
                    </m:r>
                  </m:oMath>
                </a14:m>
                <a:r>
                  <a:rPr lang="en-US" dirty="0" smtClean="0"/>
                  <a:t> </a:t>
                </a:r>
                <a:r>
                  <a:rPr lang="en-US" dirty="0"/>
                  <a:t>over the sentence rank </a:t>
                </a:r>
                <a:r>
                  <a:rPr lang="en-US" dirty="0" smtClean="0"/>
                  <a:t>list</a:t>
                </a:r>
              </a:p>
              <a:p>
                <a:endParaRPr lang="en-US" sz="1200" b="0" i="0" u="none" strike="noStrike" kern="1200" baseline="0" dirty="0" smtClean="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now give a formal definition of our task. </a:t>
                </a:r>
                <a:endParaRPr lang="en-US" sz="1200" b="0" i="0" u="none" strike="noStrike" kern="1200" baseline="0" dirty="0" smtClean="0">
                  <a:solidFill>
                    <a:schemeClr val="tx1"/>
                  </a:solidFill>
                  <a:latin typeface="+mn-lt"/>
                  <a:ea typeface="+mn-ea"/>
                  <a:cs typeface="+mn-cs"/>
                </a:endParaRPr>
              </a:p>
              <a:p>
                <a:r>
                  <a:rPr lang="en-US" dirty="0" smtClean="0"/>
                  <a:t>Given a </a:t>
                </a:r>
                <a:r>
                  <a:rPr lang="en-US" dirty="0"/>
                  <a:t>set of non-factoid </a:t>
                </a:r>
                <a:r>
                  <a:rPr lang="en-US" dirty="0" smtClean="0"/>
                  <a:t>questions </a:t>
                </a:r>
                <a:r>
                  <a:rPr lang="en-US" b="0" i="0" smtClean="0">
                    <a:latin typeface="Cambria Math" panose="02040503050406030204" pitchFamily="18" charset="0"/>
                  </a:rPr>
                  <a:t>\{𝑄_1,𝑄_2,…,𝑄_𝑛} </a:t>
                </a:r>
                <a:r>
                  <a:rPr lang="en-US" dirty="0" smtClean="0"/>
                  <a:t>and </a:t>
                </a:r>
                <a:r>
                  <a:rPr lang="en-US" dirty="0"/>
                  <a:t>Web </a:t>
                </a:r>
                <a:r>
                  <a:rPr lang="en-US" dirty="0" smtClean="0"/>
                  <a:t>documents </a:t>
                </a:r>
                <a:r>
                  <a:rPr lang="en-US" b="0" i="0" smtClean="0">
                    <a:latin typeface="Cambria Math" panose="02040503050406030204" pitchFamily="18" charset="0"/>
                  </a:rPr>
                  <a:t>{𝐷_1, 𝐷_2,…,𝐷_𝑚}</a:t>
                </a:r>
                <a:r>
                  <a:rPr lang="en-US" dirty="0" smtClean="0"/>
                  <a:t> </a:t>
                </a:r>
                <a:r>
                  <a:rPr lang="en-US" dirty="0"/>
                  <a:t>that may contain </a:t>
                </a:r>
                <a:r>
                  <a:rPr lang="en-US" dirty="0" smtClean="0"/>
                  <a:t>answers</a:t>
                </a:r>
              </a:p>
              <a:p>
                <a:r>
                  <a:rPr lang="en-US" dirty="0" smtClean="0"/>
                  <a:t>Our task </a:t>
                </a:r>
                <a:r>
                  <a:rPr lang="en-US" dirty="0"/>
                  <a:t>is to learn a ranking model </a:t>
                </a:r>
                <a:r>
                  <a:rPr lang="en-US" b="0" i="0" smtClean="0">
                    <a:latin typeface="Cambria Math" panose="02040503050406030204" pitchFamily="18" charset="0"/>
                  </a:rPr>
                  <a:t>𝑅</a:t>
                </a:r>
                <a:r>
                  <a:rPr lang="en-US" dirty="0" smtClean="0"/>
                  <a:t> </a:t>
                </a:r>
                <a:r>
                  <a:rPr lang="en-US" dirty="0"/>
                  <a:t>to rank the sentences in the Web documents to </a:t>
                </a:r>
                <a:r>
                  <a:rPr lang="en-US" dirty="0" smtClean="0"/>
                  <a:t>find sentences </a:t>
                </a:r>
                <a:r>
                  <a:rPr lang="en-US" dirty="0"/>
                  <a:t>that are part of </a:t>
                </a:r>
                <a:r>
                  <a:rPr lang="en-US" dirty="0" smtClean="0"/>
                  <a:t>answers</a:t>
                </a:r>
              </a:p>
              <a:p>
                <a:r>
                  <a:rPr lang="en-US" dirty="0" smtClean="0"/>
                  <a:t>The </a:t>
                </a:r>
                <a:r>
                  <a:rPr lang="en-US" dirty="0"/>
                  <a:t>ranker is trained based on available features </a:t>
                </a:r>
                <a:r>
                  <a:rPr lang="en-US" b="0" i="0" smtClean="0">
                    <a:latin typeface="Cambria Math" panose="02040503050406030204" pitchFamily="18" charset="0"/>
                  </a:rPr>
                  <a:t>𝐹_𝑠  </a:t>
                </a:r>
                <a:r>
                  <a:rPr lang="en-US" dirty="0" smtClean="0"/>
                  <a:t>and </a:t>
                </a:r>
                <a:r>
                  <a:rPr lang="en-US" dirty="0"/>
                  <a:t>labels </a:t>
                </a:r>
                <a:r>
                  <a:rPr lang="en-US" b="0" i="0" smtClean="0">
                    <a:latin typeface="Cambria Math" panose="02040503050406030204" pitchFamily="18" charset="0"/>
                  </a:rPr>
                  <a:t>𝐿_𝑠</a:t>
                </a:r>
                <a:r>
                  <a:rPr lang="en-US" dirty="0" smtClean="0"/>
                  <a:t> </a:t>
                </a:r>
                <a:r>
                  <a:rPr lang="en-US" dirty="0"/>
                  <a:t>to optimize a metric </a:t>
                </a:r>
                <a:r>
                  <a:rPr lang="en-US" b="0" i="0" smtClean="0">
                    <a:latin typeface="Cambria Math" panose="02040503050406030204" pitchFamily="18" charset="0"/>
                  </a:rPr>
                  <a:t>𝐸</a:t>
                </a:r>
                <a:r>
                  <a:rPr lang="en-US" dirty="0" smtClean="0"/>
                  <a:t> </a:t>
                </a:r>
                <a:r>
                  <a:rPr lang="en-US" dirty="0"/>
                  <a:t>over the sentence rank </a:t>
                </a:r>
                <a:r>
                  <a:rPr lang="en-US" dirty="0" smtClean="0"/>
                  <a:t>list</a:t>
                </a:r>
              </a:p>
              <a:p>
                <a:endParaRPr lang="en-US" sz="1200" b="0" i="0" u="none" strike="noStrike" kern="1200" baseline="0" dirty="0" smtClean="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1B706B45-DC83-4139-8844-9C60A08DA50F}" type="slidenum">
              <a:rPr lang="ko-KR" altLang="en-US" smtClean="0"/>
              <a:pPr/>
              <a:t>12</a:t>
            </a:fld>
            <a:endParaRPr lang="ko-KR" altLang="en-US"/>
          </a:p>
        </p:txBody>
      </p:sp>
    </p:spTree>
    <p:extLst>
      <p:ext uri="{BB962C8B-B14F-4D97-AF65-F5344CB8AC3E}">
        <p14:creationId xmlns:p14="http://schemas.microsoft.com/office/powerpoint/2010/main" val="205313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We use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for our experiments. It is created using TREC GOV2 queries and documents and passages were marked with labels </a:t>
            </a:r>
            <a:r>
              <a:rPr lang="en-US" dirty="0" smtClean="0"/>
              <a:t>“Perfect”, “Excellent”, “Good”, “Fair”. To obtain the annotation for our answer sentence retrieval task, we let sentences in answer passages inherit the label of the passage.</a:t>
            </a:r>
          </a:p>
          <a:p>
            <a:pPr marL="0" marR="0" indent="0" algn="l" defTabSz="914400" rtl="0" eaLnBrk="1" fontAlgn="auto" latinLnBrk="1" hangingPunct="1">
              <a:lnSpc>
                <a:spcPct val="100000"/>
              </a:lnSpc>
              <a:spcBef>
                <a:spcPts val="0"/>
              </a:spcBef>
              <a:spcAft>
                <a:spcPts val="0"/>
              </a:spcAft>
              <a:buClrTx/>
              <a:buSzTx/>
              <a:buFontTx/>
              <a:buNone/>
              <a:tabLst/>
              <a:defRPr/>
            </a:pPr>
            <a:endParaRPr lang="en-US" dirty="0" smtClean="0"/>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test collection of questions and multi-sentence (passage) answers has been created</a:t>
            </a:r>
          </a:p>
          <a:p>
            <a:r>
              <a:rPr lang="en-US" sz="1200" b="0" i="0" u="none" strike="noStrike" kern="1200" baseline="0" dirty="0" smtClean="0">
                <a:solidFill>
                  <a:schemeClr val="tx1"/>
                </a:solidFill>
                <a:latin typeface="+mn-lt"/>
                <a:ea typeface="+mn-ea"/>
                <a:cs typeface="+mn-cs"/>
              </a:rPr>
              <a:t>based on the TREC GOV2 queries and documents.1 GOV2 is the test collection used</a:t>
            </a:r>
          </a:p>
          <a:p>
            <a:r>
              <a:rPr lang="en-US" sz="1200" b="0" i="0" u="none" strike="noStrike" kern="1200" baseline="0" dirty="0" smtClean="0">
                <a:solidFill>
                  <a:schemeClr val="tx1"/>
                </a:solidFill>
                <a:latin typeface="+mn-lt"/>
                <a:ea typeface="+mn-ea"/>
                <a:cs typeface="+mn-cs"/>
              </a:rPr>
              <a:t>for the TREC Terabyte Track and crawled from .</a:t>
            </a:r>
            <a:r>
              <a:rPr lang="en-US" sz="1200" b="0" i="0" u="none" strike="noStrike" kern="1200" baseline="0" dirty="0" err="1" smtClean="0">
                <a:solidFill>
                  <a:schemeClr val="tx1"/>
                </a:solidFill>
                <a:latin typeface="+mn-lt"/>
                <a:ea typeface="+mn-ea"/>
                <a:cs typeface="+mn-cs"/>
              </a:rPr>
              <a:t>gov</a:t>
            </a:r>
            <a:r>
              <a:rPr lang="en-US" sz="1200" b="0" i="0" u="none" strike="noStrike" kern="1200" baseline="0" dirty="0" smtClean="0">
                <a:solidFill>
                  <a:schemeClr val="tx1"/>
                </a:solidFill>
                <a:latin typeface="+mn-lt"/>
                <a:ea typeface="+mn-ea"/>
                <a:cs typeface="+mn-cs"/>
              </a:rPr>
              <a:t> sites in early 2004. It contains 25</a:t>
            </a:r>
          </a:p>
          <a:p>
            <a:r>
              <a:rPr lang="en-US" sz="1200" b="0" i="0" u="none" strike="noStrike" kern="1200" baseline="0" dirty="0" smtClean="0">
                <a:solidFill>
                  <a:schemeClr val="tx1"/>
                </a:solidFill>
                <a:latin typeface="+mn-lt"/>
                <a:ea typeface="+mn-ea"/>
                <a:cs typeface="+mn-cs"/>
              </a:rPr>
              <a:t>million documents. The annotated GOV2 data set was produced by the following process</a:t>
            </a:r>
          </a:p>
          <a:p>
            <a:r>
              <a:rPr lang="en-US" sz="1200" b="0" i="0" u="none" strike="noStrike" kern="1200" baseline="0" dirty="0" smtClean="0">
                <a:solidFill>
                  <a:schemeClr val="tx1"/>
                </a:solidFill>
                <a:latin typeface="+mn-lt"/>
                <a:ea typeface="+mn-ea"/>
                <a:cs typeface="+mn-cs"/>
              </a:rPr>
              <a:t>[9, 10]. For each TREC topic that was likely to have passage-level answers (82 in total),</a:t>
            </a:r>
          </a:p>
          <a:p>
            <a:r>
              <a:rPr lang="en-US" sz="1200" b="0" i="0" u="none" strike="noStrike" kern="1200" baseline="0" dirty="0" smtClean="0">
                <a:solidFill>
                  <a:schemeClr val="tx1"/>
                </a:solidFill>
                <a:latin typeface="+mn-lt"/>
                <a:ea typeface="+mn-ea"/>
                <a:cs typeface="+mn-cs"/>
              </a:rPr>
              <a:t>the top 50 documents were retrieved using a state-of-the-art retrieval model [7, 11]. From</a:t>
            </a:r>
          </a:p>
          <a:p>
            <a:r>
              <a:rPr lang="en-US" sz="1200" b="0" i="0" u="none" strike="noStrike" kern="1200" baseline="0" dirty="0" smtClean="0">
                <a:solidFill>
                  <a:schemeClr val="tx1"/>
                </a:solidFill>
                <a:latin typeface="+mn-lt"/>
                <a:ea typeface="+mn-ea"/>
                <a:cs typeface="+mn-cs"/>
              </a:rPr>
              <a:t>the retrieved documents, documents identified as relevant in the TREC judgments were</a:t>
            </a:r>
          </a:p>
          <a:p>
            <a:r>
              <a:rPr lang="en-US" sz="1200" b="0" i="0" u="none" strike="noStrike" kern="1200" baseline="0" dirty="0" smtClean="0">
                <a:solidFill>
                  <a:schemeClr val="tx1"/>
                </a:solidFill>
                <a:latin typeface="+mn-lt"/>
                <a:ea typeface="+mn-ea"/>
                <a:cs typeface="+mn-cs"/>
              </a:rPr>
              <a:t>annotated for answer passages. Passages were marked with labels “Perfect”, “Excellent”,</a:t>
            </a:r>
          </a:p>
          <a:p>
            <a:r>
              <a:rPr lang="en-US" sz="1200" b="0" i="0" u="none" strike="noStrike" kern="1200" baseline="0" dirty="0" smtClean="0">
                <a:solidFill>
                  <a:schemeClr val="tx1"/>
                </a:solidFill>
                <a:latin typeface="+mn-lt"/>
                <a:ea typeface="+mn-ea"/>
                <a:cs typeface="+mn-cs"/>
              </a:rPr>
              <a:t>“Good”, “Fair”. The annotators found 8027 answer passages to 82 TREC queries, which is</a:t>
            </a:r>
          </a:p>
          <a:p>
            <a:r>
              <a:rPr lang="en-US" sz="1200" b="0" i="0" u="none" strike="noStrike" kern="1200" baseline="0" dirty="0" smtClean="0">
                <a:solidFill>
                  <a:schemeClr val="tx1"/>
                </a:solidFill>
                <a:latin typeface="+mn-lt"/>
                <a:ea typeface="+mn-ea"/>
                <a:cs typeface="+mn-cs"/>
              </a:rPr>
              <a:t>97 passages per query on average. Among the annotated passages, which exclude passages</a:t>
            </a:r>
          </a:p>
          <a:p>
            <a:r>
              <a:rPr lang="en-US" sz="1200" b="0" i="0" u="none" strike="noStrike" kern="1200" baseline="0" dirty="0" smtClean="0">
                <a:solidFill>
                  <a:schemeClr val="tx1"/>
                </a:solidFill>
                <a:latin typeface="+mn-lt"/>
                <a:ea typeface="+mn-ea"/>
                <a:cs typeface="+mn-cs"/>
              </a:rPr>
              <a:t>without annotations and are treated as negative instances, 43% are perfect answers, 44%</a:t>
            </a:r>
          </a:p>
          <a:p>
            <a:r>
              <a:rPr lang="en-US" sz="1200" b="0" i="0" u="none" strike="noStrike" kern="1200" baseline="0" dirty="0" smtClean="0">
                <a:solidFill>
                  <a:schemeClr val="tx1"/>
                </a:solidFill>
                <a:latin typeface="+mn-lt"/>
                <a:ea typeface="+mn-ea"/>
                <a:cs typeface="+mn-cs"/>
              </a:rPr>
              <a:t>are excellent, 10% are good and the rest are fair answers.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13</a:t>
            </a:fld>
            <a:endParaRPr lang="ko-KR" altLang="en-US"/>
          </a:p>
        </p:txBody>
      </p:sp>
    </p:spTree>
    <p:extLst>
      <p:ext uri="{BB962C8B-B14F-4D97-AF65-F5344CB8AC3E}">
        <p14:creationId xmlns:p14="http://schemas.microsoft.com/office/powerpoint/2010/main" val="162402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Here shows some statistics of our data. There are </a:t>
                </a:r>
                <a14:m>
                  <m:oMath xmlns:m="http://schemas.openxmlformats.org/officeDocument/2006/math">
                    <m:r>
                      <a:rPr lang="en-US" i="1" dirty="0" smtClean="0">
                        <a:latin typeface="Cambria Math" panose="02040503050406030204" pitchFamily="18" charset="0"/>
                      </a:rPr>
                      <m:t>991233</m:t>
                    </m:r>
                  </m:oMath>
                </a14:m>
                <a:r>
                  <a:rPr lang="en-US" dirty="0"/>
                  <a:t> </a:t>
                </a:r>
                <a:r>
                  <a:rPr lang="en-US" dirty="0" smtClean="0"/>
                  <a:t>sentences</a:t>
                </a:r>
                <a:r>
                  <a:rPr lang="en-US" baseline="0" dirty="0" smtClean="0"/>
                  <a:t> in our data and the average length of sentences is 17.58. More than 99% sentences are labeled as 0. Less than 1% sentences have positive labels. </a:t>
                </a:r>
                <a:r>
                  <a:rPr lang="en-US" dirty="0" smtClean="0"/>
                  <a:t>Highly imbalanced labels make this task even more difficult. We</a:t>
                </a:r>
                <a:r>
                  <a:rPr lang="en-US" baseline="0" dirty="0" smtClean="0"/>
                  <a:t> released the data set on this website.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obtain the annotation for our answer sentence retrieval task, we let sentences in</a:t>
                </a:r>
              </a:p>
              <a:p>
                <a:r>
                  <a:rPr lang="en-US" sz="1200" b="0" i="0" u="none" strike="noStrike" kern="1200" baseline="0" dirty="0" smtClean="0">
                    <a:solidFill>
                      <a:schemeClr val="tx1"/>
                    </a:solidFill>
                    <a:latin typeface="+mn-lt"/>
                    <a:ea typeface="+mn-ea"/>
                    <a:cs typeface="+mn-cs"/>
                  </a:rPr>
                  <a:t>answer passages inherit the label of the passage. Then we map “Perfect”, “Excellent”,</a:t>
                </a:r>
              </a:p>
              <a:p>
                <a:r>
                  <a:rPr lang="en-US" sz="1200" b="0" i="0" u="none" strike="noStrike" kern="1200" baseline="0" dirty="0" smtClean="0">
                    <a:solidFill>
                      <a:schemeClr val="tx1"/>
                    </a:solidFill>
                    <a:latin typeface="+mn-lt"/>
                    <a:ea typeface="+mn-ea"/>
                    <a:cs typeface="+mn-cs"/>
                  </a:rPr>
                  <a:t>“Good”, “Fair” to 4  1 and assign 0 for all the other sentences. Note that there are some</a:t>
                </a:r>
              </a:p>
              <a:p>
                <a:r>
                  <a:rPr lang="en-US" sz="1200" b="0" i="0" u="none" strike="noStrike" kern="1200" baseline="0" dirty="0" smtClean="0">
                    <a:solidFill>
                      <a:schemeClr val="tx1"/>
                    </a:solidFill>
                    <a:latin typeface="+mn-lt"/>
                    <a:ea typeface="+mn-ea"/>
                    <a:cs typeface="+mn-cs"/>
                  </a:rPr>
                  <a:t>duplicate sentences in the previously annotated passage data set. Judgments over these</a:t>
                </a:r>
              </a:p>
              <a:p>
                <a:r>
                  <a:rPr lang="en-US" sz="1200" b="0" i="0" u="none" strike="noStrike" kern="1200" baseline="0" dirty="0" smtClean="0">
                    <a:solidFill>
                      <a:schemeClr val="tx1"/>
                    </a:solidFill>
                    <a:latin typeface="+mn-lt"/>
                    <a:ea typeface="+mn-ea"/>
                    <a:cs typeface="+mn-cs"/>
                  </a:rPr>
                  <a:t>duplicates are not entirely consistent. We fix this problem by a majority vote and break</a:t>
                </a:r>
              </a:p>
              <a:p>
                <a:r>
                  <a:rPr lang="en-US" sz="1200" b="0" i="0" u="none" strike="noStrike" kern="1200" baseline="0" dirty="0" smtClean="0">
                    <a:solidFill>
                      <a:schemeClr val="tx1"/>
                    </a:solidFill>
                    <a:latin typeface="+mn-lt"/>
                    <a:ea typeface="+mn-ea"/>
                    <a:cs typeface="+mn-cs"/>
                  </a:rPr>
                  <a:t>ties by favoring more relevant labels. The data after label inheritance and inconsistent</a:t>
                </a:r>
              </a:p>
              <a:p>
                <a:r>
                  <a:rPr lang="en-US" sz="1200" b="0" i="0" u="none" strike="noStrike" kern="1200" baseline="0" dirty="0" smtClean="0">
                    <a:solidFill>
                      <a:schemeClr val="tx1"/>
                    </a:solidFill>
                    <a:latin typeface="+mn-lt"/>
                    <a:ea typeface="+mn-ea"/>
                    <a:cs typeface="+mn-cs"/>
                  </a:rPr>
                  <a:t>judgment fixing is named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 There are 991233 sentences in the data set and</a:t>
                </a:r>
              </a:p>
              <a:p>
                <a:r>
                  <a:rPr lang="en-US" sz="1200" b="0" i="0" u="none" strike="noStrike" kern="1200" baseline="0" dirty="0" smtClean="0">
                    <a:solidFill>
                      <a:schemeClr val="tx1"/>
                    </a:solidFill>
                    <a:latin typeface="+mn-lt"/>
                    <a:ea typeface="+mn-ea"/>
                    <a:cs typeface="+mn-cs"/>
                  </a:rPr>
                  <a:t>the average length of sentences is 17:58. After label propagation from passage level to</a:t>
                </a:r>
              </a:p>
              <a:p>
                <a:r>
                  <a:rPr lang="en-US" sz="1200" b="0" i="0" u="none" strike="noStrike" kern="1200" baseline="0" dirty="0" smtClean="0">
                    <a:solidFill>
                      <a:schemeClr val="tx1"/>
                    </a:solidFill>
                    <a:latin typeface="+mn-lt"/>
                    <a:ea typeface="+mn-ea"/>
                    <a:cs typeface="+mn-cs"/>
                  </a:rPr>
                  <a:t>sentence level, 99:02% (981510) sentences are labeled as 0 and less than 1% sentences</a:t>
                </a:r>
              </a:p>
              <a:p>
                <a:r>
                  <a:rPr lang="en-US" sz="1200" b="0" i="0" u="none" strike="noStrike" kern="1200" baseline="0" dirty="0" smtClean="0">
                    <a:solidFill>
                      <a:schemeClr val="tx1"/>
                    </a:solidFill>
                    <a:latin typeface="+mn-lt"/>
                    <a:ea typeface="+mn-ea"/>
                    <a:cs typeface="+mn-cs"/>
                  </a:rPr>
                  <a:t>have positive labels (149 sentences are labeled as 1; 783 sentences are labeled as 2; 4283</a:t>
                </a:r>
              </a:p>
              <a:p>
                <a:r>
                  <a:rPr lang="en-US" sz="1200" b="0" i="0" u="none" strike="noStrike" kern="1200" baseline="0" dirty="0" smtClean="0">
                    <a:solidFill>
                      <a:schemeClr val="tx1"/>
                    </a:solidFill>
                    <a:latin typeface="+mn-lt"/>
                    <a:ea typeface="+mn-ea"/>
                    <a:cs typeface="+mn-cs"/>
                  </a:rPr>
                  <a:t>sentences are labeled as 3; 4508 sentences are labeled as 4.) . Highly imbalanced labels</a:t>
                </a:r>
              </a:p>
              <a:p>
                <a:r>
                  <a:rPr lang="en-US" sz="1200" b="0" i="0" u="none" strike="noStrike" kern="1200" baseline="0" dirty="0" smtClean="0">
                    <a:solidFill>
                      <a:schemeClr val="tx1"/>
                    </a:solidFill>
                    <a:latin typeface="+mn-lt"/>
                    <a:ea typeface="+mn-ea"/>
                    <a:cs typeface="+mn-cs"/>
                  </a:rPr>
                  <a:t>make this task even more difficult.</a:t>
                </a:r>
                <a:endParaRPr lang="en-US" dirty="0"/>
              </a:p>
            </p:txBody>
          </p:sp>
        </mc:Choice>
        <mc:Fallback xmlns="">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Here shows some statistics of our data. There are </a:t>
                </a:r>
                <a:r>
                  <a:rPr lang="en-US" i="0" dirty="0" smtClean="0">
                    <a:latin typeface="Cambria Math" panose="02040503050406030204" pitchFamily="18" charset="0"/>
                  </a:rPr>
                  <a:t>991233</a:t>
                </a:r>
                <a:r>
                  <a:rPr lang="en-US" dirty="0"/>
                  <a:t> </a:t>
                </a:r>
                <a:r>
                  <a:rPr lang="en-US" dirty="0" smtClean="0"/>
                  <a:t>sentences</a:t>
                </a:r>
                <a:r>
                  <a:rPr lang="en-US" baseline="0" dirty="0" smtClean="0"/>
                  <a:t> in our data and the average length of sentences is 17.58. More than 99% sentences are labeled as 0. Less than 1% sentences have positive labels. </a:t>
                </a:r>
                <a:r>
                  <a:rPr lang="en-US" dirty="0" smtClean="0"/>
                  <a:t>Highly imbalanced labels make this task even more difficult. We</a:t>
                </a:r>
                <a:r>
                  <a:rPr lang="en-US" baseline="0" dirty="0" smtClean="0"/>
                  <a:t> released the data set on this website.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a:t>
                </a:r>
                <a:r>
                  <a:rPr lang="en-US" sz="1200" b="0" i="0" u="none" strike="noStrike" kern="1200" baseline="0" dirty="0" smtClean="0">
                    <a:solidFill>
                      <a:schemeClr val="tx1"/>
                    </a:solidFill>
                    <a:latin typeface="+mn-lt"/>
                    <a:ea typeface="+mn-ea"/>
                    <a:cs typeface="+mn-cs"/>
                  </a:rPr>
                  <a:t>obtain the annotation for our answer sentence retrieval task, we let sentences in</a:t>
                </a:r>
              </a:p>
              <a:p>
                <a:r>
                  <a:rPr lang="en-US" sz="1200" b="0" i="0" u="none" strike="noStrike" kern="1200" baseline="0" dirty="0" smtClean="0">
                    <a:solidFill>
                      <a:schemeClr val="tx1"/>
                    </a:solidFill>
                    <a:latin typeface="+mn-lt"/>
                    <a:ea typeface="+mn-ea"/>
                    <a:cs typeface="+mn-cs"/>
                  </a:rPr>
                  <a:t>answer passages inherit the label of the passage. Then we map “Perfect”, “Excellent”,</a:t>
                </a:r>
              </a:p>
              <a:p>
                <a:r>
                  <a:rPr lang="en-US" sz="1200" b="0" i="0" u="none" strike="noStrike" kern="1200" baseline="0" dirty="0" smtClean="0">
                    <a:solidFill>
                      <a:schemeClr val="tx1"/>
                    </a:solidFill>
                    <a:latin typeface="+mn-lt"/>
                    <a:ea typeface="+mn-ea"/>
                    <a:cs typeface="+mn-cs"/>
                  </a:rPr>
                  <a:t>“Good”, “Fair” to 4  1 and assign 0 for all the other sentences. Note that there are some</a:t>
                </a:r>
              </a:p>
              <a:p>
                <a:r>
                  <a:rPr lang="en-US" sz="1200" b="0" i="0" u="none" strike="noStrike" kern="1200" baseline="0" dirty="0" smtClean="0">
                    <a:solidFill>
                      <a:schemeClr val="tx1"/>
                    </a:solidFill>
                    <a:latin typeface="+mn-lt"/>
                    <a:ea typeface="+mn-ea"/>
                    <a:cs typeface="+mn-cs"/>
                  </a:rPr>
                  <a:t>duplicate sentences in the previously annotated passage data set. Judgments over these</a:t>
                </a:r>
              </a:p>
              <a:p>
                <a:r>
                  <a:rPr lang="en-US" sz="1200" b="0" i="0" u="none" strike="noStrike" kern="1200" baseline="0" dirty="0" smtClean="0">
                    <a:solidFill>
                      <a:schemeClr val="tx1"/>
                    </a:solidFill>
                    <a:latin typeface="+mn-lt"/>
                    <a:ea typeface="+mn-ea"/>
                    <a:cs typeface="+mn-cs"/>
                  </a:rPr>
                  <a:t>duplicates are not entirely consistent. We fix this problem by a majority vote and break</a:t>
                </a:r>
              </a:p>
              <a:p>
                <a:r>
                  <a:rPr lang="en-US" sz="1200" b="0" i="0" u="none" strike="noStrike" kern="1200" baseline="0" dirty="0" smtClean="0">
                    <a:solidFill>
                      <a:schemeClr val="tx1"/>
                    </a:solidFill>
                    <a:latin typeface="+mn-lt"/>
                    <a:ea typeface="+mn-ea"/>
                    <a:cs typeface="+mn-cs"/>
                  </a:rPr>
                  <a:t>ties by favoring more relevant labels. The data after label inheritance and inconsistent</a:t>
                </a:r>
              </a:p>
              <a:p>
                <a:r>
                  <a:rPr lang="en-US" sz="1200" b="0" i="0" u="none" strike="noStrike" kern="1200" baseline="0" dirty="0" smtClean="0">
                    <a:solidFill>
                      <a:schemeClr val="tx1"/>
                    </a:solidFill>
                    <a:latin typeface="+mn-lt"/>
                    <a:ea typeface="+mn-ea"/>
                    <a:cs typeface="+mn-cs"/>
                  </a:rPr>
                  <a:t>judgment fixing is named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 There are 991233 sentences in the data set and</a:t>
                </a:r>
              </a:p>
              <a:p>
                <a:r>
                  <a:rPr lang="en-US" sz="1200" b="0" i="0" u="none" strike="noStrike" kern="1200" baseline="0" dirty="0" smtClean="0">
                    <a:solidFill>
                      <a:schemeClr val="tx1"/>
                    </a:solidFill>
                    <a:latin typeface="+mn-lt"/>
                    <a:ea typeface="+mn-ea"/>
                    <a:cs typeface="+mn-cs"/>
                  </a:rPr>
                  <a:t>the average length of sentences is 17:58. After label propagation from passage level to</a:t>
                </a:r>
              </a:p>
              <a:p>
                <a:r>
                  <a:rPr lang="en-US" sz="1200" b="0" i="0" u="none" strike="noStrike" kern="1200" baseline="0" dirty="0" smtClean="0">
                    <a:solidFill>
                      <a:schemeClr val="tx1"/>
                    </a:solidFill>
                    <a:latin typeface="+mn-lt"/>
                    <a:ea typeface="+mn-ea"/>
                    <a:cs typeface="+mn-cs"/>
                  </a:rPr>
                  <a:t>sentence level, 99:02% (981510) sentences are labeled as 0 and less than 1% sentences</a:t>
                </a:r>
              </a:p>
              <a:p>
                <a:r>
                  <a:rPr lang="en-US" sz="1200" b="0" i="0" u="none" strike="noStrike" kern="1200" baseline="0" dirty="0" smtClean="0">
                    <a:solidFill>
                      <a:schemeClr val="tx1"/>
                    </a:solidFill>
                    <a:latin typeface="+mn-lt"/>
                    <a:ea typeface="+mn-ea"/>
                    <a:cs typeface="+mn-cs"/>
                  </a:rPr>
                  <a:t>have positive labels (149 sentences are labeled as 1; 783 sentences are labeled as 2; 4283</a:t>
                </a:r>
              </a:p>
              <a:p>
                <a:r>
                  <a:rPr lang="en-US" sz="1200" b="0" i="0" u="none" strike="noStrike" kern="1200" baseline="0" dirty="0" smtClean="0">
                    <a:solidFill>
                      <a:schemeClr val="tx1"/>
                    </a:solidFill>
                    <a:latin typeface="+mn-lt"/>
                    <a:ea typeface="+mn-ea"/>
                    <a:cs typeface="+mn-cs"/>
                  </a:rPr>
                  <a:t>sentences are labeled as 3; 4508 sentences are labeled as 4.) . Highly imbalanced labels</a:t>
                </a:r>
              </a:p>
              <a:p>
                <a:r>
                  <a:rPr lang="en-US" sz="1200" b="0" i="0" u="none" strike="noStrike" kern="1200" baseline="0" dirty="0" smtClean="0">
                    <a:solidFill>
                      <a:schemeClr val="tx1"/>
                    </a:solidFill>
                    <a:latin typeface="+mn-lt"/>
                    <a:ea typeface="+mn-ea"/>
                    <a:cs typeface="+mn-cs"/>
                  </a:rPr>
                  <a:t>make this task even more difficult.</a:t>
                </a:r>
                <a:endParaRPr lang="en-US" dirty="0"/>
              </a:p>
            </p:txBody>
          </p:sp>
        </mc:Fallback>
      </mc:AlternateContent>
      <p:sp>
        <p:nvSpPr>
          <p:cNvPr id="4" name="Slide Number Placeholder 3"/>
          <p:cNvSpPr>
            <a:spLocks noGrp="1"/>
          </p:cNvSpPr>
          <p:nvPr>
            <p:ph type="sldNum" sz="quarter" idx="10"/>
          </p:nvPr>
        </p:nvSpPr>
        <p:spPr/>
        <p:txBody>
          <a:bodyPr/>
          <a:lstStyle/>
          <a:p>
            <a:fld id="{1B706B45-DC83-4139-8844-9C60A08DA50F}" type="slidenum">
              <a:rPr lang="ko-KR" altLang="en-US" smtClean="0"/>
              <a:pPr/>
              <a:t>14</a:t>
            </a:fld>
            <a:endParaRPr lang="ko-KR" altLang="en-US"/>
          </a:p>
        </p:txBody>
      </p:sp>
    </p:spTree>
    <p:extLst>
      <p:ext uri="{BB962C8B-B14F-4D97-AF65-F5344CB8AC3E}">
        <p14:creationId xmlns:p14="http://schemas.microsoft.com/office/powerpoint/2010/main" val="87734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better understand our task and data, we show a comparison of sample questions</a:t>
            </a:r>
          </a:p>
          <a:p>
            <a:r>
              <a:rPr lang="en-US" sz="1200" b="0" i="0" u="none" strike="noStrike" kern="1200" baseline="0" dirty="0" smtClean="0">
                <a:solidFill>
                  <a:schemeClr val="tx1"/>
                </a:solidFill>
                <a:latin typeface="+mn-lt"/>
                <a:ea typeface="+mn-ea"/>
                <a:cs typeface="+mn-cs"/>
              </a:rPr>
              <a:t>and answers in TREC QA Track data and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 in this figure.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 clearly see the difference is that answers in TREC QA Track data are mostly short phrases like entities</a:t>
            </a:r>
          </a:p>
          <a:p>
            <a:r>
              <a:rPr lang="en-US" sz="1200" b="0" i="0" u="none" strike="noStrike" kern="1200" baseline="0" dirty="0" smtClean="0">
                <a:solidFill>
                  <a:schemeClr val="tx1"/>
                </a:solidFill>
                <a:latin typeface="+mn-lt"/>
                <a:ea typeface="+mn-ea"/>
                <a:cs typeface="+mn-cs"/>
              </a:rPr>
              <a:t>and numbers, whereas answers in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 are longer sentences.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15</a:t>
            </a:fld>
            <a:endParaRPr lang="ko-KR" altLang="en-US"/>
          </a:p>
        </p:txBody>
      </p:sp>
    </p:spTree>
    <p:extLst>
      <p:ext uri="{BB962C8B-B14F-4D97-AF65-F5344CB8AC3E}">
        <p14:creationId xmlns:p14="http://schemas.microsoft.com/office/powerpoint/2010/main" val="262842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smtClean="0">
                    <a:solidFill>
                      <a:schemeClr val="tx1"/>
                    </a:solidFill>
                    <a:latin typeface="+mn-lt"/>
                    <a:ea typeface="+mn-ea"/>
                    <a:cs typeface="+mn-cs"/>
                  </a:rPr>
                  <a:t>Firstly we ask if a new set of techniques is really needed. Thus we set up a baseline experiment, where we consider some representative existing methods including </a:t>
                </a:r>
              </a:p>
              <a:p>
                <a:pPr lvl="1"/>
                <a:r>
                  <a:rPr lang="en-US" dirty="0" smtClean="0"/>
                  <a:t>Language Models</a:t>
                </a:r>
              </a:p>
              <a:p>
                <a:pPr lvl="1"/>
                <a:r>
                  <a:rPr lang="en-US" dirty="0" smtClean="0"/>
                  <a:t>Factoid </a:t>
                </a:r>
                <a:r>
                  <a:rPr lang="en-US" dirty="0"/>
                  <a:t>question answering </a:t>
                </a:r>
                <a:r>
                  <a:rPr lang="en-US" dirty="0" smtClean="0"/>
                  <a:t>method</a:t>
                </a:r>
              </a:p>
              <a:p>
                <a:pPr lvl="2"/>
                <a:r>
                  <a:rPr lang="en-US" dirty="0" smtClean="0"/>
                  <a:t> State-of-the-art method based </a:t>
                </a:r>
                <a:r>
                  <a:rPr lang="en-US" dirty="0"/>
                  <a:t>on convolutional neural network (</a:t>
                </a:r>
                <a:r>
                  <a:rPr lang="en-US" dirty="0" smtClean="0"/>
                  <a:t>CNN)</a:t>
                </a:r>
              </a:p>
              <a:p>
                <a:pPr lvl="2"/>
                <a:r>
                  <a:rPr lang="en-US" dirty="0" smtClean="0"/>
                  <a:t>Two variants: CNN with word counts/ without word counts</a:t>
                </a:r>
              </a:p>
              <a:p>
                <a:pPr lvl="1"/>
                <a:r>
                  <a:rPr lang="en-US" dirty="0"/>
                  <a:t>Summary sentence selection </a:t>
                </a:r>
                <a:r>
                  <a:rPr lang="en-US" dirty="0" smtClean="0"/>
                  <a:t>method</a:t>
                </a:r>
              </a:p>
              <a:p>
                <a:pPr lvl="2"/>
                <a:r>
                  <a:rPr lang="en-US" dirty="0" smtClean="0"/>
                  <a:t>a </a:t>
                </a:r>
                <a:r>
                  <a:rPr lang="en-US" dirty="0"/>
                  <a:t>L2R </a:t>
                </a:r>
                <a:r>
                  <a:rPr lang="en-US" dirty="0" smtClean="0"/>
                  <a:t>approach proposed </a:t>
                </a:r>
                <a:r>
                  <a:rPr lang="en-US" dirty="0"/>
                  <a:t>by Metzler and </a:t>
                </a:r>
                <a:r>
                  <a:rPr lang="en-US" dirty="0" err="1" smtClean="0"/>
                  <a:t>Kanungo</a:t>
                </a:r>
                <a:r>
                  <a:rPr lang="en-US" dirty="0" smtClean="0"/>
                  <a:t>, </a:t>
                </a:r>
                <a:r>
                  <a:rPr lang="en-US" dirty="0"/>
                  <a:t>which uses </a:t>
                </a:r>
                <a14:m>
                  <m:oMath xmlns:m="http://schemas.openxmlformats.org/officeDocument/2006/math">
                    <m:r>
                      <a:rPr lang="en-US" i="1" dirty="0" smtClean="0">
                        <a:latin typeface="Cambria Math" panose="02040503050406030204" pitchFamily="18" charset="0"/>
                      </a:rPr>
                      <m:t>6</m:t>
                    </m:r>
                  </m:oMath>
                </a14:m>
                <a:r>
                  <a:rPr lang="en-US" dirty="0"/>
                  <a:t> simple features referred as </a:t>
                </a:r>
                <a:r>
                  <a:rPr lang="en-US" i="1" dirty="0" smtClean="0"/>
                  <a:t>MK features</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new set of techniques is needed. We address this question using a baseline experiment,</a:t>
                </a:r>
              </a:p>
              <a:p>
                <a:r>
                  <a:rPr lang="en-US" sz="1200" b="0" i="0" u="none" strike="noStrike" kern="1200" baseline="0" dirty="0" smtClean="0">
                    <a:solidFill>
                      <a:schemeClr val="tx1"/>
                    </a:solidFill>
                    <a:latin typeface="+mn-lt"/>
                    <a:ea typeface="+mn-ea"/>
                    <a:cs typeface="+mn-cs"/>
                  </a:rPr>
                  <a:t>in which we use some techniques that should be reasonable for retrieving non-factoid</a:t>
                </a:r>
              </a:p>
              <a:p>
                <a:r>
                  <a:rPr lang="en-US" sz="1200" b="0" i="0" u="none" strike="noStrike" kern="1200" baseline="0" dirty="0" smtClean="0">
                    <a:solidFill>
                      <a:schemeClr val="tx1"/>
                    </a:solidFill>
                    <a:latin typeface="+mn-lt"/>
                    <a:ea typeface="+mn-ea"/>
                    <a:cs typeface="+mn-cs"/>
                  </a:rPr>
                  <a:t>answers, and compare these techniques with a factoid question answering method.</a:t>
                </a:r>
              </a:p>
              <a:p>
                <a:r>
                  <a:rPr lang="en-US" sz="1200" b="0" i="0" u="none" strike="noStrike" kern="1200" baseline="0" dirty="0" smtClean="0">
                    <a:solidFill>
                      <a:schemeClr val="tx1"/>
                    </a:solidFill>
                    <a:latin typeface="+mn-lt"/>
                    <a:ea typeface="+mn-ea"/>
                    <a:cs typeface="+mn-cs"/>
                  </a:rPr>
                  <a:t>We set up this experiment by including the following three classes of techniques:</a:t>
                </a:r>
              </a:p>
              <a:p>
                <a:r>
                  <a:rPr lang="en-US" sz="1200" b="0" i="0" u="none" strike="noStrike" kern="1200" baseline="0" dirty="0" smtClean="0">
                    <a:solidFill>
                      <a:schemeClr val="tx1"/>
                    </a:solidFill>
                    <a:latin typeface="+mn-lt"/>
                    <a:ea typeface="+mn-ea"/>
                    <a:cs typeface="+mn-cs"/>
                  </a:rPr>
                  <a:t>1. Retrieval functions. In this experiment, we considered query likelihood language</a:t>
                </a:r>
              </a:p>
              <a:p>
                <a:r>
                  <a:rPr lang="en-US" sz="1200" b="0" i="0" u="none" strike="noStrike" kern="1200" baseline="0" dirty="0" smtClean="0">
                    <a:solidFill>
                      <a:schemeClr val="tx1"/>
                    </a:solidFill>
                    <a:latin typeface="+mn-lt"/>
                    <a:ea typeface="+mn-ea"/>
                    <a:cs typeface="+mn-cs"/>
                  </a:rPr>
                  <a:t>model with </a:t>
                </a:r>
                <a:r>
                  <a:rPr lang="en-US" sz="1200" b="0" i="0" u="none" strike="noStrike" kern="1200" baseline="0" dirty="0" err="1" smtClean="0">
                    <a:solidFill>
                      <a:schemeClr val="tx1"/>
                    </a:solidFill>
                    <a:latin typeface="+mn-lt"/>
                    <a:ea typeface="+mn-ea"/>
                    <a:cs typeface="+mn-cs"/>
                  </a:rPr>
                  <a:t>Dirichlet</a:t>
                </a:r>
                <a:r>
                  <a:rPr lang="en-US" sz="1200" b="0" i="0" u="none" strike="noStrike" kern="1200" baseline="0" dirty="0" smtClean="0">
                    <a:solidFill>
                      <a:schemeClr val="tx1"/>
                    </a:solidFill>
                    <a:latin typeface="+mn-lt"/>
                    <a:ea typeface="+mn-ea"/>
                    <a:cs typeface="+mn-cs"/>
                  </a:rPr>
                  <a:t> smoothing (LM).</a:t>
                </a:r>
              </a:p>
              <a:p>
                <a:r>
                  <a:rPr lang="en-US" sz="1200" b="0" i="0" u="none" strike="noStrike" kern="1200" baseline="0" dirty="0" smtClean="0">
                    <a:solidFill>
                      <a:schemeClr val="tx1"/>
                    </a:solidFill>
                    <a:latin typeface="+mn-lt"/>
                    <a:ea typeface="+mn-ea"/>
                    <a:cs typeface="+mn-cs"/>
                  </a:rPr>
                  <a:t>2. Factoid question answering method. In this experiment, we use a more recent approach</a:t>
                </a:r>
              </a:p>
              <a:p>
                <a:r>
                  <a:rPr lang="en-US" sz="1200" b="0" i="0" u="none" strike="noStrike" kern="1200" baseline="0" dirty="0" smtClean="0">
                    <a:solidFill>
                      <a:schemeClr val="tx1"/>
                    </a:solidFill>
                    <a:latin typeface="+mn-lt"/>
                    <a:ea typeface="+mn-ea"/>
                    <a:cs typeface="+mn-cs"/>
                  </a:rPr>
                  <a:t>based on convolutional neural network (CNN) [22], whose performance is</a:t>
                </a:r>
              </a:p>
              <a:p>
                <a:r>
                  <a:rPr lang="en-US" sz="1200" b="0" i="0" u="none" strike="noStrike" kern="1200" baseline="0" dirty="0" smtClean="0">
                    <a:solidFill>
                      <a:schemeClr val="tx1"/>
                    </a:solidFill>
                    <a:latin typeface="+mn-lt"/>
                    <a:ea typeface="+mn-ea"/>
                    <a:cs typeface="+mn-cs"/>
                  </a:rPr>
                  <a:t>current on par with the best results on TREC QA Track data. This is a supervised</a:t>
                </a:r>
              </a:p>
              <a:p>
                <a:r>
                  <a:rPr lang="en-US" sz="1200" b="0" i="0" u="none" strike="noStrike" kern="1200" baseline="0" dirty="0" smtClean="0">
                    <a:solidFill>
                      <a:schemeClr val="tx1"/>
                    </a:solidFill>
                    <a:latin typeface="+mn-lt"/>
                    <a:ea typeface="+mn-ea"/>
                    <a:cs typeface="+mn-cs"/>
                  </a:rPr>
                  <a:t>method and needs to be trained with pre-defined word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Two variants are</a:t>
                </a:r>
              </a:p>
              <a:p>
                <a:r>
                  <a:rPr lang="en-US" sz="1200" b="0" i="0" u="none" strike="noStrike" kern="1200" baseline="0" dirty="0" smtClean="0">
                    <a:solidFill>
                      <a:schemeClr val="tx1"/>
                    </a:solidFill>
                    <a:latin typeface="+mn-lt"/>
                    <a:ea typeface="+mn-ea"/>
                    <a:cs typeface="+mn-cs"/>
                  </a:rPr>
                  <a:t>tested here, which are CNN with word count features and CNN without word count</a:t>
                </a:r>
              </a:p>
              <a:p>
                <a:r>
                  <a:rPr lang="en-US" sz="1200" b="0" i="0" u="none" strike="noStrike" kern="1200" baseline="0" dirty="0" smtClean="0">
                    <a:solidFill>
                      <a:schemeClr val="tx1"/>
                    </a:solidFill>
                    <a:latin typeface="+mn-lt"/>
                    <a:ea typeface="+mn-ea"/>
                    <a:cs typeface="+mn-cs"/>
                  </a:rPr>
                  <a:t>features.</a:t>
                </a:r>
              </a:p>
              <a:p>
                <a:r>
                  <a:rPr lang="en-US" sz="1200" b="0" i="0" u="none" strike="noStrike" kern="1200" baseline="0" dirty="0" smtClean="0">
                    <a:solidFill>
                      <a:schemeClr val="tx1"/>
                    </a:solidFill>
                    <a:latin typeface="+mn-lt"/>
                    <a:ea typeface="+mn-ea"/>
                    <a:cs typeface="+mn-cs"/>
                  </a:rPr>
                  <a:t>3. Summary sentence selection method. In this experiment, we test a L2R approach</a:t>
                </a:r>
              </a:p>
              <a:p>
                <a:r>
                  <a:rPr lang="en-US" sz="1200" b="0" i="0" u="none" strike="noStrike" kern="1200" baseline="0" dirty="0" smtClean="0">
                    <a:solidFill>
                      <a:schemeClr val="tx1"/>
                    </a:solidFill>
                    <a:latin typeface="+mn-lt"/>
                    <a:ea typeface="+mn-ea"/>
                    <a:cs typeface="+mn-cs"/>
                  </a:rPr>
                  <a:t>proposed by Metzler and </a:t>
                </a:r>
                <a:r>
                  <a:rPr lang="en-US" sz="1200" b="0" i="0" u="none" strike="noStrike" kern="1200" baseline="0" dirty="0" err="1" smtClean="0">
                    <a:solidFill>
                      <a:schemeClr val="tx1"/>
                    </a:solidFill>
                    <a:latin typeface="+mn-lt"/>
                    <a:ea typeface="+mn-ea"/>
                    <a:cs typeface="+mn-cs"/>
                  </a:rPr>
                  <a:t>Kanungo</a:t>
                </a:r>
                <a:r>
                  <a:rPr lang="en-US" sz="1200" b="0" i="0" u="none" strike="noStrike" kern="1200" baseline="0" dirty="0" smtClean="0">
                    <a:solidFill>
                      <a:schemeClr val="tx1"/>
                    </a:solidFill>
                    <a:latin typeface="+mn-lt"/>
                    <a:ea typeface="+mn-ea"/>
                    <a:cs typeface="+mn-cs"/>
                  </a:rPr>
                  <a:t> [13], which uses 6 simple features referred as MK</a:t>
                </a:r>
              </a:p>
              <a:p>
                <a:r>
                  <a:rPr lang="en-US" sz="1200" b="0" i="0" u="none" strike="noStrike" kern="1200" baseline="0" dirty="0" smtClean="0">
                    <a:solidFill>
                      <a:schemeClr val="tx1"/>
                    </a:solidFill>
                    <a:latin typeface="+mn-lt"/>
                    <a:ea typeface="+mn-ea"/>
                    <a:cs typeface="+mn-cs"/>
                  </a:rPr>
                  <a:t>features as described in x5 to address the lexical matching between the query and</a:t>
                </a:r>
              </a:p>
              <a:p>
                <a:r>
                  <a:rPr lang="en-US" sz="1200" b="0" i="0" u="none" strike="noStrike" kern="1200" baseline="0" dirty="0" smtClean="0">
                    <a:solidFill>
                      <a:schemeClr val="tx1"/>
                    </a:solidFill>
                    <a:latin typeface="+mn-lt"/>
                    <a:ea typeface="+mn-ea"/>
                    <a:cs typeface="+mn-cs"/>
                  </a:rPr>
                  <a:t>sentences. As suggested in the original paper, we use the MART ranking algorithm to</a:t>
                </a:r>
              </a:p>
              <a:p>
                <a:r>
                  <a:rPr lang="en-US" sz="1200" b="0" i="0" u="none" strike="noStrike" kern="1200" baseline="0" dirty="0" smtClean="0">
                    <a:solidFill>
                      <a:schemeClr val="tx1"/>
                    </a:solidFill>
                    <a:latin typeface="+mn-lt"/>
                    <a:ea typeface="+mn-ea"/>
                    <a:cs typeface="+mn-cs"/>
                  </a:rPr>
                  <a:t>combine these features.</a:t>
                </a:r>
                <a:endParaRPr lang="en-US" dirty="0"/>
              </a:p>
            </p:txBody>
          </p:sp>
        </mc:Choice>
        <mc:Fallback xmlns="">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smtClean="0">
                    <a:solidFill>
                      <a:schemeClr val="tx1"/>
                    </a:solidFill>
                    <a:latin typeface="+mn-lt"/>
                    <a:ea typeface="+mn-ea"/>
                    <a:cs typeface="+mn-cs"/>
                  </a:rPr>
                  <a:t>Firstly we ask if a new set of techniques is really needed. Thus we set up a baseline experiment, where we consider some representative existing methods including </a:t>
                </a:r>
              </a:p>
              <a:p>
                <a:pPr lvl="1"/>
                <a:r>
                  <a:rPr lang="en-US" dirty="0" smtClean="0"/>
                  <a:t>Language Models</a:t>
                </a:r>
              </a:p>
              <a:p>
                <a:pPr lvl="1"/>
                <a:r>
                  <a:rPr lang="en-US" dirty="0" smtClean="0"/>
                  <a:t>Factoid </a:t>
                </a:r>
                <a:r>
                  <a:rPr lang="en-US" dirty="0"/>
                  <a:t>question answering </a:t>
                </a:r>
                <a:r>
                  <a:rPr lang="en-US" dirty="0" smtClean="0"/>
                  <a:t>method</a:t>
                </a:r>
              </a:p>
              <a:p>
                <a:pPr lvl="2"/>
                <a:r>
                  <a:rPr lang="en-US" dirty="0" smtClean="0"/>
                  <a:t> State-of-the-art method based </a:t>
                </a:r>
                <a:r>
                  <a:rPr lang="en-US" dirty="0"/>
                  <a:t>on convolutional neural network (</a:t>
                </a:r>
                <a:r>
                  <a:rPr lang="en-US" dirty="0" smtClean="0"/>
                  <a:t>CNN)</a:t>
                </a:r>
              </a:p>
              <a:p>
                <a:pPr lvl="2"/>
                <a:r>
                  <a:rPr lang="en-US" dirty="0" smtClean="0"/>
                  <a:t>Two variants: CNN with word counts/ without word counts</a:t>
                </a:r>
              </a:p>
              <a:p>
                <a:pPr lvl="1"/>
                <a:r>
                  <a:rPr lang="en-US" dirty="0"/>
                  <a:t>Summary sentence selection </a:t>
                </a:r>
                <a:r>
                  <a:rPr lang="en-US" dirty="0" smtClean="0"/>
                  <a:t>method</a:t>
                </a:r>
              </a:p>
              <a:p>
                <a:pPr lvl="2"/>
                <a:r>
                  <a:rPr lang="en-US" dirty="0" smtClean="0"/>
                  <a:t>a </a:t>
                </a:r>
                <a:r>
                  <a:rPr lang="en-US" dirty="0"/>
                  <a:t>L2R </a:t>
                </a:r>
                <a:r>
                  <a:rPr lang="en-US" dirty="0" smtClean="0"/>
                  <a:t>approach proposed </a:t>
                </a:r>
                <a:r>
                  <a:rPr lang="en-US" dirty="0"/>
                  <a:t>by Metzler and </a:t>
                </a:r>
                <a:r>
                  <a:rPr lang="en-US" dirty="0" err="1" smtClean="0"/>
                  <a:t>Kanungo</a:t>
                </a:r>
                <a:r>
                  <a:rPr lang="en-US" dirty="0" smtClean="0"/>
                  <a:t>, </a:t>
                </a:r>
                <a:r>
                  <a:rPr lang="en-US" dirty="0"/>
                  <a:t>which uses </a:t>
                </a:r>
                <a:r>
                  <a:rPr lang="en-US" i="0" dirty="0" smtClean="0">
                    <a:latin typeface="Cambria Math" panose="02040503050406030204" pitchFamily="18" charset="0"/>
                  </a:rPr>
                  <a:t>6</a:t>
                </a:r>
                <a:r>
                  <a:rPr lang="en-US" dirty="0"/>
                  <a:t> simple features referred as </a:t>
                </a:r>
                <a:r>
                  <a:rPr lang="en-US" i="1" dirty="0" smtClean="0"/>
                  <a:t>MK features</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new set of techniques is needed. We address this question using a baseline experiment,</a:t>
                </a:r>
              </a:p>
              <a:p>
                <a:r>
                  <a:rPr lang="en-US" sz="1200" b="0" i="0" u="none" strike="noStrike" kern="1200" baseline="0" dirty="0" smtClean="0">
                    <a:solidFill>
                      <a:schemeClr val="tx1"/>
                    </a:solidFill>
                    <a:latin typeface="+mn-lt"/>
                    <a:ea typeface="+mn-ea"/>
                    <a:cs typeface="+mn-cs"/>
                  </a:rPr>
                  <a:t>in which we use some techniques that should be reasonable for retrieving non-factoid</a:t>
                </a:r>
              </a:p>
              <a:p>
                <a:r>
                  <a:rPr lang="en-US" sz="1200" b="0" i="0" u="none" strike="noStrike" kern="1200" baseline="0" dirty="0" smtClean="0">
                    <a:solidFill>
                      <a:schemeClr val="tx1"/>
                    </a:solidFill>
                    <a:latin typeface="+mn-lt"/>
                    <a:ea typeface="+mn-ea"/>
                    <a:cs typeface="+mn-cs"/>
                  </a:rPr>
                  <a:t>answers, and compare these techniques with a factoid question answering method.</a:t>
                </a:r>
              </a:p>
              <a:p>
                <a:r>
                  <a:rPr lang="en-US" sz="1200" b="0" i="0" u="none" strike="noStrike" kern="1200" baseline="0" dirty="0" smtClean="0">
                    <a:solidFill>
                      <a:schemeClr val="tx1"/>
                    </a:solidFill>
                    <a:latin typeface="+mn-lt"/>
                    <a:ea typeface="+mn-ea"/>
                    <a:cs typeface="+mn-cs"/>
                  </a:rPr>
                  <a:t>We set up this experiment by including the following three classes of techniques:</a:t>
                </a:r>
              </a:p>
              <a:p>
                <a:r>
                  <a:rPr lang="en-US" sz="1200" b="0" i="0" u="none" strike="noStrike" kern="1200" baseline="0" dirty="0" smtClean="0">
                    <a:solidFill>
                      <a:schemeClr val="tx1"/>
                    </a:solidFill>
                    <a:latin typeface="+mn-lt"/>
                    <a:ea typeface="+mn-ea"/>
                    <a:cs typeface="+mn-cs"/>
                  </a:rPr>
                  <a:t>1. Retrieval functions. In this experiment, we considered query likelihood language</a:t>
                </a:r>
              </a:p>
              <a:p>
                <a:r>
                  <a:rPr lang="en-US" sz="1200" b="0" i="0" u="none" strike="noStrike" kern="1200" baseline="0" dirty="0" smtClean="0">
                    <a:solidFill>
                      <a:schemeClr val="tx1"/>
                    </a:solidFill>
                    <a:latin typeface="+mn-lt"/>
                    <a:ea typeface="+mn-ea"/>
                    <a:cs typeface="+mn-cs"/>
                  </a:rPr>
                  <a:t>model with </a:t>
                </a:r>
                <a:r>
                  <a:rPr lang="en-US" sz="1200" b="0" i="0" u="none" strike="noStrike" kern="1200" baseline="0" dirty="0" err="1" smtClean="0">
                    <a:solidFill>
                      <a:schemeClr val="tx1"/>
                    </a:solidFill>
                    <a:latin typeface="+mn-lt"/>
                    <a:ea typeface="+mn-ea"/>
                    <a:cs typeface="+mn-cs"/>
                  </a:rPr>
                  <a:t>Dirichlet</a:t>
                </a:r>
                <a:r>
                  <a:rPr lang="en-US" sz="1200" b="0" i="0" u="none" strike="noStrike" kern="1200" baseline="0" dirty="0" smtClean="0">
                    <a:solidFill>
                      <a:schemeClr val="tx1"/>
                    </a:solidFill>
                    <a:latin typeface="+mn-lt"/>
                    <a:ea typeface="+mn-ea"/>
                    <a:cs typeface="+mn-cs"/>
                  </a:rPr>
                  <a:t> smoothing (LM).</a:t>
                </a:r>
              </a:p>
              <a:p>
                <a:r>
                  <a:rPr lang="en-US" sz="1200" b="0" i="0" u="none" strike="noStrike" kern="1200" baseline="0" dirty="0" smtClean="0">
                    <a:solidFill>
                      <a:schemeClr val="tx1"/>
                    </a:solidFill>
                    <a:latin typeface="+mn-lt"/>
                    <a:ea typeface="+mn-ea"/>
                    <a:cs typeface="+mn-cs"/>
                  </a:rPr>
                  <a:t>2. Factoid question answering method. In this experiment, we use a more recent approach</a:t>
                </a:r>
              </a:p>
              <a:p>
                <a:r>
                  <a:rPr lang="en-US" sz="1200" b="0" i="0" u="none" strike="noStrike" kern="1200" baseline="0" dirty="0" smtClean="0">
                    <a:solidFill>
                      <a:schemeClr val="tx1"/>
                    </a:solidFill>
                    <a:latin typeface="+mn-lt"/>
                    <a:ea typeface="+mn-ea"/>
                    <a:cs typeface="+mn-cs"/>
                  </a:rPr>
                  <a:t>based on convolutional neural network (CNN) [22], whose performance is</a:t>
                </a:r>
              </a:p>
              <a:p>
                <a:r>
                  <a:rPr lang="en-US" sz="1200" b="0" i="0" u="none" strike="noStrike" kern="1200" baseline="0" dirty="0" smtClean="0">
                    <a:solidFill>
                      <a:schemeClr val="tx1"/>
                    </a:solidFill>
                    <a:latin typeface="+mn-lt"/>
                    <a:ea typeface="+mn-ea"/>
                    <a:cs typeface="+mn-cs"/>
                  </a:rPr>
                  <a:t>current on par with the best results on TREC QA Track data. This is a supervised</a:t>
                </a:r>
              </a:p>
              <a:p>
                <a:r>
                  <a:rPr lang="en-US" sz="1200" b="0" i="0" u="none" strike="noStrike" kern="1200" baseline="0" dirty="0" smtClean="0">
                    <a:solidFill>
                      <a:schemeClr val="tx1"/>
                    </a:solidFill>
                    <a:latin typeface="+mn-lt"/>
                    <a:ea typeface="+mn-ea"/>
                    <a:cs typeface="+mn-cs"/>
                  </a:rPr>
                  <a:t>method and needs to be trained with pre-defined word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Two variants are</a:t>
                </a:r>
              </a:p>
              <a:p>
                <a:r>
                  <a:rPr lang="en-US" sz="1200" b="0" i="0" u="none" strike="noStrike" kern="1200" baseline="0" dirty="0" smtClean="0">
                    <a:solidFill>
                      <a:schemeClr val="tx1"/>
                    </a:solidFill>
                    <a:latin typeface="+mn-lt"/>
                    <a:ea typeface="+mn-ea"/>
                    <a:cs typeface="+mn-cs"/>
                  </a:rPr>
                  <a:t>tested here, which are CNN with word count features and CNN without word count</a:t>
                </a:r>
              </a:p>
              <a:p>
                <a:r>
                  <a:rPr lang="en-US" sz="1200" b="0" i="0" u="none" strike="noStrike" kern="1200" baseline="0" dirty="0" smtClean="0">
                    <a:solidFill>
                      <a:schemeClr val="tx1"/>
                    </a:solidFill>
                    <a:latin typeface="+mn-lt"/>
                    <a:ea typeface="+mn-ea"/>
                    <a:cs typeface="+mn-cs"/>
                  </a:rPr>
                  <a:t>features.</a:t>
                </a:r>
              </a:p>
              <a:p>
                <a:r>
                  <a:rPr lang="en-US" sz="1200" b="0" i="0" u="none" strike="noStrike" kern="1200" baseline="0" dirty="0" smtClean="0">
                    <a:solidFill>
                      <a:schemeClr val="tx1"/>
                    </a:solidFill>
                    <a:latin typeface="+mn-lt"/>
                    <a:ea typeface="+mn-ea"/>
                    <a:cs typeface="+mn-cs"/>
                  </a:rPr>
                  <a:t>3. Summary sentence selection method. In this experiment, we test a L2R approach</a:t>
                </a:r>
              </a:p>
              <a:p>
                <a:r>
                  <a:rPr lang="en-US" sz="1200" b="0" i="0" u="none" strike="noStrike" kern="1200" baseline="0" dirty="0" smtClean="0">
                    <a:solidFill>
                      <a:schemeClr val="tx1"/>
                    </a:solidFill>
                    <a:latin typeface="+mn-lt"/>
                    <a:ea typeface="+mn-ea"/>
                    <a:cs typeface="+mn-cs"/>
                  </a:rPr>
                  <a:t>proposed by Metzler and </a:t>
                </a:r>
                <a:r>
                  <a:rPr lang="en-US" sz="1200" b="0" i="0" u="none" strike="noStrike" kern="1200" baseline="0" dirty="0" err="1" smtClean="0">
                    <a:solidFill>
                      <a:schemeClr val="tx1"/>
                    </a:solidFill>
                    <a:latin typeface="+mn-lt"/>
                    <a:ea typeface="+mn-ea"/>
                    <a:cs typeface="+mn-cs"/>
                  </a:rPr>
                  <a:t>Kanungo</a:t>
                </a:r>
                <a:r>
                  <a:rPr lang="en-US" sz="1200" b="0" i="0" u="none" strike="noStrike" kern="1200" baseline="0" dirty="0" smtClean="0">
                    <a:solidFill>
                      <a:schemeClr val="tx1"/>
                    </a:solidFill>
                    <a:latin typeface="+mn-lt"/>
                    <a:ea typeface="+mn-ea"/>
                    <a:cs typeface="+mn-cs"/>
                  </a:rPr>
                  <a:t> [13], which uses 6 simple features referred as MK</a:t>
                </a:r>
              </a:p>
              <a:p>
                <a:r>
                  <a:rPr lang="en-US" sz="1200" b="0" i="0" u="none" strike="noStrike" kern="1200" baseline="0" dirty="0" smtClean="0">
                    <a:solidFill>
                      <a:schemeClr val="tx1"/>
                    </a:solidFill>
                    <a:latin typeface="+mn-lt"/>
                    <a:ea typeface="+mn-ea"/>
                    <a:cs typeface="+mn-cs"/>
                  </a:rPr>
                  <a:t>features as described in x5 to address the lexical matching between the query and</a:t>
                </a:r>
              </a:p>
              <a:p>
                <a:r>
                  <a:rPr lang="en-US" sz="1200" b="0" i="0" u="none" strike="noStrike" kern="1200" baseline="0" dirty="0" smtClean="0">
                    <a:solidFill>
                      <a:schemeClr val="tx1"/>
                    </a:solidFill>
                    <a:latin typeface="+mn-lt"/>
                    <a:ea typeface="+mn-ea"/>
                    <a:cs typeface="+mn-cs"/>
                  </a:rPr>
                  <a:t>sentences. As suggested in the original paper, we use the MART ranking algorithm to</a:t>
                </a:r>
              </a:p>
              <a:p>
                <a:r>
                  <a:rPr lang="en-US" sz="1200" b="0" i="0" u="none" strike="noStrike" kern="1200" baseline="0" dirty="0" smtClean="0">
                    <a:solidFill>
                      <a:schemeClr val="tx1"/>
                    </a:solidFill>
                    <a:latin typeface="+mn-lt"/>
                    <a:ea typeface="+mn-ea"/>
                    <a:cs typeface="+mn-cs"/>
                  </a:rPr>
                  <a:t>combine these features.</a:t>
                </a:r>
                <a:endParaRPr lang="en-US" dirty="0"/>
              </a:p>
            </p:txBody>
          </p:sp>
        </mc:Fallback>
      </mc:AlternateContent>
      <p:sp>
        <p:nvSpPr>
          <p:cNvPr id="4" name="Slide Number Placeholder 3"/>
          <p:cNvSpPr>
            <a:spLocks noGrp="1"/>
          </p:cNvSpPr>
          <p:nvPr>
            <p:ph type="sldNum" sz="quarter" idx="10"/>
          </p:nvPr>
        </p:nvSpPr>
        <p:spPr/>
        <p:txBody>
          <a:bodyPr/>
          <a:lstStyle/>
          <a:p>
            <a:fld id="{1B706B45-DC83-4139-8844-9C60A08DA50F}" type="slidenum">
              <a:rPr lang="ko-KR" altLang="en-US" smtClean="0"/>
              <a:pPr/>
              <a:t>17</a:t>
            </a:fld>
            <a:endParaRPr lang="ko-KR" altLang="en-US"/>
          </a:p>
        </p:txBody>
      </p:sp>
    </p:spTree>
    <p:extLst>
      <p:ext uri="{BB962C8B-B14F-4D97-AF65-F5344CB8AC3E}">
        <p14:creationId xmlns:p14="http://schemas.microsoft.com/office/powerpoint/2010/main" val="2795401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MK features include exact match, term overlap, synonyms overlap, language model, sentence length and sentence location. From the results shown in this table, we can see that CNN based method perform poorly on this task. MART with MK features performs better than CNN based method. LM performs the best among the three methods.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result shows that automatically learned word features (as in CNN) and simple combined text matching features (as in MK) may not be sufficient for our task, suggesting that a new set of techniques is needed for non-factoid answer sentence retrieval.</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18</a:t>
            </a:fld>
            <a:endParaRPr lang="ko-KR" altLang="en-US"/>
          </a:p>
        </p:txBody>
      </p:sp>
    </p:spTree>
    <p:extLst>
      <p:ext uri="{BB962C8B-B14F-4D97-AF65-F5344CB8AC3E}">
        <p14:creationId xmlns:p14="http://schemas.microsoft.com/office/powerpoint/2010/main" val="1514292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mn-ea"/>
                    <a:cs typeface="+mn-cs"/>
                  </a:rPr>
                  <a:t>Semantic features contain three categories:</a:t>
                </a:r>
              </a:p>
              <a:p>
                <a:endParaRPr lang="en-US" sz="1200" b="0" i="0" u="none" strike="noStrike" kern="1200" baseline="0" dirty="0" smtClean="0">
                  <a:solidFill>
                    <a:schemeClr val="tx1"/>
                  </a:solidFill>
                  <a:latin typeface="+mn-lt"/>
                  <a:ea typeface="+mn-ea"/>
                  <a:cs typeface="+mn-cs"/>
                </a:endParaRPr>
              </a:p>
              <a:p>
                <a:r>
                  <a:rPr lang="en-US" dirty="0" smtClean="0"/>
                  <a:t>Explicit Semantic Analysis (ESA)</a:t>
                </a:r>
              </a:p>
              <a:p>
                <a:pPr lvl="1"/>
                <a:r>
                  <a:rPr lang="en-US" dirty="0"/>
                  <a:t>Represents text as a weighted mixture of a predetermined set of natural concepts defined by Wikipedia articles</a:t>
                </a:r>
              </a:p>
              <a:p>
                <a:pPr lvl="1"/>
                <a:r>
                  <a:rPr lang="en-US" dirty="0"/>
                  <a:t>Cosine similarity between the query ESA vector and the </a:t>
                </a:r>
                <a:r>
                  <a:rPr lang="en-US" dirty="0" smtClean="0"/>
                  <a:t>answer sentence </a:t>
                </a:r>
                <a:r>
                  <a:rPr lang="en-US" dirty="0"/>
                  <a:t>ESA </a:t>
                </a:r>
                <a:r>
                  <a:rPr lang="en-US" dirty="0" smtClean="0"/>
                  <a:t>vector</a:t>
                </a:r>
              </a:p>
              <a:p>
                <a:pPr lvl="1"/>
                <a:r>
                  <a:rPr lang="en-US" dirty="0"/>
                  <a:t>A </a:t>
                </a:r>
                <a:r>
                  <a:rPr lang="en-US" dirty="0" smtClean="0"/>
                  <a:t>dump </a:t>
                </a:r>
                <a:r>
                  <a:rPr lang="en-US" dirty="0"/>
                  <a:t>of </a:t>
                </a:r>
                <a:r>
                  <a:rPr lang="en-US" dirty="0" smtClean="0"/>
                  <a:t>English Wikipedia </a:t>
                </a:r>
                <a:r>
                  <a:rPr lang="en-US" dirty="0"/>
                  <a:t>(June 2015) </a:t>
                </a:r>
                <a:r>
                  <a:rPr lang="en-US" dirty="0" smtClean="0"/>
                  <a:t>used for ESA vector</a:t>
                </a:r>
              </a:p>
              <a:p>
                <a:r>
                  <a:rPr lang="en-US" dirty="0" smtClean="0"/>
                  <a:t>Word Embedding</a:t>
                </a:r>
              </a:p>
              <a:p>
                <a:pPr lvl="1"/>
                <a:r>
                  <a:rPr lang="en-US" dirty="0" smtClean="0"/>
                  <a:t>Use Word2Vec tool</a:t>
                </a:r>
              </a:p>
              <a:p>
                <a:pPr lvl="1"/>
                <a:r>
                  <a:rPr lang="en-US" dirty="0" smtClean="0"/>
                  <a:t>Compute </a:t>
                </a:r>
                <a:r>
                  <a:rPr lang="en-US" dirty="0"/>
                  <a:t>the </a:t>
                </a:r>
                <a:r>
                  <a:rPr lang="en-US" dirty="0" smtClean="0"/>
                  <a:t>average pairwise </a:t>
                </a:r>
                <a:r>
                  <a:rPr lang="en-US" dirty="0"/>
                  <a:t>cosine similarity between any </a:t>
                </a:r>
                <a:r>
                  <a:rPr lang="en-US" dirty="0" smtClean="0"/>
                  <a:t>query word </a:t>
                </a:r>
                <a:r>
                  <a:rPr lang="en-US" dirty="0"/>
                  <a:t>vector </a:t>
                </a:r>
                <a:r>
                  <a:rPr lang="en-US" dirty="0" smtClean="0"/>
                  <a:t>and answer sentence word vector</a:t>
                </a:r>
              </a:p>
              <a:p>
                <a:r>
                  <a:rPr lang="en-US" dirty="0" smtClean="0"/>
                  <a:t>Entity Linking</a:t>
                </a:r>
                <a:endParaRPr lang="en-US" dirty="0"/>
              </a:p>
              <a:p>
                <a:pPr lvl="1"/>
                <a:r>
                  <a:rPr lang="en-US" dirty="0" smtClean="0"/>
                  <a:t>Entity </a:t>
                </a:r>
                <a:r>
                  <a:rPr lang="en-US" dirty="0"/>
                  <a:t>linking system </a:t>
                </a:r>
                <a:r>
                  <a:rPr lang="en-US" dirty="0" err="1" smtClean="0"/>
                  <a:t>Tagme</a:t>
                </a:r>
                <a:endParaRPr lang="en-US" dirty="0" smtClean="0"/>
              </a:p>
              <a:p>
                <a:pPr lvl="1"/>
                <a:r>
                  <a:rPr lang="en-US" dirty="0" smtClean="0"/>
                  <a:t>The </a:t>
                </a:r>
                <a:r>
                  <a:rPr lang="en-US" dirty="0" err="1"/>
                  <a:t>Jaccard</a:t>
                </a:r>
                <a:r>
                  <a:rPr lang="en-US" dirty="0"/>
                  <a:t> </a:t>
                </a:r>
                <a:r>
                  <a:rPr lang="en-US" dirty="0" smtClean="0"/>
                  <a:t>similarity between </a:t>
                </a:r>
                <a:r>
                  <a:rPr lang="en-US" dirty="0"/>
                  <a:t>the set of Wikipedia pages linked by </a:t>
                </a:r>
                <a:r>
                  <a:rPr lang="en-US" dirty="0" err="1"/>
                  <a:t>Tagme</a:t>
                </a:r>
                <a:r>
                  <a:rPr lang="en-US" dirty="0"/>
                  <a:t> to the query </a:t>
                </a:r>
                <a14:m>
                  <m:oMath xmlns:m="http://schemas.openxmlformats.org/officeDocument/2006/math">
                    <m:r>
                      <a:rPr lang="en-US" i="1" dirty="0" smtClean="0">
                        <a:latin typeface="Cambria Math" panose="02040503050406030204" pitchFamily="18" charset="0"/>
                      </a:rPr>
                      <m:t>𝑞</m:t>
                    </m:r>
                  </m:oMath>
                </a14:m>
                <a:r>
                  <a:rPr lang="en-US" dirty="0"/>
                  <a:t> and the set of </a:t>
                </a:r>
                <a:r>
                  <a:rPr lang="en-US" dirty="0" smtClean="0"/>
                  <a:t>pages linked </a:t>
                </a:r>
                <a:r>
                  <a:rPr lang="en-US" dirty="0"/>
                  <a:t>to a </a:t>
                </a:r>
                <a:r>
                  <a:rPr lang="en-US" dirty="0" smtClean="0"/>
                  <a:t>given answer sentence </a:t>
                </a:r>
                <a14:m>
                  <m:oMath xmlns:m="http://schemas.openxmlformats.org/officeDocument/2006/math">
                    <m:r>
                      <a:rPr lang="en-US" i="1" dirty="0" smtClean="0">
                        <a:latin typeface="Cambria Math" panose="02040503050406030204" pitchFamily="18" charset="0"/>
                      </a:rPr>
                      <m:t>𝑠</m:t>
                    </m:r>
                  </m:oMath>
                </a14:m>
                <a:endParaRPr lang="en-US" dirty="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ESA. Explicit Semantic Analysis (ESA) [6] is a method that represents text as a</a:t>
                </a:r>
              </a:p>
              <a:p>
                <a:r>
                  <a:rPr lang="en-US" sz="1200" b="0" i="0" u="none" strike="noStrike" kern="1200" baseline="0" dirty="0" smtClean="0">
                    <a:solidFill>
                      <a:schemeClr val="tx1"/>
                    </a:solidFill>
                    <a:latin typeface="+mn-lt"/>
                    <a:ea typeface="+mn-ea"/>
                    <a:cs typeface="+mn-cs"/>
                  </a:rPr>
                  <a:t>weighted mixture of a predetermined set of natural concepts defined by Wikipedia articles</a:t>
                </a:r>
              </a:p>
              <a:p>
                <a:r>
                  <a:rPr lang="en-US" sz="1200" b="0" i="0" u="none" strike="noStrike" kern="1200" baseline="0" dirty="0" smtClean="0">
                    <a:solidFill>
                      <a:schemeClr val="tx1"/>
                    </a:solidFill>
                    <a:latin typeface="+mn-lt"/>
                    <a:ea typeface="+mn-ea"/>
                    <a:cs typeface="+mn-cs"/>
                  </a:rPr>
                  <a:t>which can be easily explained. Semantic relatedness is computed as the cosine similarity</a:t>
                </a:r>
              </a:p>
              <a:p>
                <a:r>
                  <a:rPr lang="en-US" sz="1200" b="0" i="0" u="none" strike="noStrike" kern="1200" baseline="0" dirty="0" smtClean="0">
                    <a:solidFill>
                      <a:schemeClr val="tx1"/>
                    </a:solidFill>
                    <a:latin typeface="+mn-lt"/>
                    <a:ea typeface="+mn-ea"/>
                    <a:cs typeface="+mn-cs"/>
                  </a:rPr>
                  <a:t>between the query ESA vector and the sentence ESA vector. A recent dump of English</a:t>
                </a:r>
              </a:p>
              <a:p>
                <a:r>
                  <a:rPr lang="en-US" sz="1200" b="0" i="0" u="none" strike="noStrike" kern="1200" baseline="0" dirty="0" smtClean="0">
                    <a:solidFill>
                      <a:schemeClr val="tx1"/>
                    </a:solidFill>
                    <a:latin typeface="+mn-lt"/>
                    <a:ea typeface="+mn-ea"/>
                    <a:cs typeface="+mn-cs"/>
                  </a:rPr>
                  <a:t>Wikipedia (June 2015) is used to generate ESA representations for queries and sentences.</a:t>
                </a:r>
              </a:p>
              <a:p>
                <a:r>
                  <a:rPr lang="en-US" sz="1200" b="0" i="0" u="none" strike="noStrike" kern="1200" baseline="0" dirty="0" err="1" smtClean="0">
                    <a:solidFill>
                      <a:schemeClr val="tx1"/>
                    </a:solidFill>
                    <a:latin typeface="+mn-lt"/>
                    <a:ea typeface="+mn-ea"/>
                    <a:cs typeface="+mn-cs"/>
                  </a:rPr>
                  <a:t>WordEmbedding</a:t>
                </a:r>
                <a:r>
                  <a:rPr lang="en-US" sz="1200" b="0" i="0" u="none" strike="noStrike" kern="1200" baseline="0" dirty="0" smtClean="0">
                    <a:solidFill>
                      <a:schemeClr val="tx1"/>
                    </a:solidFill>
                    <a:latin typeface="+mn-lt"/>
                    <a:ea typeface="+mn-ea"/>
                    <a:cs typeface="+mn-cs"/>
                  </a:rPr>
                  <a:t>. Word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are continuous vector representations of words</a:t>
                </a:r>
              </a:p>
              <a:p>
                <a:r>
                  <a:rPr lang="en-US" sz="1200" b="0" i="0" u="none" strike="noStrike" kern="1200" baseline="0" dirty="0" smtClean="0">
                    <a:solidFill>
                      <a:schemeClr val="tx1"/>
                    </a:solidFill>
                    <a:latin typeface="+mn-lt"/>
                    <a:ea typeface="+mn-ea"/>
                    <a:cs typeface="+mn-cs"/>
                  </a:rPr>
                  <a:t>learned from large amount of text data using neural networks. Words with similar meanings</a:t>
                </a:r>
              </a:p>
              <a:p>
                <a:r>
                  <a:rPr lang="en-US" sz="1200" b="0" i="0" u="none" strike="noStrike" kern="1200" baseline="0" dirty="0" smtClean="0">
                    <a:solidFill>
                      <a:schemeClr val="tx1"/>
                    </a:solidFill>
                    <a:latin typeface="+mn-lt"/>
                    <a:ea typeface="+mn-ea"/>
                    <a:cs typeface="+mn-cs"/>
                  </a:rPr>
                  <a:t>are also in close distances in this vector space. </a:t>
                </a:r>
                <a:r>
                  <a:rPr lang="en-US" sz="1200" b="0" i="0" u="none" strike="noStrike" kern="1200" baseline="0" dirty="0" err="1" smtClean="0">
                    <a:solidFill>
                      <a:schemeClr val="tx1"/>
                    </a:solidFill>
                    <a:latin typeface="+mn-lt"/>
                    <a:ea typeface="+mn-ea"/>
                    <a:cs typeface="+mn-cs"/>
                  </a:rPr>
                  <a:t>Mikolov</a:t>
                </a:r>
                <a:r>
                  <a:rPr lang="en-US" sz="1200" b="0" i="0" u="none" strike="noStrike" kern="1200" baseline="0" dirty="0" smtClean="0">
                    <a:solidFill>
                      <a:schemeClr val="tx1"/>
                    </a:solidFill>
                    <a:latin typeface="+mn-lt"/>
                    <a:ea typeface="+mn-ea"/>
                    <a:cs typeface="+mn-cs"/>
                  </a:rPr>
                  <a:t> et al. [14] introduced the</a:t>
                </a:r>
              </a:p>
              <a:p>
                <a:r>
                  <a:rPr lang="en-US" sz="1200" b="0" i="0" u="none" strike="noStrike" kern="1200" baseline="0" dirty="0" smtClean="0">
                    <a:solidFill>
                      <a:schemeClr val="tx1"/>
                    </a:solidFill>
                    <a:latin typeface="+mn-lt"/>
                    <a:ea typeface="+mn-ea"/>
                    <a:cs typeface="+mn-cs"/>
                  </a:rPr>
                  <a:t>Skip-gram model as an efficient method for learning high quality vector representations of</a:t>
                </a:r>
              </a:p>
              <a:p>
                <a:r>
                  <a:rPr lang="en-US" sz="1200" b="0" i="0" u="none" strike="noStrike" kern="1200" baseline="0" dirty="0" smtClean="0">
                    <a:solidFill>
                      <a:schemeClr val="tx1"/>
                    </a:solidFill>
                    <a:latin typeface="+mn-lt"/>
                    <a:ea typeface="+mn-ea"/>
                    <a:cs typeface="+mn-cs"/>
                  </a:rPr>
                  <a:t>words from large amounts of unstructured text data. The implementation of the continuous</a:t>
                </a:r>
              </a:p>
              <a:p>
                <a:r>
                  <a:rPr lang="en-US" sz="1200" b="0" i="0" u="none" strike="noStrike" kern="1200" baseline="0" dirty="0" smtClean="0">
                    <a:solidFill>
                      <a:schemeClr val="tx1"/>
                    </a:solidFill>
                    <a:latin typeface="+mn-lt"/>
                    <a:ea typeface="+mn-ea"/>
                    <a:cs typeface="+mn-cs"/>
                  </a:rPr>
                  <a:t>bag-of-words and skip-gram architectures for computing vector representations of words</a:t>
                </a:r>
              </a:p>
              <a:p>
                <a:r>
                  <a:rPr lang="en-US" sz="1200" b="0" i="0" u="none" strike="noStrike" kern="1200" baseline="0" dirty="0" smtClean="0">
                    <a:solidFill>
                      <a:schemeClr val="tx1"/>
                    </a:solidFill>
                    <a:latin typeface="+mn-lt"/>
                    <a:ea typeface="+mn-ea"/>
                    <a:cs typeface="+mn-cs"/>
                  </a:rPr>
                  <a:t>is released as an open-source project Word2Vec.3 We compute this feature as the average</a:t>
                </a:r>
              </a:p>
              <a:p>
                <a:r>
                  <a:rPr lang="en-US" sz="1200" b="0" i="0" u="none" strike="noStrike" kern="1200" baseline="0" dirty="0" smtClean="0">
                    <a:solidFill>
                      <a:schemeClr val="tx1"/>
                    </a:solidFill>
                    <a:latin typeface="+mn-lt"/>
                    <a:ea typeface="+mn-ea"/>
                    <a:cs typeface="+mn-cs"/>
                  </a:rPr>
                  <a:t>pairwise cosine similarity between any query-word vector and any sentence-word vector</a:t>
                </a:r>
              </a:p>
              <a:p>
                <a:r>
                  <a:rPr lang="en-US" sz="1200" b="0" i="0" u="none" strike="noStrike" kern="1200" baseline="0" dirty="0" smtClean="0">
                    <a:solidFill>
                      <a:schemeClr val="tx1"/>
                    </a:solidFill>
                    <a:latin typeface="+mn-lt"/>
                    <a:ea typeface="+mn-ea"/>
                    <a:cs typeface="+mn-cs"/>
                  </a:rPr>
                  <a:t>following previous work [2].</a:t>
                </a:r>
              </a:p>
              <a:p>
                <a:r>
                  <a:rPr lang="en-US" sz="1200" b="0" i="0" u="none" strike="noStrike" kern="1200" baseline="0" dirty="0" err="1" smtClean="0">
                    <a:solidFill>
                      <a:schemeClr val="tx1"/>
                    </a:solidFill>
                    <a:latin typeface="+mn-lt"/>
                    <a:ea typeface="+mn-ea"/>
                    <a:cs typeface="+mn-cs"/>
                  </a:rPr>
                  <a:t>EntityLinking</a:t>
                </a:r>
                <a:r>
                  <a:rPr lang="en-US" sz="1200" b="0" i="0" u="none" strike="noStrike" kern="1200" baseline="0" dirty="0" smtClean="0">
                    <a:solidFill>
                      <a:schemeClr val="tx1"/>
                    </a:solidFill>
                    <a:latin typeface="+mn-lt"/>
                    <a:ea typeface="+mn-ea"/>
                    <a:cs typeface="+mn-cs"/>
                  </a:rPr>
                  <a:t>. Linking short texts to a knowledge base to obtain the most related concepts</a:t>
                </a:r>
              </a:p>
              <a:p>
                <a:r>
                  <a:rPr lang="en-US" sz="1200" b="0" i="0" u="none" strike="noStrike" kern="1200" baseline="0" dirty="0" smtClean="0">
                    <a:solidFill>
                      <a:schemeClr val="tx1"/>
                    </a:solidFill>
                    <a:latin typeface="+mn-lt"/>
                    <a:ea typeface="+mn-ea"/>
                    <a:cs typeface="+mn-cs"/>
                  </a:rPr>
                  <a:t>gives an informative semantic representation that can be used to represent queries and</a:t>
                </a:r>
              </a:p>
              <a:p>
                <a:r>
                  <a:rPr lang="en-US" sz="1200" b="0" i="0" u="none" strike="noStrike" kern="1200" baseline="0" dirty="0" smtClean="0">
                    <a:solidFill>
                      <a:schemeClr val="tx1"/>
                    </a:solidFill>
                    <a:latin typeface="+mn-lt"/>
                    <a:ea typeface="+mn-ea"/>
                    <a:cs typeface="+mn-cs"/>
                  </a:rPr>
                  <a:t>sentences. We generate such a representation through an entity linking system </a:t>
                </a:r>
                <a:r>
                  <a:rPr lang="en-US" sz="1200" b="0" i="0" u="none" strike="noStrike" kern="1200" baseline="0" dirty="0" err="1" smtClean="0">
                    <a:solidFill>
                      <a:schemeClr val="tx1"/>
                    </a:solidFill>
                    <a:latin typeface="+mn-lt"/>
                    <a:ea typeface="+mn-ea"/>
                    <a:cs typeface="+mn-cs"/>
                  </a:rPr>
                  <a:t>Tagme</a:t>
                </a:r>
                <a:r>
                  <a:rPr lang="en-US" sz="1200" b="0" i="0" u="none" strike="noStrike" kern="1200" baseline="0" dirty="0" smtClean="0">
                    <a:solidFill>
                      <a:schemeClr val="tx1"/>
                    </a:solidFill>
                    <a:latin typeface="+mn-lt"/>
                    <a:ea typeface="+mn-ea"/>
                    <a:cs typeface="+mn-cs"/>
                  </a:rPr>
                  <a:t> [4],</a:t>
                </a:r>
              </a:p>
              <a:p>
                <a:r>
                  <a:rPr lang="en-US" sz="1200" b="0" i="0" u="none" strike="noStrike" kern="1200" baseline="0" dirty="0" smtClean="0">
                    <a:solidFill>
                      <a:schemeClr val="tx1"/>
                    </a:solidFill>
                    <a:latin typeface="+mn-lt"/>
                    <a:ea typeface="+mn-ea"/>
                    <a:cs typeface="+mn-cs"/>
                  </a:rPr>
                  <a:t>which is able to efficiently augment a plain text with pertinent hyperlinks to Wikipedia</a:t>
                </a:r>
              </a:p>
              <a:p>
                <a:r>
                  <a:rPr lang="en-US" sz="1200" b="0" i="0" u="none" strike="noStrike" kern="1200" baseline="0" dirty="0" smtClean="0">
                    <a:solidFill>
                      <a:schemeClr val="tx1"/>
                    </a:solidFill>
                    <a:latin typeface="+mn-lt"/>
                    <a:ea typeface="+mn-ea"/>
                    <a:cs typeface="+mn-cs"/>
                  </a:rPr>
                  <a:t>pages. On top of this, we produce the following semantic feature: the </a:t>
                </a:r>
                <a:r>
                  <a:rPr lang="en-US" sz="1200" b="0" i="0" u="none" strike="noStrike" kern="1200" baseline="0" dirty="0" err="1" smtClean="0">
                    <a:solidFill>
                      <a:schemeClr val="tx1"/>
                    </a:solidFill>
                    <a:latin typeface="+mn-lt"/>
                    <a:ea typeface="+mn-ea"/>
                    <a:cs typeface="+mn-cs"/>
                  </a:rPr>
                  <a:t>Jaccard</a:t>
                </a:r>
                <a:r>
                  <a:rPr lang="en-US" sz="1200" b="0" i="0" u="none" strike="noStrike" kern="1200" baseline="0" dirty="0" smtClean="0">
                    <a:solidFill>
                      <a:schemeClr val="tx1"/>
                    </a:solidFill>
                    <a:latin typeface="+mn-lt"/>
                    <a:ea typeface="+mn-ea"/>
                    <a:cs typeface="+mn-cs"/>
                  </a:rPr>
                  <a:t> similarity</a:t>
                </a:r>
              </a:p>
              <a:p>
                <a:r>
                  <a:rPr lang="en-US" sz="1200" b="0" i="0" u="none" strike="noStrike" kern="1200" baseline="0" dirty="0" smtClean="0">
                    <a:solidFill>
                      <a:schemeClr val="tx1"/>
                    </a:solidFill>
                    <a:latin typeface="+mn-lt"/>
                    <a:ea typeface="+mn-ea"/>
                    <a:cs typeface="+mn-cs"/>
                  </a:rPr>
                  <a:t>between the set of Wikipedia pages linked by </a:t>
                </a:r>
                <a:r>
                  <a:rPr lang="en-US" sz="1200" b="0" i="0" u="none" strike="noStrike" kern="1200" baseline="0" dirty="0" err="1" smtClean="0">
                    <a:solidFill>
                      <a:schemeClr val="tx1"/>
                    </a:solidFill>
                    <a:latin typeface="+mn-lt"/>
                    <a:ea typeface="+mn-ea"/>
                    <a:cs typeface="+mn-cs"/>
                  </a:rPr>
                  <a:t>Tagme</a:t>
                </a:r>
                <a:r>
                  <a:rPr lang="en-US" sz="1200" b="0" i="0" u="none" strike="noStrike" kern="1200" baseline="0" dirty="0" smtClean="0">
                    <a:solidFill>
                      <a:schemeClr val="tx1"/>
                    </a:solidFill>
                    <a:latin typeface="+mn-lt"/>
                    <a:ea typeface="+mn-ea"/>
                    <a:cs typeface="+mn-cs"/>
                  </a:rPr>
                  <a:t> to the query q and the set of pages</a:t>
                </a:r>
              </a:p>
              <a:p>
                <a:r>
                  <a:rPr lang="en-US" sz="1200" b="0" i="0" u="none" strike="noStrike" kern="1200" baseline="0" dirty="0" smtClean="0">
                    <a:solidFill>
                      <a:schemeClr val="tx1"/>
                    </a:solidFill>
                    <a:latin typeface="+mn-lt"/>
                    <a:ea typeface="+mn-ea"/>
                    <a:cs typeface="+mn-cs"/>
                  </a:rPr>
                  <a:t>linked to a given sentence s (Eq. 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ESA takes advantages of human labeled concepts </a:t>
                </a:r>
                <a:r>
                  <a:rPr lang="en-US" sz="1200" b="0" i="0" u="none" strike="noStrike" kern="1200" baseline="0" dirty="0" err="1" smtClean="0">
                    <a:solidFill>
                      <a:schemeClr val="tx1"/>
                    </a:solidFill>
                    <a:latin typeface="+mn-lt"/>
                    <a:ea typeface="+mn-ea"/>
                    <a:cs typeface="+mn-cs"/>
                  </a:rPr>
                  <a:t>fromWikipedia</a:t>
                </a:r>
                <a:r>
                  <a:rPr lang="en-US" sz="1200" b="0" i="0" u="none" strike="noStrike" kern="1200" baseline="0" dirty="0" smtClean="0">
                    <a:solidFill>
                      <a:schemeClr val="tx1"/>
                    </a:solidFill>
                    <a:latin typeface="+mn-lt"/>
                    <a:ea typeface="+mn-ea"/>
                    <a:cs typeface="+mn-cs"/>
                  </a:rPr>
                  <a:t> and explicitly presents</a:t>
                </a:r>
              </a:p>
              <a:p>
                <a:r>
                  <a:rPr lang="en-US" sz="1200" b="0" i="0" u="none" strike="noStrike" kern="1200" baseline="0" dirty="0" smtClean="0">
                    <a:solidFill>
                      <a:schemeClr val="tx1"/>
                    </a:solidFill>
                    <a:latin typeface="+mn-lt"/>
                    <a:ea typeface="+mn-ea"/>
                    <a:cs typeface="+mn-cs"/>
                  </a:rPr>
                  <a:t>topical differences between queries and sentences; </a:t>
                </a:r>
                <a:r>
                  <a:rPr lang="en-US" sz="1200" b="0" i="0" u="none" strike="noStrike" kern="1200" baseline="0" dirty="0" err="1" smtClean="0">
                    <a:solidFill>
                      <a:schemeClr val="tx1"/>
                    </a:solidFill>
                    <a:latin typeface="+mn-lt"/>
                    <a:ea typeface="+mn-ea"/>
                    <a:cs typeface="+mn-cs"/>
                  </a:rPr>
                  <a:t>WordEmbedding</a:t>
                </a:r>
                <a:r>
                  <a:rPr lang="en-US" sz="1200" b="0" i="0" u="none" strike="noStrike" kern="1200" baseline="0" dirty="0" smtClean="0">
                    <a:solidFill>
                      <a:schemeClr val="tx1"/>
                    </a:solidFill>
                    <a:latin typeface="+mn-lt"/>
                    <a:ea typeface="+mn-ea"/>
                    <a:cs typeface="+mn-cs"/>
                  </a:rPr>
                  <a:t> captures word semantics</a:t>
                </a:r>
              </a:p>
              <a:p>
                <a:r>
                  <a:rPr lang="en-US" sz="1200" b="0" i="0" u="none" strike="noStrike" kern="1200" baseline="0" dirty="0" smtClean="0">
                    <a:solidFill>
                      <a:schemeClr val="tx1"/>
                    </a:solidFill>
                    <a:latin typeface="+mn-lt"/>
                    <a:ea typeface="+mn-ea"/>
                    <a:cs typeface="+mn-cs"/>
                  </a:rPr>
                  <a:t>from unstructured text data based on the hypothesis that words with similar meanings</a:t>
                </a:r>
              </a:p>
              <a:p>
                <a:r>
                  <a:rPr lang="en-US" sz="1200" b="0" i="0" u="none" strike="noStrike" kern="1200" baseline="0" dirty="0" smtClean="0">
                    <a:solidFill>
                      <a:schemeClr val="tx1"/>
                    </a:solidFill>
                    <a:latin typeface="+mn-lt"/>
                    <a:ea typeface="+mn-ea"/>
                    <a:cs typeface="+mn-cs"/>
                  </a:rPr>
                  <a:t>should appear in similar lingual contexts; and </a:t>
                </a:r>
                <a:r>
                  <a:rPr lang="en-US" sz="1200" b="0" i="0" u="none" strike="noStrike" kern="1200" baseline="0" dirty="0" err="1" smtClean="0">
                    <a:solidFill>
                      <a:schemeClr val="tx1"/>
                    </a:solidFill>
                    <a:latin typeface="+mn-lt"/>
                    <a:ea typeface="+mn-ea"/>
                    <a:cs typeface="+mn-cs"/>
                  </a:rPr>
                  <a:t>EntityLinking</a:t>
                </a:r>
                <a:r>
                  <a:rPr lang="en-US" sz="1200" b="0" i="0" u="none" strike="noStrike" kern="1200" baseline="0" dirty="0" smtClean="0">
                    <a:solidFill>
                      <a:schemeClr val="tx1"/>
                    </a:solidFill>
                    <a:latin typeface="+mn-lt"/>
                    <a:ea typeface="+mn-ea"/>
                    <a:cs typeface="+mn-cs"/>
                  </a:rPr>
                  <a:t> converts sentences to</a:t>
                </a:r>
              </a:p>
              <a:p>
                <a:r>
                  <a:rPr lang="en-US" sz="1200" b="0" i="0" u="none" strike="noStrike" kern="1200" baseline="0" dirty="0" smtClean="0">
                    <a:solidFill>
                      <a:schemeClr val="tx1"/>
                    </a:solidFill>
                    <a:latin typeface="+mn-lt"/>
                    <a:ea typeface="+mn-ea"/>
                    <a:cs typeface="+mn-cs"/>
                  </a:rPr>
                  <a:t>entity space where different words for the same entity, and different entities with similar</a:t>
                </a:r>
              </a:p>
              <a:p>
                <a:r>
                  <a:rPr lang="en-US" sz="1200" b="0" i="0" u="none" strike="noStrike" kern="1200" baseline="0" dirty="0" smtClean="0">
                    <a:solidFill>
                      <a:schemeClr val="tx1"/>
                    </a:solidFill>
                    <a:latin typeface="+mn-lt"/>
                    <a:ea typeface="+mn-ea"/>
                    <a:cs typeface="+mn-cs"/>
                  </a:rPr>
                  <a:t>Wikipedia pages are assigned with high similarity scores. Combined together, these semantic</a:t>
                </a:r>
              </a:p>
              <a:p>
                <a:r>
                  <a:rPr lang="en-US" sz="1200" b="0" i="0" u="none" strike="noStrike" kern="1200" baseline="0" dirty="0" smtClean="0">
                    <a:solidFill>
                      <a:schemeClr val="tx1"/>
                    </a:solidFill>
                    <a:latin typeface="+mn-lt"/>
                    <a:ea typeface="+mn-ea"/>
                    <a:cs typeface="+mn-cs"/>
                  </a:rPr>
                  <a:t>features compensate MK features and alleviate problems like query mismatching</a:t>
                </a:r>
              </a:p>
              <a:p>
                <a:r>
                  <a:rPr lang="en-US" sz="1200" b="0" i="0" u="none" strike="noStrike" kern="1200" baseline="0" dirty="0" smtClean="0">
                    <a:solidFill>
                      <a:schemeClr val="tx1"/>
                    </a:solidFill>
                    <a:latin typeface="+mn-lt"/>
                    <a:ea typeface="+mn-ea"/>
                    <a:cs typeface="+mn-cs"/>
                  </a:rPr>
                  <a:t>through the introduction of a semantic similarity score</a:t>
                </a:r>
                <a:endParaRPr lang="en-US" dirty="0"/>
              </a:p>
            </p:txBody>
          </p:sp>
        </mc:Choice>
        <mc:Fallback xmlns="">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smtClean="0">
                    <a:solidFill>
                      <a:schemeClr val="tx1"/>
                    </a:solidFill>
                    <a:latin typeface="+mn-lt"/>
                    <a:ea typeface="+mn-ea"/>
                    <a:cs typeface="+mn-cs"/>
                  </a:rPr>
                  <a:t>Semantic features contain three categories:</a:t>
                </a:r>
              </a:p>
              <a:p>
                <a:endParaRPr lang="en-US" sz="1200" b="0" i="0" u="none" strike="noStrike" kern="1200" baseline="0" dirty="0" smtClean="0">
                  <a:solidFill>
                    <a:schemeClr val="tx1"/>
                  </a:solidFill>
                  <a:latin typeface="+mn-lt"/>
                  <a:ea typeface="+mn-ea"/>
                  <a:cs typeface="+mn-cs"/>
                </a:endParaRPr>
              </a:p>
              <a:p>
                <a:r>
                  <a:rPr lang="en-US" dirty="0" smtClean="0"/>
                  <a:t>Explicit Semantic Analysis (ESA)</a:t>
                </a:r>
              </a:p>
              <a:p>
                <a:pPr lvl="1"/>
                <a:r>
                  <a:rPr lang="en-US" dirty="0"/>
                  <a:t>Represents text as a weighted mixture of a predetermined set of natural concepts defined by Wikipedia articles</a:t>
                </a:r>
              </a:p>
              <a:p>
                <a:pPr lvl="1"/>
                <a:r>
                  <a:rPr lang="en-US" dirty="0"/>
                  <a:t>Cosine similarity between the query ESA vector and the </a:t>
                </a:r>
                <a:r>
                  <a:rPr lang="en-US" dirty="0" smtClean="0"/>
                  <a:t>answer sentence </a:t>
                </a:r>
                <a:r>
                  <a:rPr lang="en-US" dirty="0"/>
                  <a:t>ESA </a:t>
                </a:r>
                <a:r>
                  <a:rPr lang="en-US" dirty="0" smtClean="0"/>
                  <a:t>vector</a:t>
                </a:r>
              </a:p>
              <a:p>
                <a:pPr lvl="1"/>
                <a:r>
                  <a:rPr lang="en-US" dirty="0"/>
                  <a:t>A </a:t>
                </a:r>
                <a:r>
                  <a:rPr lang="en-US" dirty="0" smtClean="0"/>
                  <a:t>dump </a:t>
                </a:r>
                <a:r>
                  <a:rPr lang="en-US" dirty="0"/>
                  <a:t>of </a:t>
                </a:r>
                <a:r>
                  <a:rPr lang="en-US" dirty="0" smtClean="0"/>
                  <a:t>English Wikipedia </a:t>
                </a:r>
                <a:r>
                  <a:rPr lang="en-US" dirty="0"/>
                  <a:t>(June 2015) </a:t>
                </a:r>
                <a:r>
                  <a:rPr lang="en-US" dirty="0" smtClean="0"/>
                  <a:t>used for ESA vector</a:t>
                </a:r>
              </a:p>
              <a:p>
                <a:r>
                  <a:rPr lang="en-US" dirty="0" smtClean="0"/>
                  <a:t>Word Embedding</a:t>
                </a:r>
              </a:p>
              <a:p>
                <a:pPr lvl="1"/>
                <a:r>
                  <a:rPr lang="en-US" dirty="0" smtClean="0"/>
                  <a:t>Use Word2Vec tool</a:t>
                </a:r>
              </a:p>
              <a:p>
                <a:pPr lvl="1"/>
                <a:r>
                  <a:rPr lang="en-US" dirty="0" smtClean="0"/>
                  <a:t>Compute </a:t>
                </a:r>
                <a:r>
                  <a:rPr lang="en-US" dirty="0"/>
                  <a:t>the </a:t>
                </a:r>
                <a:r>
                  <a:rPr lang="en-US" dirty="0" smtClean="0"/>
                  <a:t>average pairwise </a:t>
                </a:r>
                <a:r>
                  <a:rPr lang="en-US" dirty="0"/>
                  <a:t>cosine similarity between any </a:t>
                </a:r>
                <a:r>
                  <a:rPr lang="en-US" dirty="0" smtClean="0"/>
                  <a:t>query word </a:t>
                </a:r>
                <a:r>
                  <a:rPr lang="en-US" dirty="0"/>
                  <a:t>vector </a:t>
                </a:r>
                <a:r>
                  <a:rPr lang="en-US" dirty="0" smtClean="0"/>
                  <a:t>and answer sentence word vector</a:t>
                </a:r>
              </a:p>
              <a:p>
                <a:r>
                  <a:rPr lang="en-US" dirty="0" smtClean="0"/>
                  <a:t>Entity Linking</a:t>
                </a:r>
                <a:endParaRPr lang="en-US" dirty="0"/>
              </a:p>
              <a:p>
                <a:pPr lvl="1"/>
                <a:r>
                  <a:rPr lang="en-US" dirty="0" smtClean="0"/>
                  <a:t>Entity </a:t>
                </a:r>
                <a:r>
                  <a:rPr lang="en-US" dirty="0"/>
                  <a:t>linking system </a:t>
                </a:r>
                <a:r>
                  <a:rPr lang="en-US" dirty="0" err="1" smtClean="0"/>
                  <a:t>Tagme</a:t>
                </a:r>
                <a:endParaRPr lang="en-US" dirty="0" smtClean="0"/>
              </a:p>
              <a:p>
                <a:pPr lvl="1"/>
                <a:r>
                  <a:rPr lang="en-US" dirty="0" smtClean="0"/>
                  <a:t>The </a:t>
                </a:r>
                <a:r>
                  <a:rPr lang="en-US" dirty="0" err="1"/>
                  <a:t>Jaccard</a:t>
                </a:r>
                <a:r>
                  <a:rPr lang="en-US" dirty="0"/>
                  <a:t> </a:t>
                </a:r>
                <a:r>
                  <a:rPr lang="en-US" dirty="0" smtClean="0"/>
                  <a:t>similarity between </a:t>
                </a:r>
                <a:r>
                  <a:rPr lang="en-US" dirty="0"/>
                  <a:t>the set of Wikipedia pages linked by </a:t>
                </a:r>
                <a:r>
                  <a:rPr lang="en-US" dirty="0" err="1"/>
                  <a:t>Tagme</a:t>
                </a:r>
                <a:r>
                  <a:rPr lang="en-US" dirty="0"/>
                  <a:t> to the query </a:t>
                </a:r>
                <a:r>
                  <a:rPr lang="en-US" i="0" dirty="0" smtClean="0">
                    <a:latin typeface="Cambria Math" panose="02040503050406030204" pitchFamily="18" charset="0"/>
                  </a:rPr>
                  <a:t>𝑞</a:t>
                </a:r>
                <a:r>
                  <a:rPr lang="en-US" dirty="0"/>
                  <a:t> and the set of </a:t>
                </a:r>
                <a:r>
                  <a:rPr lang="en-US" dirty="0" smtClean="0"/>
                  <a:t>pages linked </a:t>
                </a:r>
                <a:r>
                  <a:rPr lang="en-US" dirty="0"/>
                  <a:t>to a </a:t>
                </a:r>
                <a:r>
                  <a:rPr lang="en-US" dirty="0" smtClean="0"/>
                  <a:t>given answer sentence </a:t>
                </a:r>
                <a:r>
                  <a:rPr lang="en-US" i="0" dirty="0" smtClean="0">
                    <a:latin typeface="Cambria Math" panose="02040503050406030204" pitchFamily="18" charset="0"/>
                  </a:rPr>
                  <a:t>𝑠</a:t>
                </a:r>
                <a:endParaRPr lang="en-US" dirty="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ESA</a:t>
                </a:r>
                <a:r>
                  <a:rPr lang="en-US" sz="1200" b="0" i="0" u="none" strike="noStrike" kern="1200" baseline="0" dirty="0" smtClean="0">
                    <a:solidFill>
                      <a:schemeClr val="tx1"/>
                    </a:solidFill>
                    <a:latin typeface="+mn-lt"/>
                    <a:ea typeface="+mn-ea"/>
                    <a:cs typeface="+mn-cs"/>
                  </a:rPr>
                  <a:t>. Explicit Semantic Analysis (ESA) [6] is a method that represents text as a</a:t>
                </a:r>
              </a:p>
              <a:p>
                <a:r>
                  <a:rPr lang="en-US" sz="1200" b="0" i="0" u="none" strike="noStrike" kern="1200" baseline="0" dirty="0" smtClean="0">
                    <a:solidFill>
                      <a:schemeClr val="tx1"/>
                    </a:solidFill>
                    <a:latin typeface="+mn-lt"/>
                    <a:ea typeface="+mn-ea"/>
                    <a:cs typeface="+mn-cs"/>
                  </a:rPr>
                  <a:t>weighted mixture of a predetermined set of natural concepts defined by Wikipedia articles</a:t>
                </a:r>
              </a:p>
              <a:p>
                <a:r>
                  <a:rPr lang="en-US" sz="1200" b="0" i="0" u="none" strike="noStrike" kern="1200" baseline="0" dirty="0" smtClean="0">
                    <a:solidFill>
                      <a:schemeClr val="tx1"/>
                    </a:solidFill>
                    <a:latin typeface="+mn-lt"/>
                    <a:ea typeface="+mn-ea"/>
                    <a:cs typeface="+mn-cs"/>
                  </a:rPr>
                  <a:t>which can be easily explained. Semantic relatedness is computed as the cosine similarity</a:t>
                </a:r>
              </a:p>
              <a:p>
                <a:r>
                  <a:rPr lang="en-US" sz="1200" b="0" i="0" u="none" strike="noStrike" kern="1200" baseline="0" dirty="0" smtClean="0">
                    <a:solidFill>
                      <a:schemeClr val="tx1"/>
                    </a:solidFill>
                    <a:latin typeface="+mn-lt"/>
                    <a:ea typeface="+mn-ea"/>
                    <a:cs typeface="+mn-cs"/>
                  </a:rPr>
                  <a:t>between the query ESA vector and the sentence ESA vector. A recent dump of English</a:t>
                </a:r>
              </a:p>
              <a:p>
                <a:r>
                  <a:rPr lang="en-US" sz="1200" b="0" i="0" u="none" strike="noStrike" kern="1200" baseline="0" dirty="0" smtClean="0">
                    <a:solidFill>
                      <a:schemeClr val="tx1"/>
                    </a:solidFill>
                    <a:latin typeface="+mn-lt"/>
                    <a:ea typeface="+mn-ea"/>
                    <a:cs typeface="+mn-cs"/>
                  </a:rPr>
                  <a:t>Wikipedia (June 2015) is used to generate ESA representations for queries and sentences.</a:t>
                </a:r>
              </a:p>
              <a:p>
                <a:r>
                  <a:rPr lang="en-US" sz="1200" b="0" i="0" u="none" strike="noStrike" kern="1200" baseline="0" dirty="0" err="1" smtClean="0">
                    <a:solidFill>
                      <a:schemeClr val="tx1"/>
                    </a:solidFill>
                    <a:latin typeface="+mn-lt"/>
                    <a:ea typeface="+mn-ea"/>
                    <a:cs typeface="+mn-cs"/>
                  </a:rPr>
                  <a:t>WordEmbedding</a:t>
                </a:r>
                <a:r>
                  <a:rPr lang="en-US" sz="1200" b="0" i="0" u="none" strike="noStrike" kern="1200" baseline="0" dirty="0" smtClean="0">
                    <a:solidFill>
                      <a:schemeClr val="tx1"/>
                    </a:solidFill>
                    <a:latin typeface="+mn-lt"/>
                    <a:ea typeface="+mn-ea"/>
                    <a:cs typeface="+mn-cs"/>
                  </a:rPr>
                  <a:t>. Word </a:t>
                </a:r>
                <a:r>
                  <a:rPr lang="en-US" sz="1200" b="0" i="0" u="none" strike="noStrike" kern="1200" baseline="0" dirty="0" err="1" smtClean="0">
                    <a:solidFill>
                      <a:schemeClr val="tx1"/>
                    </a:solidFill>
                    <a:latin typeface="+mn-lt"/>
                    <a:ea typeface="+mn-ea"/>
                    <a:cs typeface="+mn-cs"/>
                  </a:rPr>
                  <a:t>embeddings</a:t>
                </a:r>
                <a:r>
                  <a:rPr lang="en-US" sz="1200" b="0" i="0" u="none" strike="noStrike" kern="1200" baseline="0" dirty="0" smtClean="0">
                    <a:solidFill>
                      <a:schemeClr val="tx1"/>
                    </a:solidFill>
                    <a:latin typeface="+mn-lt"/>
                    <a:ea typeface="+mn-ea"/>
                    <a:cs typeface="+mn-cs"/>
                  </a:rPr>
                  <a:t> are continuous vector representations of words</a:t>
                </a:r>
              </a:p>
              <a:p>
                <a:r>
                  <a:rPr lang="en-US" sz="1200" b="0" i="0" u="none" strike="noStrike" kern="1200" baseline="0" dirty="0" smtClean="0">
                    <a:solidFill>
                      <a:schemeClr val="tx1"/>
                    </a:solidFill>
                    <a:latin typeface="+mn-lt"/>
                    <a:ea typeface="+mn-ea"/>
                    <a:cs typeface="+mn-cs"/>
                  </a:rPr>
                  <a:t>learned from large amount of text data using neural networks. Words with similar meanings</a:t>
                </a:r>
              </a:p>
              <a:p>
                <a:r>
                  <a:rPr lang="en-US" sz="1200" b="0" i="0" u="none" strike="noStrike" kern="1200" baseline="0" dirty="0" smtClean="0">
                    <a:solidFill>
                      <a:schemeClr val="tx1"/>
                    </a:solidFill>
                    <a:latin typeface="+mn-lt"/>
                    <a:ea typeface="+mn-ea"/>
                    <a:cs typeface="+mn-cs"/>
                  </a:rPr>
                  <a:t>are also in close distances in this vector space. </a:t>
                </a:r>
                <a:r>
                  <a:rPr lang="en-US" sz="1200" b="0" i="0" u="none" strike="noStrike" kern="1200" baseline="0" dirty="0" err="1" smtClean="0">
                    <a:solidFill>
                      <a:schemeClr val="tx1"/>
                    </a:solidFill>
                    <a:latin typeface="+mn-lt"/>
                    <a:ea typeface="+mn-ea"/>
                    <a:cs typeface="+mn-cs"/>
                  </a:rPr>
                  <a:t>Mikolov</a:t>
                </a:r>
                <a:r>
                  <a:rPr lang="en-US" sz="1200" b="0" i="0" u="none" strike="noStrike" kern="1200" baseline="0" dirty="0" smtClean="0">
                    <a:solidFill>
                      <a:schemeClr val="tx1"/>
                    </a:solidFill>
                    <a:latin typeface="+mn-lt"/>
                    <a:ea typeface="+mn-ea"/>
                    <a:cs typeface="+mn-cs"/>
                  </a:rPr>
                  <a:t> et al. [14] introduced the</a:t>
                </a:r>
              </a:p>
              <a:p>
                <a:r>
                  <a:rPr lang="en-US" sz="1200" b="0" i="0" u="none" strike="noStrike" kern="1200" baseline="0" dirty="0" smtClean="0">
                    <a:solidFill>
                      <a:schemeClr val="tx1"/>
                    </a:solidFill>
                    <a:latin typeface="+mn-lt"/>
                    <a:ea typeface="+mn-ea"/>
                    <a:cs typeface="+mn-cs"/>
                  </a:rPr>
                  <a:t>Skip-gram model as an efficient method for learning high quality vector representations of</a:t>
                </a:r>
              </a:p>
              <a:p>
                <a:r>
                  <a:rPr lang="en-US" sz="1200" b="0" i="0" u="none" strike="noStrike" kern="1200" baseline="0" dirty="0" smtClean="0">
                    <a:solidFill>
                      <a:schemeClr val="tx1"/>
                    </a:solidFill>
                    <a:latin typeface="+mn-lt"/>
                    <a:ea typeface="+mn-ea"/>
                    <a:cs typeface="+mn-cs"/>
                  </a:rPr>
                  <a:t>words from large amounts of unstructured text data. The implementation of the continuous</a:t>
                </a:r>
              </a:p>
              <a:p>
                <a:r>
                  <a:rPr lang="en-US" sz="1200" b="0" i="0" u="none" strike="noStrike" kern="1200" baseline="0" dirty="0" smtClean="0">
                    <a:solidFill>
                      <a:schemeClr val="tx1"/>
                    </a:solidFill>
                    <a:latin typeface="+mn-lt"/>
                    <a:ea typeface="+mn-ea"/>
                    <a:cs typeface="+mn-cs"/>
                  </a:rPr>
                  <a:t>bag-of-words and skip-gram architectures for computing vector representations of words</a:t>
                </a:r>
              </a:p>
              <a:p>
                <a:r>
                  <a:rPr lang="en-US" sz="1200" b="0" i="0" u="none" strike="noStrike" kern="1200" baseline="0" dirty="0" smtClean="0">
                    <a:solidFill>
                      <a:schemeClr val="tx1"/>
                    </a:solidFill>
                    <a:latin typeface="+mn-lt"/>
                    <a:ea typeface="+mn-ea"/>
                    <a:cs typeface="+mn-cs"/>
                  </a:rPr>
                  <a:t>is released as an open-source project Word2Vec.3 We compute this feature as the average</a:t>
                </a:r>
              </a:p>
              <a:p>
                <a:r>
                  <a:rPr lang="en-US" sz="1200" b="0" i="0" u="none" strike="noStrike" kern="1200" baseline="0" dirty="0" smtClean="0">
                    <a:solidFill>
                      <a:schemeClr val="tx1"/>
                    </a:solidFill>
                    <a:latin typeface="+mn-lt"/>
                    <a:ea typeface="+mn-ea"/>
                    <a:cs typeface="+mn-cs"/>
                  </a:rPr>
                  <a:t>pairwise cosine similarity between any query-word vector and any sentence-word vector</a:t>
                </a:r>
              </a:p>
              <a:p>
                <a:r>
                  <a:rPr lang="en-US" sz="1200" b="0" i="0" u="none" strike="noStrike" kern="1200" baseline="0" dirty="0" smtClean="0">
                    <a:solidFill>
                      <a:schemeClr val="tx1"/>
                    </a:solidFill>
                    <a:latin typeface="+mn-lt"/>
                    <a:ea typeface="+mn-ea"/>
                    <a:cs typeface="+mn-cs"/>
                  </a:rPr>
                  <a:t>following previous work [2].</a:t>
                </a:r>
              </a:p>
              <a:p>
                <a:r>
                  <a:rPr lang="en-US" sz="1200" b="0" i="0" u="none" strike="noStrike" kern="1200" baseline="0" dirty="0" err="1" smtClean="0">
                    <a:solidFill>
                      <a:schemeClr val="tx1"/>
                    </a:solidFill>
                    <a:latin typeface="+mn-lt"/>
                    <a:ea typeface="+mn-ea"/>
                    <a:cs typeface="+mn-cs"/>
                  </a:rPr>
                  <a:t>EntityLinking</a:t>
                </a:r>
                <a:r>
                  <a:rPr lang="en-US" sz="1200" b="0" i="0" u="none" strike="noStrike" kern="1200" baseline="0" dirty="0" smtClean="0">
                    <a:solidFill>
                      <a:schemeClr val="tx1"/>
                    </a:solidFill>
                    <a:latin typeface="+mn-lt"/>
                    <a:ea typeface="+mn-ea"/>
                    <a:cs typeface="+mn-cs"/>
                  </a:rPr>
                  <a:t>. Linking short texts to a knowledge base to obtain the most related concepts</a:t>
                </a:r>
              </a:p>
              <a:p>
                <a:r>
                  <a:rPr lang="en-US" sz="1200" b="0" i="0" u="none" strike="noStrike" kern="1200" baseline="0" dirty="0" smtClean="0">
                    <a:solidFill>
                      <a:schemeClr val="tx1"/>
                    </a:solidFill>
                    <a:latin typeface="+mn-lt"/>
                    <a:ea typeface="+mn-ea"/>
                    <a:cs typeface="+mn-cs"/>
                  </a:rPr>
                  <a:t>gives an informative semantic representation that can be used to represent queries and</a:t>
                </a:r>
              </a:p>
              <a:p>
                <a:r>
                  <a:rPr lang="en-US" sz="1200" b="0" i="0" u="none" strike="noStrike" kern="1200" baseline="0" dirty="0" smtClean="0">
                    <a:solidFill>
                      <a:schemeClr val="tx1"/>
                    </a:solidFill>
                    <a:latin typeface="+mn-lt"/>
                    <a:ea typeface="+mn-ea"/>
                    <a:cs typeface="+mn-cs"/>
                  </a:rPr>
                  <a:t>sentences. We generate such a representation through an entity linking system </a:t>
                </a:r>
                <a:r>
                  <a:rPr lang="en-US" sz="1200" b="0" i="0" u="none" strike="noStrike" kern="1200" baseline="0" dirty="0" err="1" smtClean="0">
                    <a:solidFill>
                      <a:schemeClr val="tx1"/>
                    </a:solidFill>
                    <a:latin typeface="+mn-lt"/>
                    <a:ea typeface="+mn-ea"/>
                    <a:cs typeface="+mn-cs"/>
                  </a:rPr>
                  <a:t>Tagme</a:t>
                </a:r>
                <a:r>
                  <a:rPr lang="en-US" sz="1200" b="0" i="0" u="none" strike="noStrike" kern="1200" baseline="0" dirty="0" smtClean="0">
                    <a:solidFill>
                      <a:schemeClr val="tx1"/>
                    </a:solidFill>
                    <a:latin typeface="+mn-lt"/>
                    <a:ea typeface="+mn-ea"/>
                    <a:cs typeface="+mn-cs"/>
                  </a:rPr>
                  <a:t> [4],</a:t>
                </a:r>
              </a:p>
              <a:p>
                <a:r>
                  <a:rPr lang="en-US" sz="1200" b="0" i="0" u="none" strike="noStrike" kern="1200" baseline="0" dirty="0" smtClean="0">
                    <a:solidFill>
                      <a:schemeClr val="tx1"/>
                    </a:solidFill>
                    <a:latin typeface="+mn-lt"/>
                    <a:ea typeface="+mn-ea"/>
                    <a:cs typeface="+mn-cs"/>
                  </a:rPr>
                  <a:t>which is able to efficiently augment a plain text with pertinent hyperlinks to Wikipedia</a:t>
                </a:r>
              </a:p>
              <a:p>
                <a:r>
                  <a:rPr lang="en-US" sz="1200" b="0" i="0" u="none" strike="noStrike" kern="1200" baseline="0" dirty="0" smtClean="0">
                    <a:solidFill>
                      <a:schemeClr val="tx1"/>
                    </a:solidFill>
                    <a:latin typeface="+mn-lt"/>
                    <a:ea typeface="+mn-ea"/>
                    <a:cs typeface="+mn-cs"/>
                  </a:rPr>
                  <a:t>pages. On top of this, we produce the following semantic feature: the </a:t>
                </a:r>
                <a:r>
                  <a:rPr lang="en-US" sz="1200" b="0" i="0" u="none" strike="noStrike" kern="1200" baseline="0" dirty="0" err="1" smtClean="0">
                    <a:solidFill>
                      <a:schemeClr val="tx1"/>
                    </a:solidFill>
                    <a:latin typeface="+mn-lt"/>
                    <a:ea typeface="+mn-ea"/>
                    <a:cs typeface="+mn-cs"/>
                  </a:rPr>
                  <a:t>Jaccard</a:t>
                </a:r>
                <a:r>
                  <a:rPr lang="en-US" sz="1200" b="0" i="0" u="none" strike="noStrike" kern="1200" baseline="0" dirty="0" smtClean="0">
                    <a:solidFill>
                      <a:schemeClr val="tx1"/>
                    </a:solidFill>
                    <a:latin typeface="+mn-lt"/>
                    <a:ea typeface="+mn-ea"/>
                    <a:cs typeface="+mn-cs"/>
                  </a:rPr>
                  <a:t> similarity</a:t>
                </a:r>
              </a:p>
              <a:p>
                <a:r>
                  <a:rPr lang="en-US" sz="1200" b="0" i="0" u="none" strike="noStrike" kern="1200" baseline="0" dirty="0" smtClean="0">
                    <a:solidFill>
                      <a:schemeClr val="tx1"/>
                    </a:solidFill>
                    <a:latin typeface="+mn-lt"/>
                    <a:ea typeface="+mn-ea"/>
                    <a:cs typeface="+mn-cs"/>
                  </a:rPr>
                  <a:t>between the set of Wikipedia pages linked by </a:t>
                </a:r>
                <a:r>
                  <a:rPr lang="en-US" sz="1200" b="0" i="0" u="none" strike="noStrike" kern="1200" baseline="0" dirty="0" err="1" smtClean="0">
                    <a:solidFill>
                      <a:schemeClr val="tx1"/>
                    </a:solidFill>
                    <a:latin typeface="+mn-lt"/>
                    <a:ea typeface="+mn-ea"/>
                    <a:cs typeface="+mn-cs"/>
                  </a:rPr>
                  <a:t>Tagme</a:t>
                </a:r>
                <a:r>
                  <a:rPr lang="en-US" sz="1200" b="0" i="0" u="none" strike="noStrike" kern="1200" baseline="0" dirty="0" smtClean="0">
                    <a:solidFill>
                      <a:schemeClr val="tx1"/>
                    </a:solidFill>
                    <a:latin typeface="+mn-lt"/>
                    <a:ea typeface="+mn-ea"/>
                    <a:cs typeface="+mn-cs"/>
                  </a:rPr>
                  <a:t> to the query q and the set of pages</a:t>
                </a:r>
              </a:p>
              <a:p>
                <a:r>
                  <a:rPr lang="en-US" sz="1200" b="0" i="0" u="none" strike="noStrike" kern="1200" baseline="0" dirty="0" smtClean="0">
                    <a:solidFill>
                      <a:schemeClr val="tx1"/>
                    </a:solidFill>
                    <a:latin typeface="+mn-lt"/>
                    <a:ea typeface="+mn-ea"/>
                    <a:cs typeface="+mn-cs"/>
                  </a:rPr>
                  <a:t>linked to a given sentence s (Eq. 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ESA takes advantages of human labeled concepts </a:t>
                </a:r>
                <a:r>
                  <a:rPr lang="en-US" sz="1200" b="0" i="0" u="none" strike="noStrike" kern="1200" baseline="0" dirty="0" err="1" smtClean="0">
                    <a:solidFill>
                      <a:schemeClr val="tx1"/>
                    </a:solidFill>
                    <a:latin typeface="+mn-lt"/>
                    <a:ea typeface="+mn-ea"/>
                    <a:cs typeface="+mn-cs"/>
                  </a:rPr>
                  <a:t>fromWikipedia</a:t>
                </a:r>
                <a:r>
                  <a:rPr lang="en-US" sz="1200" b="0" i="0" u="none" strike="noStrike" kern="1200" baseline="0" dirty="0" smtClean="0">
                    <a:solidFill>
                      <a:schemeClr val="tx1"/>
                    </a:solidFill>
                    <a:latin typeface="+mn-lt"/>
                    <a:ea typeface="+mn-ea"/>
                    <a:cs typeface="+mn-cs"/>
                  </a:rPr>
                  <a:t> and explicitly presents</a:t>
                </a:r>
              </a:p>
              <a:p>
                <a:r>
                  <a:rPr lang="en-US" sz="1200" b="0" i="0" u="none" strike="noStrike" kern="1200" baseline="0" dirty="0" smtClean="0">
                    <a:solidFill>
                      <a:schemeClr val="tx1"/>
                    </a:solidFill>
                    <a:latin typeface="+mn-lt"/>
                    <a:ea typeface="+mn-ea"/>
                    <a:cs typeface="+mn-cs"/>
                  </a:rPr>
                  <a:t>topical differences between queries and sentences; </a:t>
                </a:r>
                <a:r>
                  <a:rPr lang="en-US" sz="1200" b="0" i="0" u="none" strike="noStrike" kern="1200" baseline="0" dirty="0" err="1" smtClean="0">
                    <a:solidFill>
                      <a:schemeClr val="tx1"/>
                    </a:solidFill>
                    <a:latin typeface="+mn-lt"/>
                    <a:ea typeface="+mn-ea"/>
                    <a:cs typeface="+mn-cs"/>
                  </a:rPr>
                  <a:t>WordEmbedding</a:t>
                </a:r>
                <a:r>
                  <a:rPr lang="en-US" sz="1200" b="0" i="0" u="none" strike="noStrike" kern="1200" baseline="0" dirty="0" smtClean="0">
                    <a:solidFill>
                      <a:schemeClr val="tx1"/>
                    </a:solidFill>
                    <a:latin typeface="+mn-lt"/>
                    <a:ea typeface="+mn-ea"/>
                    <a:cs typeface="+mn-cs"/>
                  </a:rPr>
                  <a:t> captures word semantics</a:t>
                </a:r>
              </a:p>
              <a:p>
                <a:r>
                  <a:rPr lang="en-US" sz="1200" b="0" i="0" u="none" strike="noStrike" kern="1200" baseline="0" dirty="0" smtClean="0">
                    <a:solidFill>
                      <a:schemeClr val="tx1"/>
                    </a:solidFill>
                    <a:latin typeface="+mn-lt"/>
                    <a:ea typeface="+mn-ea"/>
                    <a:cs typeface="+mn-cs"/>
                  </a:rPr>
                  <a:t>from unstructured text data based on the hypothesis that words with similar meanings</a:t>
                </a:r>
              </a:p>
              <a:p>
                <a:r>
                  <a:rPr lang="en-US" sz="1200" b="0" i="0" u="none" strike="noStrike" kern="1200" baseline="0" dirty="0" smtClean="0">
                    <a:solidFill>
                      <a:schemeClr val="tx1"/>
                    </a:solidFill>
                    <a:latin typeface="+mn-lt"/>
                    <a:ea typeface="+mn-ea"/>
                    <a:cs typeface="+mn-cs"/>
                  </a:rPr>
                  <a:t>should appear in similar lingual contexts; and </a:t>
                </a:r>
                <a:r>
                  <a:rPr lang="en-US" sz="1200" b="0" i="0" u="none" strike="noStrike" kern="1200" baseline="0" dirty="0" err="1" smtClean="0">
                    <a:solidFill>
                      <a:schemeClr val="tx1"/>
                    </a:solidFill>
                    <a:latin typeface="+mn-lt"/>
                    <a:ea typeface="+mn-ea"/>
                    <a:cs typeface="+mn-cs"/>
                  </a:rPr>
                  <a:t>EntityLinking</a:t>
                </a:r>
                <a:r>
                  <a:rPr lang="en-US" sz="1200" b="0" i="0" u="none" strike="noStrike" kern="1200" baseline="0" dirty="0" smtClean="0">
                    <a:solidFill>
                      <a:schemeClr val="tx1"/>
                    </a:solidFill>
                    <a:latin typeface="+mn-lt"/>
                    <a:ea typeface="+mn-ea"/>
                    <a:cs typeface="+mn-cs"/>
                  </a:rPr>
                  <a:t> converts sentences to</a:t>
                </a:r>
              </a:p>
              <a:p>
                <a:r>
                  <a:rPr lang="en-US" sz="1200" b="0" i="0" u="none" strike="noStrike" kern="1200" baseline="0" dirty="0" smtClean="0">
                    <a:solidFill>
                      <a:schemeClr val="tx1"/>
                    </a:solidFill>
                    <a:latin typeface="+mn-lt"/>
                    <a:ea typeface="+mn-ea"/>
                    <a:cs typeface="+mn-cs"/>
                  </a:rPr>
                  <a:t>entity space where different words for the same entity, and different entities with similar</a:t>
                </a:r>
              </a:p>
              <a:p>
                <a:r>
                  <a:rPr lang="en-US" sz="1200" b="0" i="0" u="none" strike="noStrike" kern="1200" baseline="0" dirty="0" smtClean="0">
                    <a:solidFill>
                      <a:schemeClr val="tx1"/>
                    </a:solidFill>
                    <a:latin typeface="+mn-lt"/>
                    <a:ea typeface="+mn-ea"/>
                    <a:cs typeface="+mn-cs"/>
                  </a:rPr>
                  <a:t>Wikipedia pages are assigned with high similarity scores. Combined together, these semantic</a:t>
                </a:r>
              </a:p>
              <a:p>
                <a:r>
                  <a:rPr lang="en-US" sz="1200" b="0" i="0" u="none" strike="noStrike" kern="1200" baseline="0" dirty="0" smtClean="0">
                    <a:solidFill>
                      <a:schemeClr val="tx1"/>
                    </a:solidFill>
                    <a:latin typeface="+mn-lt"/>
                    <a:ea typeface="+mn-ea"/>
                    <a:cs typeface="+mn-cs"/>
                  </a:rPr>
                  <a:t>features compensate MK features and alleviate problems like query mismatching</a:t>
                </a:r>
              </a:p>
              <a:p>
                <a:r>
                  <a:rPr lang="en-US" sz="1200" b="0" i="0" u="none" strike="noStrike" kern="1200" baseline="0" dirty="0" smtClean="0">
                    <a:solidFill>
                      <a:schemeClr val="tx1"/>
                    </a:solidFill>
                    <a:latin typeface="+mn-lt"/>
                    <a:ea typeface="+mn-ea"/>
                    <a:cs typeface="+mn-cs"/>
                  </a:rPr>
                  <a:t>through the introduction of a semantic similarity score</a:t>
                </a:r>
                <a:endParaRPr lang="en-US" dirty="0"/>
              </a:p>
            </p:txBody>
          </p:sp>
        </mc:Fallback>
      </mc:AlternateContent>
      <p:sp>
        <p:nvSpPr>
          <p:cNvPr id="4" name="Slide Number Placeholder 3"/>
          <p:cNvSpPr>
            <a:spLocks noGrp="1"/>
          </p:cNvSpPr>
          <p:nvPr>
            <p:ph type="sldNum" sz="quarter" idx="10"/>
          </p:nvPr>
        </p:nvSpPr>
        <p:spPr/>
        <p:txBody>
          <a:bodyPr/>
          <a:lstStyle/>
          <a:p>
            <a:fld id="{1B706B45-DC83-4139-8844-9C60A08DA50F}" type="slidenum">
              <a:rPr lang="ko-KR" altLang="en-US" smtClean="0"/>
              <a:pPr/>
              <a:t>20</a:t>
            </a:fld>
            <a:endParaRPr lang="ko-KR" altLang="en-US"/>
          </a:p>
        </p:txBody>
      </p:sp>
    </p:spTree>
    <p:extLst>
      <p:ext uri="{BB962C8B-B14F-4D97-AF65-F5344CB8AC3E}">
        <p14:creationId xmlns:p14="http://schemas.microsoft.com/office/powerpoint/2010/main" val="283116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reason why we want to consider context feature is that </a:t>
            </a:r>
            <a:r>
              <a:rPr lang="en-US" dirty="0" smtClean="0"/>
              <a:t>the answer sentences are very likely to be surrounded by other answer sentences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We define the context of a sentence as the adjacent sentence before and after it. </a:t>
            </a:r>
          </a:p>
          <a:p>
            <a:r>
              <a:rPr lang="en-US" sz="1200" b="0" i="0" u="none" strike="noStrike" kern="1200" baseline="0" dirty="0" smtClean="0">
                <a:solidFill>
                  <a:schemeClr val="tx1"/>
                </a:solidFill>
                <a:latin typeface="+mn-lt"/>
                <a:ea typeface="+mn-ea"/>
                <a:cs typeface="+mn-cs"/>
              </a:rPr>
              <a:t>They include features in the following two types:</a:t>
            </a:r>
          </a:p>
          <a:p>
            <a:r>
              <a:rPr lang="en-US" sz="1200" b="0" i="0" u="none" strike="noStrike" kern="1200" baseline="0" dirty="0" smtClean="0">
                <a:solidFill>
                  <a:schemeClr val="tx1"/>
                </a:solidFill>
                <a:latin typeface="+mn-lt"/>
                <a:ea typeface="+mn-ea"/>
                <a:cs typeface="+mn-cs"/>
              </a:rPr>
              <a:t>– &lt;Feature&gt;</a:t>
            </a:r>
            <a:r>
              <a:rPr lang="en-US" sz="1200" b="0" i="0" u="none" strike="noStrike" kern="1200" baseline="0" dirty="0" err="1" smtClean="0">
                <a:solidFill>
                  <a:schemeClr val="tx1"/>
                </a:solidFill>
                <a:latin typeface="+mn-lt"/>
                <a:ea typeface="+mn-ea"/>
                <a:cs typeface="+mn-cs"/>
              </a:rPr>
              <a:t>SentenceBefore</a:t>
            </a:r>
            <a:r>
              <a:rPr lang="en-US" sz="1200" b="0" i="0" u="none" strike="noStrike" kern="1200" baseline="0" dirty="0" smtClean="0">
                <a:solidFill>
                  <a:schemeClr val="tx1"/>
                </a:solidFill>
                <a:latin typeface="+mn-lt"/>
                <a:ea typeface="+mn-ea"/>
                <a:cs typeface="+mn-cs"/>
              </a:rPr>
              <a:t>: MK features and semantic features of the sentence before</a:t>
            </a:r>
          </a:p>
          <a:p>
            <a:r>
              <a:rPr lang="en-US" sz="1200" b="0" i="0" u="none" strike="noStrike" kern="1200" baseline="0" dirty="0" smtClean="0">
                <a:solidFill>
                  <a:schemeClr val="tx1"/>
                </a:solidFill>
                <a:latin typeface="+mn-lt"/>
                <a:ea typeface="+mn-ea"/>
                <a:cs typeface="+mn-cs"/>
              </a:rPr>
              <a:t>the candidate sentence.</a:t>
            </a:r>
          </a:p>
          <a:p>
            <a:r>
              <a:rPr lang="en-US" sz="1200" b="0" i="0" u="none" strike="noStrike" kern="1200" baseline="0" dirty="0" smtClean="0">
                <a:solidFill>
                  <a:schemeClr val="tx1"/>
                </a:solidFill>
                <a:latin typeface="+mn-lt"/>
                <a:ea typeface="+mn-ea"/>
                <a:cs typeface="+mn-cs"/>
              </a:rPr>
              <a:t>– &lt;Feature&gt;</a:t>
            </a:r>
            <a:r>
              <a:rPr lang="en-US" sz="1200" b="0" i="0" u="none" strike="noStrike" kern="1200" baseline="0" dirty="0" err="1" smtClean="0">
                <a:solidFill>
                  <a:schemeClr val="tx1"/>
                </a:solidFill>
                <a:latin typeface="+mn-lt"/>
                <a:ea typeface="+mn-ea"/>
                <a:cs typeface="+mn-cs"/>
              </a:rPr>
              <a:t>SentenceAfter</a:t>
            </a:r>
            <a:r>
              <a:rPr lang="en-US" sz="1200" b="0" i="0" u="none" strike="noStrike" kern="1200" baseline="0" dirty="0" smtClean="0">
                <a:solidFill>
                  <a:schemeClr val="tx1"/>
                </a:solidFill>
                <a:latin typeface="+mn-lt"/>
                <a:ea typeface="+mn-ea"/>
                <a:cs typeface="+mn-cs"/>
              </a:rPr>
              <a:t>: MK features and semantic features of the sentence after</a:t>
            </a:r>
          </a:p>
          <a:p>
            <a:r>
              <a:rPr lang="en-US" sz="1200" b="0" i="0" u="none" strike="noStrike" kern="1200" baseline="0" dirty="0" smtClean="0">
                <a:solidFill>
                  <a:schemeClr val="tx1"/>
                </a:solidFill>
                <a:latin typeface="+mn-lt"/>
                <a:ea typeface="+mn-ea"/>
                <a:cs typeface="+mn-cs"/>
              </a:rPr>
              <a:t>the candidate sentence.</a:t>
            </a:r>
          </a:p>
          <a:p>
            <a:r>
              <a:rPr lang="en-US" sz="1200" b="0" i="0" u="none" strike="noStrike" kern="1200" baseline="0" dirty="0" smtClean="0">
                <a:solidFill>
                  <a:schemeClr val="tx1"/>
                </a:solidFill>
                <a:latin typeface="+mn-lt"/>
                <a:ea typeface="+mn-ea"/>
                <a:cs typeface="+mn-cs"/>
              </a:rPr>
              <a:t>There are 12 context features for MK features and 6 context features for semantic features.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21</a:t>
            </a:fld>
            <a:endParaRPr lang="ko-KR" altLang="en-US"/>
          </a:p>
        </p:txBody>
      </p:sp>
    </p:spTree>
    <p:extLst>
      <p:ext uri="{BB962C8B-B14F-4D97-AF65-F5344CB8AC3E}">
        <p14:creationId xmlns:p14="http://schemas.microsoft.com/office/powerpoint/2010/main" val="26664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mn-ea"/>
                <a:cs typeface="+mn-cs"/>
              </a:rPr>
              <a:t>Learning Models</a:t>
            </a:r>
          </a:p>
          <a:p>
            <a:r>
              <a:rPr lang="en-US" sz="1200" b="0" i="0" u="none" strike="noStrike" kern="1200" baseline="0" dirty="0" smtClean="0">
                <a:solidFill>
                  <a:schemeClr val="tx1"/>
                </a:solidFill>
                <a:latin typeface="+mn-lt"/>
                <a:ea typeface="+mn-ea"/>
                <a:cs typeface="+mn-cs"/>
              </a:rPr>
              <a:t>With the computed features, we carry out sentence re-ranking with L2R methods using</a:t>
            </a:r>
          </a:p>
          <a:p>
            <a:r>
              <a:rPr lang="en-US" sz="1200" b="0" i="0" u="none" strike="noStrike" kern="1200" baseline="0" dirty="0" smtClean="0">
                <a:solidFill>
                  <a:schemeClr val="tx1"/>
                </a:solidFill>
                <a:latin typeface="+mn-lt"/>
                <a:ea typeface="+mn-ea"/>
                <a:cs typeface="+mn-cs"/>
              </a:rPr>
              <a:t>the following models:</a:t>
            </a:r>
          </a:p>
          <a:p>
            <a:r>
              <a:rPr lang="en-US" sz="1200" b="0" i="0" u="none" strike="noStrike" kern="1200" baseline="0" dirty="0" smtClean="0">
                <a:solidFill>
                  <a:schemeClr val="tx1"/>
                </a:solidFill>
                <a:latin typeface="+mn-lt"/>
                <a:ea typeface="+mn-ea"/>
                <a:cs typeface="+mn-cs"/>
              </a:rPr>
              <a:t>– MART Multiple Additive Regression Trees [5], also known as gradient boosted regression</a:t>
            </a:r>
          </a:p>
          <a:p>
            <a:r>
              <a:rPr lang="en-US" sz="1200" b="0" i="0" u="none" strike="noStrike" kern="1200" baseline="0" dirty="0" smtClean="0">
                <a:solidFill>
                  <a:schemeClr val="tx1"/>
                </a:solidFill>
                <a:latin typeface="+mn-lt"/>
                <a:ea typeface="+mn-ea"/>
                <a:cs typeface="+mn-cs"/>
              </a:rPr>
              <a:t>trees, produces a prediction model in the form of an ensemble of weak prediction</a:t>
            </a:r>
          </a:p>
          <a:p>
            <a:r>
              <a:rPr lang="en-US" sz="1200" b="0" i="0" u="none" strike="noStrike" kern="1200" baseline="0" dirty="0" smtClean="0">
                <a:solidFill>
                  <a:schemeClr val="tx1"/>
                </a:solidFill>
                <a:latin typeface="+mn-lt"/>
                <a:ea typeface="+mn-ea"/>
                <a:cs typeface="+mn-cs"/>
              </a:rPr>
              <a:t>models.</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LambdaMART</a:t>
            </a:r>
            <a:r>
              <a:rPr lang="en-US" sz="1200" b="0" i="0" u="none" strike="noStrike" kern="1200" baseline="0" dirty="0" smtClean="0">
                <a:solidFill>
                  <a:schemeClr val="tx1"/>
                </a:solidFill>
                <a:latin typeface="+mn-lt"/>
                <a:ea typeface="+mn-ea"/>
                <a:cs typeface="+mn-cs"/>
              </a:rPr>
              <a:t> [19] combines the strengths of MART and </a:t>
            </a:r>
            <a:r>
              <a:rPr lang="en-US" sz="1200" b="0" i="0" u="none" strike="noStrike" kern="1200" baseline="0" dirty="0" err="1" smtClean="0">
                <a:solidFill>
                  <a:schemeClr val="tx1"/>
                </a:solidFill>
                <a:latin typeface="+mn-lt"/>
                <a:ea typeface="+mn-ea"/>
                <a:cs typeface="+mn-cs"/>
              </a:rPr>
              <a:t>LambdaRank</a:t>
            </a:r>
            <a:r>
              <a:rPr lang="en-US" sz="1200" b="0" i="0" u="none" strike="noStrike" kern="1200" baseline="0" dirty="0" smtClean="0">
                <a:solidFill>
                  <a:schemeClr val="tx1"/>
                </a:solidFill>
                <a:latin typeface="+mn-lt"/>
                <a:ea typeface="+mn-ea"/>
                <a:cs typeface="+mn-cs"/>
              </a:rPr>
              <a:t> which has</a:t>
            </a:r>
          </a:p>
          <a:p>
            <a:r>
              <a:rPr lang="en-US" sz="1200" b="0" i="0" u="none" strike="noStrike" kern="1200" baseline="0" dirty="0" smtClean="0">
                <a:solidFill>
                  <a:schemeClr val="tx1"/>
                </a:solidFill>
                <a:latin typeface="+mn-lt"/>
                <a:ea typeface="+mn-ea"/>
                <a:cs typeface="+mn-cs"/>
              </a:rPr>
              <a:t>been shown to be empirically optimal for a widely used information retrieval measure.</a:t>
            </a:r>
          </a:p>
          <a:p>
            <a:r>
              <a:rPr lang="en-US" sz="1200" b="0" i="0" u="none" strike="noStrike" kern="1200" baseline="0" dirty="0" smtClean="0">
                <a:solidFill>
                  <a:schemeClr val="tx1"/>
                </a:solidFill>
                <a:latin typeface="+mn-lt"/>
                <a:ea typeface="+mn-ea"/>
                <a:cs typeface="+mn-cs"/>
              </a:rPr>
              <a:t>It uses the </a:t>
            </a:r>
            <a:r>
              <a:rPr lang="en-US" sz="1200" b="0" i="0" u="none" strike="noStrike" kern="1200" baseline="0" dirty="0" err="1" smtClean="0">
                <a:solidFill>
                  <a:schemeClr val="tx1"/>
                </a:solidFill>
                <a:latin typeface="+mn-lt"/>
                <a:ea typeface="+mn-ea"/>
                <a:cs typeface="+mn-cs"/>
              </a:rPr>
              <a:t>LambdaRank</a:t>
            </a:r>
            <a:r>
              <a:rPr lang="en-US" sz="1200" b="0" i="0" u="none" strike="noStrike" kern="1200" baseline="0" dirty="0" smtClean="0">
                <a:solidFill>
                  <a:schemeClr val="tx1"/>
                </a:solidFill>
                <a:latin typeface="+mn-lt"/>
                <a:ea typeface="+mn-ea"/>
                <a:cs typeface="+mn-cs"/>
              </a:rPr>
              <a:t> gradients when training each tree, which could deal with</a:t>
            </a:r>
          </a:p>
          <a:p>
            <a:r>
              <a:rPr lang="en-US" sz="1200" b="0" i="0" u="none" strike="noStrike" kern="1200" baseline="0" dirty="0" smtClean="0">
                <a:solidFill>
                  <a:schemeClr val="tx1"/>
                </a:solidFill>
                <a:latin typeface="+mn-lt"/>
                <a:ea typeface="+mn-ea"/>
                <a:cs typeface="+mn-cs"/>
              </a:rPr>
              <a:t>highly non-smooth IR metrics such as DCG and NDCG.</a:t>
            </a:r>
          </a:p>
          <a:p>
            <a:r>
              <a:rPr lang="en-US" sz="1200" b="0" i="0" u="none" strike="noStrike" kern="1200" baseline="0" dirty="0" smtClean="0">
                <a:solidFill>
                  <a:schemeClr val="tx1"/>
                </a:solidFill>
                <a:latin typeface="+mn-lt"/>
                <a:ea typeface="+mn-ea"/>
                <a:cs typeface="+mn-cs"/>
              </a:rPr>
              <a:t>– Coordinate Ascent (CA) [12] is a list-wise linear feature-based model for information</a:t>
            </a:r>
          </a:p>
          <a:p>
            <a:r>
              <a:rPr lang="en-US" sz="1200" b="0" i="0" u="none" strike="noStrike" kern="1200" baseline="0" dirty="0" smtClean="0">
                <a:solidFill>
                  <a:schemeClr val="tx1"/>
                </a:solidFill>
                <a:latin typeface="+mn-lt"/>
                <a:ea typeface="+mn-ea"/>
                <a:cs typeface="+mn-cs"/>
              </a:rPr>
              <a:t>retrieval which uses coordinate ascent to optimize the model’s parameters. It optimizes</a:t>
            </a:r>
          </a:p>
          <a:p>
            <a:r>
              <a:rPr lang="en-US" sz="1200" b="0" i="0" u="none" strike="noStrike" kern="1200" baseline="0" dirty="0" smtClean="0">
                <a:solidFill>
                  <a:schemeClr val="tx1"/>
                </a:solidFill>
                <a:latin typeface="+mn-lt"/>
                <a:ea typeface="+mn-ea"/>
                <a:cs typeface="+mn-cs"/>
              </a:rPr>
              <a:t>the objective by iteratively updating each dimension while holding other dimensions</a:t>
            </a:r>
          </a:p>
          <a:p>
            <a:r>
              <a:rPr lang="en-US" sz="1200" b="0" i="0" u="none" strike="noStrike" kern="1200" baseline="0" dirty="0" smtClean="0">
                <a:solidFill>
                  <a:schemeClr val="tx1"/>
                </a:solidFill>
                <a:latin typeface="+mn-lt"/>
                <a:ea typeface="+mn-ea"/>
                <a:cs typeface="+mn-cs"/>
              </a:rPr>
              <a:t>fixed.</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22</a:t>
            </a:fld>
            <a:endParaRPr lang="ko-KR" altLang="en-US"/>
          </a:p>
        </p:txBody>
      </p:sp>
    </p:spTree>
    <p:extLst>
      <p:ext uri="{BB962C8B-B14F-4D97-AF65-F5344CB8AC3E}">
        <p14:creationId xmlns:p14="http://schemas.microsoft.com/office/powerpoint/2010/main" val="1991878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r>
              <a:rPr lang="en-US" dirty="0" smtClean="0"/>
              <a:t>Use </a:t>
            </a:r>
            <a:r>
              <a:rPr lang="en-US" dirty="0" err="1" smtClean="0"/>
              <a:t>WebAP</a:t>
            </a:r>
            <a:r>
              <a:rPr lang="en-US" dirty="0" smtClean="0"/>
              <a:t> dataset as the benchmark</a:t>
            </a:r>
          </a:p>
          <a:p>
            <a:pPr lvl="1"/>
            <a:r>
              <a:rPr lang="en-US" dirty="0" smtClean="0"/>
              <a:t>Partition data by queries and conducting 5-fold cross validation</a:t>
            </a:r>
          </a:p>
          <a:p>
            <a:pPr lvl="1"/>
            <a:r>
              <a:rPr lang="en-US" dirty="0" err="1" smtClean="0"/>
              <a:t>SummaryRank</a:t>
            </a:r>
            <a:r>
              <a:rPr lang="en-US" dirty="0" smtClean="0"/>
              <a:t> for feature extraction</a:t>
            </a:r>
          </a:p>
          <a:p>
            <a:pPr lvl="1"/>
            <a:r>
              <a:rPr lang="en-US" dirty="0" err="1" smtClean="0"/>
              <a:t>RankLib</a:t>
            </a:r>
            <a:r>
              <a:rPr lang="en-US" dirty="0" smtClean="0"/>
              <a:t> to implement MART and CA</a:t>
            </a:r>
          </a:p>
          <a:p>
            <a:pPr lvl="1"/>
            <a:r>
              <a:rPr lang="en-US" dirty="0" err="1" smtClean="0"/>
              <a:t>jforests</a:t>
            </a:r>
            <a:r>
              <a:rPr lang="en-US" dirty="0" smtClean="0"/>
              <a:t> to implement </a:t>
            </a:r>
            <a:r>
              <a:rPr lang="en-US" dirty="0" err="1" smtClean="0"/>
              <a:t>LambdaMART</a:t>
            </a:r>
            <a:endParaRPr lang="en-US" dirty="0" smtClean="0"/>
          </a:p>
          <a:p>
            <a:pPr lvl="1"/>
            <a:r>
              <a:rPr lang="en-US" dirty="0" smtClean="0"/>
              <a:t>Metrics: NDCG@10, P@10 and MRR, focusing on the accuracy of top ranked answer sentences in the results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use the aforementioned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dataset as the benchmark. We</a:t>
            </a:r>
          </a:p>
          <a:p>
            <a:r>
              <a:rPr lang="en-US" sz="1200" b="0" i="0" u="none" strike="noStrike" kern="1200" baseline="0" dirty="0" smtClean="0">
                <a:solidFill>
                  <a:schemeClr val="tx1"/>
                </a:solidFill>
                <a:latin typeface="+mn-lt"/>
                <a:ea typeface="+mn-ea"/>
                <a:cs typeface="+mn-cs"/>
              </a:rPr>
              <a:t>follow the LETOR experiment protocol, partitioning data by queries and conducting 5-</a:t>
            </a:r>
          </a:p>
          <a:p>
            <a:r>
              <a:rPr lang="en-US" sz="1200" b="0" i="0" u="none" strike="noStrike" kern="1200" baseline="0" dirty="0" smtClean="0">
                <a:solidFill>
                  <a:schemeClr val="tx1"/>
                </a:solidFill>
                <a:latin typeface="+mn-lt"/>
                <a:ea typeface="+mn-ea"/>
                <a:cs typeface="+mn-cs"/>
              </a:rPr>
              <a:t>fold cross validation throughout. We use our own package SummaryRank4 for feature</a:t>
            </a:r>
          </a:p>
          <a:p>
            <a:r>
              <a:rPr lang="en-US" sz="1200" b="0" i="0" u="none" strike="noStrike" kern="1200" baseline="0" dirty="0" smtClean="0">
                <a:solidFill>
                  <a:schemeClr val="tx1"/>
                </a:solidFill>
                <a:latin typeface="+mn-lt"/>
                <a:ea typeface="+mn-ea"/>
                <a:cs typeface="+mn-cs"/>
              </a:rPr>
              <a:t>extraction. We use RankLib5 to implement MART and CA, and use jforests6 to implement</a:t>
            </a:r>
          </a:p>
          <a:p>
            <a:r>
              <a:rPr lang="en-US" sz="1200" b="0" i="0" u="none" strike="noStrike" kern="1200" baseline="0" dirty="0" err="1" smtClean="0">
                <a:solidFill>
                  <a:schemeClr val="tx1"/>
                </a:solidFill>
                <a:latin typeface="+mn-lt"/>
                <a:ea typeface="+mn-ea"/>
                <a:cs typeface="+mn-cs"/>
              </a:rPr>
              <a:t>LambdaMART</a:t>
            </a:r>
            <a:r>
              <a:rPr lang="en-US" sz="1200" b="0" i="0" u="none" strike="noStrike" kern="1200" baseline="0" dirty="0" smtClean="0">
                <a:solidFill>
                  <a:schemeClr val="tx1"/>
                </a:solidFill>
                <a:latin typeface="+mn-lt"/>
                <a:ea typeface="+mn-ea"/>
                <a:cs typeface="+mn-cs"/>
              </a:rPr>
              <a:t>. For each experimental run, we optimize the </a:t>
            </a:r>
            <a:r>
              <a:rPr lang="en-US" sz="1200" b="0" i="0" u="none" strike="noStrike" kern="1200" baseline="0" dirty="0" err="1" smtClean="0">
                <a:solidFill>
                  <a:schemeClr val="tx1"/>
                </a:solidFill>
                <a:latin typeface="+mn-lt"/>
                <a:ea typeface="+mn-ea"/>
                <a:cs typeface="+mn-cs"/>
              </a:rPr>
              <a:t>hyperparameters</a:t>
            </a:r>
            <a:r>
              <a:rPr lang="en-US" sz="1200" b="0" i="0" u="none" strike="noStrike" kern="1200" baseline="0" dirty="0" smtClean="0">
                <a:solidFill>
                  <a:schemeClr val="tx1"/>
                </a:solidFill>
                <a:latin typeface="+mn-lt"/>
                <a:ea typeface="+mn-ea"/>
                <a:cs typeface="+mn-cs"/>
              </a:rPr>
              <a:t> using</a:t>
            </a:r>
          </a:p>
          <a:p>
            <a:r>
              <a:rPr lang="en-US" sz="1200" b="0" i="0" u="none" strike="noStrike" kern="1200" baseline="0" dirty="0" smtClean="0">
                <a:solidFill>
                  <a:schemeClr val="tx1"/>
                </a:solidFill>
                <a:latin typeface="+mn-lt"/>
                <a:ea typeface="+mn-ea"/>
                <a:cs typeface="+mn-cs"/>
              </a:rPr>
              <a:t>cross validation and report the best performance. 7 For evaluation, we compute a variety</a:t>
            </a:r>
          </a:p>
          <a:p>
            <a:r>
              <a:rPr lang="en-US" sz="1200" b="0" i="0" u="none" strike="noStrike" kern="1200" baseline="0" dirty="0" smtClean="0">
                <a:solidFill>
                  <a:schemeClr val="tx1"/>
                </a:solidFill>
                <a:latin typeface="+mn-lt"/>
                <a:ea typeface="+mn-ea"/>
                <a:cs typeface="+mn-cs"/>
              </a:rPr>
              <a:t>of metrics including NDCG@10, P@10 and MRR, focusing on the accuracy of top ranked</a:t>
            </a:r>
          </a:p>
          <a:p>
            <a:r>
              <a:rPr lang="en-US" sz="1200" b="0" i="0" u="none" strike="noStrike" kern="1200" baseline="0" dirty="0" smtClean="0">
                <a:solidFill>
                  <a:schemeClr val="tx1"/>
                </a:solidFill>
                <a:latin typeface="+mn-lt"/>
                <a:ea typeface="+mn-ea"/>
                <a:cs typeface="+mn-cs"/>
              </a:rPr>
              <a:t>answer sentences in the results.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24</a:t>
            </a:fld>
            <a:endParaRPr lang="ko-KR" altLang="en-US"/>
          </a:p>
        </p:txBody>
      </p:sp>
    </p:spTree>
    <p:extLst>
      <p:ext uri="{BB962C8B-B14F-4D97-AF65-F5344CB8AC3E}">
        <p14:creationId xmlns:p14="http://schemas.microsoft.com/office/powerpoint/2010/main" val="302160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outline of my presentation. Firstly I will describe the motivation of this work, then I will introduce the related work. After giving the task definition and data, I will introduce our method and experiment. Finally, I will conclude our work.</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a:t>
            </a:fld>
            <a:endParaRPr lang="ko-KR" altLang="en-US"/>
          </a:p>
        </p:txBody>
      </p:sp>
    </p:spTree>
    <p:extLst>
      <p:ext uri="{BB962C8B-B14F-4D97-AF65-F5344CB8AC3E}">
        <p14:creationId xmlns:p14="http://schemas.microsoft.com/office/powerpoint/2010/main" val="360657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Table 3 shows the evaluation results for non-factoid answer sentence retrieval using</a:t>
            </a:r>
          </a:p>
          <a:p>
            <a:r>
              <a:rPr lang="en-US" sz="1200" b="0" i="0" u="none" strike="noStrike" kern="1200" baseline="0" dirty="0" smtClean="0">
                <a:solidFill>
                  <a:schemeClr val="tx1"/>
                </a:solidFill>
                <a:latin typeface="+mn-lt"/>
                <a:ea typeface="+mn-ea"/>
                <a:cs typeface="+mn-cs"/>
              </a:rPr>
              <a:t>different feature sets and learning models. We summarize our observations as follows: (1)</a:t>
            </a:r>
          </a:p>
          <a:p>
            <a:r>
              <a:rPr lang="en-US" sz="1200" b="0" i="0" u="none" strike="noStrike" kern="1200" baseline="0" dirty="0" smtClean="0">
                <a:solidFill>
                  <a:schemeClr val="tx1"/>
                </a:solidFill>
                <a:latin typeface="+mn-lt"/>
                <a:ea typeface="+mn-ea"/>
                <a:cs typeface="+mn-cs"/>
              </a:rPr>
              <a:t>For feature set comparison, the results are quite consistent across the three different learning</a:t>
            </a:r>
          </a:p>
          <a:p>
            <a:r>
              <a:rPr lang="en-US" sz="1200" b="0" i="0" u="none" strike="noStrike" kern="1200" baseline="0" dirty="0" smtClean="0">
                <a:solidFill>
                  <a:schemeClr val="tx1"/>
                </a:solidFill>
                <a:latin typeface="+mn-lt"/>
                <a:ea typeface="+mn-ea"/>
                <a:cs typeface="+mn-cs"/>
              </a:rPr>
              <a:t>models where the combination of MK, semantic features, and context features achieve</a:t>
            </a:r>
          </a:p>
          <a:p>
            <a:r>
              <a:rPr lang="en-US" sz="1200" b="0" i="0" u="none" strike="noStrike" kern="1200" baseline="0" dirty="0" smtClean="0">
                <a:solidFill>
                  <a:schemeClr val="tx1"/>
                </a:solidFill>
                <a:latin typeface="+mn-lt"/>
                <a:ea typeface="+mn-ea"/>
                <a:cs typeface="+mn-cs"/>
              </a:rPr>
              <a:t>the best results for all three learning model settings. For MRR, this combination achieves</a:t>
            </a:r>
          </a:p>
          <a:p>
            <a:r>
              <a:rPr lang="en-US" sz="1200" b="0" i="0" u="none" strike="noStrike" kern="1200" baseline="0" dirty="0" smtClean="0">
                <a:solidFill>
                  <a:schemeClr val="tx1"/>
                </a:solidFill>
                <a:latin typeface="+mn-lt"/>
                <a:ea typeface="+mn-ea"/>
                <a:cs typeface="+mn-cs"/>
              </a:rPr>
              <a:t>5:4% gain using CA, 68:55% gain using MART, and 10:05% gain using </a:t>
            </a:r>
            <a:r>
              <a:rPr lang="en-US" sz="1200" b="0" i="0" u="none" strike="noStrike" kern="1200" baseline="0" dirty="0" err="1" smtClean="0">
                <a:solidFill>
                  <a:schemeClr val="tx1"/>
                </a:solidFill>
                <a:latin typeface="+mn-lt"/>
                <a:ea typeface="+mn-ea"/>
                <a:cs typeface="+mn-cs"/>
              </a:rPr>
              <a:t>LambdaMART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over the MK feature set. Similar gains are also observed under other metrics. In terms of</a:t>
            </a:r>
          </a:p>
          <a:p>
            <a:r>
              <a:rPr lang="en-US" sz="1200" b="0" i="0" u="none" strike="noStrike" kern="1200" baseline="0" dirty="0" smtClean="0">
                <a:solidFill>
                  <a:schemeClr val="tx1"/>
                </a:solidFill>
                <a:latin typeface="+mn-lt"/>
                <a:ea typeface="+mn-ea"/>
                <a:cs typeface="+mn-cs"/>
              </a:rPr>
              <a:t>relative feature importance, context features achieve larger gain compared to semantic features</a:t>
            </a:r>
          </a:p>
          <a:p>
            <a:r>
              <a:rPr lang="en-US" sz="1200" b="0" i="0" u="none" strike="noStrike" kern="1200" baseline="0" dirty="0" smtClean="0">
                <a:solidFill>
                  <a:schemeClr val="tx1"/>
                </a:solidFill>
                <a:latin typeface="+mn-lt"/>
                <a:ea typeface="+mn-ea"/>
                <a:cs typeface="+mn-cs"/>
              </a:rPr>
              <a:t>although adding both of them can improve the performance of the basic MK feature</a:t>
            </a:r>
          </a:p>
          <a:p>
            <a:r>
              <a:rPr lang="en-US" sz="1200" b="0" i="0" u="none" strike="noStrike" kern="1200" baseline="0" dirty="0" smtClean="0">
                <a:solidFill>
                  <a:schemeClr val="tx1"/>
                </a:solidFill>
                <a:latin typeface="+mn-lt"/>
                <a:ea typeface="+mn-ea"/>
                <a:cs typeface="+mn-cs"/>
              </a:rPr>
              <a:t>set. (2) For the learning model comparison, MART achieves the best performance with</a:t>
            </a:r>
          </a:p>
          <a:p>
            <a:r>
              <a:rPr lang="en-US" sz="1200" b="0" i="0" u="none" strike="noStrike" kern="1200" baseline="0" dirty="0" smtClean="0">
                <a:solidFill>
                  <a:schemeClr val="tx1"/>
                </a:solidFill>
                <a:latin typeface="+mn-lt"/>
                <a:ea typeface="+mn-ea"/>
                <a:cs typeface="+mn-cs"/>
              </a:rPr>
              <a:t>MK + Semantics + Context(All) features, with statistically significant differences with respect</a:t>
            </a:r>
          </a:p>
          <a:p>
            <a:r>
              <a:rPr lang="en-US" sz="1200" b="0" i="0" u="none" strike="noStrike" kern="1200" baseline="0" dirty="0" smtClean="0">
                <a:solidFill>
                  <a:schemeClr val="tx1"/>
                </a:solidFill>
                <a:latin typeface="+mn-lt"/>
                <a:ea typeface="+mn-ea"/>
                <a:cs typeface="+mn-cs"/>
              </a:rPr>
              <a:t>to both LM and MK(MART), which shows the effectiveness of MART for combining</a:t>
            </a:r>
          </a:p>
          <a:p>
            <a:r>
              <a:rPr lang="en-US" sz="1200" b="0" i="0" u="none" strike="noStrike" kern="1200" baseline="0" dirty="0" smtClean="0">
                <a:solidFill>
                  <a:schemeClr val="tx1"/>
                </a:solidFill>
                <a:latin typeface="+mn-lt"/>
                <a:ea typeface="+mn-ea"/>
                <a:cs typeface="+mn-cs"/>
              </a:rPr>
              <a:t>different features to learn a ranking model for non-factoid answer sentence retrieval.</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25</a:t>
            </a:fld>
            <a:endParaRPr lang="ko-KR" altLang="en-US"/>
          </a:p>
        </p:txBody>
      </p:sp>
    </p:spTree>
    <p:extLst>
      <p:ext uri="{BB962C8B-B14F-4D97-AF65-F5344CB8AC3E}">
        <p14:creationId xmlns:p14="http://schemas.microsoft.com/office/powerpoint/2010/main" val="791772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Table 3 shows the evaluation results for non-factoid answer sentence retrieval using</a:t>
            </a:r>
          </a:p>
          <a:p>
            <a:r>
              <a:rPr lang="en-US" sz="1200" b="0" i="0" u="none" strike="noStrike" kern="1200" baseline="0" dirty="0" smtClean="0">
                <a:solidFill>
                  <a:schemeClr val="tx1"/>
                </a:solidFill>
                <a:latin typeface="+mn-lt"/>
                <a:ea typeface="+mn-ea"/>
                <a:cs typeface="+mn-cs"/>
              </a:rPr>
              <a:t>different feature sets and learning models. We summarize our observations as follows: (1)</a:t>
            </a:r>
          </a:p>
          <a:p>
            <a:r>
              <a:rPr lang="en-US" sz="1200" b="0" i="0" u="none" strike="noStrike" kern="1200" baseline="0" dirty="0" smtClean="0">
                <a:solidFill>
                  <a:schemeClr val="tx1"/>
                </a:solidFill>
                <a:latin typeface="+mn-lt"/>
                <a:ea typeface="+mn-ea"/>
                <a:cs typeface="+mn-cs"/>
              </a:rPr>
              <a:t>For feature set comparison, the results are quite consistent across the three different learning</a:t>
            </a:r>
          </a:p>
          <a:p>
            <a:r>
              <a:rPr lang="en-US" sz="1200" b="0" i="0" u="none" strike="noStrike" kern="1200" baseline="0" dirty="0" smtClean="0">
                <a:solidFill>
                  <a:schemeClr val="tx1"/>
                </a:solidFill>
                <a:latin typeface="+mn-lt"/>
                <a:ea typeface="+mn-ea"/>
                <a:cs typeface="+mn-cs"/>
              </a:rPr>
              <a:t>models where the combination of MK, semantic features, and context features achieve</a:t>
            </a:r>
          </a:p>
          <a:p>
            <a:r>
              <a:rPr lang="en-US" sz="1200" b="0" i="0" u="none" strike="noStrike" kern="1200" baseline="0" dirty="0" smtClean="0">
                <a:solidFill>
                  <a:schemeClr val="tx1"/>
                </a:solidFill>
                <a:latin typeface="+mn-lt"/>
                <a:ea typeface="+mn-ea"/>
                <a:cs typeface="+mn-cs"/>
              </a:rPr>
              <a:t>the best results for all three learning model settings. For MRR, this combination achieves</a:t>
            </a:r>
          </a:p>
          <a:p>
            <a:r>
              <a:rPr lang="en-US" sz="1200" b="0" i="0" u="none" strike="noStrike" kern="1200" baseline="0" dirty="0" smtClean="0">
                <a:solidFill>
                  <a:schemeClr val="tx1"/>
                </a:solidFill>
                <a:latin typeface="+mn-lt"/>
                <a:ea typeface="+mn-ea"/>
                <a:cs typeface="+mn-cs"/>
              </a:rPr>
              <a:t>5:4% gain using CA, 68:55% gain using MART, and 10:05% gain using </a:t>
            </a:r>
            <a:r>
              <a:rPr lang="en-US" sz="1200" b="0" i="0" u="none" strike="noStrike" kern="1200" baseline="0" dirty="0" err="1" smtClean="0">
                <a:solidFill>
                  <a:schemeClr val="tx1"/>
                </a:solidFill>
                <a:latin typeface="+mn-lt"/>
                <a:ea typeface="+mn-ea"/>
                <a:cs typeface="+mn-cs"/>
              </a:rPr>
              <a:t>LambdaMART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over the MK feature set. Similar gains are also observed under other metrics. In terms of</a:t>
            </a:r>
          </a:p>
          <a:p>
            <a:r>
              <a:rPr lang="en-US" sz="1200" b="0" i="0" u="none" strike="noStrike" kern="1200" baseline="0" dirty="0" smtClean="0">
                <a:solidFill>
                  <a:schemeClr val="tx1"/>
                </a:solidFill>
                <a:latin typeface="+mn-lt"/>
                <a:ea typeface="+mn-ea"/>
                <a:cs typeface="+mn-cs"/>
              </a:rPr>
              <a:t>relative feature importance, context features achieve larger gain compared to semantic features</a:t>
            </a:r>
          </a:p>
          <a:p>
            <a:r>
              <a:rPr lang="en-US" sz="1200" b="0" i="0" u="none" strike="noStrike" kern="1200" baseline="0" dirty="0" smtClean="0">
                <a:solidFill>
                  <a:schemeClr val="tx1"/>
                </a:solidFill>
                <a:latin typeface="+mn-lt"/>
                <a:ea typeface="+mn-ea"/>
                <a:cs typeface="+mn-cs"/>
              </a:rPr>
              <a:t>although adding both of them can improve the performance of the basic MK feature</a:t>
            </a:r>
          </a:p>
          <a:p>
            <a:r>
              <a:rPr lang="en-US" sz="1200" b="0" i="0" u="none" strike="noStrike" kern="1200" baseline="0" dirty="0" smtClean="0">
                <a:solidFill>
                  <a:schemeClr val="tx1"/>
                </a:solidFill>
                <a:latin typeface="+mn-lt"/>
                <a:ea typeface="+mn-ea"/>
                <a:cs typeface="+mn-cs"/>
              </a:rPr>
              <a:t>set. (2) For the learning model comparison, MART achieves the best performance with</a:t>
            </a:r>
          </a:p>
          <a:p>
            <a:r>
              <a:rPr lang="en-US" sz="1200" b="0" i="0" u="none" strike="noStrike" kern="1200" baseline="0" dirty="0" smtClean="0">
                <a:solidFill>
                  <a:schemeClr val="tx1"/>
                </a:solidFill>
                <a:latin typeface="+mn-lt"/>
                <a:ea typeface="+mn-ea"/>
                <a:cs typeface="+mn-cs"/>
              </a:rPr>
              <a:t>MK + Semantics + Context(All) features, with statistically significant differences with respect</a:t>
            </a:r>
          </a:p>
          <a:p>
            <a:r>
              <a:rPr lang="en-US" sz="1200" b="0" i="0" u="none" strike="noStrike" kern="1200" baseline="0" dirty="0" smtClean="0">
                <a:solidFill>
                  <a:schemeClr val="tx1"/>
                </a:solidFill>
                <a:latin typeface="+mn-lt"/>
                <a:ea typeface="+mn-ea"/>
                <a:cs typeface="+mn-cs"/>
              </a:rPr>
              <a:t>to both LM and MK(MART), which shows the effectiveness of MART for combining</a:t>
            </a:r>
          </a:p>
          <a:p>
            <a:r>
              <a:rPr lang="en-US" sz="1200" b="0" i="0" u="none" strike="noStrike" kern="1200" baseline="0" dirty="0" smtClean="0">
                <a:solidFill>
                  <a:schemeClr val="tx1"/>
                </a:solidFill>
                <a:latin typeface="+mn-lt"/>
                <a:ea typeface="+mn-ea"/>
                <a:cs typeface="+mn-cs"/>
              </a:rPr>
              <a:t>different features to learn a ranking model for non-factoid answer sentence retrieval.</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26</a:t>
            </a:fld>
            <a:endParaRPr lang="ko-KR" altLang="en-US"/>
          </a:p>
        </p:txBody>
      </p:sp>
    </p:spTree>
    <p:extLst>
      <p:ext uri="{BB962C8B-B14F-4D97-AF65-F5344CB8AC3E}">
        <p14:creationId xmlns:p14="http://schemas.microsoft.com/office/powerpoint/2010/main" val="1824869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We further show some examples and analysis of top-1 ranked sentences by different</a:t>
            </a:r>
          </a:p>
          <a:p>
            <a:r>
              <a:rPr lang="en-US" sz="1200" b="0" i="0" u="none" strike="noStrike" kern="1200" baseline="0" dirty="0" smtClean="0">
                <a:solidFill>
                  <a:schemeClr val="tx1"/>
                </a:solidFill>
                <a:latin typeface="+mn-lt"/>
                <a:ea typeface="+mn-ea"/>
                <a:cs typeface="+mn-cs"/>
              </a:rPr>
              <a:t>methods in Table 4. In general, the top-1 ranked sentences by MK + Semantics + Context(</a:t>
            </a:r>
          </a:p>
          <a:p>
            <a:r>
              <a:rPr lang="en-US" sz="1200" b="0" i="0" u="none" strike="noStrike" kern="1200" baseline="0" dirty="0" smtClean="0">
                <a:solidFill>
                  <a:schemeClr val="tx1"/>
                </a:solidFill>
                <a:latin typeface="+mn-lt"/>
                <a:ea typeface="+mn-ea"/>
                <a:cs typeface="+mn-cs"/>
              </a:rPr>
              <a:t>All) are better than the other two methods. Although there are lexical matches for</a:t>
            </a:r>
          </a:p>
          <a:p>
            <a:r>
              <a:rPr lang="en-US" sz="1200" b="0" i="0" u="none" strike="noStrike" kern="1200" baseline="0" dirty="0" smtClean="0">
                <a:solidFill>
                  <a:schemeClr val="tx1"/>
                </a:solidFill>
                <a:latin typeface="+mn-lt"/>
                <a:ea typeface="+mn-ea"/>
                <a:cs typeface="+mn-cs"/>
              </a:rPr>
              <a:t>top-1 sentences retrieved by all methods, sentences with lexical matches may be not answer</a:t>
            </a:r>
          </a:p>
          <a:p>
            <a:r>
              <a:rPr lang="en-US" sz="1200" b="0" i="0" u="none" strike="noStrike" kern="1200" baseline="0" dirty="0" smtClean="0">
                <a:solidFill>
                  <a:schemeClr val="tx1"/>
                </a:solidFill>
                <a:latin typeface="+mn-lt"/>
                <a:ea typeface="+mn-ea"/>
                <a:cs typeface="+mn-cs"/>
              </a:rPr>
              <a:t>sentences of high quality. For example, for query 808, MK features will be confused</a:t>
            </a:r>
          </a:p>
          <a:p>
            <a:r>
              <a:rPr lang="en-US" sz="1200" b="0" i="0" u="none" strike="noStrike" kern="1200" baseline="0" dirty="0" smtClean="0">
                <a:solidFill>
                  <a:schemeClr val="tx1"/>
                </a:solidFill>
                <a:latin typeface="+mn-lt"/>
                <a:ea typeface="+mn-ea"/>
                <a:cs typeface="+mn-cs"/>
              </a:rPr>
              <a:t>on “Korean”, “North Korean” and “South Korean” appearing frequently in sentences since</a:t>
            </a:r>
          </a:p>
          <a:p>
            <a:r>
              <a:rPr lang="en-US" sz="1200" b="0" i="0" u="none" strike="noStrike" kern="1200" baseline="0" dirty="0" smtClean="0">
                <a:solidFill>
                  <a:schemeClr val="tx1"/>
                </a:solidFill>
                <a:latin typeface="+mn-lt"/>
                <a:ea typeface="+mn-ea"/>
                <a:cs typeface="+mn-cs"/>
              </a:rPr>
              <a:t>there is a common term among them. Semantic features play an important role here to alleviate</a:t>
            </a:r>
          </a:p>
          <a:p>
            <a:r>
              <a:rPr lang="en-US" sz="1200" b="0" i="0" u="none" strike="noStrike" kern="1200" baseline="0" dirty="0" smtClean="0">
                <a:solidFill>
                  <a:schemeClr val="tx1"/>
                </a:solidFill>
                <a:latin typeface="+mn-lt"/>
                <a:ea typeface="+mn-ea"/>
                <a:cs typeface="+mn-cs"/>
              </a:rPr>
              <a:t>this problem. Semantic features such as </a:t>
            </a:r>
            <a:r>
              <a:rPr lang="en-US" sz="1200" b="0" i="0" u="none" strike="noStrike" kern="1200" baseline="0" dirty="0" err="1" smtClean="0">
                <a:solidFill>
                  <a:schemeClr val="tx1"/>
                </a:solidFill>
                <a:latin typeface="+mn-lt"/>
                <a:ea typeface="+mn-ea"/>
                <a:cs typeface="+mn-cs"/>
              </a:rPr>
              <a:t>EntityLinking</a:t>
            </a:r>
            <a:r>
              <a:rPr lang="en-US" sz="1200" b="0" i="0" u="none" strike="noStrike" kern="1200" baseline="0" dirty="0" smtClean="0">
                <a:solidFill>
                  <a:schemeClr val="tx1"/>
                </a:solidFill>
                <a:latin typeface="+mn-lt"/>
                <a:ea typeface="+mn-ea"/>
                <a:cs typeface="+mn-cs"/>
              </a:rPr>
              <a:t> can differentiate “Korean”</a:t>
            </a:r>
          </a:p>
          <a:p>
            <a:r>
              <a:rPr lang="en-US" sz="1200" b="0" i="0" u="none" strike="noStrike" kern="1200" baseline="0" dirty="0" smtClean="0">
                <a:solidFill>
                  <a:schemeClr val="tx1"/>
                </a:solidFill>
                <a:latin typeface="+mn-lt"/>
                <a:ea typeface="+mn-ea"/>
                <a:cs typeface="+mn-cs"/>
              </a:rPr>
              <a:t>with “North Korean” by linking them to different Wikipedia pages.</a:t>
            </a:r>
          </a:p>
          <a:p>
            <a:r>
              <a:rPr lang="en-US" sz="1200" b="0" i="0" u="none" strike="noStrike" kern="1200" baseline="0" dirty="0" smtClean="0">
                <a:solidFill>
                  <a:schemeClr val="tx1"/>
                </a:solidFill>
                <a:latin typeface="+mn-lt"/>
                <a:ea typeface="+mn-ea"/>
                <a:cs typeface="+mn-cs"/>
              </a:rPr>
              <a:t>Context features have the potential to guide the ranker in the right direction since</a:t>
            </a:r>
          </a:p>
          <a:p>
            <a:r>
              <a:rPr lang="en-US" sz="1200" b="0" i="0" u="none" strike="noStrike" kern="1200" baseline="0" dirty="0" smtClean="0">
                <a:solidFill>
                  <a:schemeClr val="tx1"/>
                </a:solidFill>
                <a:latin typeface="+mn-lt"/>
                <a:ea typeface="+mn-ea"/>
                <a:cs typeface="+mn-cs"/>
              </a:rPr>
              <a:t>correct non-factoid answer sentences are usually surrounded by other similar non-factoid</a:t>
            </a:r>
          </a:p>
          <a:p>
            <a:r>
              <a:rPr lang="en-US" sz="1200" b="0" i="0" u="none" strike="noStrike" kern="1200" baseline="0" dirty="0" smtClean="0">
                <a:solidFill>
                  <a:schemeClr val="tx1"/>
                </a:solidFill>
                <a:latin typeface="+mn-lt"/>
                <a:ea typeface="+mn-ea"/>
                <a:cs typeface="+mn-cs"/>
              </a:rPr>
              <a:t>answer or relevant sentences. Query 816 in Table 4 gives one example for their effects.</a:t>
            </a:r>
          </a:p>
          <a:p>
            <a:r>
              <a:rPr lang="en-US" sz="1200" b="0" i="0" u="none" strike="noStrike" kern="1200" baseline="0" dirty="0" smtClean="0">
                <a:solidFill>
                  <a:schemeClr val="tx1"/>
                </a:solidFill>
                <a:latin typeface="+mn-lt"/>
                <a:ea typeface="+mn-ea"/>
                <a:cs typeface="+mn-cs"/>
              </a:rPr>
              <a:t>Without context features, </a:t>
            </a:r>
            <a:r>
              <a:rPr lang="en-US" sz="1200" b="0" i="0" u="none" strike="noStrike" kern="1200" baseline="0" dirty="0" err="1" smtClean="0">
                <a:solidFill>
                  <a:schemeClr val="tx1"/>
                </a:solidFill>
                <a:latin typeface="+mn-lt"/>
                <a:ea typeface="+mn-ea"/>
                <a:cs typeface="+mn-cs"/>
              </a:rPr>
              <a:t>LambdaMART</a:t>
            </a:r>
            <a:r>
              <a:rPr lang="en-US" sz="1200" b="0" i="0" u="none" strike="noStrike" kern="1200" baseline="0" dirty="0" smtClean="0">
                <a:solidFill>
                  <a:schemeClr val="tx1"/>
                </a:solidFill>
                <a:latin typeface="+mn-lt"/>
                <a:ea typeface="+mn-ea"/>
                <a:cs typeface="+mn-cs"/>
              </a:rPr>
              <a:t> with </a:t>
            </a:r>
            <a:r>
              <a:rPr lang="en-US" sz="1200" b="0" i="0" u="none" strike="noStrike" kern="1200" baseline="0" dirty="0" err="1" smtClean="0">
                <a:solidFill>
                  <a:schemeClr val="tx1"/>
                </a:solidFill>
                <a:latin typeface="+mn-lt"/>
                <a:ea typeface="+mn-ea"/>
                <a:cs typeface="+mn-cs"/>
              </a:rPr>
              <a:t>MK+Semantics</a:t>
            </a:r>
            <a:r>
              <a:rPr lang="en-US" sz="1200" b="0" i="0" u="none" strike="noStrike" kern="1200" baseline="0" dirty="0" smtClean="0">
                <a:solidFill>
                  <a:schemeClr val="tx1"/>
                </a:solidFill>
                <a:latin typeface="+mn-lt"/>
                <a:ea typeface="+mn-ea"/>
                <a:cs typeface="+mn-cs"/>
              </a:rPr>
              <a:t> features retrieved a </a:t>
            </a:r>
            <a:r>
              <a:rPr lang="en-US" sz="1200" b="0" i="0" u="none" strike="noStrike" kern="1200" baseline="0" dirty="0" err="1" smtClean="0">
                <a:solidFill>
                  <a:schemeClr val="tx1"/>
                </a:solidFill>
                <a:latin typeface="+mn-lt"/>
                <a:ea typeface="+mn-ea"/>
                <a:cs typeface="+mn-cs"/>
              </a:rPr>
              <a:t>nonrelevant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sentence as the top-1 result. The retrieved sentence may seem relevant itself (as it</a:t>
            </a:r>
          </a:p>
          <a:p>
            <a:r>
              <a:rPr lang="en-US" sz="1200" b="0" i="0" u="none" strike="noStrike" kern="1200" baseline="0" dirty="0" smtClean="0">
                <a:solidFill>
                  <a:schemeClr val="tx1"/>
                </a:solidFill>
                <a:latin typeface="+mn-lt"/>
                <a:ea typeface="+mn-ea"/>
                <a:cs typeface="+mn-cs"/>
              </a:rPr>
              <a:t>indeed mentions USAID’s efforts to support biodiversity), but if we pull out its context….</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27</a:t>
            </a:fld>
            <a:endParaRPr lang="ko-KR" altLang="en-US"/>
          </a:p>
        </p:txBody>
      </p:sp>
    </p:spTree>
    <p:extLst>
      <p:ext uri="{BB962C8B-B14F-4D97-AF65-F5344CB8AC3E}">
        <p14:creationId xmlns:p14="http://schemas.microsoft.com/office/powerpoint/2010/main" val="3828685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conclusion, we</a:t>
            </a:r>
            <a:r>
              <a:rPr lang="en-US" baseline="0" dirty="0" smtClean="0"/>
              <a:t> f</a:t>
            </a:r>
            <a:r>
              <a:rPr lang="en-US" dirty="0" smtClean="0"/>
              <a:t>ormally introduced the answer sentence retrieval task for non-factoid Web queries</a:t>
            </a:r>
          </a:p>
          <a:p>
            <a:pPr lvl="1"/>
            <a:r>
              <a:rPr lang="en-US" dirty="0" smtClean="0"/>
              <a:t>Investigated a framework based on learning to rank methods</a:t>
            </a:r>
          </a:p>
          <a:p>
            <a:pPr lvl="1"/>
            <a:r>
              <a:rPr lang="en-US" dirty="0" smtClean="0"/>
              <a:t>Compared learning to rank methods with baseline methods including language models and a CNN based method</a:t>
            </a:r>
          </a:p>
          <a:p>
            <a:pPr lvl="1"/>
            <a:r>
              <a:rPr lang="en-US" dirty="0" smtClean="0"/>
              <a:t>Both semantic and context features are useful for non-factoid answer sentences retrieval</a:t>
            </a:r>
          </a:p>
          <a:p>
            <a:pPr lvl="1"/>
            <a:r>
              <a:rPr lang="en-US" dirty="0" smtClean="0"/>
              <a:t>Provides a good basis for non-factoid answer sentence retrieval</a:t>
            </a:r>
          </a:p>
          <a:p>
            <a:r>
              <a:rPr lang="en-US" dirty="0" smtClean="0"/>
              <a:t>Future Work</a:t>
            </a:r>
          </a:p>
          <a:p>
            <a:pPr lvl="1"/>
            <a:r>
              <a:rPr lang="en-US" dirty="0" smtClean="0"/>
              <a:t>Investigate more features such as syntactic features and readability features </a:t>
            </a:r>
          </a:p>
          <a:p>
            <a:pPr lvl="1"/>
            <a:r>
              <a:rPr lang="en-US" dirty="0" smtClean="0"/>
              <a:t>Learning an effective representation of answer sentences for information retrieval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29</a:t>
            </a:fld>
            <a:endParaRPr lang="ko-KR" altLang="en-US"/>
          </a:p>
        </p:txBody>
      </p:sp>
    </p:spTree>
    <p:extLst>
      <p:ext uri="{BB962C8B-B14F-4D97-AF65-F5344CB8AC3E}">
        <p14:creationId xmlns:p14="http://schemas.microsoft.com/office/powerpoint/2010/main" val="129366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central topic in developing intelligent search systems is to provide answers in finer-grained text units, rather than to simply rank lists of documents in response to Web queries.</a:t>
            </a:r>
          </a:p>
          <a:p>
            <a:pPr marL="0" marR="0"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Here I showed an example, where the query is “How to apply visa to US”. We can see Google directly return the answers instead of multiple blue links, which is more user friendly.</a:t>
            </a:r>
            <a:endParaRPr lang="en-US" dirty="0" smtClean="0"/>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can not only save the users’ efforts in fulfilling their information needs, </a:t>
            </a:r>
          </a:p>
          <a:p>
            <a:r>
              <a:rPr lang="en-US" sz="1200" b="0" i="0" u="none" strike="noStrike" kern="1200" baseline="0" dirty="0" smtClean="0">
                <a:solidFill>
                  <a:schemeClr val="tx1"/>
                </a:solidFill>
                <a:latin typeface="+mn-lt"/>
                <a:ea typeface="+mn-ea"/>
                <a:cs typeface="+mn-cs"/>
              </a:rPr>
              <a:t>but also will improve the user experience in applications where the output bandwidth is limited, such as</a:t>
            </a:r>
          </a:p>
          <a:p>
            <a:r>
              <a:rPr lang="en-US" sz="1200" b="0" i="0" u="none" strike="noStrike" kern="1200" baseline="0" dirty="0" smtClean="0">
                <a:solidFill>
                  <a:schemeClr val="tx1"/>
                </a:solidFill>
                <a:latin typeface="+mn-lt"/>
                <a:ea typeface="+mn-ea"/>
                <a:cs typeface="+mn-cs"/>
              </a:rPr>
              <a:t>mobile Web search and spoken search.</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3</a:t>
            </a:fld>
            <a:endParaRPr lang="ko-KR" altLang="en-US"/>
          </a:p>
        </p:txBody>
      </p:sp>
    </p:spTree>
    <p:extLst>
      <p:ext uri="{BB962C8B-B14F-4D97-AF65-F5344CB8AC3E}">
        <p14:creationId xmlns:p14="http://schemas.microsoft.com/office/powerpoint/2010/main" val="412293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problem we want to study is finding answers for non-factoid questions. Factoid questions like “</a:t>
            </a:r>
            <a:r>
              <a:rPr lang="en-US" dirty="0" smtClean="0"/>
              <a:t>How many people live in US</a:t>
            </a:r>
            <a:r>
              <a:rPr lang="en-US" sz="1200" b="0" i="0" u="none" strike="noStrike" kern="1200" baseline="0" dirty="0" smtClean="0">
                <a:solidFill>
                  <a:schemeClr val="tx1"/>
                </a:solidFill>
                <a:latin typeface="+mn-lt"/>
                <a:ea typeface="+mn-ea"/>
                <a:cs typeface="+mn-cs"/>
              </a:rPr>
              <a:t>” can be answered by a short fact in noun phrases or numbers , whereas non-factoid questions like “How to apply visa to US” requires longer sentences or passages as the answer. For factoid question answering, </a:t>
            </a:r>
            <a:r>
              <a:rPr lang="en-US" dirty="0" smtClean="0"/>
              <a:t>significant progress has been made in TREC QA track. But</a:t>
            </a:r>
            <a:r>
              <a:rPr lang="en-US" baseline="0" dirty="0" smtClean="0"/>
              <a:t> non-factoid question answering remains a critical challenge in QA.</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4</a:t>
            </a:fld>
            <a:endParaRPr lang="ko-KR" altLang="en-US"/>
          </a:p>
        </p:txBody>
      </p:sp>
    </p:spTree>
    <p:extLst>
      <p:ext uri="{BB962C8B-B14F-4D97-AF65-F5344CB8AC3E}">
        <p14:creationId xmlns:p14="http://schemas.microsoft.com/office/powerpoint/2010/main" val="3337587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In this work, we study answer sentence retrieval instead of answer passage retrieval for the following reasons:</a:t>
            </a:r>
          </a:p>
          <a:p>
            <a:r>
              <a:rPr lang="en-US" dirty="0" smtClean="0"/>
              <a:t>Passage-level answer retrieval can be difficult due to both the vague definition of a passage and evaluation methods</a:t>
            </a:r>
          </a:p>
          <a:p>
            <a:r>
              <a:rPr lang="en-US" dirty="0" smtClean="0"/>
              <a:t>A more natural and direct approach: retrieve sentences that are part of answers</a:t>
            </a:r>
          </a:p>
          <a:p>
            <a:r>
              <a:rPr lang="en-US" dirty="0" smtClean="0"/>
              <a:t>Sentences are basic expression units in most if not all natural languages, and are easier to define and evaluate compared with passages</a:t>
            </a:r>
          </a:p>
          <a:p>
            <a:endParaRPr lang="en-US"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To facilitate research on this task, we have created a benchmark data set referred as </a:t>
            </a:r>
            <a:r>
              <a:rPr lang="en-US" dirty="0" err="1" smtClean="0"/>
              <a:t>WebAP</a:t>
            </a:r>
            <a:r>
              <a:rPr lang="en-US" dirty="0" smtClean="0"/>
              <a:t> using a Web collection (TREC GOV2)</a:t>
            </a:r>
          </a:p>
          <a:p>
            <a:endParaRPr lang="en-US" dirty="0" smtClean="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5</a:t>
            </a:fld>
            <a:endParaRPr lang="ko-KR" altLang="en-US"/>
          </a:p>
        </p:txBody>
      </p:sp>
    </p:spTree>
    <p:extLst>
      <p:ext uri="{BB962C8B-B14F-4D97-AF65-F5344CB8AC3E}">
        <p14:creationId xmlns:p14="http://schemas.microsoft.com/office/powerpoint/2010/main" val="153445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Our first attempt is to apply existing methods including factoid QA method and sentence selection methods. However, both methods just generate inferior results compared with traditional retrieval models like LM. This confirms the need of studying more effective methods / features  for answer sentence retrieval for non-factoid Web queries.</a:t>
            </a:r>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6</a:t>
            </a:fld>
            <a:endParaRPr lang="ko-KR" altLang="en-US"/>
          </a:p>
        </p:txBody>
      </p:sp>
    </p:spTree>
    <p:extLst>
      <p:ext uri="{BB962C8B-B14F-4D97-AF65-F5344CB8AC3E}">
        <p14:creationId xmlns:p14="http://schemas.microsoft.com/office/powerpoint/2010/main" val="287837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got two key observations from the </a:t>
            </a:r>
            <a:r>
              <a:rPr lang="en-US" sz="1200" b="0" i="0" u="none" strike="noStrike" kern="1200" baseline="0" dirty="0" err="1" smtClean="0">
                <a:solidFill>
                  <a:schemeClr val="tx1"/>
                </a:solidFill>
                <a:latin typeface="+mn-lt"/>
                <a:ea typeface="+mn-ea"/>
                <a:cs typeface="+mn-cs"/>
              </a:rPr>
              <a:t>WebAP</a:t>
            </a:r>
            <a:r>
              <a:rPr lang="en-US" sz="1200" b="0" i="0" u="none" strike="noStrike" kern="1200" baseline="0" dirty="0" smtClean="0">
                <a:solidFill>
                  <a:schemeClr val="tx1"/>
                </a:solidFill>
                <a:latin typeface="+mn-lt"/>
                <a:ea typeface="+mn-ea"/>
                <a:cs typeface="+mn-cs"/>
              </a:rPr>
              <a:t> data.</a:t>
            </a:r>
          </a:p>
          <a:p>
            <a:pPr marL="0" marR="0" indent="0" algn="l" defTabSz="914400" rtl="0" eaLnBrk="1" fontAlgn="auto" latinLnBrk="1"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first observation is vocabulary mismatch. We can take a look at this example. There is nearly no term match in such examples. Thus we can find that </a:t>
            </a:r>
            <a:r>
              <a:rPr lang="en-US" sz="1200" dirty="0" smtClean="0"/>
              <a:t>due to the shorter length of sentences compared with documents, the problem of vocabulary-mismatch may be even more severe. Thus we need more features to capture</a:t>
            </a:r>
            <a:r>
              <a:rPr lang="en-US" sz="1200" baseline="0" dirty="0" smtClean="0"/>
              <a:t> the semantic relations between query and answer sentences. So we consider to introduce sematic features.</a:t>
            </a:r>
            <a:endParaRPr lang="en-US" sz="1200" dirty="0" smtClean="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7</a:t>
            </a:fld>
            <a:endParaRPr lang="ko-KR" altLang="en-US"/>
          </a:p>
        </p:txBody>
      </p:sp>
    </p:spTree>
    <p:extLst>
      <p:ext uri="{BB962C8B-B14F-4D97-AF65-F5344CB8AC3E}">
        <p14:creationId xmlns:p14="http://schemas.microsoft.com/office/powerpoint/2010/main" val="199518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second observation is that non-factoid questions usually require multiple sentences as answers, and these answer</a:t>
            </a:r>
          </a:p>
          <a:p>
            <a:r>
              <a:rPr lang="en-US" sz="1200" b="0" i="0" u="none" strike="noStrike" kern="1200" baseline="0" dirty="0" smtClean="0">
                <a:solidFill>
                  <a:schemeClr val="tx1"/>
                </a:solidFill>
                <a:latin typeface="+mn-lt"/>
                <a:ea typeface="+mn-ea"/>
                <a:cs typeface="+mn-cs"/>
              </a:rPr>
              <a:t>sentences do not scatter in documents but often form small clusters. Thus the context of a sentence may be an important clue for identifying answer sentences.</a:t>
            </a:r>
          </a:p>
          <a:p>
            <a:r>
              <a:rPr lang="en-US" sz="1200" b="0" i="0" u="none" strike="noStrike" kern="1200" baseline="0" dirty="0" smtClean="0">
                <a:solidFill>
                  <a:schemeClr val="tx1"/>
                </a:solidFill>
                <a:latin typeface="+mn-lt"/>
                <a:ea typeface="+mn-ea"/>
                <a:cs typeface="+mn-cs"/>
              </a:rPr>
              <a:t>So we consider to introduce context features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8</a:t>
            </a:fld>
            <a:endParaRPr lang="ko-KR" altLang="en-US"/>
          </a:p>
        </p:txBody>
      </p:sp>
    </p:spTree>
    <p:extLst>
      <p:ext uri="{BB962C8B-B14F-4D97-AF65-F5344CB8AC3E}">
        <p14:creationId xmlns:p14="http://schemas.microsoft.com/office/powerpoint/2010/main" val="273790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Our work is related to several research areas, including answer passage retrieval, answer</a:t>
            </a:r>
          </a:p>
          <a:p>
            <a:r>
              <a:rPr lang="en-US" sz="1200" b="0" i="0" u="none" strike="noStrike" kern="1200" baseline="0" dirty="0" smtClean="0">
                <a:solidFill>
                  <a:schemeClr val="tx1"/>
                </a:solidFill>
                <a:latin typeface="+mn-lt"/>
                <a:ea typeface="+mn-ea"/>
                <a:cs typeface="+mn-cs"/>
              </a:rPr>
              <a:t>retrieval with translation models, answer ranking in community question answering</a:t>
            </a:r>
          </a:p>
          <a:p>
            <a:r>
              <a:rPr lang="en-US" sz="1200" b="0" i="0" u="none" strike="noStrike" kern="1200" baseline="0" dirty="0" smtClean="0">
                <a:solidFill>
                  <a:schemeClr val="tx1"/>
                </a:solidFill>
                <a:latin typeface="+mn-lt"/>
                <a:ea typeface="+mn-ea"/>
                <a:cs typeface="+mn-cs"/>
              </a:rPr>
              <a:t>(CQA) sites and answer retrieval for factoid questions.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differences between our work and </a:t>
            </a:r>
            <a:r>
              <a:rPr lang="en-US" dirty="0" smtClean="0"/>
              <a:t>research in TREC QA track / answer retrieval in  CQA</a:t>
            </a:r>
          </a:p>
          <a:p>
            <a:pPr lvl="1"/>
            <a:r>
              <a:rPr lang="en-US" dirty="0" smtClean="0"/>
              <a:t>Focus on answer finding for non-factoid questions</a:t>
            </a:r>
          </a:p>
          <a:p>
            <a:pPr lvl="1"/>
            <a:r>
              <a:rPr lang="en-US" dirty="0" smtClean="0"/>
              <a:t>Find answers from general Web documents, not limited to CQA answer posts</a:t>
            </a:r>
          </a:p>
          <a:p>
            <a:pPr lvl="1"/>
            <a:r>
              <a:rPr lang="en-US" dirty="0" smtClean="0"/>
              <a:t>Answers could be longer than factoid QA and the search space is much larger than CQA answer posts</a:t>
            </a:r>
            <a:endParaRPr lang="en-US" dirty="0"/>
          </a:p>
        </p:txBody>
      </p:sp>
      <p:sp>
        <p:nvSpPr>
          <p:cNvPr id="4" name="Slide Number Placeholder 3"/>
          <p:cNvSpPr>
            <a:spLocks noGrp="1"/>
          </p:cNvSpPr>
          <p:nvPr>
            <p:ph type="sldNum" sz="quarter" idx="10"/>
          </p:nvPr>
        </p:nvSpPr>
        <p:spPr/>
        <p:txBody>
          <a:bodyPr/>
          <a:lstStyle/>
          <a:p>
            <a:fld id="{1B706B45-DC83-4139-8844-9C60A08DA50F}" type="slidenum">
              <a:rPr lang="ko-KR" altLang="en-US" smtClean="0"/>
              <a:pPr/>
              <a:t>10</a:t>
            </a:fld>
            <a:endParaRPr lang="ko-KR" altLang="en-US"/>
          </a:p>
        </p:txBody>
      </p:sp>
    </p:spTree>
    <p:extLst>
      <p:ext uri="{BB962C8B-B14F-4D97-AF65-F5344CB8AC3E}">
        <p14:creationId xmlns:p14="http://schemas.microsoft.com/office/powerpoint/2010/main" val="99814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492875"/>
            <a:ext cx="2133600" cy="365125"/>
          </a:xfrm>
        </p:spPr>
        <p:txBody>
          <a:bodyPr/>
          <a:lstStyle/>
          <a:p>
            <a:fld id="{FC96DDC0-6C89-4FEC-8C13-CDBDE7E0C0AC}" type="slidenum">
              <a:rPr lang="en-US" smtClean="0"/>
              <a:pPr/>
              <a:t>‹#›</a:t>
            </a:fld>
            <a:endParaRPr lang="en-US"/>
          </a:p>
        </p:txBody>
      </p:sp>
      <p:sp>
        <p:nvSpPr>
          <p:cNvPr id="8" name="Rectangle 7"/>
          <p:cNvSpPr/>
          <p:nvPr userDrawn="1"/>
        </p:nvSpPr>
        <p:spPr>
          <a:xfrm>
            <a:off x="0" y="6019800"/>
            <a:ext cx="9144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hpark\Pictures\umass-seal-gray.png"/>
          <p:cNvPicPr>
            <a:picLocks noChangeAspect="1" noChangeArrowheads="1"/>
          </p:cNvPicPr>
          <p:nvPr userDrawn="1"/>
        </p:nvPicPr>
        <p:blipFill>
          <a:blip r:embed="rId2" cstate="print"/>
          <a:srcRect/>
          <a:stretch>
            <a:fillRect/>
          </a:stretch>
        </p:blipFill>
        <p:spPr bwMode="auto">
          <a:xfrm>
            <a:off x="4214813" y="6096000"/>
            <a:ext cx="714375" cy="714375"/>
          </a:xfrm>
          <a:prstGeom prst="rect">
            <a:avLst/>
          </a:prstGeom>
          <a:noFill/>
        </p:spPr>
      </p:pic>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550001-CC1B-4F3E-BE2C-8E3E95FFFE70}" type="datetime1">
              <a:rPr lang="en-US" altLang="ko-KR"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userDrawn="1"/>
        </p:nvSpPr>
        <p:spPr>
          <a:xfrm>
            <a:off x="0" y="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9144000" cy="838200"/>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descr="A [blk-201].jpg                                                00000893 keithpaul                      BC07756D:"/>
          <p:cNvPicPr>
            <a:picLocks noChangeAspect="1" noChangeArrowheads="1"/>
          </p:cNvPicPr>
          <p:nvPr userDrawn="1"/>
        </p:nvPicPr>
        <p:blipFill>
          <a:blip r:embed="rId3" cstate="print"/>
          <a:srcRect/>
          <a:stretch>
            <a:fillRect/>
          </a:stretch>
        </p:blipFill>
        <p:spPr bwMode="auto">
          <a:xfrm>
            <a:off x="227013" y="433388"/>
            <a:ext cx="3049587" cy="404812"/>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CEB3D-D7C2-484E-BBF0-FABA7D178BC8}" type="datetime1">
              <a:rPr lang="en-US" altLang="ko-KR"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CF890-B53F-478F-BB78-213065E8ECA7}" type="datetime1">
              <a:rPr lang="en-US" altLang="ko-KR"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800600"/>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492875"/>
            <a:ext cx="2133600" cy="365125"/>
          </a:xfrm>
        </p:spPr>
        <p:txBody>
          <a:bodyPr/>
          <a:lstStyle/>
          <a:p>
            <a:fld id="{FC96DDC0-6C89-4FEC-8C13-CDBDE7E0C0A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B5506-F94D-4CB0-8367-1DC15E2A857E}" type="datetime1">
              <a:rPr lang="en-US" altLang="ko-KR" smtClean="0"/>
              <a:pPr/>
              <a:t>3/21/2016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2AA33-AFEC-4E5D-8BDD-3B771EC3A4AC}" type="datetime1">
              <a:rPr lang="en-US" altLang="ko-KR"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1FBC29-3420-4C75-900F-B2CFB9BAA7CC}" type="datetime1">
              <a:rPr lang="en-US" altLang="ko-KR" smtClean="0"/>
              <a:pPr/>
              <a:t>3/21/2016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FD0A61-9364-4016-8442-FD57F16BCC73}" type="datetime1">
              <a:rPr lang="en-US" altLang="ko-KR" smtClean="0"/>
              <a:pPr/>
              <a:t>3/21/2016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3DA6D-99EE-43D2-87C8-A645175DF348}" type="datetime1">
              <a:rPr lang="en-US" altLang="ko-KR" smtClean="0"/>
              <a:pPr/>
              <a:t>3/21/2016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B372F-3459-4844-B09A-DF35D4472D07}" type="datetime1">
              <a:rPr lang="en-US" altLang="ko-KR"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5C797-2D46-47B2-B14A-0D202872F98D}" type="datetime1">
              <a:rPr lang="en-US" altLang="ko-KR" smtClean="0"/>
              <a:pPr/>
              <a:t>3/21/2016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6DDC0-6C89-4FEC-8C13-CDBDE7E0C0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04800" y="6553201"/>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99B7D417-F7AA-4D0E-85FE-F089C0924C66}" type="datetime1">
              <a:rPr lang="en-US" altLang="ko-KR" smtClean="0"/>
              <a:pPr/>
              <a:t>3/21/2016</a:t>
            </a:fld>
            <a:endParaRPr lang="en-US" dirty="0"/>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Rectangle 6"/>
          <p:cNvSpPr/>
          <p:nvPr userDrawn="1"/>
        </p:nvSpPr>
        <p:spPr>
          <a:xfrm>
            <a:off x="0" y="0"/>
            <a:ext cx="9144000" cy="838200"/>
          </a:xfrm>
          <a:prstGeom prst="rect">
            <a:avLst/>
          </a:prstGeom>
          <a:solidFill>
            <a:srgbClr val="881C1C"/>
          </a:solidFill>
          <a:ln>
            <a:solidFill>
              <a:srgbClr val="880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descr="C:\Users\jhpark\Pictures\logo.png"/>
          <p:cNvPicPr>
            <a:picLocks noChangeAspect="1" noChangeArrowheads="1"/>
          </p:cNvPicPr>
          <p:nvPr userDrawn="1"/>
        </p:nvPicPr>
        <p:blipFill>
          <a:blip r:embed="rId13" cstate="print"/>
          <a:srcRect/>
          <a:stretch>
            <a:fillRect/>
          </a:stretch>
        </p:blipFill>
        <p:spPr bwMode="auto">
          <a:xfrm>
            <a:off x="1" y="0"/>
            <a:ext cx="1143000" cy="480060"/>
          </a:xfrm>
          <a:prstGeom prst="rect">
            <a:avLst/>
          </a:prstGeom>
          <a:noFill/>
        </p:spPr>
      </p:pic>
      <p:sp>
        <p:nvSpPr>
          <p:cNvPr id="2" name="Title Placeholder 1"/>
          <p:cNvSpPr>
            <a:spLocks noGrp="1"/>
          </p:cNvSpPr>
          <p:nvPr>
            <p:ph type="title"/>
          </p:nvPr>
        </p:nvSpPr>
        <p:spPr>
          <a:xfrm>
            <a:off x="1066800" y="153279"/>
            <a:ext cx="7924800" cy="532521"/>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9" name="Rectangle 8"/>
          <p:cNvSpPr/>
          <p:nvPr userDrawn="1"/>
        </p:nvSpPr>
        <p:spPr>
          <a:xfrm>
            <a:off x="0" y="6553200"/>
            <a:ext cx="9144000" cy="30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553200" y="6629400"/>
            <a:ext cx="2133600" cy="152401"/>
          </a:xfrm>
          <a:prstGeom prst="rect">
            <a:avLst/>
          </a:prstGeom>
        </p:spPr>
        <p:txBody>
          <a:bodyPr vert="horz" lIns="91440" tIns="45720" rIns="91440" bIns="45720" rtlCol="0" anchor="ctr"/>
          <a:lstStyle>
            <a:lvl1pPr algn="r">
              <a:defRPr sz="1200">
                <a:solidFill>
                  <a:schemeClr val="bg1"/>
                </a:solidFill>
              </a:defRPr>
            </a:lvl1pPr>
          </a:lstStyle>
          <a:p>
            <a:fld id="{FC96DDC0-6C89-4FEC-8C13-CDBDE7E0C0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iir.cs.umass.edu/downloads/WebA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rmit-ir.github.io/SummaryRank/" TargetMode="External"/><Relationship Id="rId7" Type="http://schemas.openxmlformats.org/officeDocument/2006/relationships/image" Target="../media/image5.png"/><Relationship Id="rId2" Type="http://schemas.openxmlformats.org/officeDocument/2006/relationships/hyperlink" Target="https://ciir.cs.umass.edu/downloads/WebAP/"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sites.google.com/site/lyangwww/" TargetMode="External"/><Relationship Id="rId4" Type="http://schemas.openxmlformats.org/officeDocument/2006/relationships/hyperlink" Target="mailto:lyang@cs.umass.edu"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en-US" altLang="zh-CN" sz="3200" dirty="0"/>
              <a:t>Beyond Factoid QA: Effective Methods for Non-factoid</a:t>
            </a:r>
            <a:br>
              <a:rPr lang="en-US" altLang="zh-CN" sz="3200" dirty="0"/>
            </a:br>
            <a:r>
              <a:rPr lang="en-US" altLang="zh-CN" sz="3200" dirty="0"/>
              <a:t>Answer Sentence Retrieval</a:t>
            </a:r>
            <a:endParaRPr lang="zh-CN" altLang="en-US" sz="3200" dirty="0"/>
          </a:p>
        </p:txBody>
      </p:sp>
      <p:sp>
        <p:nvSpPr>
          <p:cNvPr id="4" name="副标题 3"/>
          <p:cNvSpPr>
            <a:spLocks noGrp="1"/>
          </p:cNvSpPr>
          <p:nvPr>
            <p:ph type="subTitle" idx="1"/>
          </p:nvPr>
        </p:nvSpPr>
        <p:spPr>
          <a:xfrm>
            <a:off x="1366520" y="3633072"/>
            <a:ext cx="7086600" cy="1752600"/>
          </a:xfrm>
        </p:spPr>
        <p:txBody>
          <a:bodyPr>
            <a:normAutofit/>
          </a:bodyPr>
          <a:lstStyle/>
          <a:p>
            <a:r>
              <a:rPr lang="en-US" altLang="zh-CN" sz="1600" dirty="0" smtClean="0">
                <a:solidFill>
                  <a:schemeClr val="tx1"/>
                </a:solidFill>
              </a:rPr>
              <a:t>Liu Yang, </a:t>
            </a:r>
            <a:r>
              <a:rPr lang="en-US" altLang="zh-CN" sz="1600" dirty="0" err="1">
                <a:solidFill>
                  <a:schemeClr val="tx1"/>
                </a:solidFill>
              </a:rPr>
              <a:t>Qingyao</a:t>
            </a:r>
            <a:r>
              <a:rPr lang="en-US" altLang="zh-CN" sz="1600" dirty="0">
                <a:solidFill>
                  <a:schemeClr val="tx1"/>
                </a:solidFill>
              </a:rPr>
              <a:t> </a:t>
            </a:r>
            <a:r>
              <a:rPr lang="en-US" altLang="zh-CN" sz="1600" dirty="0" smtClean="0">
                <a:solidFill>
                  <a:schemeClr val="tx1"/>
                </a:solidFill>
              </a:rPr>
              <a:t>Ai, </a:t>
            </a:r>
            <a:r>
              <a:rPr lang="en-US" altLang="zh-CN" sz="1600" dirty="0" err="1">
                <a:solidFill>
                  <a:schemeClr val="tx1"/>
                </a:solidFill>
              </a:rPr>
              <a:t>Damiano</a:t>
            </a:r>
            <a:r>
              <a:rPr lang="en-US" altLang="zh-CN" sz="1600" dirty="0">
                <a:solidFill>
                  <a:schemeClr val="tx1"/>
                </a:solidFill>
              </a:rPr>
              <a:t> </a:t>
            </a:r>
            <a:r>
              <a:rPr lang="en-US" altLang="zh-CN" sz="1600" dirty="0" smtClean="0">
                <a:solidFill>
                  <a:schemeClr val="tx1"/>
                </a:solidFill>
              </a:rPr>
              <a:t>Spina, </a:t>
            </a:r>
            <a:r>
              <a:rPr lang="en-US" altLang="zh-CN" sz="1600" dirty="0" err="1">
                <a:solidFill>
                  <a:schemeClr val="tx1"/>
                </a:solidFill>
              </a:rPr>
              <a:t>Ruey</a:t>
            </a:r>
            <a:r>
              <a:rPr lang="en-US" altLang="zh-CN" sz="1600" dirty="0">
                <a:solidFill>
                  <a:schemeClr val="tx1"/>
                </a:solidFill>
              </a:rPr>
              <a:t>-Cheng </a:t>
            </a:r>
            <a:r>
              <a:rPr lang="en-US" altLang="zh-CN" sz="1600" dirty="0" smtClean="0">
                <a:solidFill>
                  <a:schemeClr val="tx1"/>
                </a:solidFill>
              </a:rPr>
              <a:t>Chen, </a:t>
            </a:r>
            <a:r>
              <a:rPr lang="en-US" altLang="zh-CN" sz="1600" dirty="0">
                <a:solidFill>
                  <a:schemeClr val="tx1"/>
                </a:solidFill>
              </a:rPr>
              <a:t>Liang </a:t>
            </a:r>
            <a:r>
              <a:rPr lang="en-US" altLang="zh-CN" sz="1600" dirty="0" smtClean="0">
                <a:solidFill>
                  <a:schemeClr val="tx1"/>
                </a:solidFill>
              </a:rPr>
              <a:t>Pang,</a:t>
            </a:r>
            <a:endParaRPr lang="en-US" altLang="zh-CN" sz="1600" dirty="0">
              <a:solidFill>
                <a:schemeClr val="tx1"/>
              </a:solidFill>
            </a:endParaRPr>
          </a:p>
          <a:p>
            <a:r>
              <a:rPr lang="en-US" altLang="zh-CN" sz="1600" dirty="0">
                <a:solidFill>
                  <a:schemeClr val="tx1"/>
                </a:solidFill>
              </a:rPr>
              <a:t>W. Bruce </a:t>
            </a:r>
            <a:r>
              <a:rPr lang="en-US" altLang="zh-CN" sz="1600" dirty="0" smtClean="0">
                <a:solidFill>
                  <a:schemeClr val="tx1"/>
                </a:solidFill>
              </a:rPr>
              <a:t>Croft, </a:t>
            </a:r>
            <a:r>
              <a:rPr lang="en-US" altLang="zh-CN" sz="1600" dirty="0" err="1">
                <a:solidFill>
                  <a:schemeClr val="tx1"/>
                </a:solidFill>
              </a:rPr>
              <a:t>Jiafeng</a:t>
            </a:r>
            <a:r>
              <a:rPr lang="en-US" altLang="zh-CN" sz="1600" dirty="0">
                <a:solidFill>
                  <a:schemeClr val="tx1"/>
                </a:solidFill>
              </a:rPr>
              <a:t> </a:t>
            </a:r>
            <a:r>
              <a:rPr lang="en-US" altLang="zh-CN" sz="1600" dirty="0" err="1" smtClean="0">
                <a:solidFill>
                  <a:schemeClr val="tx1"/>
                </a:solidFill>
              </a:rPr>
              <a:t>Guo</a:t>
            </a:r>
            <a:r>
              <a:rPr lang="en-US" altLang="zh-CN" sz="1600" dirty="0" smtClean="0">
                <a:solidFill>
                  <a:schemeClr val="tx1"/>
                </a:solidFill>
              </a:rPr>
              <a:t>, </a:t>
            </a:r>
            <a:r>
              <a:rPr lang="en-US" altLang="zh-CN" sz="1600" dirty="0">
                <a:solidFill>
                  <a:schemeClr val="tx1"/>
                </a:solidFill>
              </a:rPr>
              <a:t>and Falk </a:t>
            </a:r>
            <a:r>
              <a:rPr lang="en-US" altLang="zh-CN" sz="1600" dirty="0" err="1" smtClean="0">
                <a:solidFill>
                  <a:schemeClr val="tx1"/>
                </a:solidFill>
              </a:rPr>
              <a:t>Scholer</a:t>
            </a:r>
            <a:endParaRPr lang="en-US" altLang="zh-CN" sz="1600" dirty="0" smtClean="0">
              <a:solidFill>
                <a:schemeClr val="tx1"/>
              </a:solidFill>
            </a:endParaRPr>
          </a:p>
          <a:p>
            <a:r>
              <a:rPr lang="en-US" altLang="zh-CN" sz="1600" dirty="0">
                <a:solidFill>
                  <a:schemeClr val="tx1"/>
                </a:solidFill>
              </a:rPr>
              <a:t>Center for Intelligent Information Retrieval, University of Massachusetts </a:t>
            </a:r>
            <a:r>
              <a:rPr lang="en-US" altLang="zh-CN" sz="1600" dirty="0" smtClean="0">
                <a:solidFill>
                  <a:schemeClr val="tx1"/>
                </a:solidFill>
              </a:rPr>
              <a:t>Amherst</a:t>
            </a:r>
          </a:p>
          <a:p>
            <a:r>
              <a:rPr lang="en-US" altLang="zh-CN" sz="1600" dirty="0" smtClean="0">
                <a:solidFill>
                  <a:schemeClr val="tx1"/>
                </a:solidFill>
              </a:rPr>
              <a:t>RMIT University</a:t>
            </a:r>
            <a:endParaRPr lang="en-US" altLang="zh-CN" sz="1600" dirty="0">
              <a:solidFill>
                <a:schemeClr val="tx1"/>
              </a:solidFill>
            </a:endParaRPr>
          </a:p>
          <a:p>
            <a:r>
              <a:rPr lang="en-US" altLang="zh-CN" sz="1600" dirty="0" smtClean="0">
                <a:solidFill>
                  <a:schemeClr val="tx1"/>
                </a:solidFill>
              </a:rPr>
              <a:t> Institute </a:t>
            </a:r>
            <a:r>
              <a:rPr lang="en-US" altLang="zh-CN" sz="1600" dirty="0">
                <a:solidFill>
                  <a:schemeClr val="tx1"/>
                </a:solidFill>
              </a:rPr>
              <a:t>of Computing Technology, Chinese Academy of </a:t>
            </a:r>
            <a:r>
              <a:rPr lang="en-US" altLang="zh-CN" sz="1600" dirty="0" smtClean="0">
                <a:solidFill>
                  <a:schemeClr val="tx1"/>
                </a:solidFill>
              </a:rPr>
              <a:t>Sciences</a:t>
            </a:r>
            <a:endParaRPr lang="en-US" altLang="zh-CN" sz="1600" dirty="0">
              <a:solidFill>
                <a:schemeClr val="tx1"/>
              </a:solidFill>
            </a:endParaRPr>
          </a:p>
        </p:txBody>
      </p:sp>
      <p:pic>
        <p:nvPicPr>
          <p:cNvPr id="8" name="Picture 7"/>
          <p:cNvPicPr>
            <a:picLocks noChangeAspect="1"/>
          </p:cNvPicPr>
          <p:nvPr/>
        </p:nvPicPr>
        <p:blipFill>
          <a:blip r:embed="rId3"/>
          <a:stretch>
            <a:fillRect/>
          </a:stretch>
        </p:blipFill>
        <p:spPr>
          <a:xfrm>
            <a:off x="76200" y="4938985"/>
            <a:ext cx="990600" cy="1047205"/>
          </a:xfrm>
          <a:prstGeom prst="rect">
            <a:avLst/>
          </a:prstGeom>
        </p:spPr>
      </p:pic>
      <p:pic>
        <p:nvPicPr>
          <p:cNvPr id="9" name="Picture 8"/>
          <p:cNvPicPr>
            <a:picLocks noChangeAspect="1"/>
          </p:cNvPicPr>
          <p:nvPr/>
        </p:nvPicPr>
        <p:blipFill>
          <a:blip r:embed="rId4"/>
          <a:stretch>
            <a:fillRect/>
          </a:stretch>
        </p:blipFill>
        <p:spPr>
          <a:xfrm>
            <a:off x="3832860" y="5275202"/>
            <a:ext cx="1493520" cy="521444"/>
          </a:xfrm>
          <a:prstGeom prst="rect">
            <a:avLst/>
          </a:prstGeom>
        </p:spPr>
      </p:pic>
      <p:pic>
        <p:nvPicPr>
          <p:cNvPr id="10" name="Picture 9"/>
          <p:cNvPicPr>
            <a:picLocks noChangeAspect="1"/>
          </p:cNvPicPr>
          <p:nvPr/>
        </p:nvPicPr>
        <p:blipFill>
          <a:blip r:embed="rId5"/>
          <a:stretch>
            <a:fillRect/>
          </a:stretch>
        </p:blipFill>
        <p:spPr>
          <a:xfrm>
            <a:off x="7772400" y="5160294"/>
            <a:ext cx="1082040" cy="751261"/>
          </a:xfrm>
          <a:prstGeom prst="rect">
            <a:avLst/>
          </a:prstGeom>
        </p:spPr>
      </p:pic>
      <p:pic>
        <p:nvPicPr>
          <p:cNvPr id="11" name="Picture 10"/>
          <p:cNvPicPr>
            <a:picLocks noChangeAspect="1"/>
          </p:cNvPicPr>
          <p:nvPr/>
        </p:nvPicPr>
        <p:blipFill>
          <a:blip r:embed="rId6"/>
          <a:stretch>
            <a:fillRect/>
          </a:stretch>
        </p:blipFill>
        <p:spPr>
          <a:xfrm>
            <a:off x="1219200" y="5290786"/>
            <a:ext cx="1899920" cy="600747"/>
          </a:xfrm>
          <a:prstGeom prst="rect">
            <a:avLst/>
          </a:prstGeom>
        </p:spPr>
      </p:pic>
    </p:spTree>
    <p:extLst>
      <p:ext uri="{BB962C8B-B14F-4D97-AF65-F5344CB8AC3E}">
        <p14:creationId xmlns:p14="http://schemas.microsoft.com/office/powerpoint/2010/main" val="2979925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smtClean="0"/>
              <a:t>Related Research</a:t>
            </a:r>
          </a:p>
          <a:p>
            <a:pPr lvl="1"/>
            <a:r>
              <a:rPr lang="en-US" dirty="0" smtClean="0"/>
              <a:t>Answer </a:t>
            </a:r>
            <a:r>
              <a:rPr lang="en-US" dirty="0"/>
              <a:t>passage </a:t>
            </a:r>
            <a:r>
              <a:rPr lang="en-US" dirty="0" smtClean="0"/>
              <a:t>retrieval</a:t>
            </a:r>
          </a:p>
          <a:p>
            <a:pPr lvl="1"/>
            <a:r>
              <a:rPr lang="en-US" dirty="0" smtClean="0"/>
              <a:t>Answer retrieval </a:t>
            </a:r>
            <a:r>
              <a:rPr lang="en-US" dirty="0"/>
              <a:t>with translation </a:t>
            </a:r>
            <a:r>
              <a:rPr lang="en-US" dirty="0" smtClean="0"/>
              <a:t>models</a:t>
            </a:r>
          </a:p>
          <a:p>
            <a:pPr lvl="1"/>
            <a:r>
              <a:rPr lang="en-US" dirty="0" smtClean="0"/>
              <a:t>Answer </a:t>
            </a:r>
            <a:r>
              <a:rPr lang="en-US" dirty="0"/>
              <a:t>ranking in community question </a:t>
            </a:r>
            <a:r>
              <a:rPr lang="en-US" dirty="0" smtClean="0"/>
              <a:t>answering (CQA</a:t>
            </a:r>
            <a:r>
              <a:rPr lang="en-US" dirty="0"/>
              <a:t>) </a:t>
            </a:r>
            <a:r>
              <a:rPr lang="en-US" dirty="0" smtClean="0"/>
              <a:t>sites</a:t>
            </a:r>
          </a:p>
          <a:p>
            <a:pPr lvl="1"/>
            <a:r>
              <a:rPr lang="en-US" dirty="0" smtClean="0"/>
              <a:t>Answer </a:t>
            </a:r>
            <a:r>
              <a:rPr lang="en-US" dirty="0"/>
              <a:t>retrieval for factoid </a:t>
            </a:r>
            <a:r>
              <a:rPr lang="en-US" dirty="0" smtClean="0"/>
              <a:t>questions</a:t>
            </a:r>
          </a:p>
          <a:p>
            <a:r>
              <a:rPr lang="en-US" dirty="0"/>
              <a:t>Differences between our work and research in TREC QA track / answer retrieval in  CQA</a:t>
            </a:r>
          </a:p>
          <a:p>
            <a:pPr lvl="1"/>
            <a:r>
              <a:rPr lang="en-US" dirty="0"/>
              <a:t>Focus on answer finding for non-factoid questions</a:t>
            </a:r>
          </a:p>
          <a:p>
            <a:pPr lvl="1"/>
            <a:r>
              <a:rPr lang="en-US" dirty="0"/>
              <a:t>Find answers from general Web documents, not limited to CQA answer posts</a:t>
            </a:r>
          </a:p>
          <a:p>
            <a:pPr lvl="1"/>
            <a:r>
              <a:rPr lang="en-US" dirty="0"/>
              <a:t>Answers could be longer than factoid QA and the search space is much larger than CQA answer posts</a:t>
            </a:r>
          </a:p>
          <a:p>
            <a:endParaRPr lang="en-US" dirty="0" smtClean="0"/>
          </a:p>
        </p:txBody>
      </p:sp>
      <p:sp>
        <p:nvSpPr>
          <p:cNvPr id="4" name="Slide Number Placeholder 3"/>
          <p:cNvSpPr>
            <a:spLocks noGrp="1"/>
          </p:cNvSpPr>
          <p:nvPr>
            <p:ph type="sldNum" sz="quarter" idx="12"/>
          </p:nvPr>
        </p:nvSpPr>
        <p:spPr/>
        <p:txBody>
          <a:bodyPr/>
          <a:lstStyle/>
          <a:p>
            <a:fld id="{FC96DDC0-6C89-4FEC-8C13-CDBDE7E0C0AC}" type="slidenum">
              <a:rPr lang="en-US" smtClean="0"/>
              <a:pPr/>
              <a:t>10</a:t>
            </a:fld>
            <a:endParaRPr lang="en-US"/>
          </a:p>
        </p:txBody>
      </p:sp>
    </p:spTree>
    <p:extLst>
      <p:ext uri="{BB962C8B-B14F-4D97-AF65-F5344CB8AC3E}">
        <p14:creationId xmlns:p14="http://schemas.microsoft.com/office/powerpoint/2010/main" val="29755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down)">
                                      <p:cBhvr>
                                        <p:cTn id="10" dur="500"/>
                                        <p:tgtEl>
                                          <p:spTgt spid="3">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down)">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11</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dirty="0">
                <a:solidFill>
                  <a:schemeClr val="bg1">
                    <a:lumMod val="65000"/>
                  </a:schemeClr>
                </a:solidFill>
                <a:latin typeface="Calibri" pitchFamily="34" charset="0"/>
              </a:rPr>
              <a:t>Related Work</a:t>
            </a:r>
          </a:p>
          <a:p>
            <a:r>
              <a:rPr lang="en-US" sz="3200" b="1" dirty="0" smtClean="0">
                <a:latin typeface="Calibri" pitchFamily="34" charset="0"/>
              </a:rPr>
              <a:t>Task Definition and Data</a:t>
            </a:r>
          </a:p>
          <a:p>
            <a:r>
              <a:rPr lang="en-US" sz="3200" dirty="0" smtClean="0">
                <a:latin typeface="Calibri" pitchFamily="34" charset="0"/>
              </a:rPr>
              <a:t>Our Method</a:t>
            </a:r>
          </a:p>
          <a:p>
            <a:pPr lvl="1"/>
            <a:r>
              <a:rPr lang="en-US" sz="2800" dirty="0" smtClean="0">
                <a:latin typeface="Calibri" pitchFamily="34" charset="0"/>
              </a:rPr>
              <a:t>Baseline Experiments</a:t>
            </a:r>
          </a:p>
          <a:p>
            <a:pPr lvl="1"/>
            <a:r>
              <a:rPr lang="en-US" sz="2800" dirty="0" smtClean="0">
                <a:latin typeface="Calibri" pitchFamily="34" charset="0"/>
              </a:rPr>
              <a:t>Capturing </a:t>
            </a:r>
            <a:r>
              <a:rPr lang="en-US" sz="2800" dirty="0">
                <a:latin typeface="Calibri" pitchFamily="34" charset="0"/>
              </a:rPr>
              <a:t>Semantics and Context</a:t>
            </a:r>
            <a:endParaRPr lang="en-US" sz="2800" dirty="0" smtClean="0">
              <a:latin typeface="Calibri" pitchFamily="34" charset="0"/>
            </a:endParaRPr>
          </a:p>
          <a:p>
            <a:r>
              <a:rPr lang="en-US" sz="3200"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1105109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a:t>
            </a:r>
            <a:r>
              <a:rPr lang="en-US" dirty="0" smtClean="0"/>
              <a:t>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a:t>
                </a:r>
                <a:r>
                  <a:rPr lang="en-US" dirty="0" smtClean="0"/>
                  <a:t> </a:t>
                </a:r>
                <a:r>
                  <a:rPr lang="en-US" dirty="0"/>
                  <a:t>set of non-factoid </a:t>
                </a:r>
                <a:r>
                  <a:rPr lang="en-US" dirty="0" smtClean="0"/>
                  <a:t>questions </a:t>
                </a:r>
                <a14:m>
                  <m:oMath xmlns:m="http://schemas.openxmlformats.org/officeDocument/2006/math">
                    <m:r>
                      <m:rPr>
                        <m:lit/>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r>
                  <a:rPr lang="en-US" dirty="0" smtClean="0"/>
                  <a:t>and </a:t>
                </a:r>
                <a:r>
                  <a:rPr lang="en-US" dirty="0"/>
                  <a:t>Web </a:t>
                </a:r>
                <a:r>
                  <a:rPr lang="en-US" dirty="0" smtClean="0"/>
                  <a:t>documents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r>
                  <a:rPr lang="en-US" dirty="0" smtClean="0"/>
                  <a:t> </a:t>
                </a:r>
                <a:r>
                  <a:rPr lang="en-US" dirty="0"/>
                  <a:t>that may contain </a:t>
                </a:r>
                <a:r>
                  <a:rPr lang="en-US" dirty="0" smtClean="0"/>
                  <a:t>answers</a:t>
                </a:r>
              </a:p>
              <a:p>
                <a:r>
                  <a:rPr lang="en-US" dirty="0" smtClean="0"/>
                  <a:t>Our task </a:t>
                </a:r>
                <a:r>
                  <a:rPr lang="en-US" dirty="0"/>
                  <a:t>is to learn a ranking model </a:t>
                </a:r>
                <a14:m>
                  <m:oMath xmlns:m="http://schemas.openxmlformats.org/officeDocument/2006/math">
                    <m:r>
                      <a:rPr lang="en-US" b="0" i="1" smtClean="0">
                        <a:latin typeface="Cambria Math" panose="02040503050406030204" pitchFamily="18" charset="0"/>
                      </a:rPr>
                      <m:t>𝑅</m:t>
                    </m:r>
                  </m:oMath>
                </a14:m>
                <a:r>
                  <a:rPr lang="en-US" dirty="0" smtClean="0"/>
                  <a:t> </a:t>
                </a:r>
                <a:r>
                  <a:rPr lang="en-US" dirty="0"/>
                  <a:t>to rank the sentences in the Web documents to </a:t>
                </a:r>
                <a:r>
                  <a:rPr lang="en-US" dirty="0" smtClean="0"/>
                  <a:t>find sentences </a:t>
                </a:r>
                <a:r>
                  <a:rPr lang="en-US" dirty="0"/>
                  <a:t>that are part of </a:t>
                </a:r>
                <a:r>
                  <a:rPr lang="en-US" dirty="0" smtClean="0"/>
                  <a:t>answers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1017" r="-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C96DDC0-6C89-4FEC-8C13-CDBDE7E0C0AC}" type="slidenum">
              <a:rPr lang="en-US" smtClean="0"/>
              <a:pPr/>
              <a:t>12</a:t>
            </a:fld>
            <a:endParaRPr lang="en-US"/>
          </a:p>
        </p:txBody>
      </p:sp>
    </p:spTree>
    <p:extLst>
      <p:ext uri="{BB962C8B-B14F-4D97-AF65-F5344CB8AC3E}">
        <p14:creationId xmlns:p14="http://schemas.microsoft.com/office/powerpoint/2010/main" val="4043398996"/>
      </p:ext>
    </p:extLst>
  </p:cSld>
  <p:clrMapOvr>
    <a:masterClrMapping/>
  </p:clrMapOvr>
  <mc:AlternateContent xmlns:mc="http://schemas.openxmlformats.org/markup-compatibility/2006" xmlns:p14="http://schemas.microsoft.com/office/powerpoint/2010/main">
    <mc:Choice Requires="p14">
      <p:transition spd="slow" p14:dur="2000" advTm="6389"/>
    </mc:Choice>
    <mc:Fallback xmlns="">
      <p:transition spd="slow" advTm="638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err="1" smtClean="0"/>
              <a:t>WebAP</a:t>
            </a:r>
            <a:r>
              <a:rPr lang="en-US" dirty="0" smtClean="0"/>
              <a:t>: A </a:t>
            </a:r>
            <a:r>
              <a:rPr lang="en-US" dirty="0"/>
              <a:t>test collection of questions and multi-sentence (passage) </a:t>
            </a:r>
            <a:r>
              <a:rPr lang="en-US" dirty="0" smtClean="0"/>
              <a:t>answers based </a:t>
            </a:r>
            <a:r>
              <a:rPr lang="en-US" dirty="0"/>
              <a:t>on the TREC GOV2 queries and </a:t>
            </a:r>
            <a:r>
              <a:rPr lang="en-US" dirty="0" smtClean="0"/>
              <a:t>documents</a:t>
            </a:r>
          </a:p>
          <a:p>
            <a:r>
              <a:rPr lang="en-US" dirty="0"/>
              <a:t>Passages were marked with labels “Perfect”, “Excellent</a:t>
            </a:r>
            <a:r>
              <a:rPr lang="en-US" dirty="0" smtClean="0"/>
              <a:t>”, “</a:t>
            </a:r>
            <a:r>
              <a:rPr lang="en-US" dirty="0"/>
              <a:t>Good”, “Fair</a:t>
            </a:r>
            <a:r>
              <a:rPr lang="en-US" dirty="0" smtClean="0"/>
              <a:t>”.</a:t>
            </a:r>
          </a:p>
          <a:p>
            <a:r>
              <a:rPr lang="en-US" dirty="0" smtClean="0"/>
              <a:t>To </a:t>
            </a:r>
            <a:r>
              <a:rPr lang="en-US" dirty="0"/>
              <a:t>obtain the annotation for our answer sentence retrieval task, we let sentences </a:t>
            </a:r>
            <a:r>
              <a:rPr lang="en-US" dirty="0" smtClean="0"/>
              <a:t>in answer </a:t>
            </a:r>
            <a:r>
              <a:rPr lang="en-US" dirty="0"/>
              <a:t>passages inherit the label of the </a:t>
            </a:r>
            <a:r>
              <a:rPr lang="en-US" dirty="0" smtClean="0"/>
              <a:t>passage</a:t>
            </a:r>
          </a:p>
        </p:txBody>
      </p:sp>
      <p:sp>
        <p:nvSpPr>
          <p:cNvPr id="4" name="Slide Number Placeholder 3"/>
          <p:cNvSpPr>
            <a:spLocks noGrp="1"/>
          </p:cNvSpPr>
          <p:nvPr>
            <p:ph type="sldNum" sz="quarter" idx="12"/>
          </p:nvPr>
        </p:nvSpPr>
        <p:spPr/>
        <p:txBody>
          <a:bodyPr/>
          <a:lstStyle/>
          <a:p>
            <a:fld id="{FC96DDC0-6C89-4FEC-8C13-CDBDE7E0C0AC}" type="slidenum">
              <a:rPr lang="en-US" smtClean="0"/>
              <a:pPr/>
              <a:t>13</a:t>
            </a:fld>
            <a:endParaRPr lang="en-US"/>
          </a:p>
        </p:txBody>
      </p:sp>
    </p:spTree>
    <p:extLst>
      <p:ext uri="{BB962C8B-B14F-4D97-AF65-F5344CB8AC3E}">
        <p14:creationId xmlns:p14="http://schemas.microsoft.com/office/powerpoint/2010/main" val="3939320059"/>
      </p:ext>
    </p:extLst>
  </p:cSld>
  <p:clrMapOvr>
    <a:masterClrMapping/>
  </p:clrMapOvr>
  <mc:AlternateContent xmlns:mc="http://schemas.openxmlformats.org/markup-compatibility/2006" xmlns:p14="http://schemas.microsoft.com/office/powerpoint/2010/main">
    <mc:Choice Requires="p14">
      <p:transition spd="slow" p14:dur="2000" advTm="4539"/>
    </mc:Choice>
    <mc:Fallback xmlns="">
      <p:transition spd="slow" advTm="453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991233</m:t>
                    </m:r>
                  </m:oMath>
                </a14:m>
                <a:r>
                  <a:rPr lang="en-US" dirty="0"/>
                  <a:t> sentences </a:t>
                </a:r>
                <a:endParaRPr lang="en-US" dirty="0" smtClean="0"/>
              </a:p>
              <a:p>
                <a:r>
                  <a:rPr lang="en-US" dirty="0" smtClean="0"/>
                  <a:t>Average </a:t>
                </a:r>
                <a:r>
                  <a:rPr lang="en-US" dirty="0"/>
                  <a:t>length of </a:t>
                </a:r>
                <a:r>
                  <a:rPr lang="en-US" dirty="0" smtClean="0"/>
                  <a:t>sentences: </a:t>
                </a:r>
                <a14:m>
                  <m:oMath xmlns:m="http://schemas.openxmlformats.org/officeDocument/2006/math">
                    <m:r>
                      <a:rPr lang="en-US" i="1" dirty="0" smtClean="0">
                        <a:latin typeface="Cambria Math" panose="02040503050406030204" pitchFamily="18" charset="0"/>
                      </a:rPr>
                      <m:t>17.58</m:t>
                    </m:r>
                  </m:oMath>
                </a14:m>
                <a:endParaRPr lang="en-US" dirty="0" smtClean="0"/>
              </a:p>
              <a:p>
                <a14:m>
                  <m:oMath xmlns:m="http://schemas.openxmlformats.org/officeDocument/2006/math">
                    <m:r>
                      <a:rPr lang="en-US" i="1" dirty="0" smtClean="0">
                        <a:latin typeface="Cambria Math" panose="02040503050406030204" pitchFamily="18" charset="0"/>
                      </a:rPr>
                      <m:t>99.02</m:t>
                    </m:r>
                    <m:r>
                      <a:rPr lang="en-US" i="1" dirty="0">
                        <a:latin typeface="Cambria Math" panose="02040503050406030204" pitchFamily="18" charset="0"/>
                      </a:rPr>
                      <m:t>% (981510) </m:t>
                    </m:r>
                  </m:oMath>
                </a14:m>
                <a:r>
                  <a:rPr lang="en-US" dirty="0"/>
                  <a:t>sentences are labeled as </a:t>
                </a:r>
                <a14:m>
                  <m:oMath xmlns:m="http://schemas.openxmlformats.org/officeDocument/2006/math">
                    <m:r>
                      <a:rPr lang="en-US" i="1" dirty="0" smtClean="0">
                        <a:latin typeface="Cambria Math" panose="02040503050406030204" pitchFamily="18" charset="0"/>
                      </a:rPr>
                      <m:t>0</m:t>
                    </m:r>
                  </m:oMath>
                </a14:m>
                <a:r>
                  <a:rPr lang="en-US" dirty="0" smtClean="0"/>
                  <a:t> </a:t>
                </a:r>
              </a:p>
              <a:p>
                <a:r>
                  <a:rPr lang="en-US" dirty="0" smtClean="0"/>
                  <a:t> </a:t>
                </a:r>
                <a14:m>
                  <m:oMath xmlns:m="http://schemas.openxmlformats.org/officeDocument/2006/math">
                    <m:r>
                      <a:rPr lang="en-US" b="0" i="1" dirty="0" smtClean="0">
                        <a:latin typeface="Cambria Math" panose="02040503050406030204" pitchFamily="18" charset="0"/>
                      </a:rPr>
                      <m:t>&lt;</m:t>
                    </m:r>
                    <m:r>
                      <a:rPr lang="en-US" i="1" dirty="0" smtClean="0">
                        <a:latin typeface="Cambria Math" panose="02040503050406030204" pitchFamily="18" charset="0"/>
                      </a:rPr>
                      <m:t>1</m:t>
                    </m:r>
                  </m:oMath>
                </a14:m>
                <a:r>
                  <a:rPr lang="en-US" dirty="0"/>
                  <a:t>% </a:t>
                </a:r>
                <a:r>
                  <a:rPr lang="en-US" dirty="0" smtClean="0"/>
                  <a:t>sentences have </a:t>
                </a:r>
                <a:r>
                  <a:rPr lang="en-US" dirty="0"/>
                  <a:t>positive </a:t>
                </a:r>
                <a:r>
                  <a:rPr lang="en-US" dirty="0" smtClean="0"/>
                  <a:t>labels </a:t>
                </a:r>
                <a14:m>
                  <m:oMath xmlns:m="http://schemas.openxmlformats.org/officeDocument/2006/math">
                    <m:r>
                      <a:rPr lang="en-US" b="0" i="1" smtClean="0">
                        <a:latin typeface="Cambria Math" panose="02040503050406030204" pitchFamily="18" charset="0"/>
                      </a:rPr>
                      <m:t>(1−4)</m:t>
                    </m:r>
                  </m:oMath>
                </a14:m>
                <a:endParaRPr lang="en-US" dirty="0" smtClean="0"/>
              </a:p>
              <a:p>
                <a:r>
                  <a:rPr lang="en-US" dirty="0" smtClean="0"/>
                  <a:t>Highly </a:t>
                </a:r>
                <a:r>
                  <a:rPr lang="en-US" dirty="0"/>
                  <a:t>imbalanced </a:t>
                </a:r>
                <a:r>
                  <a:rPr lang="en-US" dirty="0" smtClean="0"/>
                  <a:t>labels make </a:t>
                </a:r>
                <a:r>
                  <a:rPr lang="en-US" dirty="0"/>
                  <a:t>this task even more </a:t>
                </a:r>
                <a:r>
                  <a:rPr lang="en-US" dirty="0" smtClean="0"/>
                  <a:t>difficult</a:t>
                </a:r>
              </a:p>
              <a:p>
                <a:r>
                  <a:rPr lang="en-US" dirty="0"/>
                  <a:t>The data set is publicly available at </a:t>
                </a:r>
                <a:r>
                  <a:rPr lang="en-US" dirty="0">
                    <a:hlinkClick r:id="rId3"/>
                  </a:rPr>
                  <a:t>https://ciir.cs.umass.edu/downloads/WebAP</a:t>
                </a:r>
                <a:r>
                  <a:rPr lang="en-US" dirty="0" smtClean="0">
                    <a:hlinkClick r:id="rId3"/>
                  </a:rPr>
                  <a:t>/</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3"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C96DDC0-6C89-4FEC-8C13-CDBDE7E0C0AC}" type="slidenum">
              <a:rPr lang="en-US" smtClean="0"/>
              <a:pPr/>
              <a:t>14</a:t>
            </a:fld>
            <a:endParaRPr lang="en-US"/>
          </a:p>
        </p:txBody>
      </p:sp>
    </p:spTree>
    <p:extLst>
      <p:ext uri="{BB962C8B-B14F-4D97-AF65-F5344CB8AC3E}">
        <p14:creationId xmlns:p14="http://schemas.microsoft.com/office/powerpoint/2010/main" val="3533988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a:t>
            </a:r>
          </a:p>
        </p:txBody>
      </p:sp>
      <p:sp>
        <p:nvSpPr>
          <p:cNvPr id="4" name="Slide Number Placeholder 3"/>
          <p:cNvSpPr>
            <a:spLocks noGrp="1"/>
          </p:cNvSpPr>
          <p:nvPr>
            <p:ph type="sldNum" sz="quarter" idx="12"/>
          </p:nvPr>
        </p:nvSpPr>
        <p:spPr/>
        <p:txBody>
          <a:bodyPr/>
          <a:lstStyle/>
          <a:p>
            <a:fld id="{FC96DDC0-6C89-4FEC-8C13-CDBDE7E0C0AC}" type="slidenum">
              <a:rPr lang="en-US" smtClean="0"/>
              <a:pPr/>
              <a:t>15</a:t>
            </a:fld>
            <a:endParaRPr lang="en-US"/>
          </a:p>
        </p:txBody>
      </p:sp>
      <p:pic>
        <p:nvPicPr>
          <p:cNvPr id="5" name="Picture 4"/>
          <p:cNvPicPr>
            <a:picLocks noChangeAspect="1"/>
          </p:cNvPicPr>
          <p:nvPr/>
        </p:nvPicPr>
        <p:blipFill>
          <a:blip r:embed="rId3"/>
          <a:stretch>
            <a:fillRect/>
          </a:stretch>
        </p:blipFill>
        <p:spPr>
          <a:xfrm>
            <a:off x="1447800" y="836612"/>
            <a:ext cx="6553200" cy="5738731"/>
          </a:xfrm>
          <a:prstGeom prst="rect">
            <a:avLst/>
          </a:prstGeom>
        </p:spPr>
      </p:pic>
    </p:spTree>
    <p:extLst>
      <p:ext uri="{BB962C8B-B14F-4D97-AF65-F5344CB8AC3E}">
        <p14:creationId xmlns:p14="http://schemas.microsoft.com/office/powerpoint/2010/main" val="182669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16</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dirty="0">
                <a:solidFill>
                  <a:schemeClr val="bg1">
                    <a:lumMod val="65000"/>
                  </a:schemeClr>
                </a:solidFill>
                <a:latin typeface="Calibri" pitchFamily="34" charset="0"/>
              </a:rPr>
              <a:t>Related Work</a:t>
            </a:r>
          </a:p>
          <a:p>
            <a:r>
              <a:rPr lang="en-US" sz="3200" dirty="0">
                <a:solidFill>
                  <a:schemeClr val="bg1">
                    <a:lumMod val="65000"/>
                  </a:schemeClr>
                </a:solidFill>
                <a:latin typeface="Calibri" pitchFamily="34" charset="0"/>
              </a:rPr>
              <a:t>Task Definition and Data</a:t>
            </a:r>
          </a:p>
          <a:p>
            <a:r>
              <a:rPr lang="en-US" sz="3200" dirty="0" smtClean="0">
                <a:latin typeface="Calibri" pitchFamily="34" charset="0"/>
              </a:rPr>
              <a:t>Our Method</a:t>
            </a:r>
          </a:p>
          <a:p>
            <a:pPr lvl="1"/>
            <a:r>
              <a:rPr lang="en-US" sz="2800" b="1" dirty="0" smtClean="0">
                <a:latin typeface="Calibri" pitchFamily="34" charset="0"/>
              </a:rPr>
              <a:t>Baseline Experiments</a:t>
            </a:r>
          </a:p>
          <a:p>
            <a:pPr lvl="1"/>
            <a:r>
              <a:rPr lang="en-US" sz="2800" dirty="0" smtClean="0">
                <a:latin typeface="Calibri" pitchFamily="34" charset="0"/>
              </a:rPr>
              <a:t>Capturing </a:t>
            </a:r>
            <a:r>
              <a:rPr lang="en-US" sz="2800" dirty="0">
                <a:latin typeface="Calibri" pitchFamily="34" charset="0"/>
              </a:rPr>
              <a:t>Semantics and Context</a:t>
            </a:r>
            <a:endParaRPr lang="en-US" sz="2800" dirty="0" smtClean="0">
              <a:latin typeface="Calibri" pitchFamily="34" charset="0"/>
            </a:endParaRPr>
          </a:p>
          <a:p>
            <a:r>
              <a:rPr lang="en-US" sz="3200"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230378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Baseline Experiments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Ask if a </a:t>
                </a:r>
                <a:r>
                  <a:rPr lang="en-US" dirty="0"/>
                  <a:t>new set of techniques is </a:t>
                </a:r>
                <a:r>
                  <a:rPr lang="en-US" dirty="0" smtClean="0"/>
                  <a:t>needed</a:t>
                </a:r>
                <a:endParaRPr lang="en-US" dirty="0"/>
              </a:p>
              <a:p>
                <a:r>
                  <a:rPr lang="en-US" dirty="0" smtClean="0"/>
                  <a:t>Baseline experiment settings</a:t>
                </a:r>
              </a:p>
              <a:p>
                <a:pPr lvl="1"/>
                <a:r>
                  <a:rPr lang="en-US" dirty="0" smtClean="0"/>
                  <a:t>Language Models</a:t>
                </a:r>
              </a:p>
              <a:p>
                <a:pPr lvl="1"/>
                <a:r>
                  <a:rPr lang="en-US" dirty="0" smtClean="0"/>
                  <a:t>Factoid </a:t>
                </a:r>
                <a:r>
                  <a:rPr lang="en-US" dirty="0"/>
                  <a:t>question answering </a:t>
                </a:r>
                <a:r>
                  <a:rPr lang="en-US" dirty="0" smtClean="0"/>
                  <a:t>method</a:t>
                </a:r>
              </a:p>
              <a:p>
                <a:pPr lvl="2"/>
                <a:r>
                  <a:rPr lang="en-US" dirty="0" smtClean="0"/>
                  <a:t> State-of-the-art method based </a:t>
                </a:r>
                <a:r>
                  <a:rPr lang="en-US" dirty="0"/>
                  <a:t>on convolutional neural network (</a:t>
                </a:r>
                <a:r>
                  <a:rPr lang="en-US" dirty="0" smtClean="0"/>
                  <a:t>CNN)</a:t>
                </a:r>
              </a:p>
              <a:p>
                <a:pPr lvl="2"/>
                <a:r>
                  <a:rPr lang="en-US" dirty="0" smtClean="0"/>
                  <a:t>Two variants: CNN with word counts/ without word counts</a:t>
                </a:r>
              </a:p>
              <a:p>
                <a:pPr lvl="1"/>
                <a:r>
                  <a:rPr lang="en-US" dirty="0"/>
                  <a:t>Summary sentence selection </a:t>
                </a:r>
                <a:r>
                  <a:rPr lang="en-US" dirty="0" smtClean="0"/>
                  <a:t>method</a:t>
                </a:r>
              </a:p>
              <a:p>
                <a:pPr lvl="2"/>
                <a:r>
                  <a:rPr lang="en-US" dirty="0" smtClean="0"/>
                  <a:t>a </a:t>
                </a:r>
                <a:r>
                  <a:rPr lang="en-US" dirty="0"/>
                  <a:t>L2R </a:t>
                </a:r>
                <a:r>
                  <a:rPr lang="en-US" dirty="0" smtClean="0"/>
                  <a:t>approach proposed </a:t>
                </a:r>
                <a:r>
                  <a:rPr lang="en-US" dirty="0"/>
                  <a:t>by Metzler and </a:t>
                </a:r>
                <a:r>
                  <a:rPr lang="en-US" dirty="0" err="1" smtClean="0"/>
                  <a:t>Kanungo</a:t>
                </a:r>
                <a:endParaRPr lang="en-US" dirty="0"/>
              </a:p>
              <a:p>
                <a:pPr lvl="2"/>
                <a14:m>
                  <m:oMath xmlns:m="http://schemas.openxmlformats.org/officeDocument/2006/math">
                    <m:r>
                      <a:rPr lang="en-US" i="1" dirty="0" smtClean="0">
                        <a:latin typeface="Cambria Math" panose="02040503050406030204" pitchFamily="18" charset="0"/>
                      </a:rPr>
                      <m:t>6</m:t>
                    </m:r>
                  </m:oMath>
                </a14:m>
                <a:r>
                  <a:rPr lang="en-US" dirty="0"/>
                  <a:t> simple features referred as </a:t>
                </a:r>
                <a:r>
                  <a:rPr lang="en-US" i="1" dirty="0" smtClean="0"/>
                  <a:t>MK features</a:t>
                </a:r>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C96DDC0-6C89-4FEC-8C13-CDBDE7E0C0AC}" type="slidenum">
              <a:rPr lang="en-US" smtClean="0"/>
              <a:pPr/>
              <a:t>17</a:t>
            </a:fld>
            <a:endParaRPr lang="en-US"/>
          </a:p>
        </p:txBody>
      </p:sp>
    </p:spTree>
    <p:extLst>
      <p:ext uri="{BB962C8B-B14F-4D97-AF65-F5344CB8AC3E}">
        <p14:creationId xmlns:p14="http://schemas.microsoft.com/office/powerpoint/2010/main" val="139226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Baseline Experiments</a:t>
            </a:r>
          </a:p>
        </p:txBody>
      </p:sp>
      <p:sp>
        <p:nvSpPr>
          <p:cNvPr id="3" name="Content Placeholder 2"/>
          <p:cNvSpPr>
            <a:spLocks noGrp="1"/>
          </p:cNvSpPr>
          <p:nvPr>
            <p:ph idx="1"/>
          </p:nvPr>
        </p:nvSpPr>
        <p:spPr/>
        <p:txBody>
          <a:bodyPr/>
          <a:lstStyle/>
          <a:p>
            <a:r>
              <a:rPr lang="en-US" dirty="0" smtClean="0"/>
              <a:t>MK Features</a:t>
            </a:r>
          </a:p>
          <a:p>
            <a:pPr lvl="1"/>
            <a:r>
              <a:rPr lang="en-US" dirty="0" smtClean="0"/>
              <a:t>Exact Match</a:t>
            </a:r>
          </a:p>
          <a:p>
            <a:pPr lvl="1"/>
            <a:r>
              <a:rPr lang="en-US" dirty="0" smtClean="0"/>
              <a:t>Term Overlap</a:t>
            </a:r>
          </a:p>
          <a:p>
            <a:pPr lvl="1"/>
            <a:r>
              <a:rPr lang="en-US" dirty="0" smtClean="0"/>
              <a:t>Synonyms Overlap</a:t>
            </a:r>
          </a:p>
          <a:p>
            <a:pPr lvl="1"/>
            <a:r>
              <a:rPr lang="en-US" dirty="0" smtClean="0"/>
              <a:t>Language Model</a:t>
            </a:r>
          </a:p>
          <a:p>
            <a:pPr lvl="1"/>
            <a:r>
              <a:rPr lang="en-US" dirty="0" smtClean="0"/>
              <a:t>Sentence Length</a:t>
            </a:r>
          </a:p>
          <a:p>
            <a:pPr lvl="1"/>
            <a:r>
              <a:rPr lang="en-US" dirty="0" smtClean="0"/>
              <a:t>Sentence Location</a:t>
            </a:r>
          </a:p>
          <a:p>
            <a:r>
              <a:rPr lang="en-US" dirty="0" smtClean="0"/>
              <a:t>Baseline Experiment Results</a:t>
            </a:r>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18</a:t>
            </a:fld>
            <a:endParaRPr lang="en-US"/>
          </a:p>
        </p:txBody>
      </p:sp>
      <p:pic>
        <p:nvPicPr>
          <p:cNvPr id="6" name="Picture 5"/>
          <p:cNvPicPr>
            <a:picLocks noChangeAspect="1"/>
          </p:cNvPicPr>
          <p:nvPr/>
        </p:nvPicPr>
        <p:blipFill>
          <a:blip r:embed="rId3"/>
          <a:stretch>
            <a:fillRect/>
          </a:stretch>
        </p:blipFill>
        <p:spPr>
          <a:xfrm>
            <a:off x="1524000" y="4800600"/>
            <a:ext cx="6424612" cy="1446985"/>
          </a:xfrm>
          <a:prstGeom prst="rect">
            <a:avLst/>
          </a:prstGeom>
        </p:spPr>
      </p:pic>
    </p:spTree>
    <p:extLst>
      <p:ext uri="{BB962C8B-B14F-4D97-AF65-F5344CB8AC3E}">
        <p14:creationId xmlns:p14="http://schemas.microsoft.com/office/powerpoint/2010/main" val="234981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19</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dirty="0">
                <a:solidFill>
                  <a:schemeClr val="bg1">
                    <a:lumMod val="65000"/>
                  </a:schemeClr>
                </a:solidFill>
                <a:latin typeface="Calibri" pitchFamily="34" charset="0"/>
              </a:rPr>
              <a:t>Related Work</a:t>
            </a:r>
          </a:p>
          <a:p>
            <a:r>
              <a:rPr lang="en-US" sz="3200" dirty="0">
                <a:solidFill>
                  <a:schemeClr val="bg1">
                    <a:lumMod val="65000"/>
                  </a:schemeClr>
                </a:solidFill>
                <a:latin typeface="Calibri" pitchFamily="34" charset="0"/>
              </a:rPr>
              <a:t>Task Definition and Data</a:t>
            </a:r>
          </a:p>
          <a:p>
            <a:r>
              <a:rPr lang="en-US" sz="3200" dirty="0" smtClean="0">
                <a:latin typeface="Calibri" pitchFamily="34" charset="0"/>
              </a:rPr>
              <a:t>Our Method</a:t>
            </a:r>
          </a:p>
          <a:p>
            <a:pPr lvl="1"/>
            <a:r>
              <a:rPr lang="en-US" sz="2800" dirty="0" smtClean="0">
                <a:solidFill>
                  <a:schemeClr val="bg1">
                    <a:lumMod val="65000"/>
                  </a:schemeClr>
                </a:solidFill>
                <a:latin typeface="Calibri" pitchFamily="34" charset="0"/>
              </a:rPr>
              <a:t>Baseline Experiments</a:t>
            </a:r>
          </a:p>
          <a:p>
            <a:pPr lvl="1"/>
            <a:r>
              <a:rPr lang="en-US" sz="2800" b="1" dirty="0" smtClean="0">
                <a:latin typeface="Calibri" pitchFamily="34" charset="0"/>
              </a:rPr>
              <a:t>Capturing Semantics and Context</a:t>
            </a:r>
          </a:p>
          <a:p>
            <a:r>
              <a:rPr lang="en-US" sz="3200"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387945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2</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b="1" kern="1200" dirty="0">
                <a:latin typeface="Calibri" pitchFamily="34" charset="0"/>
              </a:rPr>
              <a:t>Motivation</a:t>
            </a:r>
          </a:p>
          <a:p>
            <a:r>
              <a:rPr lang="en-US" sz="3200" dirty="0" smtClean="0">
                <a:latin typeface="Calibri" pitchFamily="34" charset="0"/>
              </a:rPr>
              <a:t>Related Work</a:t>
            </a:r>
          </a:p>
          <a:p>
            <a:r>
              <a:rPr lang="en-US" sz="3200" dirty="0" smtClean="0">
                <a:latin typeface="Calibri" pitchFamily="34" charset="0"/>
              </a:rPr>
              <a:t>Task Definition and Data</a:t>
            </a:r>
          </a:p>
          <a:p>
            <a:r>
              <a:rPr lang="en-US" sz="3200" dirty="0" smtClean="0">
                <a:latin typeface="Calibri" pitchFamily="34" charset="0"/>
              </a:rPr>
              <a:t>Our Method</a:t>
            </a:r>
          </a:p>
          <a:p>
            <a:pPr lvl="1"/>
            <a:r>
              <a:rPr lang="en-US" sz="2800" dirty="0" smtClean="0">
                <a:latin typeface="Calibri" pitchFamily="34" charset="0"/>
              </a:rPr>
              <a:t>Baseline Experiments</a:t>
            </a:r>
          </a:p>
          <a:p>
            <a:pPr lvl="1"/>
            <a:r>
              <a:rPr lang="en-US" sz="2800" dirty="0" smtClean="0">
                <a:latin typeface="Calibri" pitchFamily="34" charset="0"/>
              </a:rPr>
              <a:t>Capturing </a:t>
            </a:r>
            <a:r>
              <a:rPr lang="en-US" sz="2800" dirty="0">
                <a:latin typeface="Calibri" pitchFamily="34" charset="0"/>
              </a:rPr>
              <a:t>Semantics and Context</a:t>
            </a:r>
            <a:endParaRPr lang="en-US" sz="2800" dirty="0" smtClean="0">
              <a:latin typeface="Calibri" pitchFamily="34" charset="0"/>
            </a:endParaRPr>
          </a:p>
          <a:p>
            <a:r>
              <a:rPr lang="en-US" sz="3200"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3540083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 Features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Handle query mismatch problem</a:t>
                </a:r>
              </a:p>
              <a:p>
                <a:r>
                  <a:rPr lang="en-US" dirty="0" smtClean="0"/>
                  <a:t>Explicit </a:t>
                </a:r>
                <a:r>
                  <a:rPr lang="en-US" dirty="0"/>
                  <a:t>Semantic Analysis (ESA)</a:t>
                </a:r>
              </a:p>
              <a:p>
                <a:pPr lvl="1"/>
                <a:r>
                  <a:rPr lang="en-US" dirty="0"/>
                  <a:t>Represents text as a weighted mixture of a predetermined set of natural concepts defined by Wikipedia articles</a:t>
                </a:r>
              </a:p>
              <a:p>
                <a:pPr lvl="1"/>
                <a:r>
                  <a:rPr lang="en-US" dirty="0"/>
                  <a:t>Cosine similarity between the query ESA vector and the </a:t>
                </a:r>
                <a:r>
                  <a:rPr lang="en-US" dirty="0" smtClean="0"/>
                  <a:t>answer sentence </a:t>
                </a:r>
                <a:r>
                  <a:rPr lang="en-US" dirty="0"/>
                  <a:t>ESA </a:t>
                </a:r>
                <a:r>
                  <a:rPr lang="en-US" dirty="0" smtClean="0"/>
                  <a:t>vector</a:t>
                </a:r>
              </a:p>
              <a:p>
                <a:pPr lvl="1"/>
                <a:r>
                  <a:rPr lang="en-US" dirty="0"/>
                  <a:t>A </a:t>
                </a:r>
                <a:r>
                  <a:rPr lang="en-US" dirty="0" smtClean="0"/>
                  <a:t>dump </a:t>
                </a:r>
                <a:r>
                  <a:rPr lang="en-US" dirty="0"/>
                  <a:t>of </a:t>
                </a:r>
                <a:r>
                  <a:rPr lang="en-US" dirty="0" smtClean="0"/>
                  <a:t>English Wikipedia </a:t>
                </a:r>
                <a:r>
                  <a:rPr lang="en-US" dirty="0"/>
                  <a:t>(June 2015) </a:t>
                </a:r>
                <a:r>
                  <a:rPr lang="en-US" dirty="0" smtClean="0"/>
                  <a:t>used for ESA vector</a:t>
                </a:r>
              </a:p>
              <a:p>
                <a:r>
                  <a:rPr lang="en-US" dirty="0" smtClean="0"/>
                  <a:t>Word Embedding</a:t>
                </a:r>
              </a:p>
              <a:p>
                <a:pPr lvl="1"/>
                <a:r>
                  <a:rPr lang="en-US" dirty="0" smtClean="0"/>
                  <a:t>Use Word2Vec tool</a:t>
                </a:r>
              </a:p>
              <a:p>
                <a:pPr lvl="1"/>
                <a:r>
                  <a:rPr lang="en-US" dirty="0" smtClean="0"/>
                  <a:t>Compute </a:t>
                </a:r>
                <a:r>
                  <a:rPr lang="en-US" dirty="0"/>
                  <a:t>the </a:t>
                </a:r>
                <a:r>
                  <a:rPr lang="en-US" dirty="0" smtClean="0"/>
                  <a:t>average pairwise </a:t>
                </a:r>
                <a:r>
                  <a:rPr lang="en-US" dirty="0"/>
                  <a:t>cosine similarity between any </a:t>
                </a:r>
                <a:r>
                  <a:rPr lang="en-US" dirty="0" smtClean="0"/>
                  <a:t>query word </a:t>
                </a:r>
                <a:r>
                  <a:rPr lang="en-US" dirty="0"/>
                  <a:t>vector </a:t>
                </a:r>
                <a:r>
                  <a:rPr lang="en-US" dirty="0" smtClean="0"/>
                  <a:t>and answer sentence word vector</a:t>
                </a:r>
              </a:p>
              <a:p>
                <a:r>
                  <a:rPr lang="en-US" dirty="0" smtClean="0"/>
                  <a:t>Entity Linking</a:t>
                </a:r>
                <a:endParaRPr lang="en-US" dirty="0"/>
              </a:p>
              <a:p>
                <a:pPr lvl="1"/>
                <a:r>
                  <a:rPr lang="en-US" dirty="0" smtClean="0"/>
                  <a:t>Entity </a:t>
                </a:r>
                <a:r>
                  <a:rPr lang="en-US" dirty="0"/>
                  <a:t>linking system </a:t>
                </a:r>
                <a:r>
                  <a:rPr lang="en-US" dirty="0" err="1" smtClean="0"/>
                  <a:t>Tagme</a:t>
                </a:r>
                <a:endParaRPr lang="en-US" dirty="0" smtClean="0"/>
              </a:p>
              <a:p>
                <a:pPr lvl="1"/>
                <a:r>
                  <a:rPr lang="en-US" dirty="0" smtClean="0"/>
                  <a:t>The </a:t>
                </a:r>
                <a:r>
                  <a:rPr lang="en-US" dirty="0" err="1"/>
                  <a:t>Jaccard</a:t>
                </a:r>
                <a:r>
                  <a:rPr lang="en-US" dirty="0"/>
                  <a:t> </a:t>
                </a:r>
                <a:r>
                  <a:rPr lang="en-US" dirty="0" smtClean="0"/>
                  <a:t>similarity between </a:t>
                </a:r>
                <a:r>
                  <a:rPr lang="en-US" dirty="0"/>
                  <a:t>the set of Wikipedia pages linked by </a:t>
                </a:r>
                <a:r>
                  <a:rPr lang="en-US" dirty="0" err="1"/>
                  <a:t>Tagme</a:t>
                </a:r>
                <a:r>
                  <a:rPr lang="en-US" dirty="0"/>
                  <a:t> to the query </a:t>
                </a:r>
                <a14:m>
                  <m:oMath xmlns:m="http://schemas.openxmlformats.org/officeDocument/2006/math">
                    <m:r>
                      <a:rPr lang="en-US" i="1" dirty="0" smtClean="0">
                        <a:latin typeface="Cambria Math" panose="02040503050406030204" pitchFamily="18" charset="0"/>
                      </a:rPr>
                      <m:t>𝑞</m:t>
                    </m:r>
                  </m:oMath>
                </a14:m>
                <a:r>
                  <a:rPr lang="en-US" dirty="0"/>
                  <a:t> and the set of </a:t>
                </a:r>
                <a:r>
                  <a:rPr lang="en-US" dirty="0" smtClean="0"/>
                  <a:t>pages linked </a:t>
                </a:r>
                <a:r>
                  <a:rPr lang="en-US" dirty="0"/>
                  <a:t>to a </a:t>
                </a:r>
                <a:r>
                  <a:rPr lang="en-US" dirty="0" smtClean="0"/>
                  <a:t>given answer sentence </a:t>
                </a:r>
                <a14:m>
                  <m:oMath xmlns:m="http://schemas.openxmlformats.org/officeDocument/2006/math">
                    <m:r>
                      <a:rPr lang="en-US" i="1" dirty="0" smtClean="0">
                        <a:latin typeface="Cambria Math" panose="02040503050406030204" pitchFamily="18" charset="0"/>
                      </a:rPr>
                      <m:t>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1652" r="-519" b="-15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C96DDC0-6C89-4FEC-8C13-CDBDE7E0C0AC}" type="slidenum">
              <a:rPr lang="en-US" smtClean="0"/>
              <a:pPr/>
              <a:t>20</a:t>
            </a:fld>
            <a:endParaRPr lang="en-US"/>
          </a:p>
        </p:txBody>
      </p:sp>
    </p:spTree>
    <p:extLst>
      <p:ext uri="{BB962C8B-B14F-4D97-AF65-F5344CB8AC3E}">
        <p14:creationId xmlns:p14="http://schemas.microsoft.com/office/powerpoint/2010/main" val="263553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 Features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Why context features</a:t>
                </a:r>
              </a:p>
              <a:p>
                <a:pPr lvl="1"/>
                <a:r>
                  <a:rPr lang="en-US" dirty="0" smtClean="0"/>
                  <a:t>The </a:t>
                </a:r>
                <a:r>
                  <a:rPr lang="en-US" dirty="0"/>
                  <a:t>answer sentences are very likely to be surrounded by other answer </a:t>
                </a:r>
                <a:r>
                  <a:rPr lang="en-US" dirty="0" smtClean="0"/>
                  <a:t>sentences</a:t>
                </a:r>
              </a:p>
              <a:p>
                <a:pPr lvl="1"/>
                <a:r>
                  <a:rPr lang="en-US" dirty="0"/>
                  <a:t>We define the context of a sentence as the adjacent sentence before and after </a:t>
                </a:r>
                <a:r>
                  <a:rPr lang="en-US" dirty="0" smtClean="0"/>
                  <a:t>it</a:t>
                </a:r>
              </a:p>
              <a:p>
                <a:r>
                  <a:rPr lang="en-US" dirty="0"/>
                  <a:t>Context features could be generated based on any sentence </a:t>
                </a:r>
                <a:r>
                  <a:rPr lang="en-US" dirty="0" smtClean="0"/>
                  <a:t>features:</a:t>
                </a:r>
                <a:endParaRPr lang="en-US" dirty="0"/>
              </a:p>
              <a:p>
                <a:pPr lvl="1"/>
                <a:r>
                  <a:rPr lang="en-US" dirty="0" smtClean="0"/>
                  <a:t>&lt;Feature&gt;</a:t>
                </a:r>
                <a:r>
                  <a:rPr lang="en-US" dirty="0" err="1" smtClean="0"/>
                  <a:t>SentenceBefore</a:t>
                </a:r>
                <a:endParaRPr lang="en-US" dirty="0"/>
              </a:p>
              <a:p>
                <a:pPr lvl="1"/>
                <a:r>
                  <a:rPr lang="en-US" dirty="0" smtClean="0"/>
                  <a:t>&lt;Feature&gt;</a:t>
                </a:r>
                <a:r>
                  <a:rPr lang="en-US" dirty="0" err="1" smtClean="0"/>
                  <a:t>SentenceAfter</a:t>
                </a:r>
                <a:endParaRPr lang="en-US" dirty="0" smtClean="0"/>
              </a:p>
              <a:p>
                <a:pPr lvl="1"/>
                <a14:m>
                  <m:oMath xmlns:m="http://schemas.openxmlformats.org/officeDocument/2006/math">
                    <m:r>
                      <a:rPr lang="en-US" i="1" dirty="0" smtClean="0">
                        <a:latin typeface="Cambria Math" panose="02040503050406030204" pitchFamily="18" charset="0"/>
                      </a:rPr>
                      <m:t>12</m:t>
                    </m:r>
                  </m:oMath>
                </a14:m>
                <a:r>
                  <a:rPr lang="en-US" dirty="0"/>
                  <a:t> context features for MK features and </a:t>
                </a:r>
                <a14:m>
                  <m:oMath xmlns:m="http://schemas.openxmlformats.org/officeDocument/2006/math">
                    <m:r>
                      <a:rPr lang="en-US" i="1" dirty="0" smtClean="0">
                        <a:latin typeface="Cambria Math" panose="02040503050406030204" pitchFamily="18" charset="0"/>
                      </a:rPr>
                      <m:t>6</m:t>
                    </m:r>
                  </m:oMath>
                </a14:m>
                <a:r>
                  <a:rPr lang="en-US" dirty="0"/>
                  <a:t> context </a:t>
                </a:r>
                <a:r>
                  <a:rPr lang="en-US" dirty="0" smtClean="0"/>
                  <a:t>features for </a:t>
                </a:r>
                <a:r>
                  <a:rPr lang="en-US" dirty="0"/>
                  <a:t>semantic </a:t>
                </a:r>
                <a:r>
                  <a:rPr lang="en-US" dirty="0" smtClean="0"/>
                  <a:t>features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C96DDC0-6C89-4FEC-8C13-CDBDE7E0C0AC}" type="slidenum">
              <a:rPr lang="en-US" smtClean="0"/>
              <a:pPr/>
              <a:t>21</a:t>
            </a:fld>
            <a:endParaRPr lang="en-US"/>
          </a:p>
        </p:txBody>
      </p:sp>
    </p:spTree>
    <p:extLst>
      <p:ext uri="{BB962C8B-B14F-4D97-AF65-F5344CB8AC3E}">
        <p14:creationId xmlns:p14="http://schemas.microsoft.com/office/powerpoint/2010/main" val="1938311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Models</a:t>
            </a:r>
            <a:endParaRPr lang="en-US" dirty="0"/>
          </a:p>
        </p:txBody>
      </p:sp>
      <p:sp>
        <p:nvSpPr>
          <p:cNvPr id="3" name="Content Placeholder 2"/>
          <p:cNvSpPr>
            <a:spLocks noGrp="1"/>
          </p:cNvSpPr>
          <p:nvPr>
            <p:ph idx="1"/>
          </p:nvPr>
        </p:nvSpPr>
        <p:spPr/>
        <p:txBody>
          <a:bodyPr/>
          <a:lstStyle/>
          <a:p>
            <a:r>
              <a:rPr lang="en-US" dirty="0"/>
              <a:t>With the computed features, we carry out sentence re-ranking with L2R methods </a:t>
            </a:r>
            <a:r>
              <a:rPr lang="en-US" dirty="0" smtClean="0"/>
              <a:t>using the </a:t>
            </a:r>
            <a:r>
              <a:rPr lang="en-US" dirty="0"/>
              <a:t>following </a:t>
            </a:r>
            <a:r>
              <a:rPr lang="en-US" dirty="0" smtClean="0"/>
              <a:t>models</a:t>
            </a:r>
          </a:p>
          <a:p>
            <a:pPr lvl="1"/>
            <a:r>
              <a:rPr lang="en-US" dirty="0" smtClean="0"/>
              <a:t>MART</a:t>
            </a:r>
          </a:p>
          <a:p>
            <a:pPr lvl="1"/>
            <a:r>
              <a:rPr lang="en-US" dirty="0" err="1" smtClean="0"/>
              <a:t>LambdaMART</a:t>
            </a:r>
            <a:endParaRPr lang="en-US" dirty="0" smtClean="0"/>
          </a:p>
          <a:p>
            <a:pPr lvl="1"/>
            <a:r>
              <a:rPr lang="en-US" dirty="0"/>
              <a:t>Coordinate Ascent (CA)</a:t>
            </a:r>
          </a:p>
        </p:txBody>
      </p:sp>
      <p:sp>
        <p:nvSpPr>
          <p:cNvPr id="4" name="Slide Number Placeholder 3"/>
          <p:cNvSpPr>
            <a:spLocks noGrp="1"/>
          </p:cNvSpPr>
          <p:nvPr>
            <p:ph type="sldNum" sz="quarter" idx="12"/>
          </p:nvPr>
        </p:nvSpPr>
        <p:spPr/>
        <p:txBody>
          <a:bodyPr/>
          <a:lstStyle/>
          <a:p>
            <a:fld id="{FC96DDC0-6C89-4FEC-8C13-CDBDE7E0C0AC}" type="slidenum">
              <a:rPr lang="en-US" smtClean="0"/>
              <a:pPr/>
              <a:t>22</a:t>
            </a:fld>
            <a:endParaRPr lang="en-US"/>
          </a:p>
        </p:txBody>
      </p:sp>
    </p:spTree>
    <p:extLst>
      <p:ext uri="{BB962C8B-B14F-4D97-AF65-F5344CB8AC3E}">
        <p14:creationId xmlns:p14="http://schemas.microsoft.com/office/powerpoint/2010/main" val="3771197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23</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dirty="0">
                <a:solidFill>
                  <a:schemeClr val="bg1">
                    <a:lumMod val="65000"/>
                  </a:schemeClr>
                </a:solidFill>
                <a:latin typeface="Calibri" pitchFamily="34" charset="0"/>
              </a:rPr>
              <a:t>Related Work</a:t>
            </a:r>
          </a:p>
          <a:p>
            <a:r>
              <a:rPr lang="en-US" sz="3200" dirty="0">
                <a:solidFill>
                  <a:schemeClr val="bg1">
                    <a:lumMod val="65000"/>
                  </a:schemeClr>
                </a:solidFill>
                <a:latin typeface="Calibri" pitchFamily="34" charset="0"/>
              </a:rPr>
              <a:t>Task Definition and Data</a:t>
            </a:r>
          </a:p>
          <a:p>
            <a:r>
              <a:rPr lang="en-US" sz="3200" dirty="0" smtClean="0">
                <a:solidFill>
                  <a:schemeClr val="bg1">
                    <a:lumMod val="65000"/>
                  </a:schemeClr>
                </a:solidFill>
                <a:latin typeface="Calibri" pitchFamily="34" charset="0"/>
              </a:rPr>
              <a:t>Our Method</a:t>
            </a:r>
          </a:p>
          <a:p>
            <a:pPr lvl="1"/>
            <a:r>
              <a:rPr lang="en-US" sz="2800" dirty="0" smtClean="0">
                <a:solidFill>
                  <a:schemeClr val="bg1">
                    <a:lumMod val="65000"/>
                  </a:schemeClr>
                </a:solidFill>
                <a:latin typeface="Calibri" pitchFamily="34" charset="0"/>
              </a:rPr>
              <a:t>Baseline Experiments</a:t>
            </a:r>
          </a:p>
          <a:p>
            <a:pPr lvl="1"/>
            <a:r>
              <a:rPr lang="en-US" sz="2800" dirty="0">
                <a:solidFill>
                  <a:schemeClr val="bg1">
                    <a:lumMod val="65000"/>
                  </a:schemeClr>
                </a:solidFill>
                <a:latin typeface="Calibri" pitchFamily="34" charset="0"/>
              </a:rPr>
              <a:t>Capturing Semantics and Context</a:t>
            </a:r>
          </a:p>
          <a:p>
            <a:r>
              <a:rPr lang="en-US" sz="3200" b="1"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430452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Experiment Settings</a:t>
            </a:r>
          </a:p>
          <a:p>
            <a:pPr lvl="1"/>
            <a:r>
              <a:rPr lang="en-US" dirty="0"/>
              <a:t>Use </a:t>
            </a:r>
            <a:r>
              <a:rPr lang="en-US" dirty="0" err="1"/>
              <a:t>WebAP</a:t>
            </a:r>
            <a:r>
              <a:rPr lang="en-US" dirty="0"/>
              <a:t> dataset as the </a:t>
            </a:r>
            <a:r>
              <a:rPr lang="en-US" dirty="0" smtClean="0"/>
              <a:t>benchmark</a:t>
            </a:r>
          </a:p>
          <a:p>
            <a:pPr lvl="1"/>
            <a:r>
              <a:rPr lang="en-US" dirty="0" smtClean="0"/>
              <a:t>Partition </a:t>
            </a:r>
            <a:r>
              <a:rPr lang="en-US" dirty="0"/>
              <a:t>data by queries and conducting </a:t>
            </a:r>
            <a:r>
              <a:rPr lang="en-US" dirty="0" smtClean="0"/>
              <a:t>5-fold </a:t>
            </a:r>
            <a:r>
              <a:rPr lang="en-US" dirty="0"/>
              <a:t>cross </a:t>
            </a:r>
            <a:r>
              <a:rPr lang="en-US" dirty="0" smtClean="0"/>
              <a:t>validation</a:t>
            </a:r>
          </a:p>
          <a:p>
            <a:pPr lvl="1"/>
            <a:r>
              <a:rPr lang="en-US" dirty="0" err="1" smtClean="0"/>
              <a:t>SummaryRank</a:t>
            </a:r>
            <a:r>
              <a:rPr lang="en-US" dirty="0" smtClean="0"/>
              <a:t> </a:t>
            </a:r>
            <a:r>
              <a:rPr lang="en-US" dirty="0"/>
              <a:t>for </a:t>
            </a:r>
            <a:r>
              <a:rPr lang="en-US" dirty="0" smtClean="0"/>
              <a:t>feature extraction</a:t>
            </a:r>
          </a:p>
          <a:p>
            <a:pPr lvl="1"/>
            <a:r>
              <a:rPr lang="en-US" dirty="0" err="1" smtClean="0"/>
              <a:t>RankLib</a:t>
            </a:r>
            <a:r>
              <a:rPr lang="en-US" dirty="0" smtClean="0"/>
              <a:t> </a:t>
            </a:r>
            <a:r>
              <a:rPr lang="en-US" dirty="0"/>
              <a:t>to implement MART and </a:t>
            </a:r>
            <a:r>
              <a:rPr lang="en-US" dirty="0" smtClean="0"/>
              <a:t>CA</a:t>
            </a:r>
          </a:p>
          <a:p>
            <a:pPr lvl="1"/>
            <a:r>
              <a:rPr lang="en-US" dirty="0" err="1" smtClean="0"/>
              <a:t>jforests</a:t>
            </a:r>
            <a:r>
              <a:rPr lang="en-US" dirty="0" smtClean="0"/>
              <a:t> </a:t>
            </a:r>
            <a:r>
              <a:rPr lang="en-US" dirty="0"/>
              <a:t>to </a:t>
            </a:r>
            <a:r>
              <a:rPr lang="en-US" dirty="0" smtClean="0"/>
              <a:t>implement </a:t>
            </a:r>
            <a:r>
              <a:rPr lang="en-US" dirty="0" err="1" smtClean="0"/>
              <a:t>LambdaMART</a:t>
            </a:r>
            <a:endParaRPr lang="en-US" dirty="0" smtClean="0"/>
          </a:p>
          <a:p>
            <a:pPr lvl="1"/>
            <a:r>
              <a:rPr lang="en-US" dirty="0" smtClean="0"/>
              <a:t>Metrics: NDCG@10</a:t>
            </a:r>
            <a:r>
              <a:rPr lang="en-US" dirty="0"/>
              <a:t>, P@10 and MRR, focusing on the accuracy of top </a:t>
            </a:r>
            <a:r>
              <a:rPr lang="en-US" dirty="0" smtClean="0"/>
              <a:t>ranked answer </a:t>
            </a:r>
            <a:r>
              <a:rPr lang="en-US" dirty="0"/>
              <a:t>sentences in the </a:t>
            </a:r>
            <a:r>
              <a:rPr lang="en-US" dirty="0" smtClean="0"/>
              <a:t>results</a:t>
            </a:r>
          </a:p>
        </p:txBody>
      </p:sp>
      <p:sp>
        <p:nvSpPr>
          <p:cNvPr id="4" name="Slide Number Placeholder 3"/>
          <p:cNvSpPr>
            <a:spLocks noGrp="1"/>
          </p:cNvSpPr>
          <p:nvPr>
            <p:ph type="sldNum" sz="quarter" idx="12"/>
          </p:nvPr>
        </p:nvSpPr>
        <p:spPr/>
        <p:txBody>
          <a:bodyPr/>
          <a:lstStyle/>
          <a:p>
            <a:fld id="{FC96DDC0-6C89-4FEC-8C13-CDBDE7E0C0AC}" type="slidenum">
              <a:rPr lang="en-US" smtClean="0"/>
              <a:pPr/>
              <a:t>24</a:t>
            </a:fld>
            <a:endParaRPr lang="en-US"/>
          </a:p>
        </p:txBody>
      </p:sp>
    </p:spTree>
    <p:extLst>
      <p:ext uri="{BB962C8B-B14F-4D97-AF65-F5344CB8AC3E}">
        <p14:creationId xmlns:p14="http://schemas.microsoft.com/office/powerpoint/2010/main" val="428161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Overall Analysis of Results</a:t>
            </a:r>
          </a:p>
        </p:txBody>
      </p:sp>
      <p:sp>
        <p:nvSpPr>
          <p:cNvPr id="3" name="Content Placeholder 2"/>
          <p:cNvSpPr>
            <a:spLocks noGrp="1"/>
          </p:cNvSpPr>
          <p:nvPr>
            <p:ph idx="1"/>
          </p:nvPr>
        </p:nvSpPr>
        <p:spPr/>
        <p:txBody>
          <a:bodyPr/>
          <a:lstStyle/>
          <a:p>
            <a:r>
              <a:rPr lang="en-US" dirty="0"/>
              <a:t>For feature set comparison, the results are quite consistent across the three different </a:t>
            </a:r>
            <a:r>
              <a:rPr lang="en-US" dirty="0" smtClean="0"/>
              <a:t>learning models </a:t>
            </a:r>
            <a:r>
              <a:rPr lang="en-US" dirty="0"/>
              <a:t>where the combination of MK, semantic features, and context features </a:t>
            </a:r>
            <a:r>
              <a:rPr lang="en-US" dirty="0" smtClean="0"/>
              <a:t>achieve the </a:t>
            </a:r>
            <a:r>
              <a:rPr lang="en-US" dirty="0"/>
              <a:t>best results for all three learning model </a:t>
            </a:r>
            <a:r>
              <a:rPr lang="en-US" dirty="0" smtClean="0"/>
              <a:t>settings</a:t>
            </a:r>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25</a:t>
            </a:fld>
            <a:endParaRPr lang="en-US"/>
          </a:p>
        </p:txBody>
      </p:sp>
      <p:pic>
        <p:nvPicPr>
          <p:cNvPr id="6" name="Picture 5"/>
          <p:cNvPicPr>
            <a:picLocks noChangeAspect="1"/>
          </p:cNvPicPr>
          <p:nvPr/>
        </p:nvPicPr>
        <p:blipFill>
          <a:blip r:embed="rId3"/>
          <a:stretch>
            <a:fillRect/>
          </a:stretch>
        </p:blipFill>
        <p:spPr>
          <a:xfrm>
            <a:off x="821353" y="3200400"/>
            <a:ext cx="7560647" cy="3003132"/>
          </a:xfrm>
          <a:prstGeom prst="rect">
            <a:avLst/>
          </a:prstGeom>
        </p:spPr>
      </p:pic>
    </p:spTree>
    <p:extLst>
      <p:ext uri="{BB962C8B-B14F-4D97-AF65-F5344CB8AC3E}">
        <p14:creationId xmlns:p14="http://schemas.microsoft.com/office/powerpoint/2010/main" val="3789446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Overall Analysis of Results</a:t>
            </a:r>
          </a:p>
        </p:txBody>
      </p:sp>
      <p:sp>
        <p:nvSpPr>
          <p:cNvPr id="3" name="Content Placeholder 2"/>
          <p:cNvSpPr>
            <a:spLocks noGrp="1"/>
          </p:cNvSpPr>
          <p:nvPr>
            <p:ph idx="1"/>
          </p:nvPr>
        </p:nvSpPr>
        <p:spPr/>
        <p:txBody>
          <a:bodyPr/>
          <a:lstStyle/>
          <a:p>
            <a:r>
              <a:rPr lang="en-US" dirty="0" smtClean="0"/>
              <a:t>For learning </a:t>
            </a:r>
            <a:r>
              <a:rPr lang="en-US" dirty="0"/>
              <a:t>model comparison, MART achieves the best performance </a:t>
            </a:r>
            <a:r>
              <a:rPr lang="en-US" dirty="0" smtClean="0"/>
              <a:t>with MK </a:t>
            </a:r>
            <a:r>
              <a:rPr lang="en-US" dirty="0"/>
              <a:t>+ Semantics + Context(All) </a:t>
            </a:r>
            <a:r>
              <a:rPr lang="en-US" dirty="0" smtClean="0"/>
              <a:t>features</a:t>
            </a:r>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26</a:t>
            </a:fld>
            <a:endParaRPr lang="en-US"/>
          </a:p>
        </p:txBody>
      </p:sp>
      <p:pic>
        <p:nvPicPr>
          <p:cNvPr id="7" name="Picture 6"/>
          <p:cNvPicPr>
            <a:picLocks noChangeAspect="1"/>
          </p:cNvPicPr>
          <p:nvPr/>
        </p:nvPicPr>
        <p:blipFill>
          <a:blip r:embed="rId3"/>
          <a:stretch>
            <a:fillRect/>
          </a:stretch>
        </p:blipFill>
        <p:spPr>
          <a:xfrm>
            <a:off x="821353" y="3200400"/>
            <a:ext cx="7560647" cy="3003132"/>
          </a:xfrm>
          <a:prstGeom prst="rect">
            <a:avLst/>
          </a:prstGeom>
        </p:spPr>
      </p:pic>
    </p:spTree>
    <p:extLst>
      <p:ext uri="{BB962C8B-B14F-4D97-AF65-F5344CB8AC3E}">
        <p14:creationId xmlns:p14="http://schemas.microsoft.com/office/powerpoint/2010/main" val="1945282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Top Ranked Sentences</a:t>
            </a:r>
          </a:p>
        </p:txBody>
      </p:sp>
      <p:sp>
        <p:nvSpPr>
          <p:cNvPr id="4" name="Slide Number Placeholder 3"/>
          <p:cNvSpPr>
            <a:spLocks noGrp="1"/>
          </p:cNvSpPr>
          <p:nvPr>
            <p:ph type="sldNum" sz="quarter" idx="12"/>
          </p:nvPr>
        </p:nvSpPr>
        <p:spPr/>
        <p:txBody>
          <a:bodyPr/>
          <a:lstStyle/>
          <a:p>
            <a:fld id="{FC96DDC0-6C89-4FEC-8C13-CDBDE7E0C0AC}" type="slidenum">
              <a:rPr lang="en-US" smtClean="0"/>
              <a:pPr/>
              <a:t>27</a:t>
            </a:fld>
            <a:endParaRPr lang="en-US"/>
          </a:p>
        </p:txBody>
      </p:sp>
      <p:pic>
        <p:nvPicPr>
          <p:cNvPr id="3" name="Picture 2"/>
          <p:cNvPicPr>
            <a:picLocks noChangeAspect="1"/>
          </p:cNvPicPr>
          <p:nvPr/>
        </p:nvPicPr>
        <p:blipFill>
          <a:blip r:embed="rId3"/>
          <a:stretch>
            <a:fillRect/>
          </a:stretch>
        </p:blipFill>
        <p:spPr>
          <a:xfrm>
            <a:off x="0" y="1519236"/>
            <a:ext cx="9144000" cy="4239699"/>
          </a:xfrm>
          <a:prstGeom prst="rect">
            <a:avLst/>
          </a:prstGeom>
        </p:spPr>
      </p:pic>
    </p:spTree>
    <p:extLst>
      <p:ext uri="{BB962C8B-B14F-4D97-AF65-F5344CB8AC3E}">
        <p14:creationId xmlns:p14="http://schemas.microsoft.com/office/powerpoint/2010/main" val="2256470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28</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dirty="0">
                <a:solidFill>
                  <a:schemeClr val="bg1">
                    <a:lumMod val="65000"/>
                  </a:schemeClr>
                </a:solidFill>
                <a:latin typeface="Calibri" pitchFamily="34" charset="0"/>
              </a:rPr>
              <a:t>Related Work</a:t>
            </a:r>
          </a:p>
          <a:p>
            <a:r>
              <a:rPr lang="en-US" sz="3200" dirty="0">
                <a:solidFill>
                  <a:schemeClr val="bg1">
                    <a:lumMod val="65000"/>
                  </a:schemeClr>
                </a:solidFill>
                <a:latin typeface="Calibri" pitchFamily="34" charset="0"/>
              </a:rPr>
              <a:t>Task Definition and Data</a:t>
            </a:r>
          </a:p>
          <a:p>
            <a:r>
              <a:rPr lang="en-US" sz="3200" dirty="0" smtClean="0">
                <a:solidFill>
                  <a:schemeClr val="bg1">
                    <a:lumMod val="65000"/>
                  </a:schemeClr>
                </a:solidFill>
                <a:latin typeface="Calibri" pitchFamily="34" charset="0"/>
              </a:rPr>
              <a:t>Our Method</a:t>
            </a:r>
          </a:p>
          <a:p>
            <a:pPr lvl="1"/>
            <a:r>
              <a:rPr lang="en-US" sz="2800" dirty="0" smtClean="0">
                <a:solidFill>
                  <a:schemeClr val="bg1">
                    <a:lumMod val="65000"/>
                  </a:schemeClr>
                </a:solidFill>
                <a:latin typeface="Calibri" pitchFamily="34" charset="0"/>
              </a:rPr>
              <a:t>Baseline Experiments</a:t>
            </a:r>
          </a:p>
          <a:p>
            <a:pPr lvl="1"/>
            <a:r>
              <a:rPr lang="en-US" sz="2800" dirty="0">
                <a:solidFill>
                  <a:schemeClr val="bg1">
                    <a:lumMod val="65000"/>
                  </a:schemeClr>
                </a:solidFill>
                <a:latin typeface="Calibri" pitchFamily="34" charset="0"/>
              </a:rPr>
              <a:t>Capturing Semantics and Context</a:t>
            </a:r>
          </a:p>
          <a:p>
            <a:r>
              <a:rPr lang="en-US" sz="3200" dirty="0" smtClean="0">
                <a:solidFill>
                  <a:schemeClr val="bg1">
                    <a:lumMod val="65000"/>
                  </a:schemeClr>
                </a:solidFill>
                <a:latin typeface="Calibri" pitchFamily="34" charset="0"/>
              </a:rPr>
              <a:t>Experiments</a:t>
            </a:r>
          </a:p>
          <a:p>
            <a:r>
              <a:rPr lang="en-US" sz="3200" b="1" dirty="0" smtClean="0">
                <a:latin typeface="Calibri" pitchFamily="34" charset="0"/>
              </a:rPr>
              <a:t>Conclusion and Future Work</a:t>
            </a:r>
          </a:p>
        </p:txBody>
      </p:sp>
    </p:spTree>
    <p:extLst>
      <p:ext uri="{BB962C8B-B14F-4D97-AF65-F5344CB8AC3E}">
        <p14:creationId xmlns:p14="http://schemas.microsoft.com/office/powerpoint/2010/main" val="2695249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and Future Work</a:t>
            </a:r>
            <a:endParaRPr lang="en-US" dirty="0"/>
          </a:p>
        </p:txBody>
      </p:sp>
      <p:sp>
        <p:nvSpPr>
          <p:cNvPr id="3" name="Content Placeholder 2"/>
          <p:cNvSpPr>
            <a:spLocks noGrp="1"/>
          </p:cNvSpPr>
          <p:nvPr>
            <p:ph idx="1"/>
          </p:nvPr>
        </p:nvSpPr>
        <p:spPr/>
        <p:txBody>
          <a:bodyPr>
            <a:normAutofit/>
          </a:bodyPr>
          <a:lstStyle/>
          <a:p>
            <a:r>
              <a:rPr lang="en-US" dirty="0" smtClean="0"/>
              <a:t>Conclusion</a:t>
            </a:r>
          </a:p>
          <a:p>
            <a:pPr lvl="1"/>
            <a:r>
              <a:rPr lang="en-US" dirty="0"/>
              <a:t>F</a:t>
            </a:r>
            <a:r>
              <a:rPr lang="en-US" dirty="0" smtClean="0"/>
              <a:t>ormally </a:t>
            </a:r>
            <a:r>
              <a:rPr lang="en-US" dirty="0"/>
              <a:t>introduced the answer sentence retrieval task for </a:t>
            </a:r>
            <a:r>
              <a:rPr lang="en-US" dirty="0" smtClean="0"/>
              <a:t>non-factoid Web queries</a:t>
            </a:r>
          </a:p>
          <a:p>
            <a:pPr lvl="1"/>
            <a:r>
              <a:rPr lang="en-US" dirty="0" smtClean="0"/>
              <a:t>Compared learning </a:t>
            </a:r>
            <a:r>
              <a:rPr lang="en-US" dirty="0"/>
              <a:t>to rank methods with baseline methods including language models and </a:t>
            </a:r>
            <a:r>
              <a:rPr lang="en-US" dirty="0" smtClean="0"/>
              <a:t>a CNN </a:t>
            </a:r>
            <a:r>
              <a:rPr lang="en-US" dirty="0"/>
              <a:t>based </a:t>
            </a:r>
            <a:r>
              <a:rPr lang="en-US" dirty="0" smtClean="0"/>
              <a:t>method</a:t>
            </a:r>
          </a:p>
          <a:p>
            <a:pPr lvl="1"/>
            <a:r>
              <a:rPr lang="en-US" dirty="0" smtClean="0"/>
              <a:t>Both </a:t>
            </a:r>
            <a:r>
              <a:rPr lang="en-US" dirty="0"/>
              <a:t>semantic and context features are useful for </a:t>
            </a:r>
            <a:r>
              <a:rPr lang="en-US" dirty="0" smtClean="0"/>
              <a:t>non-factoid</a:t>
            </a:r>
            <a:r>
              <a:rPr lang="en-US" dirty="0"/>
              <a:t> </a:t>
            </a:r>
            <a:r>
              <a:rPr lang="en-US" dirty="0" smtClean="0"/>
              <a:t>answer </a:t>
            </a:r>
            <a:r>
              <a:rPr lang="en-US" dirty="0"/>
              <a:t>sentences </a:t>
            </a:r>
            <a:r>
              <a:rPr lang="en-US" dirty="0" smtClean="0"/>
              <a:t>retrieval</a:t>
            </a:r>
          </a:p>
          <a:p>
            <a:pPr lvl="1"/>
            <a:r>
              <a:rPr lang="en-US" dirty="0"/>
              <a:t>Data and code publicly available to further </a:t>
            </a:r>
            <a:r>
              <a:rPr lang="en-US" dirty="0" smtClean="0"/>
              <a:t>research</a:t>
            </a:r>
          </a:p>
          <a:p>
            <a:r>
              <a:rPr lang="en-US" dirty="0" smtClean="0"/>
              <a:t>Future Work</a:t>
            </a:r>
          </a:p>
          <a:p>
            <a:pPr lvl="1"/>
            <a:r>
              <a:rPr lang="en-US" dirty="0" smtClean="0"/>
              <a:t>Investigate </a:t>
            </a:r>
            <a:r>
              <a:rPr lang="en-US" dirty="0"/>
              <a:t>more features such as syntactic </a:t>
            </a:r>
            <a:r>
              <a:rPr lang="en-US" dirty="0" smtClean="0"/>
              <a:t>features and </a:t>
            </a:r>
            <a:r>
              <a:rPr lang="en-US" dirty="0"/>
              <a:t>readability features </a:t>
            </a:r>
            <a:endParaRPr lang="en-US" dirty="0" smtClean="0"/>
          </a:p>
          <a:p>
            <a:pPr lvl="1"/>
            <a:r>
              <a:rPr lang="en-US" dirty="0" smtClean="0"/>
              <a:t>Learning an </a:t>
            </a:r>
            <a:r>
              <a:rPr lang="en-US" dirty="0"/>
              <a:t>effective representation of answer </a:t>
            </a:r>
            <a:r>
              <a:rPr lang="en-US" dirty="0" smtClean="0"/>
              <a:t>sentences </a:t>
            </a:r>
            <a:r>
              <a:rPr lang="en-US" dirty="0"/>
              <a:t>for information </a:t>
            </a:r>
            <a:r>
              <a:rPr lang="en-US" dirty="0" smtClean="0"/>
              <a:t>retrieval</a:t>
            </a:r>
          </a:p>
          <a:p>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29</a:t>
            </a:fld>
            <a:endParaRPr lang="en-US"/>
          </a:p>
        </p:txBody>
      </p:sp>
    </p:spTree>
    <p:extLst>
      <p:ext uri="{BB962C8B-B14F-4D97-AF65-F5344CB8AC3E}">
        <p14:creationId xmlns:p14="http://schemas.microsoft.com/office/powerpoint/2010/main" val="400331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
            </a:r>
            <a:r>
              <a:rPr lang="en-US" altLang="zh-CN" dirty="0" smtClean="0"/>
              <a:t>otivation</a:t>
            </a:r>
            <a:endParaRPr lang="en-US" dirty="0"/>
          </a:p>
        </p:txBody>
      </p:sp>
      <p:sp>
        <p:nvSpPr>
          <p:cNvPr id="3" name="Content Placeholder 2"/>
          <p:cNvSpPr>
            <a:spLocks noGrp="1"/>
          </p:cNvSpPr>
          <p:nvPr>
            <p:ph idx="1"/>
          </p:nvPr>
        </p:nvSpPr>
        <p:spPr/>
        <p:txBody>
          <a:bodyPr/>
          <a:lstStyle/>
          <a:p>
            <a:r>
              <a:rPr lang="en-US" dirty="0" smtClean="0"/>
              <a:t>Provide </a:t>
            </a:r>
            <a:r>
              <a:rPr lang="en-US" dirty="0"/>
              <a:t>answers in </a:t>
            </a:r>
            <a:r>
              <a:rPr lang="en-US" dirty="0" smtClean="0"/>
              <a:t>finer grained text </a:t>
            </a:r>
            <a:r>
              <a:rPr lang="en-US" dirty="0"/>
              <a:t>units, rather than to simply rank lists of documents in response </a:t>
            </a:r>
            <a:r>
              <a:rPr lang="en-US" dirty="0" smtClean="0"/>
              <a:t>to Web queries</a:t>
            </a:r>
          </a:p>
          <a:p>
            <a:pPr lvl="1"/>
            <a:r>
              <a:rPr lang="en-US" dirty="0" smtClean="0"/>
              <a:t>Save </a:t>
            </a:r>
            <a:r>
              <a:rPr lang="en-US" dirty="0"/>
              <a:t>the users’ efforts in fulfilling their information </a:t>
            </a:r>
            <a:r>
              <a:rPr lang="en-US" dirty="0" smtClean="0"/>
              <a:t>needs</a:t>
            </a:r>
          </a:p>
          <a:p>
            <a:pPr lvl="1"/>
            <a:r>
              <a:rPr lang="en-US" dirty="0" smtClean="0"/>
              <a:t>Improve </a:t>
            </a:r>
            <a:r>
              <a:rPr lang="en-US" dirty="0"/>
              <a:t>the user experience in applications where the output bandwidth is limited, such </a:t>
            </a:r>
            <a:r>
              <a:rPr lang="en-US" dirty="0" smtClean="0"/>
              <a:t>as mobile </a:t>
            </a:r>
            <a:r>
              <a:rPr lang="en-US" dirty="0"/>
              <a:t>Web search and spoken </a:t>
            </a:r>
            <a:r>
              <a:rPr lang="en-US" dirty="0" smtClean="0"/>
              <a:t>search</a:t>
            </a:r>
            <a:endParaRPr lang="en-US" dirty="0"/>
          </a:p>
        </p:txBody>
      </p:sp>
      <p:sp>
        <p:nvSpPr>
          <p:cNvPr id="4" name="Slide Number Placeholder 3"/>
          <p:cNvSpPr>
            <a:spLocks noGrp="1"/>
          </p:cNvSpPr>
          <p:nvPr>
            <p:ph type="sldNum" sz="quarter" idx="12"/>
          </p:nvPr>
        </p:nvSpPr>
        <p:spPr>
          <a:xfrm>
            <a:off x="6633014" y="6492875"/>
            <a:ext cx="2133600" cy="365125"/>
          </a:xfrm>
        </p:spPr>
        <p:txBody>
          <a:bodyPr/>
          <a:lstStyle/>
          <a:p>
            <a:fld id="{FC96DDC0-6C89-4FEC-8C13-CDBDE7E0C0AC}" type="slidenum">
              <a:rPr lang="en-US" smtClean="0"/>
              <a:pPr/>
              <a:t>3</a:t>
            </a:fld>
            <a:endParaRPr lang="en-US"/>
          </a:p>
        </p:txBody>
      </p:sp>
      <p:pic>
        <p:nvPicPr>
          <p:cNvPr id="7" name="Picture 6"/>
          <p:cNvPicPr>
            <a:picLocks noChangeAspect="1"/>
          </p:cNvPicPr>
          <p:nvPr/>
        </p:nvPicPr>
        <p:blipFill rotWithShape="1">
          <a:blip r:embed="rId3"/>
          <a:srcRect l="13549"/>
          <a:stretch/>
        </p:blipFill>
        <p:spPr>
          <a:xfrm>
            <a:off x="990600" y="3470875"/>
            <a:ext cx="4043680" cy="2975962"/>
          </a:xfrm>
          <a:prstGeom prst="rect">
            <a:avLst/>
          </a:prstGeom>
        </p:spPr>
      </p:pic>
      <p:pic>
        <p:nvPicPr>
          <p:cNvPr id="8" name="Picture 7"/>
          <p:cNvPicPr>
            <a:picLocks noChangeAspect="1"/>
          </p:cNvPicPr>
          <p:nvPr/>
        </p:nvPicPr>
        <p:blipFill rotWithShape="1">
          <a:blip r:embed="rId4"/>
          <a:srcRect l="14444"/>
          <a:stretch/>
        </p:blipFill>
        <p:spPr>
          <a:xfrm>
            <a:off x="5257800" y="3425058"/>
            <a:ext cx="3207385" cy="3067817"/>
          </a:xfrm>
          <a:prstGeom prst="rect">
            <a:avLst/>
          </a:prstGeom>
        </p:spPr>
      </p:pic>
    </p:spTree>
    <p:extLst>
      <p:ext uri="{BB962C8B-B14F-4D97-AF65-F5344CB8AC3E}">
        <p14:creationId xmlns:p14="http://schemas.microsoft.com/office/powerpoint/2010/main" val="2273851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C96DDC0-6C89-4FEC-8C13-CDBDE7E0C0AC}" type="slidenum">
              <a:rPr lang="en-US" smtClean="0"/>
              <a:pPr/>
              <a:t>30</a:t>
            </a:fld>
            <a:endParaRPr lang="en-US"/>
          </a:p>
        </p:txBody>
      </p:sp>
      <p:sp>
        <p:nvSpPr>
          <p:cNvPr id="3" name="标题 2"/>
          <p:cNvSpPr>
            <a:spLocks noGrp="1"/>
          </p:cNvSpPr>
          <p:nvPr>
            <p:ph type="ctrTitle"/>
          </p:nvPr>
        </p:nvSpPr>
        <p:spPr/>
        <p:txBody>
          <a:bodyPr>
            <a:normAutofit fontScale="90000"/>
          </a:bodyPr>
          <a:lstStyle/>
          <a:p>
            <a:r>
              <a:rPr lang="en-US" altLang="zh-CN" dirty="0" smtClean="0"/>
              <a:t>Thank You</a:t>
            </a:r>
            <a:br>
              <a:rPr lang="en-US" altLang="zh-CN" dirty="0" smtClean="0"/>
            </a:br>
            <a:r>
              <a:rPr lang="en-US" altLang="zh-CN" sz="2700" dirty="0" smtClean="0"/>
              <a:t>Q&amp;A</a:t>
            </a:r>
            <a:r>
              <a:rPr lang="en-US" altLang="zh-CN" sz="1800" dirty="0" smtClean="0"/>
              <a:t/>
            </a:r>
            <a:br>
              <a:rPr lang="en-US" altLang="zh-CN" sz="1800" dirty="0" smtClean="0"/>
            </a:br>
            <a:r>
              <a:rPr lang="en-US" altLang="zh-CN" sz="1800" dirty="0" smtClean="0"/>
              <a:t>Data :</a:t>
            </a:r>
            <a:r>
              <a:rPr lang="en-US" sz="1800" dirty="0">
                <a:hlinkClick r:id="rId2"/>
              </a:rPr>
              <a:t>https://ciir.cs.umass.edu/downloads/</a:t>
            </a:r>
            <a:r>
              <a:rPr lang="en-US" sz="1800" dirty="0" err="1">
                <a:hlinkClick r:id="rId2"/>
              </a:rPr>
              <a:t>WebAP</a:t>
            </a:r>
            <a:r>
              <a:rPr lang="en-US" sz="1800" dirty="0" smtClean="0">
                <a:hlinkClick r:id="rId2"/>
              </a:rPr>
              <a:t>/</a:t>
            </a:r>
            <a:r>
              <a:rPr lang="en-US" sz="1800" dirty="0" smtClean="0"/>
              <a:t/>
            </a:r>
            <a:br>
              <a:rPr lang="en-US" sz="1800" dirty="0" smtClean="0"/>
            </a:br>
            <a:r>
              <a:rPr lang="en-US" sz="1800" dirty="0" smtClean="0"/>
              <a:t>Code</a:t>
            </a:r>
            <a:r>
              <a:rPr lang="en-US" sz="1800" dirty="0"/>
              <a:t>: </a:t>
            </a:r>
            <a:r>
              <a:rPr lang="en-US" sz="1800" dirty="0">
                <a:hlinkClick r:id="rId3"/>
              </a:rPr>
              <a:t>http://rmit-ir.github.io/SummaryRank</a:t>
            </a:r>
            <a:r>
              <a:rPr lang="en-US" sz="1800" dirty="0" smtClean="0">
                <a:hlinkClick r:id="rId3"/>
              </a:rPr>
              <a:t>/</a:t>
            </a:r>
            <a:r>
              <a:rPr lang="en-US" sz="1800" dirty="0" smtClean="0"/>
              <a:t> </a:t>
            </a:r>
            <a:br>
              <a:rPr lang="en-US" sz="1800" dirty="0" smtClean="0"/>
            </a:br>
            <a:r>
              <a:rPr lang="en-US" sz="1800" dirty="0" smtClean="0"/>
              <a:t/>
            </a:r>
            <a:br>
              <a:rPr lang="en-US" sz="1800" dirty="0" smtClean="0"/>
            </a:br>
            <a:r>
              <a:rPr lang="en-US" sz="1800" dirty="0" smtClean="0"/>
              <a:t>Email: </a:t>
            </a:r>
            <a:r>
              <a:rPr lang="en-US" sz="1800" dirty="0" smtClean="0">
                <a:hlinkClick r:id="rId4"/>
              </a:rPr>
              <a:t>lyang@cs.umass.edu</a:t>
            </a:r>
            <a:r>
              <a:rPr lang="en-US" sz="1800" dirty="0" smtClean="0"/>
              <a:t> </a:t>
            </a:r>
            <a:br>
              <a:rPr lang="en-US" sz="1800" dirty="0" smtClean="0"/>
            </a:br>
            <a:r>
              <a:rPr lang="en-US" altLang="zh-CN" sz="1800" dirty="0">
                <a:hlinkClick r:id="rId5"/>
              </a:rPr>
              <a:t>https://sites.google.com/site/lyangwww/</a:t>
            </a:r>
            <a:r>
              <a:rPr lang="en-US" sz="1800" dirty="0"/>
              <a:t/>
            </a:r>
            <a:br>
              <a:rPr lang="en-US" sz="1800" dirty="0"/>
            </a:br>
            <a:endParaRPr lang="zh-CN" altLang="en-US" sz="1800" dirty="0"/>
          </a:p>
        </p:txBody>
      </p:sp>
      <p:pic>
        <p:nvPicPr>
          <p:cNvPr id="4" name="Picture 3"/>
          <p:cNvPicPr>
            <a:picLocks noChangeAspect="1"/>
          </p:cNvPicPr>
          <p:nvPr/>
        </p:nvPicPr>
        <p:blipFill>
          <a:blip r:embed="rId6"/>
          <a:stretch>
            <a:fillRect/>
          </a:stretch>
        </p:blipFill>
        <p:spPr>
          <a:xfrm>
            <a:off x="76200" y="4938985"/>
            <a:ext cx="990600" cy="1047205"/>
          </a:xfrm>
          <a:prstGeom prst="rect">
            <a:avLst/>
          </a:prstGeom>
        </p:spPr>
      </p:pic>
      <p:pic>
        <p:nvPicPr>
          <p:cNvPr id="5" name="Picture 4"/>
          <p:cNvPicPr>
            <a:picLocks noChangeAspect="1"/>
          </p:cNvPicPr>
          <p:nvPr/>
        </p:nvPicPr>
        <p:blipFill>
          <a:blip r:embed="rId7"/>
          <a:stretch>
            <a:fillRect/>
          </a:stretch>
        </p:blipFill>
        <p:spPr>
          <a:xfrm>
            <a:off x="3832860" y="5275202"/>
            <a:ext cx="1493520" cy="521444"/>
          </a:xfrm>
          <a:prstGeom prst="rect">
            <a:avLst/>
          </a:prstGeom>
        </p:spPr>
      </p:pic>
      <p:pic>
        <p:nvPicPr>
          <p:cNvPr id="6" name="Picture 5"/>
          <p:cNvPicPr>
            <a:picLocks noChangeAspect="1"/>
          </p:cNvPicPr>
          <p:nvPr/>
        </p:nvPicPr>
        <p:blipFill>
          <a:blip r:embed="rId8"/>
          <a:stretch>
            <a:fillRect/>
          </a:stretch>
        </p:blipFill>
        <p:spPr>
          <a:xfrm>
            <a:off x="7772400" y="5160294"/>
            <a:ext cx="1082040" cy="751261"/>
          </a:xfrm>
          <a:prstGeom prst="rect">
            <a:avLst/>
          </a:prstGeom>
        </p:spPr>
      </p:pic>
      <p:pic>
        <p:nvPicPr>
          <p:cNvPr id="7" name="Picture 6"/>
          <p:cNvPicPr>
            <a:picLocks noChangeAspect="1"/>
          </p:cNvPicPr>
          <p:nvPr/>
        </p:nvPicPr>
        <p:blipFill>
          <a:blip r:embed="rId9"/>
          <a:stretch>
            <a:fillRect/>
          </a:stretch>
        </p:blipFill>
        <p:spPr>
          <a:xfrm>
            <a:off x="1219200" y="5290786"/>
            <a:ext cx="1899920" cy="600747"/>
          </a:xfrm>
          <a:prstGeom prst="rect">
            <a:avLst/>
          </a:prstGeom>
        </p:spPr>
      </p:pic>
    </p:spTree>
    <p:extLst>
      <p:ext uri="{BB962C8B-B14F-4D97-AF65-F5344CB8AC3E}">
        <p14:creationId xmlns:p14="http://schemas.microsoft.com/office/powerpoint/2010/main" val="2879512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
            </a:r>
            <a:r>
              <a:rPr lang="en-US" altLang="zh-CN" dirty="0"/>
              <a:t>otivation</a:t>
            </a:r>
            <a:endParaRPr lang="en-US" dirty="0"/>
          </a:p>
        </p:txBody>
      </p:sp>
      <p:sp>
        <p:nvSpPr>
          <p:cNvPr id="3" name="Content Placeholder 2"/>
          <p:cNvSpPr>
            <a:spLocks noGrp="1"/>
          </p:cNvSpPr>
          <p:nvPr>
            <p:ph idx="1"/>
          </p:nvPr>
        </p:nvSpPr>
        <p:spPr/>
        <p:txBody>
          <a:bodyPr/>
          <a:lstStyle/>
          <a:p>
            <a:r>
              <a:rPr lang="en-US" dirty="0" smtClean="0"/>
              <a:t>Finding answers for Non-factoid questions</a:t>
            </a:r>
          </a:p>
          <a:p>
            <a:r>
              <a:rPr lang="en-US" dirty="0" smtClean="0"/>
              <a:t>Factoid questions </a:t>
            </a:r>
            <a:r>
              <a:rPr lang="en-US" dirty="0" err="1" smtClean="0"/>
              <a:t>v.s</a:t>
            </a:r>
            <a:r>
              <a:rPr lang="en-US" dirty="0" smtClean="0"/>
              <a:t>. Non-factoid questions</a:t>
            </a:r>
          </a:p>
          <a:p>
            <a:pPr lvl="1"/>
            <a:r>
              <a:rPr lang="en-US" dirty="0" smtClean="0"/>
              <a:t>How </a:t>
            </a:r>
            <a:r>
              <a:rPr lang="en-US" dirty="0"/>
              <a:t>many people live in US</a:t>
            </a:r>
            <a:endParaRPr lang="en-US" dirty="0" smtClean="0"/>
          </a:p>
          <a:p>
            <a:pPr lvl="1"/>
            <a:r>
              <a:rPr lang="en-US" dirty="0"/>
              <a:t>How to apply visa to </a:t>
            </a:r>
            <a:r>
              <a:rPr lang="en-US" dirty="0" smtClean="0"/>
              <a:t>US</a:t>
            </a:r>
          </a:p>
          <a:p>
            <a:r>
              <a:rPr lang="en-US" dirty="0" smtClean="0"/>
              <a:t>Factoid question answering</a:t>
            </a:r>
          </a:p>
          <a:p>
            <a:pPr lvl="1"/>
            <a:r>
              <a:rPr lang="en-US" dirty="0" smtClean="0"/>
              <a:t>Significant </a:t>
            </a:r>
            <a:r>
              <a:rPr lang="en-US" dirty="0"/>
              <a:t>progress has been made </a:t>
            </a:r>
            <a:r>
              <a:rPr lang="en-US" dirty="0" smtClean="0"/>
              <a:t>in TREC QA track</a:t>
            </a:r>
          </a:p>
          <a:p>
            <a:r>
              <a:rPr lang="en-US" dirty="0" smtClean="0"/>
              <a:t>Non-factoid question </a:t>
            </a:r>
            <a:r>
              <a:rPr lang="en-US" dirty="0"/>
              <a:t>answering</a:t>
            </a:r>
            <a:endParaRPr lang="en-US" dirty="0" smtClean="0"/>
          </a:p>
          <a:p>
            <a:pPr lvl="1"/>
            <a:r>
              <a:rPr lang="en-US" dirty="0"/>
              <a:t>R</a:t>
            </a:r>
            <a:r>
              <a:rPr lang="en-US" dirty="0" smtClean="0"/>
              <a:t>emains </a:t>
            </a:r>
            <a:r>
              <a:rPr lang="en-US" dirty="0"/>
              <a:t>a critical </a:t>
            </a:r>
            <a:r>
              <a:rPr lang="en-US" dirty="0" smtClean="0"/>
              <a:t>challenge in QA</a:t>
            </a:r>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4</a:t>
            </a:fld>
            <a:endParaRPr lang="en-US"/>
          </a:p>
        </p:txBody>
      </p:sp>
    </p:spTree>
    <p:extLst>
      <p:ext uri="{BB962C8B-B14F-4D97-AF65-F5344CB8AC3E}">
        <p14:creationId xmlns:p14="http://schemas.microsoft.com/office/powerpoint/2010/main" val="162641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a:t>
            </a:r>
            <a:r>
              <a:rPr lang="en-US" dirty="0" smtClean="0"/>
              <a:t>nswer Sentence Retrieval</a:t>
            </a:r>
            <a:endParaRPr lang="en-US" dirty="0"/>
          </a:p>
        </p:txBody>
      </p:sp>
      <p:sp>
        <p:nvSpPr>
          <p:cNvPr id="3" name="Content Placeholder 2"/>
          <p:cNvSpPr>
            <a:spLocks noGrp="1"/>
          </p:cNvSpPr>
          <p:nvPr>
            <p:ph idx="1"/>
          </p:nvPr>
        </p:nvSpPr>
        <p:spPr/>
        <p:txBody>
          <a:bodyPr/>
          <a:lstStyle/>
          <a:p>
            <a:r>
              <a:rPr lang="en-US" dirty="0" smtClean="0"/>
              <a:t>Passages as Answers </a:t>
            </a:r>
            <a:r>
              <a:rPr lang="en-US" dirty="0" err="1" smtClean="0"/>
              <a:t>v.s</a:t>
            </a:r>
            <a:r>
              <a:rPr lang="en-US" dirty="0" smtClean="0"/>
              <a:t>. Sentences as Answers</a:t>
            </a:r>
          </a:p>
          <a:p>
            <a:pPr lvl="1" algn="just"/>
            <a:r>
              <a:rPr lang="en-US" dirty="0" smtClean="0"/>
              <a:t>Passage-level </a:t>
            </a:r>
            <a:r>
              <a:rPr lang="en-US" dirty="0"/>
              <a:t>answer retrieval can be difficult due to </a:t>
            </a:r>
            <a:r>
              <a:rPr lang="en-US" dirty="0" smtClean="0"/>
              <a:t>both the </a:t>
            </a:r>
            <a:r>
              <a:rPr lang="en-US" dirty="0"/>
              <a:t>vague definition of a passage and evaluation </a:t>
            </a:r>
            <a:r>
              <a:rPr lang="en-US" dirty="0" smtClean="0"/>
              <a:t>methods</a:t>
            </a:r>
          </a:p>
          <a:p>
            <a:pPr lvl="1" algn="just"/>
            <a:r>
              <a:rPr lang="en-US" dirty="0"/>
              <a:t>A more natural and </a:t>
            </a:r>
            <a:r>
              <a:rPr lang="en-US" dirty="0" smtClean="0"/>
              <a:t>direct approach: retrieve sentences </a:t>
            </a:r>
            <a:r>
              <a:rPr lang="en-US" dirty="0"/>
              <a:t>that are part of </a:t>
            </a:r>
            <a:r>
              <a:rPr lang="en-US" dirty="0" smtClean="0"/>
              <a:t>answers</a:t>
            </a:r>
          </a:p>
          <a:p>
            <a:pPr lvl="1" algn="just"/>
            <a:r>
              <a:rPr lang="en-US" dirty="0"/>
              <a:t>Sentences are </a:t>
            </a:r>
            <a:r>
              <a:rPr lang="en-US" dirty="0" smtClean="0"/>
              <a:t>basic expression </a:t>
            </a:r>
            <a:r>
              <a:rPr lang="en-US" dirty="0"/>
              <a:t>units in most if not all natural languages, and are easier to define and </a:t>
            </a:r>
            <a:r>
              <a:rPr lang="en-US" dirty="0" smtClean="0"/>
              <a:t>evaluate compared </a:t>
            </a:r>
            <a:r>
              <a:rPr lang="en-US" dirty="0"/>
              <a:t>with </a:t>
            </a:r>
            <a:r>
              <a:rPr lang="en-US" dirty="0" smtClean="0"/>
              <a:t>passages</a:t>
            </a:r>
          </a:p>
          <a:p>
            <a:pPr algn="just"/>
            <a:r>
              <a:rPr lang="en-US" dirty="0"/>
              <a:t>To facilitate research on this </a:t>
            </a:r>
            <a:r>
              <a:rPr lang="en-US" dirty="0" smtClean="0"/>
              <a:t>task, we </a:t>
            </a:r>
            <a:r>
              <a:rPr lang="en-US" dirty="0"/>
              <a:t>have created a benchmark data set referred as </a:t>
            </a:r>
            <a:r>
              <a:rPr lang="en-US" dirty="0" err="1"/>
              <a:t>WebAP</a:t>
            </a:r>
            <a:r>
              <a:rPr lang="en-US" dirty="0"/>
              <a:t> using a Web collection (</a:t>
            </a:r>
            <a:r>
              <a:rPr lang="en-US" dirty="0" smtClean="0"/>
              <a:t>TREC GOV2)</a:t>
            </a:r>
            <a:endParaRPr lang="en-US" dirty="0"/>
          </a:p>
          <a:p>
            <a:pPr algn="just"/>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5</a:t>
            </a:fld>
            <a:endParaRPr lang="en-US"/>
          </a:p>
        </p:txBody>
      </p:sp>
    </p:spTree>
    <p:extLst>
      <p:ext uri="{BB962C8B-B14F-4D97-AF65-F5344CB8AC3E}">
        <p14:creationId xmlns:p14="http://schemas.microsoft.com/office/powerpoint/2010/main" val="410058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3279"/>
            <a:ext cx="8077200" cy="532521"/>
          </a:xfrm>
        </p:spPr>
        <p:txBody>
          <a:bodyPr>
            <a:normAutofit fontScale="90000"/>
          </a:bodyPr>
          <a:lstStyle/>
          <a:p>
            <a:r>
              <a:rPr lang="en-US" dirty="0" smtClean="0"/>
              <a:t>First Attempt: Apply Existing Methods</a:t>
            </a:r>
            <a:endParaRPr lang="en-US" dirty="0"/>
          </a:p>
        </p:txBody>
      </p:sp>
      <p:sp>
        <p:nvSpPr>
          <p:cNvPr id="3" name="Content Placeholder 2"/>
          <p:cNvSpPr>
            <a:spLocks noGrp="1"/>
          </p:cNvSpPr>
          <p:nvPr>
            <p:ph idx="1"/>
          </p:nvPr>
        </p:nvSpPr>
        <p:spPr/>
        <p:txBody>
          <a:bodyPr/>
          <a:lstStyle/>
          <a:p>
            <a:pPr algn="just"/>
            <a:r>
              <a:rPr lang="en-US" dirty="0" smtClean="0"/>
              <a:t>Factoid </a:t>
            </a:r>
            <a:r>
              <a:rPr lang="en-US" dirty="0"/>
              <a:t>QA </a:t>
            </a:r>
            <a:r>
              <a:rPr lang="en-US" dirty="0" smtClean="0"/>
              <a:t>methods</a:t>
            </a:r>
          </a:p>
          <a:p>
            <a:pPr lvl="1" algn="just"/>
            <a:r>
              <a:rPr lang="en-US" dirty="0" smtClean="0"/>
              <a:t>A state-of the art method based on convolutional neural network(CNN)</a:t>
            </a:r>
          </a:p>
          <a:p>
            <a:pPr algn="just"/>
            <a:r>
              <a:rPr lang="en-US" dirty="0" smtClean="0"/>
              <a:t>Sentence selection methods</a:t>
            </a:r>
          </a:p>
          <a:p>
            <a:pPr lvl="1" algn="just"/>
            <a:r>
              <a:rPr lang="en-US" dirty="0" smtClean="0"/>
              <a:t>A machine learning method using six text matching features </a:t>
            </a:r>
          </a:p>
          <a:p>
            <a:pPr algn="just"/>
            <a:r>
              <a:rPr lang="en-US" dirty="0" smtClean="0"/>
              <a:t>Both methods just generate inferior results compared with traditional retrieval models like LM</a:t>
            </a:r>
          </a:p>
          <a:p>
            <a:pPr algn="just"/>
            <a:r>
              <a:rPr lang="en-US" dirty="0" smtClean="0">
                <a:solidFill>
                  <a:srgbClr val="0070C0"/>
                </a:solidFill>
              </a:rPr>
              <a:t>Confirms the need </a:t>
            </a:r>
            <a:r>
              <a:rPr lang="en-US" dirty="0"/>
              <a:t>of studying </a:t>
            </a:r>
            <a:r>
              <a:rPr lang="en-US" dirty="0">
                <a:solidFill>
                  <a:srgbClr val="0070C0"/>
                </a:solidFill>
              </a:rPr>
              <a:t>more effective </a:t>
            </a:r>
            <a:r>
              <a:rPr lang="en-US" dirty="0" smtClean="0">
                <a:solidFill>
                  <a:srgbClr val="0070C0"/>
                </a:solidFill>
              </a:rPr>
              <a:t>methods / features  </a:t>
            </a:r>
            <a:r>
              <a:rPr lang="en-US" dirty="0"/>
              <a:t>for </a:t>
            </a:r>
            <a:r>
              <a:rPr lang="en-US" dirty="0">
                <a:solidFill>
                  <a:srgbClr val="0070C0"/>
                </a:solidFill>
              </a:rPr>
              <a:t>answer sentence retrieval </a:t>
            </a:r>
            <a:r>
              <a:rPr lang="en-US" dirty="0"/>
              <a:t>for </a:t>
            </a:r>
            <a:r>
              <a:rPr lang="en-US" dirty="0" smtClean="0">
                <a:solidFill>
                  <a:srgbClr val="0070C0"/>
                </a:solidFill>
              </a:rPr>
              <a:t>non-factoid Web queries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FC96DDC0-6C89-4FEC-8C13-CDBDE7E0C0AC}" type="slidenum">
              <a:rPr lang="en-US" smtClean="0"/>
              <a:pPr/>
              <a:t>6</a:t>
            </a:fld>
            <a:endParaRPr lang="en-US"/>
          </a:p>
        </p:txBody>
      </p:sp>
    </p:spTree>
    <p:extLst>
      <p:ext uri="{BB962C8B-B14F-4D97-AF65-F5344CB8AC3E}">
        <p14:creationId xmlns:p14="http://schemas.microsoft.com/office/powerpoint/2010/main" val="91557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Key Observations</a:t>
            </a:r>
            <a:endParaRPr lang="en-US" dirty="0"/>
          </a:p>
        </p:txBody>
      </p:sp>
      <p:sp>
        <p:nvSpPr>
          <p:cNvPr id="3" name="Content Placeholder 2"/>
          <p:cNvSpPr>
            <a:spLocks noGrp="1"/>
          </p:cNvSpPr>
          <p:nvPr>
            <p:ph idx="1"/>
          </p:nvPr>
        </p:nvSpPr>
        <p:spPr/>
        <p:txBody>
          <a:bodyPr>
            <a:normAutofit/>
          </a:bodyPr>
          <a:lstStyle/>
          <a:p>
            <a:r>
              <a:rPr lang="en-US" dirty="0" smtClean="0"/>
              <a:t>Observation 1 from </a:t>
            </a:r>
            <a:r>
              <a:rPr lang="en-US" dirty="0" err="1" smtClean="0"/>
              <a:t>WebAP</a:t>
            </a:r>
            <a:r>
              <a:rPr lang="en-US" dirty="0" smtClean="0"/>
              <a:t> </a:t>
            </a:r>
            <a:r>
              <a:rPr lang="en-US" dirty="0"/>
              <a:t>data: </a:t>
            </a:r>
            <a:r>
              <a:rPr lang="en-US" dirty="0" smtClean="0"/>
              <a:t>vocabulary mismatch</a:t>
            </a:r>
          </a:p>
          <a:p>
            <a:pPr lvl="1"/>
            <a:r>
              <a:rPr lang="en-US" dirty="0" smtClean="0"/>
              <a:t>Q: </a:t>
            </a:r>
            <a:r>
              <a:rPr lang="en-US" dirty="0"/>
              <a:t>What are the goals and political views of the Green Party?</a:t>
            </a:r>
            <a:endParaRPr lang="en-US" dirty="0" smtClean="0"/>
          </a:p>
          <a:p>
            <a:pPr lvl="1"/>
            <a:r>
              <a:rPr lang="en-US" dirty="0"/>
              <a:t>A: The need for fairness for people and local communities in developing economic opportunities, instead </a:t>
            </a:r>
            <a:r>
              <a:rPr lang="en-US" dirty="0" smtClean="0"/>
              <a:t>of continually </a:t>
            </a:r>
            <a:r>
              <a:rPr lang="en-US" dirty="0"/>
              <a:t>favoring big corporations and other concentrations of wealth and </a:t>
            </a:r>
            <a:r>
              <a:rPr lang="en-US" dirty="0" smtClean="0"/>
              <a:t>power…   (</a:t>
            </a:r>
            <a:r>
              <a:rPr lang="en-US" i="1" dirty="0" smtClean="0">
                <a:solidFill>
                  <a:srgbClr val="0070C0"/>
                </a:solidFill>
              </a:rPr>
              <a:t>Labeled as “Excellent”)</a:t>
            </a:r>
            <a:endParaRPr lang="en-US" i="1" dirty="0">
              <a:solidFill>
                <a:srgbClr val="0070C0"/>
              </a:solidFill>
            </a:endParaRPr>
          </a:p>
          <a:p>
            <a:r>
              <a:rPr lang="en-US" i="1" dirty="0" smtClean="0"/>
              <a:t>Nearly no term match in such examples</a:t>
            </a:r>
          </a:p>
          <a:p>
            <a:r>
              <a:rPr lang="en-US" dirty="0"/>
              <a:t>Due to the shorter length of sentences compared with documents, the problem </a:t>
            </a:r>
            <a:r>
              <a:rPr lang="en-US" dirty="0" smtClean="0"/>
              <a:t>of vocabulary-mismatch </a:t>
            </a:r>
            <a:r>
              <a:rPr lang="en-US" dirty="0"/>
              <a:t>may be even more </a:t>
            </a:r>
            <a:r>
              <a:rPr lang="en-US" dirty="0" smtClean="0"/>
              <a:t>severe</a:t>
            </a:r>
          </a:p>
          <a:p>
            <a:r>
              <a:rPr lang="en-US" dirty="0" smtClean="0"/>
              <a:t>Need </a:t>
            </a:r>
            <a:r>
              <a:rPr lang="en-US" dirty="0"/>
              <a:t>more </a:t>
            </a:r>
            <a:r>
              <a:rPr lang="en-US" dirty="0" smtClean="0"/>
              <a:t>features to </a:t>
            </a:r>
            <a:r>
              <a:rPr lang="en-US" dirty="0"/>
              <a:t>capture the semantic </a:t>
            </a:r>
            <a:r>
              <a:rPr lang="en-US" dirty="0" smtClean="0"/>
              <a:t>relations</a:t>
            </a:r>
          </a:p>
          <a:p>
            <a:r>
              <a:rPr lang="en-US" b="1" dirty="0" smtClean="0"/>
              <a:t>Introduce semantic features</a:t>
            </a:r>
          </a:p>
        </p:txBody>
      </p:sp>
      <p:sp>
        <p:nvSpPr>
          <p:cNvPr id="4" name="Slide Number Placeholder 3"/>
          <p:cNvSpPr>
            <a:spLocks noGrp="1"/>
          </p:cNvSpPr>
          <p:nvPr>
            <p:ph type="sldNum" sz="quarter" idx="12"/>
          </p:nvPr>
        </p:nvSpPr>
        <p:spPr/>
        <p:txBody>
          <a:bodyPr/>
          <a:lstStyle/>
          <a:p>
            <a:fld id="{FC96DDC0-6C89-4FEC-8C13-CDBDE7E0C0AC}" type="slidenum">
              <a:rPr lang="en-US" smtClean="0"/>
              <a:pPr/>
              <a:t>7</a:t>
            </a:fld>
            <a:endParaRPr lang="en-US"/>
          </a:p>
        </p:txBody>
      </p:sp>
    </p:spTree>
    <p:extLst>
      <p:ext uri="{BB962C8B-B14F-4D97-AF65-F5344CB8AC3E}">
        <p14:creationId xmlns:p14="http://schemas.microsoft.com/office/powerpoint/2010/main" val="17978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Key Observations</a:t>
            </a:r>
            <a:endParaRPr lang="en-US" dirty="0"/>
          </a:p>
        </p:txBody>
      </p:sp>
      <p:sp>
        <p:nvSpPr>
          <p:cNvPr id="3" name="Content Placeholder 2"/>
          <p:cNvSpPr>
            <a:spLocks noGrp="1"/>
          </p:cNvSpPr>
          <p:nvPr>
            <p:ph idx="1"/>
          </p:nvPr>
        </p:nvSpPr>
        <p:spPr/>
        <p:txBody>
          <a:bodyPr/>
          <a:lstStyle/>
          <a:p>
            <a:r>
              <a:rPr lang="en-US" dirty="0" smtClean="0"/>
              <a:t>Observation 2 </a:t>
            </a:r>
            <a:r>
              <a:rPr lang="en-US" dirty="0"/>
              <a:t>from </a:t>
            </a:r>
            <a:r>
              <a:rPr lang="en-US" dirty="0" err="1"/>
              <a:t>WebAP</a:t>
            </a:r>
            <a:r>
              <a:rPr lang="en-US" dirty="0"/>
              <a:t> data</a:t>
            </a:r>
            <a:endParaRPr lang="en-US" dirty="0" smtClean="0"/>
          </a:p>
          <a:p>
            <a:pPr lvl="1"/>
            <a:r>
              <a:rPr lang="en-US" dirty="0"/>
              <a:t>Non-factoid questions usually require multiple sentences as </a:t>
            </a:r>
            <a:r>
              <a:rPr lang="en-US" dirty="0" smtClean="0"/>
              <a:t>answers</a:t>
            </a:r>
          </a:p>
          <a:p>
            <a:pPr lvl="1"/>
            <a:r>
              <a:rPr lang="en-US" dirty="0"/>
              <a:t>T</a:t>
            </a:r>
            <a:r>
              <a:rPr lang="en-US" dirty="0" smtClean="0"/>
              <a:t>hese answer sentences </a:t>
            </a:r>
            <a:r>
              <a:rPr lang="en-US" dirty="0"/>
              <a:t>do not scatter in documents but often form small </a:t>
            </a:r>
            <a:r>
              <a:rPr lang="en-US" dirty="0" smtClean="0"/>
              <a:t>clusters</a:t>
            </a:r>
          </a:p>
          <a:p>
            <a:r>
              <a:rPr lang="en-US" dirty="0" smtClean="0"/>
              <a:t>Thus </a:t>
            </a:r>
            <a:r>
              <a:rPr lang="en-US" dirty="0"/>
              <a:t>the </a:t>
            </a:r>
            <a:r>
              <a:rPr lang="en-US" dirty="0" smtClean="0"/>
              <a:t>context of </a:t>
            </a:r>
            <a:r>
              <a:rPr lang="en-US" dirty="0"/>
              <a:t>a sentence may be an important clue for identifying answer </a:t>
            </a:r>
            <a:r>
              <a:rPr lang="en-US" dirty="0" smtClean="0"/>
              <a:t>sentences</a:t>
            </a:r>
          </a:p>
          <a:p>
            <a:r>
              <a:rPr lang="en-US" b="1" dirty="0" smtClean="0"/>
              <a:t>Introduce context features</a:t>
            </a:r>
            <a:endParaRPr lang="en-US" b="1" dirty="0"/>
          </a:p>
          <a:p>
            <a:endParaRPr lang="en-US" dirty="0"/>
          </a:p>
        </p:txBody>
      </p:sp>
      <p:sp>
        <p:nvSpPr>
          <p:cNvPr id="4" name="Slide Number Placeholder 3"/>
          <p:cNvSpPr>
            <a:spLocks noGrp="1"/>
          </p:cNvSpPr>
          <p:nvPr>
            <p:ph type="sldNum" sz="quarter" idx="12"/>
          </p:nvPr>
        </p:nvSpPr>
        <p:spPr/>
        <p:txBody>
          <a:bodyPr/>
          <a:lstStyle/>
          <a:p>
            <a:fld id="{FC96DDC0-6C89-4FEC-8C13-CDBDE7E0C0AC}" type="slidenum">
              <a:rPr lang="en-US" smtClean="0"/>
              <a:pPr/>
              <a:t>8</a:t>
            </a:fld>
            <a:endParaRPr lang="en-US"/>
          </a:p>
        </p:txBody>
      </p:sp>
    </p:spTree>
    <p:extLst>
      <p:ext uri="{BB962C8B-B14F-4D97-AF65-F5344CB8AC3E}">
        <p14:creationId xmlns:p14="http://schemas.microsoft.com/office/powerpoint/2010/main" val="3423027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Roadmap</a:t>
            </a:r>
            <a:endParaRPr lang="zh-CN" altLang="en-US" dirty="0"/>
          </a:p>
        </p:txBody>
      </p:sp>
      <p:sp>
        <p:nvSpPr>
          <p:cNvPr id="4" name="灯片编号占位符 3"/>
          <p:cNvSpPr>
            <a:spLocks noGrp="1"/>
          </p:cNvSpPr>
          <p:nvPr>
            <p:ph type="sldNum" sz="quarter" idx="12"/>
          </p:nvPr>
        </p:nvSpPr>
        <p:spPr/>
        <p:txBody>
          <a:bodyPr/>
          <a:lstStyle/>
          <a:p>
            <a:fld id="{FC96DDC0-6C89-4FEC-8C13-CDBDE7E0C0AC}" type="slidenum">
              <a:rPr lang="en-US" smtClean="0"/>
              <a:pPr/>
              <a:t>9</a:t>
            </a:fld>
            <a:endParaRPr lang="en-US"/>
          </a:p>
        </p:txBody>
      </p:sp>
      <p:sp>
        <p:nvSpPr>
          <p:cNvPr id="10" name="Content Placeholder 2"/>
          <p:cNvSpPr>
            <a:spLocks noGrp="1"/>
          </p:cNvSpPr>
          <p:nvPr>
            <p:ph idx="1"/>
          </p:nvPr>
        </p:nvSpPr>
        <p:spPr>
          <a:xfrm>
            <a:off x="609600" y="1447800"/>
            <a:ext cx="8229600" cy="4572000"/>
          </a:xfrm>
        </p:spPr>
        <p:txBody>
          <a:bodyPr>
            <a:normAutofit/>
          </a:bodyPr>
          <a:lstStyle/>
          <a:p>
            <a:pPr eaLnBrk="1" hangingPunct="1">
              <a:buFont typeface="Arial" pitchFamily="34" charset="0"/>
              <a:buChar char="•"/>
            </a:pPr>
            <a:r>
              <a:rPr lang="en-US" sz="3200" kern="1200" dirty="0">
                <a:solidFill>
                  <a:schemeClr val="bg1">
                    <a:lumMod val="65000"/>
                  </a:schemeClr>
                </a:solidFill>
                <a:latin typeface="Calibri" pitchFamily="34" charset="0"/>
              </a:rPr>
              <a:t>Motivation</a:t>
            </a:r>
          </a:p>
          <a:p>
            <a:r>
              <a:rPr lang="en-US" sz="3200" b="1" dirty="0" smtClean="0">
                <a:latin typeface="Calibri" pitchFamily="34" charset="0"/>
              </a:rPr>
              <a:t>Related Work</a:t>
            </a:r>
          </a:p>
          <a:p>
            <a:r>
              <a:rPr lang="en-US" sz="3200" dirty="0" smtClean="0">
                <a:latin typeface="Calibri" pitchFamily="34" charset="0"/>
              </a:rPr>
              <a:t>Task Definition and Data</a:t>
            </a:r>
          </a:p>
          <a:p>
            <a:r>
              <a:rPr lang="en-US" sz="3200" dirty="0" smtClean="0">
                <a:latin typeface="Calibri" pitchFamily="34" charset="0"/>
              </a:rPr>
              <a:t>Our Method</a:t>
            </a:r>
          </a:p>
          <a:p>
            <a:pPr lvl="1"/>
            <a:r>
              <a:rPr lang="en-US" sz="2800" dirty="0" smtClean="0">
                <a:latin typeface="Calibri" pitchFamily="34" charset="0"/>
              </a:rPr>
              <a:t>Baseline Experiments</a:t>
            </a:r>
          </a:p>
          <a:p>
            <a:pPr lvl="1"/>
            <a:r>
              <a:rPr lang="en-US" sz="2800" dirty="0" smtClean="0">
                <a:latin typeface="Calibri" pitchFamily="34" charset="0"/>
              </a:rPr>
              <a:t>Capturing </a:t>
            </a:r>
            <a:r>
              <a:rPr lang="en-US" sz="2800" dirty="0">
                <a:latin typeface="Calibri" pitchFamily="34" charset="0"/>
              </a:rPr>
              <a:t>Semantics and Context</a:t>
            </a:r>
            <a:endParaRPr lang="en-US" sz="2800" dirty="0" smtClean="0">
              <a:latin typeface="Calibri" pitchFamily="34" charset="0"/>
            </a:endParaRPr>
          </a:p>
          <a:p>
            <a:r>
              <a:rPr lang="en-US" sz="3200" dirty="0" smtClean="0">
                <a:latin typeface="Calibri" pitchFamily="34" charset="0"/>
              </a:rPr>
              <a:t>Experiments</a:t>
            </a:r>
          </a:p>
          <a:p>
            <a:r>
              <a:rPr lang="en-US" sz="3200" dirty="0" smtClean="0">
                <a:latin typeface="Calibri" pitchFamily="34" charset="0"/>
              </a:rPr>
              <a:t>Conclusion and Future Work</a:t>
            </a:r>
          </a:p>
        </p:txBody>
      </p:sp>
    </p:spTree>
    <p:extLst>
      <p:ext uri="{BB962C8B-B14F-4D97-AF65-F5344CB8AC3E}">
        <p14:creationId xmlns:p14="http://schemas.microsoft.com/office/powerpoint/2010/main" val="558421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47022</TotalTime>
  <Words>4609</Words>
  <Application>Microsoft Office PowerPoint</Application>
  <PresentationFormat>On-screen Show (4:3)</PresentationFormat>
  <Paragraphs>492</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맑은 고딕</vt:lpstr>
      <vt:lpstr>宋体</vt:lpstr>
      <vt:lpstr>Arial</vt:lpstr>
      <vt:lpstr>Calibri</vt:lpstr>
      <vt:lpstr>Cambria Math</vt:lpstr>
      <vt:lpstr>Office Theme</vt:lpstr>
      <vt:lpstr>Beyond Factoid QA: Effective Methods for Non-factoid Answer Sentence Retrieval</vt:lpstr>
      <vt:lpstr>Roadmap</vt:lpstr>
      <vt:lpstr>Motivation</vt:lpstr>
      <vt:lpstr>Motivation</vt:lpstr>
      <vt:lpstr>Answer Sentence Retrieval</vt:lpstr>
      <vt:lpstr>First Attempt: Apply Existing Methods</vt:lpstr>
      <vt:lpstr>Two Key Observations</vt:lpstr>
      <vt:lpstr>Two Key Observations</vt:lpstr>
      <vt:lpstr>Roadmap</vt:lpstr>
      <vt:lpstr>Related Work</vt:lpstr>
      <vt:lpstr>Roadmap</vt:lpstr>
      <vt:lpstr>Task Definition</vt:lpstr>
      <vt:lpstr>Data</vt:lpstr>
      <vt:lpstr>Data</vt:lpstr>
      <vt:lpstr>Data</vt:lpstr>
      <vt:lpstr>Roadmap</vt:lpstr>
      <vt:lpstr>Baseline Experiments</vt:lpstr>
      <vt:lpstr>Baseline Experiments</vt:lpstr>
      <vt:lpstr>Roadmap</vt:lpstr>
      <vt:lpstr>Semantic Features</vt:lpstr>
      <vt:lpstr>Context Features</vt:lpstr>
      <vt:lpstr>Learning Models</vt:lpstr>
      <vt:lpstr>Roadmap</vt:lpstr>
      <vt:lpstr>Experiments</vt:lpstr>
      <vt:lpstr>Overall Analysis of Results</vt:lpstr>
      <vt:lpstr>Overall Analysis of Results</vt:lpstr>
      <vt:lpstr>Examples of Top Ranked Sentences</vt:lpstr>
      <vt:lpstr>Roadmap</vt:lpstr>
      <vt:lpstr>Conclusion and Future Work</vt:lpstr>
      <vt:lpstr>Thank You Q&amp;A Data :https://ciir.cs.umass.edu/downloads/WebAP/ Code: http://rmit-ir.github.io/SummaryRank/   Email: lyang@cs.umass.edu  https://sites.google.com/site/lyangwww/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Quasi Synchronous Model for Information Retrieval</dc:title>
  <dc:creator>Jaehyun Park</dc:creator>
  <cp:lastModifiedBy>Zhang, Kaixi</cp:lastModifiedBy>
  <cp:revision>1950</cp:revision>
  <dcterms:created xsi:type="dcterms:W3CDTF">2011-07-11T19:03:18Z</dcterms:created>
  <dcterms:modified xsi:type="dcterms:W3CDTF">2016-03-21T14:03:18Z</dcterms:modified>
</cp:coreProperties>
</file>