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0" r:id="rId5"/>
    <p:sldId id="261" r:id="rId6"/>
    <p:sldId id="262" r:id="rId7"/>
    <p:sldId id="281" r:id="rId8"/>
    <p:sldId id="282" r:id="rId9"/>
    <p:sldId id="263" r:id="rId10"/>
    <p:sldId id="278" r:id="rId11"/>
    <p:sldId id="279" r:id="rId12"/>
    <p:sldId id="280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68" d="100"/>
          <a:sy n="68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. Dr. Vinothini Kasinathan" userId="70b93dc6-b35b-4f6d-beda-89e34b0115d0" providerId="ADAL" clId="{81AD48C6-D541-4E8E-B387-7E8B361C420E}"/>
    <pc:docChg chg="modSld">
      <pc:chgData name="Ts. Dr. Vinothini Kasinathan" userId="70b93dc6-b35b-4f6d-beda-89e34b0115d0" providerId="ADAL" clId="{81AD48C6-D541-4E8E-B387-7E8B361C420E}" dt="2022-03-18T06:52:06.168" v="1" actId="20577"/>
      <pc:docMkLst>
        <pc:docMk/>
      </pc:docMkLst>
      <pc:sldChg chg="modSp mod">
        <pc:chgData name="Ts. Dr. Vinothini Kasinathan" userId="70b93dc6-b35b-4f6d-beda-89e34b0115d0" providerId="ADAL" clId="{81AD48C6-D541-4E8E-B387-7E8B361C420E}" dt="2022-03-18T06:52:06.168" v="1" actId="20577"/>
        <pc:sldMkLst>
          <pc:docMk/>
          <pc:sldMk cId="580955237" sldId="267"/>
        </pc:sldMkLst>
        <pc:spChg chg="mod">
          <ac:chgData name="Ts. Dr. Vinothini Kasinathan" userId="70b93dc6-b35b-4f6d-beda-89e34b0115d0" providerId="ADAL" clId="{81AD48C6-D541-4E8E-B387-7E8B361C420E}" dt="2022-03-18T06:52:06.168" v="1" actId="20577"/>
          <ac:spMkLst>
            <pc:docMk/>
            <pc:sldMk cId="580955237" sldId="26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5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7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0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3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                                                                        Slide ‹#› of 18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baseline="0" dirty="0">
                <a:latin typeface="Calibri" pitchFamily="34" charset="0"/>
                <a:cs typeface="Calibri" pitchFamily="34" charset="0"/>
              </a:rPr>
              <a:t>CT017-3-1 </a:t>
            </a:r>
            <a:r>
              <a:rPr lang="en-US" sz="800" dirty="0"/>
              <a:t>Introduction</a:t>
            </a:r>
            <a:r>
              <a:rPr lang="en-US" sz="800" baseline="0" dirty="0"/>
              <a:t> to AI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Overview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98B4-39F7-425A-A94B-992D562EE7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9FC7-DDDC-450F-8A42-96AA54C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656586"/>
            <a:ext cx="67548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/>
              <a:t>Introduction to Artificial Intelligence</a:t>
            </a:r>
            <a:br>
              <a:rPr lang="en-US" sz="3800" dirty="0"/>
            </a:br>
            <a:endParaRPr lang="en-US" sz="3800" dirty="0"/>
          </a:p>
          <a:p>
            <a:r>
              <a:rPr lang="en-US" sz="1400" dirty="0"/>
              <a:t>CT017-3-1     </a:t>
            </a:r>
            <a:r>
              <a:rPr lang="en-US" sz="1400" dirty="0" err="1"/>
              <a:t>Ver</a:t>
            </a:r>
            <a:r>
              <a:rPr lang="en-US" sz="1400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45398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Outcomes Based Education (OBE)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Expect all learners / students to successfully achieve particular (sometimes minimum) level of knowledge and abilities.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</a:t>
            </a:r>
            <a:fld id="{6C7C5322-FB2B-4D4D-9ACE-F191EB50DD37}" type="slidenum">
              <a:rPr lang="en-GB" smtClean="0"/>
              <a:t>10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59866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OBE?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It’s </a:t>
            </a:r>
          </a:p>
          <a:p>
            <a:pPr marL="0" indent="0" algn="ctr">
              <a:buNone/>
            </a:pPr>
            <a:r>
              <a:rPr lang="en-US" u="sng" dirty="0"/>
              <a:t>NOT</a:t>
            </a:r>
          </a:p>
          <a:p>
            <a:pPr marL="0" indent="0" algn="ctr">
              <a:buNone/>
            </a:pPr>
            <a:r>
              <a:rPr lang="en-US" dirty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It’s</a:t>
            </a:r>
          </a:p>
          <a:p>
            <a:pPr marL="0" indent="0" algn="ctr">
              <a:buNone/>
            </a:pPr>
            <a:r>
              <a:rPr lang="en-US" u="sng" dirty="0"/>
              <a:t>What You should learn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</a:t>
            </a:r>
            <a:fld id="{B8FCD3E7-A985-4E5B-896E-4CC36A42B57A}" type="slidenum">
              <a:rPr lang="en-GB" smtClean="0"/>
              <a:t>11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0853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Basic Concepts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 to Expert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Expert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Knowledge Representation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Knowledge Representation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 to Uninformed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 to Informed Search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Informed Search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A* search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 to Prolog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Prolog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Rete Algorithm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Automated Systems 	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12 of 18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cover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9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13 of 18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>
                <a:solidFill>
                  <a:srgbClr val="FF0000"/>
                </a:solidFill>
              </a:rPr>
              <a:t>All pagers and handphones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4989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14 of 18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Reference material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200" kern="0" dirty="0">
                <a:latin typeface="Century Gothic" panose="020B0502020202020204" pitchFamily="34" charset="0"/>
              </a:rPr>
              <a:t>Russell, S. J., </a:t>
            </a:r>
            <a:r>
              <a:rPr lang="en-US" altLang="en-US" sz="1200" kern="0" dirty="0" err="1">
                <a:latin typeface="Century Gothic" panose="020B0502020202020204" pitchFamily="34" charset="0"/>
              </a:rPr>
              <a:t>Norvig</a:t>
            </a:r>
            <a:r>
              <a:rPr lang="en-US" altLang="en-US" sz="1200" kern="0" dirty="0">
                <a:latin typeface="Century Gothic" panose="020B0502020202020204" pitchFamily="34" charset="0"/>
              </a:rPr>
              <a:t>, P. (2016). Artificial intelligence: a modern approach. 3rd ed. Pearson Education Limited. ISBN-13: 978-0136042594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endParaRPr lang="en-US" altLang="en-US" sz="1200" kern="0" dirty="0">
              <a:latin typeface="Century Gothic" panose="020B0502020202020204" pitchFamily="34" charset="0"/>
            </a:endParaRP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200" kern="0" dirty="0" err="1">
                <a:latin typeface="Century Gothic" panose="020B0502020202020204" pitchFamily="34" charset="0"/>
              </a:rPr>
              <a:t>Ertel,W</a:t>
            </a:r>
            <a:r>
              <a:rPr lang="en-US" altLang="en-US" sz="1200" kern="0" dirty="0">
                <a:latin typeface="Century Gothic" panose="020B0502020202020204" pitchFamily="34" charset="0"/>
              </a:rPr>
              <a:t>. (2018).  Introduction to artificial intelligence(Undergraduate Topics in Computer Science). 2nd ed. Springer ,ISBN-13: 978-3319584867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200" kern="0" dirty="0">
                <a:latin typeface="Century Gothic" panose="020B0502020202020204" pitchFamily="34" charset="0"/>
              </a:rPr>
              <a:t> 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200" kern="0" dirty="0">
                <a:latin typeface="Century Gothic" panose="020B0502020202020204" pitchFamily="34" charset="0"/>
              </a:rPr>
              <a:t>Poole, D. L. &amp; </a:t>
            </a:r>
            <a:r>
              <a:rPr lang="en-US" altLang="en-US" sz="1200" kern="0" dirty="0" err="1">
                <a:latin typeface="Century Gothic" panose="020B0502020202020204" pitchFamily="34" charset="0"/>
              </a:rPr>
              <a:t>Mackworth</a:t>
            </a:r>
            <a:r>
              <a:rPr lang="en-US" altLang="en-US" sz="1200" kern="0" dirty="0">
                <a:latin typeface="Century Gothic" panose="020B0502020202020204" pitchFamily="34" charset="0"/>
              </a:rPr>
              <a:t>, A. K. (2017). Artificial Intelligence: foundations of computational agents.  2nd ed. Cambridge University Press. ISBN-13: 978-1107195394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endParaRPr lang="en-US" altLang="en-US" sz="1200" kern="0" dirty="0">
              <a:latin typeface="Century Gothic" panose="020B0502020202020204" pitchFamily="34" charset="0"/>
            </a:endParaRP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200" kern="0" dirty="0">
                <a:latin typeface="Century Gothic" panose="020B0502020202020204" pitchFamily="34" charset="0"/>
              </a:rPr>
              <a:t>*Note : Older references are indispensable and have no substitute as Q1 2018</a:t>
            </a:r>
          </a:p>
        </p:txBody>
      </p:sp>
    </p:spTree>
    <p:extLst>
      <p:ext uri="{BB962C8B-B14F-4D97-AF65-F5344CB8AC3E}">
        <p14:creationId xmlns:p14="http://schemas.microsoft.com/office/powerpoint/2010/main" val="262985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16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6763" y="1658938"/>
            <a:ext cx="7685087" cy="32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latin typeface="Century Gothic" panose="020B0502020202020204" pitchFamily="34" charset="0"/>
              </a:rPr>
              <a:t>Incourse</a:t>
            </a:r>
            <a:r>
              <a:rPr lang="en-US" altLang="en-US" sz="2800" b="1" dirty="0">
                <a:latin typeface="Century Gothic" panose="020B0502020202020204" pitchFamily="34" charset="0"/>
              </a:rPr>
              <a:t> Assessment </a:t>
            </a:r>
            <a:r>
              <a:rPr lang="en-US" altLang="en-US" sz="3200" b="1" dirty="0">
                <a:latin typeface="Century Gothic" panose="020B0502020202020204" pitchFamily="34" charset="0"/>
              </a:rPr>
              <a:t>		100%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entury Gothic" panose="020B0502020202020204" pitchFamily="34" charset="0"/>
              </a:rPr>
              <a:t>Group assignment </a:t>
            </a:r>
            <a:r>
              <a:rPr lang="en-US" altLang="en-US" sz="2000" b="1" dirty="0">
                <a:latin typeface="Century Gothic" panose="020B0502020202020204" pitchFamily="34" charset="0"/>
              </a:rPr>
              <a:t>			50%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	Hand out 	Hand in 	Return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             Week 2             Week 15          Week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Century Gothic" panose="020B0502020202020204" pitchFamily="34" charset="0"/>
              </a:rPr>
              <a:t>    3 in a group or 2 in a group</a:t>
            </a:r>
            <a:endParaRPr lang="en-US" altLang="en-U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latin typeface="Century Gothic" panose="020B0502020202020204" pitchFamily="34" charset="0"/>
              </a:rPr>
              <a:t>Alternative Exam – multiple choice </a:t>
            </a:r>
            <a:r>
              <a:rPr lang="en-US" altLang="en-US" sz="2000" b="1">
                <a:latin typeface="Century Gothic" panose="020B0502020202020204" pitchFamily="34" charset="0"/>
              </a:rPr>
              <a:t>– 35 </a:t>
            </a:r>
            <a:r>
              <a:rPr lang="en-US" altLang="en-US" sz="2000" b="1" dirty="0">
                <a:latin typeface="Century Gothic" panose="020B0502020202020204" pitchFamily="34" charset="0"/>
              </a:rPr>
              <a:t>question &amp; 25 marks </a:t>
            </a:r>
            <a:r>
              <a:rPr lang="en-US" altLang="en-US" sz="2000" b="1" dirty="0" err="1">
                <a:latin typeface="Century Gothic" panose="020B0502020202020204" pitchFamily="34" charset="0"/>
              </a:rPr>
              <a:t>sturtuture</a:t>
            </a:r>
            <a:r>
              <a:rPr lang="en-US" altLang="en-US" sz="2000" b="1" dirty="0">
                <a:latin typeface="Century Gothic" panose="020B0502020202020204" pitchFamily="34" charset="0"/>
              </a:rPr>
              <a:t> in 1 hour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z="700" dirty="0"/>
              <a:t>		Slide 15 of 18</a:t>
            </a:r>
          </a:p>
        </p:txBody>
      </p:sp>
    </p:spTree>
    <p:extLst>
      <p:ext uri="{BB962C8B-B14F-4D97-AF65-F5344CB8AC3E}">
        <p14:creationId xmlns:p14="http://schemas.microsoft.com/office/powerpoint/2010/main" val="5809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z="700" dirty="0"/>
              <a:t>                                                                                  Slide 16 of 18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z="700" dirty="0"/>
              <a:t>		Slide 17 of 18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answer session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0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Artificial Intelligence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z="700" dirty="0"/>
              <a:t>		Slide 18 of 18</a:t>
            </a:r>
          </a:p>
        </p:txBody>
      </p:sp>
    </p:spTree>
    <p:extLst>
      <p:ext uri="{BB962C8B-B14F-4D97-AF65-F5344CB8AC3E}">
        <p14:creationId xmlns:p14="http://schemas.microsoft.com/office/powerpoint/2010/main" val="877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		Slide </a:t>
            </a:r>
            <a:r>
              <a:rPr lang="en-GB" dirty="0"/>
              <a:t>2 of 18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/>
              <a:t>Lecturer Name: Vinothini – Dr Vino / </a:t>
            </a:r>
            <a:r>
              <a:rPr lang="en-US" altLang="en-US" kern="0" dirty="0" err="1"/>
              <a:t>Ms</a:t>
            </a:r>
            <a:r>
              <a:rPr lang="en-US" altLang="en-US" kern="0" dirty="0"/>
              <a:t> Vino</a:t>
            </a:r>
          </a:p>
          <a:p>
            <a:pPr>
              <a:buFontTx/>
              <a:buNone/>
            </a:pPr>
            <a:r>
              <a:rPr lang="en-US" altLang="en-US" kern="0" dirty="0"/>
              <a:t>Email: vinothini@apu.edu.my</a:t>
            </a:r>
          </a:p>
          <a:p>
            <a:pPr>
              <a:buFontTx/>
              <a:buNone/>
            </a:pPr>
            <a:r>
              <a:rPr lang="en-US" altLang="en-US" kern="0" dirty="0"/>
              <a:t>Location : FCET (5 floor)</a:t>
            </a:r>
          </a:p>
          <a:p>
            <a:pPr>
              <a:buFontTx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402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3 of 18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will enable the students to acquire a basic understanding of current key Artificial Intelligence (AI) concepts. </a:t>
            </a:r>
          </a:p>
          <a:p>
            <a:r>
              <a:rPr lang="en-US" dirty="0"/>
              <a:t>Areas to be covered will include Types of Knowledge Representation, Searching Methods, PROLOG, Areas of AI. </a:t>
            </a:r>
          </a:p>
          <a:p>
            <a:r>
              <a:rPr lang="en-US" dirty="0"/>
              <a:t>The student will be expected to demonstrate a basic proficiency in AI Problem-solving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                                                                         Slide 4 of 18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265688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5 of 18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to: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Describe the fundamental AI concepts, principles and methods (C2,PL01)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Implement a range of AI techniques and apply a specific AI methods to problem solving (C3,PL03)</a:t>
            </a:r>
          </a:p>
          <a:p>
            <a:pPr marL="514350" indent="-514350" eaLnBrk="1" hangingPunct="1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800" b="1" dirty="0">
                <a:latin typeface="Century Gothic" panose="020B0502020202020204" pitchFamily="34" charset="0"/>
              </a:rPr>
              <a:t>Demonstrate domain knowledge in terms of production rules, semantic network, frames and the strength and weakness (A3,PL07)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eaLnBrk="1" hangingPunct="1">
              <a:buClr>
                <a:srgbClr val="FF0000"/>
              </a:buClr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marL="0" indent="0" eaLnBrk="1" hangingPunct="1"/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3962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outcomes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7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Mapping of CLOs with MOEs Domain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</a:t>
            </a:r>
            <a:fld id="{5D59B6FE-6A3E-4919-92E0-D748F9D523DD}" type="slidenum">
              <a:rPr lang="en-GB" smtClean="0"/>
              <a:t>6</a:t>
            </a:fld>
            <a:r>
              <a:rPr lang="en-GB" dirty="0"/>
              <a:t> of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045" y="4572014"/>
            <a:ext cx="4758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PLO1 – Knowledge</a:t>
            </a:r>
          </a:p>
          <a:p>
            <a:r>
              <a:rPr lang="en-US" dirty="0"/>
              <a:t>PLO3 – Problem Solving and Scientific Skills</a:t>
            </a:r>
          </a:p>
          <a:p>
            <a:r>
              <a:rPr lang="en-US" dirty="0"/>
              <a:t>PLO6 – Values, Attitude and Professionalism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2" y="2093818"/>
            <a:ext cx="8485395" cy="1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/>
              <a:t>MQF and MOE Domains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</a:t>
            </a:r>
            <a:fld id="{3E395311-7C44-4C00-96C7-12D3F4389CCC}" type="slidenum">
              <a:rPr lang="en-GB" smtClean="0"/>
              <a:t>7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86702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8 of 18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Module Credit Value:</a:t>
            </a:r>
          </a:p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Lecture</a:t>
            </a:r>
            <a:r>
              <a:rPr lang="en-US" sz="2400"/>
              <a:t>: 24 </a:t>
            </a:r>
            <a:r>
              <a:rPr lang="en-US" sz="2400" dirty="0"/>
              <a:t>hours</a:t>
            </a:r>
            <a:br>
              <a:rPr lang="en-US" sz="2400" dirty="0"/>
            </a:br>
            <a:r>
              <a:rPr lang="en-US" sz="2400" dirty="0"/>
              <a:t>Tutorial</a:t>
            </a:r>
            <a:r>
              <a:rPr lang="en-US" sz="2400"/>
              <a:t>: 18 </a:t>
            </a:r>
            <a:r>
              <a:rPr lang="en-US" sz="2400" dirty="0"/>
              <a:t>hours</a:t>
            </a:r>
            <a:br>
              <a:rPr lang="en-US" sz="2400" dirty="0"/>
            </a:br>
            <a:r>
              <a:rPr lang="en-US" sz="2400" dirty="0"/>
              <a:t>Independent Learning</a:t>
            </a:r>
            <a:r>
              <a:rPr lang="en-US" sz="2400"/>
              <a:t>: 64 </a:t>
            </a:r>
            <a:r>
              <a:rPr lang="en-US" sz="2400" dirty="0"/>
              <a:t>hours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57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of 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Hence, </a:t>
            </a:r>
          </a:p>
          <a:p>
            <a:r>
              <a:rPr lang="en-US" dirty="0"/>
              <a:t>We are now moving from the traditional topic based teaching to outcome-based education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		Slide </a:t>
            </a:r>
            <a:fld id="{397C1125-271E-42BD-8C44-DA802831863D}" type="slidenum">
              <a:rPr lang="en-GB" smtClean="0"/>
              <a:t>9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74042343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0" ma:contentTypeDescription="Create a new document." ma:contentTypeScope="" ma:versionID="e56e8113645fd5eb1a784d7925b7ae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6F9A4-83C8-491F-AC3D-36F77316E2A3}"/>
</file>

<file path=customXml/itemProps2.xml><?xml version="1.0" encoding="utf-8"?>
<ds:datastoreItem xmlns:ds="http://schemas.openxmlformats.org/officeDocument/2006/customXml" ds:itemID="{E26F0C0E-F71E-4278-969F-1D9B55033D2B}"/>
</file>

<file path=customXml/itemProps3.xml><?xml version="1.0" encoding="utf-8"?>
<ds:datastoreItem xmlns:ds="http://schemas.openxmlformats.org/officeDocument/2006/customXml" ds:itemID="{2AC547DD-7766-4B53-8E85-CA05677869B6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302</TotalTime>
  <Pages>11</Pages>
  <Words>722</Words>
  <Application>Microsoft Office PowerPoint</Application>
  <PresentationFormat>On-screen Show (4:3)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UCTI-Template-foundation-level</vt:lpstr>
      <vt:lpstr>Custom Design</vt:lpstr>
      <vt:lpstr>Introduction to Artificial Intelligence  CT017-3-1     Ver 1.0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PowerPoint Presentation</vt:lpstr>
      <vt:lpstr>Methods of Delivery </vt:lpstr>
      <vt:lpstr>Outcomes Based Education (OBE)</vt:lpstr>
      <vt:lpstr>So…What is OBE?</vt:lpstr>
      <vt:lpstr>Topics we will cover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Ts. Dr. Vinothini Kasinathan</cp:lastModifiedBy>
  <cp:revision>50</cp:revision>
  <cp:lastPrinted>1995-11-02T09:23:42Z</cp:lastPrinted>
  <dcterms:created xsi:type="dcterms:W3CDTF">2017-10-17T07:27:09Z</dcterms:created>
  <dcterms:modified xsi:type="dcterms:W3CDTF">2022-03-18T06:52:14Z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