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3" r:id="rId20"/>
    <p:sldId id="264" r:id="rId21"/>
    <p:sldId id="265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2" d="100"/>
          <a:sy n="72" d="100"/>
        </p:scale>
        <p:origin x="17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baseline="0">
                <a:latin typeface="Calibri" pitchFamily="34" charset="0"/>
                <a:cs typeface="Calibri" pitchFamily="34" charset="0"/>
              </a:rPr>
              <a:t>CT017-3-1-Introduction 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to AI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Expert Systems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Expert Systems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89188" y="2133639"/>
            <a:ext cx="67548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/>
              <a:t>Introduction to AI</a:t>
            </a:r>
            <a:br>
              <a:rPr lang="en-US" sz="3800" kern="0" dirty="0"/>
            </a:br>
            <a:r>
              <a:rPr lang="en-US" sz="1400" kern="0" dirty="0"/>
              <a:t>CT017-3-1  </a:t>
            </a:r>
            <a:r>
              <a:rPr lang="en-US" sz="1400" kern="0" dirty="0" err="1"/>
              <a:t>Ver</a:t>
            </a:r>
            <a:r>
              <a:rPr lang="en-US" sz="1400" kern="0" dirty="0"/>
              <a:t> 1.0</a:t>
            </a:r>
            <a:endParaRPr lang="en-US" sz="3800" kern="0" dirty="0"/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Philosophical, practical, legal and ethical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/>
              <a:t>Are expert systems really AI?</a:t>
            </a:r>
          </a:p>
          <a:p>
            <a:pPr>
              <a:buNone/>
            </a:pPr>
            <a:endParaRPr lang="en-US" sz="3600" b="1" dirty="0"/>
          </a:p>
          <a:p>
            <a:r>
              <a:rPr lang="en-US" sz="2400" dirty="0"/>
              <a:t>ability to learn  - NO</a:t>
            </a:r>
          </a:p>
          <a:p>
            <a:r>
              <a:rPr lang="en-US" sz="2400" dirty="0"/>
              <a:t>Creativity  - No </a:t>
            </a:r>
          </a:p>
          <a:p>
            <a:r>
              <a:rPr lang="en-US" sz="2400" dirty="0"/>
              <a:t> reasoning - Yes</a:t>
            </a:r>
          </a:p>
          <a:p>
            <a:r>
              <a:rPr lang="en-US" sz="2400" dirty="0"/>
              <a:t> use of language - yes</a:t>
            </a:r>
          </a:p>
          <a:p>
            <a:r>
              <a:rPr lang="en-US" sz="2400" dirty="0"/>
              <a:t> vision - no</a:t>
            </a:r>
          </a:p>
          <a:p>
            <a:r>
              <a:rPr lang="en-US" sz="2400" dirty="0"/>
              <a:t> problem solving - yes</a:t>
            </a:r>
          </a:p>
          <a:p>
            <a:r>
              <a:rPr lang="en-US" sz="2400" dirty="0"/>
              <a:t>adapting to </a:t>
            </a:r>
            <a:r>
              <a:rPr lang="en-US" sz="2400"/>
              <a:t>new situations - no</a:t>
            </a:r>
            <a:endParaRPr lang="en-US" sz="24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10 of 21</a:t>
            </a:r>
          </a:p>
        </p:txBody>
      </p:sp>
    </p:spTree>
    <p:extLst>
      <p:ext uri="{BB962C8B-B14F-4D97-AF65-F5344CB8AC3E}">
        <p14:creationId xmlns:p14="http://schemas.microsoft.com/office/powerpoint/2010/main" val="28704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Benefits of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GB" sz="2400" dirty="0">
                <a:solidFill>
                  <a:srgbClr val="000000"/>
                </a:solidFill>
              </a:rPr>
              <a:t>Expert systems capture the knowledge of company experts who someday will retire, resign or die.</a:t>
            </a:r>
            <a:endParaRPr lang="en-US" sz="2400" dirty="0">
              <a:solidFill>
                <a:srgbClr val="000000"/>
              </a:solidFill>
            </a:endParaRPr>
          </a:p>
          <a:p>
            <a:pPr lvl="0" eaLnBrk="0" hangingPunct="0"/>
            <a:r>
              <a:rPr lang="en-GB" sz="2400" dirty="0">
                <a:solidFill>
                  <a:srgbClr val="000000"/>
                </a:solidFill>
              </a:rPr>
              <a:t>Expert systems place expert knowledge into machine readable form, where it can be summoned at any time.</a:t>
            </a:r>
            <a:endParaRPr lang="en-US" sz="2400" dirty="0">
              <a:solidFill>
                <a:srgbClr val="000000"/>
              </a:solidFill>
            </a:endParaRPr>
          </a:p>
          <a:p>
            <a:pPr lvl="0" eaLnBrk="0" hangingPunct="0"/>
            <a:r>
              <a:rPr lang="en-GB" sz="2400" dirty="0">
                <a:solidFill>
                  <a:srgbClr val="000000"/>
                </a:solidFill>
              </a:rPr>
              <a:t>Expert systems train newly hired employees to solve problems the way experienced professionals do.</a:t>
            </a:r>
            <a:endParaRPr lang="en-US" sz="2400" dirty="0">
              <a:solidFill>
                <a:srgbClr val="000000"/>
              </a:solidFill>
            </a:endParaRPr>
          </a:p>
          <a:p>
            <a:pPr lvl="0" eaLnBrk="0" hangingPunct="0"/>
            <a:r>
              <a:rPr lang="en-GB" sz="2400" dirty="0">
                <a:solidFill>
                  <a:srgbClr val="000000"/>
                </a:solidFill>
              </a:rPr>
              <a:t>Expert systems are not vulnerable to problems such as fatigue, emotion, and overwork, all of which plague human experts they will also give consistent results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11 of 21</a:t>
            </a:r>
          </a:p>
        </p:txBody>
      </p:sp>
    </p:spTree>
    <p:extLst>
      <p:ext uri="{BB962C8B-B14F-4D97-AF65-F5344CB8AC3E}">
        <p14:creationId xmlns:p14="http://schemas.microsoft.com/office/powerpoint/2010/main" val="244496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Limitations of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make mistakes and not learn from them.</a:t>
            </a:r>
            <a:endParaRPr lang="en-US" sz="2800" dirty="0"/>
          </a:p>
          <a:p>
            <a:r>
              <a:rPr lang="en-GB" sz="2800" dirty="0"/>
              <a:t>It is not possible to perfectly mimic the knowledge of an expert</a:t>
            </a:r>
            <a:endParaRPr lang="en-US" sz="2800" dirty="0"/>
          </a:p>
          <a:p>
            <a:r>
              <a:rPr lang="en-GB" sz="2800" dirty="0"/>
              <a:t>Over-reliance may stifle creativity and initiative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12 of 21</a:t>
            </a:r>
          </a:p>
        </p:txBody>
      </p:sp>
    </p:spTree>
    <p:extLst>
      <p:ext uri="{BB962C8B-B14F-4D97-AF65-F5344CB8AC3E}">
        <p14:creationId xmlns:p14="http://schemas.microsoft.com/office/powerpoint/2010/main" val="12125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The user interface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6C9C0D-AA32-4F5C-8392-C4C8CB87228D}" type="slidenum">
              <a:rPr 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6238"/>
            <a:ext cx="9144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2563" y="1570038"/>
            <a:ext cx="1295400" cy="411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Slide  13 of 21</a:t>
            </a:r>
          </a:p>
        </p:txBody>
      </p:sp>
    </p:spTree>
    <p:extLst>
      <p:ext uri="{BB962C8B-B14F-4D97-AF65-F5344CB8AC3E}">
        <p14:creationId xmlns:p14="http://schemas.microsoft.com/office/powerpoint/2010/main" val="210337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26506-0A2A-49EB-BF57-84145E4C7DDC}" type="slidenum">
              <a:rPr 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0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6238"/>
            <a:ext cx="4632325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1608138"/>
            <a:ext cx="3217863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932238"/>
            <a:ext cx="3275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0"/>
            <a:ext cx="9144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955925" y="0"/>
            <a:ext cx="777875" cy="350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791200" y="1584325"/>
            <a:ext cx="854075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5897563" y="3992563"/>
            <a:ext cx="1006475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6218237" y="6599238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Slide  14 of 21</a:t>
            </a:r>
          </a:p>
        </p:txBody>
      </p:sp>
    </p:spTree>
    <p:extLst>
      <p:ext uri="{BB962C8B-B14F-4D97-AF65-F5344CB8AC3E}">
        <p14:creationId xmlns:p14="http://schemas.microsoft.com/office/powerpoint/2010/main" val="33610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Output from Expert Systems 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C37CD5-0A92-434C-8A1A-ECAF1F141681}" type="slidenum">
              <a:rPr 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728788"/>
            <a:ext cx="8213725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46125" y="1889125"/>
            <a:ext cx="11588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978275" y="1889125"/>
            <a:ext cx="11874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Slide  15 of 21</a:t>
            </a:r>
          </a:p>
        </p:txBody>
      </p:sp>
    </p:spTree>
    <p:extLst>
      <p:ext uri="{BB962C8B-B14F-4D97-AF65-F5344CB8AC3E}">
        <p14:creationId xmlns:p14="http://schemas.microsoft.com/office/powerpoint/2010/main" val="19014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AFB4E8-E4D8-4706-8B4B-B0626E47231F}" type="slidenum">
              <a:rPr lang="en-US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483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952750"/>
            <a:ext cx="61436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1036638" cy="350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260725" y="3032125"/>
            <a:ext cx="900113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6218238" y="3001963"/>
            <a:ext cx="944562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6248400" y="66484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Slide  16 of 21</a:t>
            </a:r>
          </a:p>
        </p:txBody>
      </p:sp>
    </p:spTree>
    <p:extLst>
      <p:ext uri="{BB962C8B-B14F-4D97-AF65-F5344CB8AC3E}">
        <p14:creationId xmlns:p14="http://schemas.microsoft.com/office/powerpoint/2010/main" val="178982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BF4D47-012B-4134-A5F9-1AF44B912C36}" type="slidenum">
              <a:rPr lang="en-US" smtClean="0">
                <a:solidFill>
                  <a:schemeClr val="bg1"/>
                </a:solidFill>
              </a:rPr>
              <a:pPr eaLnBrk="1" hangingPunct="1"/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77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74638" y="0"/>
            <a:ext cx="1173162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6248400" y="662940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Slide  17 of 21</a:t>
            </a:r>
          </a:p>
        </p:txBody>
      </p:sp>
    </p:spTree>
    <p:extLst>
      <p:ext uri="{BB962C8B-B14F-4D97-AF65-F5344CB8AC3E}">
        <p14:creationId xmlns:p14="http://schemas.microsoft.com/office/powerpoint/2010/main" val="14330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class what are the characteristics of an Expert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 </a:t>
            </a:r>
            <a:fld id="{80C9EB30-7A1B-4B10-940D-B99E4781F00D}" type="slidenum">
              <a:rPr lang="en-GB" smtClean="0"/>
              <a:t>18</a:t>
            </a:fld>
            <a:r>
              <a:rPr lang="en-GB" dirty="0"/>
              <a:t>›of 21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7256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Instead of attempting to create an intelligent program, research focused on creating a means of representing and accessing knowledge. </a:t>
            </a:r>
          </a:p>
          <a:p>
            <a:r>
              <a:rPr lang="en-US" sz="2800" dirty="0"/>
              <a:t>The result was expert systems, computer programs which could offer advice in a restricted subject where it was possible to create facts and rules representing knowledge. </a:t>
            </a:r>
          </a:p>
          <a:p>
            <a:r>
              <a:rPr lang="en-US" sz="2800" dirty="0"/>
              <a:t>An expert system is an attempt to replace the human expert and to make their knowledge available in a cost-effective and non-perishable form.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5D88CD2A-D06B-43E5-AE89-63C19C1A837C}" type="slidenum">
              <a:rPr lang="en-GB" smtClean="0"/>
              <a:t>19</a:t>
            </a:fld>
            <a:r>
              <a:rPr lang="en-GB" dirty="0"/>
              <a:t>› of  21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Characteristics of ES</a:t>
            </a:r>
          </a:p>
          <a:p>
            <a:r>
              <a:rPr lang="en-US" dirty="0"/>
              <a:t>Development, use of ES</a:t>
            </a:r>
          </a:p>
          <a:p>
            <a:r>
              <a:rPr lang="en-US" dirty="0"/>
              <a:t>ES life cycle</a:t>
            </a:r>
          </a:p>
          <a:p>
            <a:r>
              <a:rPr lang="en-US" dirty="0"/>
              <a:t>Constructing 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2 OF 21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26FF21EB-0DEE-40E8-97AB-81342551C361}" type="slidenum">
              <a:rPr lang="en-GB" smtClean="0"/>
              <a:t>20</a:t>
            </a:fld>
            <a:r>
              <a:rPr lang="en-GB" dirty="0"/>
              <a:t>› of  21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Representation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D18FC490-A394-46FB-868E-4E30945F6C8A}" type="slidenum">
              <a:rPr lang="en-GB" smtClean="0"/>
              <a:t>21</a:t>
            </a:fld>
            <a:r>
              <a:rPr lang="en-GB" dirty="0"/>
              <a:t>› of 21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r>
              <a:rPr lang="en-GB" sz="2800" dirty="0"/>
              <a:t>Expert Systems</a:t>
            </a:r>
            <a:endParaRPr lang="en-US" sz="2800" dirty="0"/>
          </a:p>
          <a:p>
            <a:r>
              <a:rPr lang="en-GB" sz="2800" dirty="0"/>
              <a:t>Characteristics of Expert System</a:t>
            </a:r>
            <a:endParaRPr lang="en-US" sz="2800" dirty="0"/>
          </a:p>
          <a:p>
            <a:r>
              <a:rPr lang="en-GB" sz="2800" dirty="0"/>
              <a:t>Development , use and evaluation of Expert System</a:t>
            </a:r>
            <a:endParaRPr lang="en-US" sz="2800" dirty="0"/>
          </a:p>
          <a:p>
            <a:r>
              <a:rPr lang="en-GB" sz="2800" dirty="0"/>
              <a:t>Expert system Life Cycle</a:t>
            </a:r>
            <a:endParaRPr lang="en-US" sz="2800" dirty="0"/>
          </a:p>
          <a:p>
            <a:r>
              <a:rPr lang="en-GB" sz="2800"/>
              <a:t>Constructing </a:t>
            </a:r>
            <a:r>
              <a:rPr lang="en-GB" sz="2800" dirty="0"/>
              <a:t>Expert system</a:t>
            </a:r>
            <a:endParaRPr lang="en-US" altLang="zh-TW" dirty="0">
              <a:latin typeface="Century Gothic" panose="020B0502020202020204" pitchFamily="34" charset="0"/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3 of 21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Expert System Life Cycle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Knowledge Acquisition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Knowledge Representation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Implementation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 4 of 21</a:t>
            </a:r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Development, use and evaluation of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en-US" sz="2000" dirty="0">
                <a:solidFill>
                  <a:srgbClr val="000000"/>
                </a:solidFill>
              </a:rPr>
              <a:t>The table below shows the results of a survey indicating </a:t>
            </a:r>
          </a:p>
          <a:p>
            <a:pPr lvl="0" eaLnBrk="0" hangingPunct="0">
              <a:buNone/>
            </a:pPr>
            <a:r>
              <a:rPr lang="en-US" sz="2000" dirty="0">
                <a:solidFill>
                  <a:srgbClr val="000000"/>
                </a:solidFill>
              </a:rPr>
              <a:t>the perceived benefits of expert systems by companies </a:t>
            </a:r>
          </a:p>
          <a:p>
            <a:pPr lvl="0" eaLnBrk="0" hangingPunct="0">
              <a:buNone/>
            </a:pPr>
            <a:r>
              <a:rPr lang="en-US" sz="2000" dirty="0">
                <a:solidFill>
                  <a:srgbClr val="000000"/>
                </a:solidFill>
              </a:rPr>
              <a:t>who were actually using them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934199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5 of 21</a:t>
            </a:r>
          </a:p>
        </p:txBody>
      </p:sp>
    </p:spTree>
    <p:extLst>
      <p:ext uri="{BB962C8B-B14F-4D97-AF65-F5344CB8AC3E}">
        <p14:creationId xmlns:p14="http://schemas.microsoft.com/office/powerpoint/2010/main" val="55324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 Life Cycle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750739"/>
            <a:ext cx="6369050" cy="335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6 of 21</a:t>
            </a:r>
          </a:p>
        </p:txBody>
      </p:sp>
    </p:spTree>
    <p:extLst>
      <p:ext uri="{BB962C8B-B14F-4D97-AF65-F5344CB8AC3E}">
        <p14:creationId xmlns:p14="http://schemas.microsoft.com/office/powerpoint/2010/main" val="355912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 Life Cycle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2" y="2588161"/>
            <a:ext cx="7596274" cy="357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7 of 21</a:t>
            </a:r>
          </a:p>
        </p:txBody>
      </p:sp>
      <p:sp>
        <p:nvSpPr>
          <p:cNvPr id="5" name="Rectangle 4"/>
          <p:cNvSpPr/>
          <p:nvPr/>
        </p:nvSpPr>
        <p:spPr>
          <a:xfrm>
            <a:off x="-346334" y="5830942"/>
            <a:ext cx="49183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Engineer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821" y="1949628"/>
            <a:ext cx="39180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Expert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909" y="2743227"/>
            <a:ext cx="29754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eriod"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Interview</a:t>
            </a:r>
          </a:p>
          <a:p>
            <a:pPr marL="914400" indent="-914400" algn="ctr">
              <a:buAutoNum type="arabicPeriod"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Documentation</a:t>
            </a:r>
          </a:p>
          <a:p>
            <a:pPr marL="914400" indent="-914400" algn="ctr">
              <a:buAutoNum type="arabicPeriod"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Observation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993" y="1672628"/>
            <a:ext cx="28440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Semantic net</a:t>
            </a:r>
          </a:p>
          <a:p>
            <a:pPr marL="742950" indent="-742950" algn="ctr">
              <a:buAutoNum type="arabicPeriod"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</a:t>
            </a:r>
          </a:p>
          <a:p>
            <a:pPr marL="742950" indent="-742950" algn="ctr">
              <a:buAutoNum type="arabicPeriod"/>
            </a:pPr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Production rule</a:t>
            </a:r>
          </a:p>
          <a:p>
            <a:pPr marL="742950" indent="-742950" algn="ctr">
              <a:buAutoNum type="arabicPeriod"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Predicate Logic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1464" y="5538554"/>
            <a:ext cx="27494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76218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en-US" sz="2400" dirty="0">
                <a:solidFill>
                  <a:srgbClr val="000000"/>
                </a:solidFill>
              </a:rPr>
              <a:t>Four main personnel involved in the </a:t>
            </a:r>
            <a:r>
              <a:rPr lang="en-US" sz="2400" b="1" dirty="0">
                <a:solidFill>
                  <a:srgbClr val="000000"/>
                </a:solidFill>
              </a:rPr>
              <a:t>development</a:t>
            </a:r>
            <a:r>
              <a:rPr lang="en-US" sz="2400" dirty="0">
                <a:solidFill>
                  <a:srgbClr val="000000"/>
                </a:solidFill>
              </a:rPr>
              <a:t> of expert systems:</a:t>
            </a:r>
          </a:p>
          <a:p>
            <a:pPr lvl="0" eaLnBrk="0" hangingPunc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lvl="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the domain expert</a:t>
            </a:r>
          </a:p>
          <a:p>
            <a:pPr lvl="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the knowledge engineer</a:t>
            </a:r>
          </a:p>
          <a:p>
            <a:pPr lvl="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the programmer</a:t>
            </a:r>
          </a:p>
          <a:p>
            <a:pPr lvl="0" eaLnBrk="0" hangingPunct="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dirty="0"/>
              <a:t>Who are people using the expert system</a:t>
            </a:r>
          </a:p>
          <a:p>
            <a:pPr marL="0" indent="0">
              <a:buNone/>
            </a:pPr>
            <a:r>
              <a:rPr lang="en-US" dirty="0"/>
              <a:t> - user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8 of 21</a:t>
            </a:r>
          </a:p>
        </p:txBody>
      </p:sp>
    </p:spTree>
    <p:extLst>
      <p:ext uri="{BB962C8B-B14F-4D97-AF65-F5344CB8AC3E}">
        <p14:creationId xmlns:p14="http://schemas.microsoft.com/office/powerpoint/2010/main" val="392017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Creating an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statement of the purpose of the expert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identification of the domain of the expert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gathering of domain knowledge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representing domain knowledge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implementing the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testing the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/>
              <a:t>Slide  9 of 21</a:t>
            </a:r>
          </a:p>
        </p:txBody>
      </p:sp>
    </p:spTree>
    <p:extLst>
      <p:ext uri="{BB962C8B-B14F-4D97-AF65-F5344CB8AC3E}">
        <p14:creationId xmlns:p14="http://schemas.microsoft.com/office/powerpoint/2010/main" val="389426800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3" ma:contentTypeDescription="Create a new document." ma:contentTypeScope="" ma:versionID="83b583b6a61994f9ff2ae70cf2c382a0">
  <xsd:schema xmlns:xsd="http://www.w3.org/2001/XMLSchema" xmlns:xs="http://www.w3.org/2001/XMLSchema" xmlns:p="http://schemas.microsoft.com/office/2006/metadata/properties" xmlns:ns2="8e5a3d33-c4d0-481b-997b-1f4a76a778ea" targetNamespace="http://schemas.microsoft.com/office/2006/metadata/properties" ma:root="true" ma:fieldsID="4b1aa29d78dbd2056688d14b8cead521" ns2:_="">
    <xsd:import namespace="8e5a3d33-c4d0-481b-997b-1f4a76a77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a3d33-c4d0-481b-997b-1f4a76a77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5CEF75-44DF-4FC5-8982-AF53F3763607}"/>
</file>

<file path=customXml/itemProps2.xml><?xml version="1.0" encoding="utf-8"?>
<ds:datastoreItem xmlns:ds="http://schemas.openxmlformats.org/officeDocument/2006/customXml" ds:itemID="{B8ECE9DD-C504-4245-BDCB-A4E001E538F2}"/>
</file>

<file path=customXml/itemProps3.xml><?xml version="1.0" encoding="utf-8"?>
<ds:datastoreItem xmlns:ds="http://schemas.openxmlformats.org/officeDocument/2006/customXml" ds:itemID="{7571A62A-4C0D-492C-9D85-949AC0EB8A58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109</TotalTime>
  <Pages>11</Pages>
  <Words>592</Words>
  <Application>Microsoft Office PowerPoint</Application>
  <PresentationFormat>On-screen Show (4:3)</PresentationFormat>
  <Paragraphs>112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UCTI-Template-foundation-level</vt:lpstr>
      <vt:lpstr>PowerPoint Presentation</vt:lpstr>
      <vt:lpstr>Topic &amp; Structure of The Lesson</vt:lpstr>
      <vt:lpstr>Learning Outcomes</vt:lpstr>
      <vt:lpstr>Key Terms You Must Be Able To Use</vt:lpstr>
      <vt:lpstr>Development, use and evaluation of Expert System</vt:lpstr>
      <vt:lpstr>Expert System Life Cycle</vt:lpstr>
      <vt:lpstr>Expert System Life Cycle (cont)</vt:lpstr>
      <vt:lpstr>Constructing Expert Systems</vt:lpstr>
      <vt:lpstr>Creating an Expert System</vt:lpstr>
      <vt:lpstr>Philosophical, practical, legal and ethical issues</vt:lpstr>
      <vt:lpstr>Benefits of Expert Systems</vt:lpstr>
      <vt:lpstr>Limitations of expert systems</vt:lpstr>
      <vt:lpstr>The user interface</vt:lpstr>
      <vt:lpstr>PowerPoint Presentation</vt:lpstr>
      <vt:lpstr>Output from Expert Systems </vt:lpstr>
      <vt:lpstr>PowerPoint Presentation</vt:lpstr>
      <vt:lpstr>PowerPoint Presentation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Ts. Dr. Vinothini Kasinathan</cp:lastModifiedBy>
  <cp:revision>26</cp:revision>
  <cp:lastPrinted>1995-11-02T09:23:42Z</cp:lastPrinted>
  <dcterms:created xsi:type="dcterms:W3CDTF">2017-10-17T07:27:09Z</dcterms:created>
  <dcterms:modified xsi:type="dcterms:W3CDTF">2020-12-07T01:30:48Z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