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theme/theme3.xml" ContentType="application/vnd.openxmlformats-officedocument.them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9"/>
  </p:notesMasterIdLst>
  <p:handoutMasterIdLst>
    <p:handoutMasterId r:id="rId50"/>
  </p:handoutMasterIdLst>
  <p:sldIdLst>
    <p:sldId id="257" r:id="rId2"/>
    <p:sldId id="258" r:id="rId3"/>
    <p:sldId id="301" r:id="rId4"/>
    <p:sldId id="259" r:id="rId5"/>
    <p:sldId id="260" r:id="rId6"/>
    <p:sldId id="294" r:id="rId7"/>
    <p:sldId id="319" r:id="rId8"/>
    <p:sldId id="302" r:id="rId9"/>
    <p:sldId id="322" r:id="rId10"/>
    <p:sldId id="324" r:id="rId11"/>
    <p:sldId id="303" r:id="rId12"/>
    <p:sldId id="279" r:id="rId13"/>
    <p:sldId id="280" r:id="rId14"/>
    <p:sldId id="281" r:id="rId15"/>
    <p:sldId id="282" r:id="rId16"/>
    <p:sldId id="283" r:id="rId17"/>
    <p:sldId id="284" r:id="rId18"/>
    <p:sldId id="320" r:id="rId19"/>
    <p:sldId id="296" r:id="rId20"/>
    <p:sldId id="285" r:id="rId21"/>
    <p:sldId id="304" r:id="rId22"/>
    <p:sldId id="305" r:id="rId23"/>
    <p:sldId id="306" r:id="rId24"/>
    <p:sldId id="307" r:id="rId25"/>
    <p:sldId id="308" r:id="rId26"/>
    <p:sldId id="310" r:id="rId27"/>
    <p:sldId id="311" r:id="rId28"/>
    <p:sldId id="298" r:id="rId29"/>
    <p:sldId id="321" r:id="rId30"/>
    <p:sldId id="286" r:id="rId31"/>
    <p:sldId id="312" r:id="rId32"/>
    <p:sldId id="313" r:id="rId33"/>
    <p:sldId id="314" r:id="rId34"/>
    <p:sldId id="315" r:id="rId35"/>
    <p:sldId id="316" r:id="rId36"/>
    <p:sldId id="318" r:id="rId37"/>
    <p:sldId id="317" r:id="rId38"/>
    <p:sldId id="287" r:id="rId39"/>
    <p:sldId id="297" r:id="rId40"/>
    <p:sldId id="299" r:id="rId41"/>
    <p:sldId id="288" r:id="rId42"/>
    <p:sldId id="289" r:id="rId43"/>
    <p:sldId id="290" r:id="rId44"/>
    <p:sldId id="293" r:id="rId45"/>
    <p:sldId id="263" r:id="rId46"/>
    <p:sldId id="300" r:id="rId47"/>
    <p:sldId id="264" r:id="rId4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5" autoAdjust="0"/>
    <p:restoredTop sz="94249" autoAdjust="0"/>
  </p:normalViewPr>
  <p:slideViewPr>
    <p:cSldViewPr snapToGrid="0">
      <p:cViewPr varScale="1">
        <p:scale>
          <a:sx n="64" d="100"/>
          <a:sy n="64" d="100"/>
        </p:scale>
        <p:origin x="1866"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EFDBD-07DA-469D-AFEC-1008DD471A8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BFEE410-4AC6-4F94-85E9-D83A95330E27}">
      <dgm:prSet phldrT="[Text]"/>
      <dgm:spPr/>
      <dgm:t>
        <a:bodyPr/>
        <a:lstStyle/>
        <a:p>
          <a:r>
            <a:rPr lang="en-US" dirty="0"/>
            <a:t>camel</a:t>
          </a:r>
        </a:p>
      </dgm:t>
    </dgm:pt>
    <dgm:pt modelId="{0CCF3DCA-CBB0-4E0F-9742-10EB8B31F533}" type="parTrans" cxnId="{DF5EBDC2-FF1C-4727-ABAF-5BA772B687A1}">
      <dgm:prSet/>
      <dgm:spPr/>
      <dgm:t>
        <a:bodyPr/>
        <a:lstStyle/>
        <a:p>
          <a:endParaRPr lang="en-US"/>
        </a:p>
      </dgm:t>
    </dgm:pt>
    <dgm:pt modelId="{AF4BF090-0541-4C52-B150-F439565278F8}" type="sibTrans" cxnId="{DF5EBDC2-FF1C-4727-ABAF-5BA772B687A1}">
      <dgm:prSet/>
      <dgm:spPr/>
      <dgm:t>
        <a:bodyPr/>
        <a:lstStyle/>
        <a:p>
          <a:endParaRPr lang="en-US"/>
        </a:p>
      </dgm:t>
    </dgm:pt>
    <dgm:pt modelId="{DEEE146D-21C3-470D-865C-2546A15F052A}">
      <dgm:prSet phldrT="[Text]"/>
      <dgm:spPr/>
      <dgm:t>
        <a:bodyPr/>
        <a:lstStyle/>
        <a:p>
          <a:r>
            <a:rPr lang="en-US" dirty="0"/>
            <a:t>monkey</a:t>
          </a:r>
        </a:p>
      </dgm:t>
    </dgm:pt>
    <dgm:pt modelId="{E198F1FE-59F0-4FA4-9458-7EF8B9E32BF8}" type="parTrans" cxnId="{DE747782-D7DD-4F33-8E58-BBFC6C7F9959}">
      <dgm:prSet/>
      <dgm:spPr/>
      <dgm:t>
        <a:bodyPr/>
        <a:lstStyle/>
        <a:p>
          <a:endParaRPr lang="en-US"/>
        </a:p>
      </dgm:t>
    </dgm:pt>
    <dgm:pt modelId="{B48F7636-C1B4-4D19-8708-95399F3F86F6}" type="sibTrans" cxnId="{DE747782-D7DD-4F33-8E58-BBFC6C7F9959}">
      <dgm:prSet/>
      <dgm:spPr/>
      <dgm:t>
        <a:bodyPr/>
        <a:lstStyle/>
        <a:p>
          <a:endParaRPr lang="en-US"/>
        </a:p>
      </dgm:t>
    </dgm:pt>
    <dgm:pt modelId="{4B8F5CD5-3A52-427A-AFEC-B30D828CBE42}">
      <dgm:prSet phldrT="[Text]"/>
      <dgm:spPr/>
      <dgm:t>
        <a:bodyPr/>
        <a:lstStyle/>
        <a:p>
          <a:r>
            <a:rPr lang="en-US" dirty="0"/>
            <a:t>Lion</a:t>
          </a:r>
        </a:p>
      </dgm:t>
    </dgm:pt>
    <dgm:pt modelId="{4ADD8CBF-FE15-4E0D-95C7-6B259AA0B520}" type="parTrans" cxnId="{51D379C6-11B7-4F3A-BB2B-3C004788152C}">
      <dgm:prSet/>
      <dgm:spPr/>
      <dgm:t>
        <a:bodyPr/>
        <a:lstStyle/>
        <a:p>
          <a:endParaRPr lang="en-US"/>
        </a:p>
      </dgm:t>
    </dgm:pt>
    <dgm:pt modelId="{BC12C74C-6D53-4E5F-AF8F-1BD981AADA84}" type="sibTrans" cxnId="{51D379C6-11B7-4F3A-BB2B-3C004788152C}">
      <dgm:prSet/>
      <dgm:spPr/>
      <dgm:t>
        <a:bodyPr/>
        <a:lstStyle/>
        <a:p>
          <a:endParaRPr lang="en-US"/>
        </a:p>
      </dgm:t>
    </dgm:pt>
    <dgm:pt modelId="{DAA26A7D-CD61-41F9-A0FB-E950A65E07D1}">
      <dgm:prSet phldrT="[Text]"/>
      <dgm:spPr/>
      <dgm:t>
        <a:bodyPr/>
        <a:lstStyle/>
        <a:p>
          <a:r>
            <a:rPr lang="en-US" dirty="0"/>
            <a:t>Giraffe</a:t>
          </a:r>
        </a:p>
      </dgm:t>
    </dgm:pt>
    <dgm:pt modelId="{DDB86BE7-C2DD-47E3-9924-68F7A3AA1916}" type="parTrans" cxnId="{8FEED0D5-9C58-47BC-9E86-775A1F6707CE}">
      <dgm:prSet/>
      <dgm:spPr/>
      <dgm:t>
        <a:bodyPr/>
        <a:lstStyle/>
        <a:p>
          <a:endParaRPr lang="en-US"/>
        </a:p>
      </dgm:t>
    </dgm:pt>
    <dgm:pt modelId="{95A9C993-3A1A-47E6-8DC5-D3F2356E3C86}" type="sibTrans" cxnId="{8FEED0D5-9C58-47BC-9E86-775A1F6707CE}">
      <dgm:prSet/>
      <dgm:spPr/>
      <dgm:t>
        <a:bodyPr/>
        <a:lstStyle/>
        <a:p>
          <a:endParaRPr lang="en-US"/>
        </a:p>
      </dgm:t>
    </dgm:pt>
    <dgm:pt modelId="{93DF1C83-A82A-4043-8AF2-AC7E5D913F87}">
      <dgm:prSet phldrT="[Text]"/>
      <dgm:spPr/>
      <dgm:t>
        <a:bodyPr/>
        <a:lstStyle/>
        <a:p>
          <a:r>
            <a:rPr lang="en-US" dirty="0"/>
            <a:t>Elephant </a:t>
          </a:r>
        </a:p>
      </dgm:t>
    </dgm:pt>
    <dgm:pt modelId="{EB827E56-FB65-4775-A53A-A24EEEC85194}" type="parTrans" cxnId="{F71DF4B5-2301-4E12-ACC4-C7ED89F9F1F1}">
      <dgm:prSet/>
      <dgm:spPr/>
      <dgm:t>
        <a:bodyPr/>
        <a:lstStyle/>
        <a:p>
          <a:endParaRPr lang="en-US"/>
        </a:p>
      </dgm:t>
    </dgm:pt>
    <dgm:pt modelId="{C57FC042-E415-4510-8544-FFBA383F3DE6}" type="sibTrans" cxnId="{F71DF4B5-2301-4E12-ACC4-C7ED89F9F1F1}">
      <dgm:prSet/>
      <dgm:spPr/>
      <dgm:t>
        <a:bodyPr/>
        <a:lstStyle/>
        <a:p>
          <a:endParaRPr lang="en-US"/>
        </a:p>
      </dgm:t>
    </dgm:pt>
    <dgm:pt modelId="{2B367322-7D76-41EC-B3F3-538D4D11E110}">
      <dgm:prSet phldrT="[Text]"/>
      <dgm:spPr/>
      <dgm:t>
        <a:bodyPr/>
        <a:lstStyle/>
        <a:p>
          <a:r>
            <a:rPr lang="en-US" dirty="0"/>
            <a:t>Rhinoceros</a:t>
          </a:r>
        </a:p>
      </dgm:t>
    </dgm:pt>
    <dgm:pt modelId="{672065FC-DFA2-416E-8378-F527F8ABB528}" type="parTrans" cxnId="{A0EFF18C-0D12-485B-90E2-F683C68DF1EC}">
      <dgm:prSet/>
      <dgm:spPr/>
      <dgm:t>
        <a:bodyPr/>
        <a:lstStyle/>
        <a:p>
          <a:endParaRPr lang="en-US"/>
        </a:p>
      </dgm:t>
    </dgm:pt>
    <dgm:pt modelId="{2F71F989-53A8-4BF9-8336-A83ECB8A8E9C}" type="sibTrans" cxnId="{A0EFF18C-0D12-485B-90E2-F683C68DF1EC}">
      <dgm:prSet/>
      <dgm:spPr/>
      <dgm:t>
        <a:bodyPr/>
        <a:lstStyle/>
        <a:p>
          <a:endParaRPr lang="en-US"/>
        </a:p>
      </dgm:t>
    </dgm:pt>
    <dgm:pt modelId="{5F88EA41-A24C-4A1D-812C-5F064F0EB1C8}">
      <dgm:prSet phldrT="[Text]"/>
      <dgm:spPr/>
      <dgm:t>
        <a:bodyPr/>
        <a:lstStyle/>
        <a:p>
          <a:r>
            <a:rPr lang="en-US" dirty="0"/>
            <a:t>Polar bear</a:t>
          </a:r>
        </a:p>
      </dgm:t>
    </dgm:pt>
    <dgm:pt modelId="{259550FD-62F7-4930-B842-3384AF42D346}" type="parTrans" cxnId="{A3295DCE-79E9-4318-9F88-9F41B857FFE3}">
      <dgm:prSet/>
      <dgm:spPr/>
      <dgm:t>
        <a:bodyPr/>
        <a:lstStyle/>
        <a:p>
          <a:endParaRPr lang="en-US"/>
        </a:p>
      </dgm:t>
    </dgm:pt>
    <dgm:pt modelId="{AF6D3B64-10E9-4335-9CC9-26065146313F}" type="sibTrans" cxnId="{A3295DCE-79E9-4318-9F88-9F41B857FFE3}">
      <dgm:prSet/>
      <dgm:spPr/>
      <dgm:t>
        <a:bodyPr/>
        <a:lstStyle/>
        <a:p>
          <a:endParaRPr lang="en-US"/>
        </a:p>
      </dgm:t>
    </dgm:pt>
    <dgm:pt modelId="{49F4967D-9B99-4F76-84B9-568259E67D8A}" type="pres">
      <dgm:prSet presAssocID="{A15EFDBD-07DA-469D-AFEC-1008DD471A8D}" presName="hierChild1" presStyleCnt="0">
        <dgm:presLayoutVars>
          <dgm:chPref val="1"/>
          <dgm:dir/>
          <dgm:animOne val="branch"/>
          <dgm:animLvl val="lvl"/>
          <dgm:resizeHandles/>
        </dgm:presLayoutVars>
      </dgm:prSet>
      <dgm:spPr/>
    </dgm:pt>
    <dgm:pt modelId="{1A848DCE-DF10-43EB-970C-D2A99D3ED428}" type="pres">
      <dgm:prSet presAssocID="{CBFEE410-4AC6-4F94-85E9-D83A95330E27}" presName="hierRoot1" presStyleCnt="0"/>
      <dgm:spPr/>
    </dgm:pt>
    <dgm:pt modelId="{9F2D5119-B723-4883-B586-28D015214993}" type="pres">
      <dgm:prSet presAssocID="{CBFEE410-4AC6-4F94-85E9-D83A95330E27}" presName="composite" presStyleCnt="0"/>
      <dgm:spPr/>
    </dgm:pt>
    <dgm:pt modelId="{38D15852-695F-4EC6-868D-F6DD4564961E}" type="pres">
      <dgm:prSet presAssocID="{CBFEE410-4AC6-4F94-85E9-D83A95330E27}" presName="background" presStyleLbl="node0" presStyleIdx="0" presStyleCnt="1"/>
      <dgm:spPr/>
    </dgm:pt>
    <dgm:pt modelId="{3D1EFCBE-CD4A-4B36-831F-701C6508DD3F}" type="pres">
      <dgm:prSet presAssocID="{CBFEE410-4AC6-4F94-85E9-D83A95330E27}" presName="text" presStyleLbl="fgAcc0" presStyleIdx="0" presStyleCnt="1">
        <dgm:presLayoutVars>
          <dgm:chPref val="3"/>
        </dgm:presLayoutVars>
      </dgm:prSet>
      <dgm:spPr/>
    </dgm:pt>
    <dgm:pt modelId="{70B17AB7-96EB-43A9-8821-4A647E01C955}" type="pres">
      <dgm:prSet presAssocID="{CBFEE410-4AC6-4F94-85E9-D83A95330E27}" presName="hierChild2" presStyleCnt="0"/>
      <dgm:spPr/>
    </dgm:pt>
    <dgm:pt modelId="{0881669D-6714-43CA-A59F-26F71058497D}" type="pres">
      <dgm:prSet presAssocID="{E198F1FE-59F0-4FA4-9458-7EF8B9E32BF8}" presName="Name10" presStyleLbl="parChTrans1D2" presStyleIdx="0" presStyleCnt="2"/>
      <dgm:spPr/>
    </dgm:pt>
    <dgm:pt modelId="{E063144D-FEDF-4F87-B741-BA86390C9575}" type="pres">
      <dgm:prSet presAssocID="{DEEE146D-21C3-470D-865C-2546A15F052A}" presName="hierRoot2" presStyleCnt="0"/>
      <dgm:spPr/>
    </dgm:pt>
    <dgm:pt modelId="{BD59DF33-1368-4850-A1E0-233416498463}" type="pres">
      <dgm:prSet presAssocID="{DEEE146D-21C3-470D-865C-2546A15F052A}" presName="composite2" presStyleCnt="0"/>
      <dgm:spPr/>
    </dgm:pt>
    <dgm:pt modelId="{A54DB4BF-0429-4549-A292-FBFC5B8B4B52}" type="pres">
      <dgm:prSet presAssocID="{DEEE146D-21C3-470D-865C-2546A15F052A}" presName="background2" presStyleLbl="node2" presStyleIdx="0" presStyleCnt="2"/>
      <dgm:spPr/>
    </dgm:pt>
    <dgm:pt modelId="{39BD6EAA-C4A7-4F4B-B4AF-BA9D983AB74E}" type="pres">
      <dgm:prSet presAssocID="{DEEE146D-21C3-470D-865C-2546A15F052A}" presName="text2" presStyleLbl="fgAcc2" presStyleIdx="0" presStyleCnt="2">
        <dgm:presLayoutVars>
          <dgm:chPref val="3"/>
        </dgm:presLayoutVars>
      </dgm:prSet>
      <dgm:spPr/>
    </dgm:pt>
    <dgm:pt modelId="{1C181516-A577-4EB2-A6F4-C61BC57FC847}" type="pres">
      <dgm:prSet presAssocID="{DEEE146D-21C3-470D-865C-2546A15F052A}" presName="hierChild3" presStyleCnt="0"/>
      <dgm:spPr/>
    </dgm:pt>
    <dgm:pt modelId="{6B1AF497-4268-498C-91EE-F6E2A43BA3FB}" type="pres">
      <dgm:prSet presAssocID="{4ADD8CBF-FE15-4E0D-95C7-6B259AA0B520}" presName="Name17" presStyleLbl="parChTrans1D3" presStyleIdx="0" presStyleCnt="4"/>
      <dgm:spPr/>
    </dgm:pt>
    <dgm:pt modelId="{582D03FF-77B6-462F-A8F9-E16800C25CED}" type="pres">
      <dgm:prSet presAssocID="{4B8F5CD5-3A52-427A-AFEC-B30D828CBE42}" presName="hierRoot3" presStyleCnt="0"/>
      <dgm:spPr/>
    </dgm:pt>
    <dgm:pt modelId="{5D1A53D8-3ACE-4E25-B1F3-88D491AC8719}" type="pres">
      <dgm:prSet presAssocID="{4B8F5CD5-3A52-427A-AFEC-B30D828CBE42}" presName="composite3" presStyleCnt="0"/>
      <dgm:spPr/>
    </dgm:pt>
    <dgm:pt modelId="{808167CD-DB42-4214-8FF9-C25A2CB87E0A}" type="pres">
      <dgm:prSet presAssocID="{4B8F5CD5-3A52-427A-AFEC-B30D828CBE42}" presName="background3" presStyleLbl="node3" presStyleIdx="0" presStyleCnt="4"/>
      <dgm:spPr/>
    </dgm:pt>
    <dgm:pt modelId="{E8620499-8998-4C6E-B53F-7F39F6E6762A}" type="pres">
      <dgm:prSet presAssocID="{4B8F5CD5-3A52-427A-AFEC-B30D828CBE42}" presName="text3" presStyleLbl="fgAcc3" presStyleIdx="0" presStyleCnt="4">
        <dgm:presLayoutVars>
          <dgm:chPref val="3"/>
        </dgm:presLayoutVars>
      </dgm:prSet>
      <dgm:spPr/>
    </dgm:pt>
    <dgm:pt modelId="{9F1A9FD3-D168-4512-A73F-03AD90D950F9}" type="pres">
      <dgm:prSet presAssocID="{4B8F5CD5-3A52-427A-AFEC-B30D828CBE42}" presName="hierChild4" presStyleCnt="0"/>
      <dgm:spPr/>
    </dgm:pt>
    <dgm:pt modelId="{CFB0465B-BAC5-4AEE-ACC2-65ABB5BC0853}" type="pres">
      <dgm:prSet presAssocID="{DDB86BE7-C2DD-47E3-9924-68F7A3AA1916}" presName="Name17" presStyleLbl="parChTrans1D3" presStyleIdx="1" presStyleCnt="4"/>
      <dgm:spPr/>
    </dgm:pt>
    <dgm:pt modelId="{3561A096-A98A-458C-87B0-246A19AD28C2}" type="pres">
      <dgm:prSet presAssocID="{DAA26A7D-CD61-41F9-A0FB-E950A65E07D1}" presName="hierRoot3" presStyleCnt="0"/>
      <dgm:spPr/>
    </dgm:pt>
    <dgm:pt modelId="{D8CE115B-278D-40AF-8824-0A024C6B2E04}" type="pres">
      <dgm:prSet presAssocID="{DAA26A7D-CD61-41F9-A0FB-E950A65E07D1}" presName="composite3" presStyleCnt="0"/>
      <dgm:spPr/>
    </dgm:pt>
    <dgm:pt modelId="{03DC1277-B8B0-4DB6-AB83-602F9DE95E8F}" type="pres">
      <dgm:prSet presAssocID="{DAA26A7D-CD61-41F9-A0FB-E950A65E07D1}" presName="background3" presStyleLbl="node3" presStyleIdx="1" presStyleCnt="4"/>
      <dgm:spPr/>
    </dgm:pt>
    <dgm:pt modelId="{2FEB28E6-0D74-4491-8E1C-A8EFEB585424}" type="pres">
      <dgm:prSet presAssocID="{DAA26A7D-CD61-41F9-A0FB-E950A65E07D1}" presName="text3" presStyleLbl="fgAcc3" presStyleIdx="1" presStyleCnt="4">
        <dgm:presLayoutVars>
          <dgm:chPref val="3"/>
        </dgm:presLayoutVars>
      </dgm:prSet>
      <dgm:spPr/>
    </dgm:pt>
    <dgm:pt modelId="{E8C833F6-B05F-4CCC-844E-587AE657EBE9}" type="pres">
      <dgm:prSet presAssocID="{DAA26A7D-CD61-41F9-A0FB-E950A65E07D1}" presName="hierChild4" presStyleCnt="0"/>
      <dgm:spPr/>
    </dgm:pt>
    <dgm:pt modelId="{122650BF-2AC8-4B52-AC5C-F2D84FF45EDB}" type="pres">
      <dgm:prSet presAssocID="{EB827E56-FB65-4775-A53A-A24EEEC85194}" presName="Name10" presStyleLbl="parChTrans1D2" presStyleIdx="1" presStyleCnt="2"/>
      <dgm:spPr/>
    </dgm:pt>
    <dgm:pt modelId="{1F8F29C0-4DEF-4629-8509-49E9D0FABF37}" type="pres">
      <dgm:prSet presAssocID="{93DF1C83-A82A-4043-8AF2-AC7E5D913F87}" presName="hierRoot2" presStyleCnt="0"/>
      <dgm:spPr/>
    </dgm:pt>
    <dgm:pt modelId="{3FD43B00-305C-4E6A-9A9D-C052622ACD45}" type="pres">
      <dgm:prSet presAssocID="{93DF1C83-A82A-4043-8AF2-AC7E5D913F87}" presName="composite2" presStyleCnt="0"/>
      <dgm:spPr/>
    </dgm:pt>
    <dgm:pt modelId="{EA17A5F5-0B6C-4F94-A82D-0DA21ED6005F}" type="pres">
      <dgm:prSet presAssocID="{93DF1C83-A82A-4043-8AF2-AC7E5D913F87}" presName="background2" presStyleLbl="node2" presStyleIdx="1" presStyleCnt="2"/>
      <dgm:spPr/>
    </dgm:pt>
    <dgm:pt modelId="{E357BC1C-0186-467D-881C-28B5EECABBEE}" type="pres">
      <dgm:prSet presAssocID="{93DF1C83-A82A-4043-8AF2-AC7E5D913F87}" presName="text2" presStyleLbl="fgAcc2" presStyleIdx="1" presStyleCnt="2">
        <dgm:presLayoutVars>
          <dgm:chPref val="3"/>
        </dgm:presLayoutVars>
      </dgm:prSet>
      <dgm:spPr/>
    </dgm:pt>
    <dgm:pt modelId="{912F6BFF-3250-4AD5-99E1-77A99F3D1628}" type="pres">
      <dgm:prSet presAssocID="{93DF1C83-A82A-4043-8AF2-AC7E5D913F87}" presName="hierChild3" presStyleCnt="0"/>
      <dgm:spPr/>
    </dgm:pt>
    <dgm:pt modelId="{21B8D556-E0B2-49AC-A84E-40866D8F6E60}" type="pres">
      <dgm:prSet presAssocID="{672065FC-DFA2-416E-8378-F527F8ABB528}" presName="Name17" presStyleLbl="parChTrans1D3" presStyleIdx="2" presStyleCnt="4"/>
      <dgm:spPr/>
    </dgm:pt>
    <dgm:pt modelId="{F6543F4A-333C-445C-B317-52B9005BFE06}" type="pres">
      <dgm:prSet presAssocID="{2B367322-7D76-41EC-B3F3-538D4D11E110}" presName="hierRoot3" presStyleCnt="0"/>
      <dgm:spPr/>
    </dgm:pt>
    <dgm:pt modelId="{F7456D8F-92DE-4121-9E8F-9BE3FA4B29C0}" type="pres">
      <dgm:prSet presAssocID="{2B367322-7D76-41EC-B3F3-538D4D11E110}" presName="composite3" presStyleCnt="0"/>
      <dgm:spPr/>
    </dgm:pt>
    <dgm:pt modelId="{2A4892C9-1AF6-401C-B9C5-396DEA1C08BD}" type="pres">
      <dgm:prSet presAssocID="{2B367322-7D76-41EC-B3F3-538D4D11E110}" presName="background3" presStyleLbl="node3" presStyleIdx="2" presStyleCnt="4"/>
      <dgm:spPr/>
    </dgm:pt>
    <dgm:pt modelId="{90B9DD8B-A7AB-454B-9285-6EDC7633DD20}" type="pres">
      <dgm:prSet presAssocID="{2B367322-7D76-41EC-B3F3-538D4D11E110}" presName="text3" presStyleLbl="fgAcc3" presStyleIdx="2" presStyleCnt="4">
        <dgm:presLayoutVars>
          <dgm:chPref val="3"/>
        </dgm:presLayoutVars>
      </dgm:prSet>
      <dgm:spPr/>
    </dgm:pt>
    <dgm:pt modelId="{3D9900F4-07B2-4FDC-B23E-7D2F9E43D836}" type="pres">
      <dgm:prSet presAssocID="{2B367322-7D76-41EC-B3F3-538D4D11E110}" presName="hierChild4" presStyleCnt="0"/>
      <dgm:spPr/>
    </dgm:pt>
    <dgm:pt modelId="{99260BCD-9267-438F-BF04-E643F2B5FB32}" type="pres">
      <dgm:prSet presAssocID="{259550FD-62F7-4930-B842-3384AF42D346}" presName="Name17" presStyleLbl="parChTrans1D3" presStyleIdx="3" presStyleCnt="4"/>
      <dgm:spPr/>
    </dgm:pt>
    <dgm:pt modelId="{E861931E-BF96-4EA5-B4A4-8E7CFC677DEF}" type="pres">
      <dgm:prSet presAssocID="{5F88EA41-A24C-4A1D-812C-5F064F0EB1C8}" presName="hierRoot3" presStyleCnt="0"/>
      <dgm:spPr/>
    </dgm:pt>
    <dgm:pt modelId="{CC4D83E0-9820-45F7-882C-25B0E7856C69}" type="pres">
      <dgm:prSet presAssocID="{5F88EA41-A24C-4A1D-812C-5F064F0EB1C8}" presName="composite3" presStyleCnt="0"/>
      <dgm:spPr/>
    </dgm:pt>
    <dgm:pt modelId="{E36081F6-53A9-47EA-87FE-F3BBC6F998E9}" type="pres">
      <dgm:prSet presAssocID="{5F88EA41-A24C-4A1D-812C-5F064F0EB1C8}" presName="background3" presStyleLbl="node3" presStyleIdx="3" presStyleCnt="4"/>
      <dgm:spPr/>
    </dgm:pt>
    <dgm:pt modelId="{206CD0AC-D591-42B1-8619-05F6090765A4}" type="pres">
      <dgm:prSet presAssocID="{5F88EA41-A24C-4A1D-812C-5F064F0EB1C8}" presName="text3" presStyleLbl="fgAcc3" presStyleIdx="3" presStyleCnt="4">
        <dgm:presLayoutVars>
          <dgm:chPref val="3"/>
        </dgm:presLayoutVars>
      </dgm:prSet>
      <dgm:spPr/>
    </dgm:pt>
    <dgm:pt modelId="{CD921AE0-E6D0-44A5-B5C3-DA80EEEBDE2E}" type="pres">
      <dgm:prSet presAssocID="{5F88EA41-A24C-4A1D-812C-5F064F0EB1C8}" presName="hierChild4" presStyleCnt="0"/>
      <dgm:spPr/>
    </dgm:pt>
  </dgm:ptLst>
  <dgm:cxnLst>
    <dgm:cxn modelId="{B4F4EE03-6FF6-4B82-A3D6-734E0A4D83E5}" type="presOf" srcId="{4B8F5CD5-3A52-427A-AFEC-B30D828CBE42}" destId="{E8620499-8998-4C6E-B53F-7F39F6E6762A}" srcOrd="0" destOrd="0" presId="urn:microsoft.com/office/officeart/2005/8/layout/hierarchy1"/>
    <dgm:cxn modelId="{7BDB8B1E-16CD-42B9-AF92-240656CF0274}" type="presOf" srcId="{DEEE146D-21C3-470D-865C-2546A15F052A}" destId="{39BD6EAA-C4A7-4F4B-B4AF-BA9D983AB74E}" srcOrd="0" destOrd="0" presId="urn:microsoft.com/office/officeart/2005/8/layout/hierarchy1"/>
    <dgm:cxn modelId="{DBA0C02B-55FC-4746-B82C-FEB030CAB5A3}" type="presOf" srcId="{DAA26A7D-CD61-41F9-A0FB-E950A65E07D1}" destId="{2FEB28E6-0D74-4491-8E1C-A8EFEB585424}" srcOrd="0" destOrd="0" presId="urn:microsoft.com/office/officeart/2005/8/layout/hierarchy1"/>
    <dgm:cxn modelId="{18EA5939-0062-44C2-B781-CBA26322D8F3}" type="presOf" srcId="{DDB86BE7-C2DD-47E3-9924-68F7A3AA1916}" destId="{CFB0465B-BAC5-4AEE-ACC2-65ABB5BC0853}" srcOrd="0" destOrd="0" presId="urn:microsoft.com/office/officeart/2005/8/layout/hierarchy1"/>
    <dgm:cxn modelId="{B94DC63B-C053-487C-BA04-927A427787A1}" type="presOf" srcId="{A15EFDBD-07DA-469D-AFEC-1008DD471A8D}" destId="{49F4967D-9B99-4F76-84B9-568259E67D8A}" srcOrd="0" destOrd="0" presId="urn:microsoft.com/office/officeart/2005/8/layout/hierarchy1"/>
    <dgm:cxn modelId="{F773DC5C-2628-4032-94EB-54AFC3CA2782}" type="presOf" srcId="{CBFEE410-4AC6-4F94-85E9-D83A95330E27}" destId="{3D1EFCBE-CD4A-4B36-831F-701C6508DD3F}" srcOrd="0" destOrd="0" presId="urn:microsoft.com/office/officeart/2005/8/layout/hierarchy1"/>
    <dgm:cxn modelId="{53B0BE67-7428-419A-B68C-09D3D5DF32E3}" type="presOf" srcId="{93DF1C83-A82A-4043-8AF2-AC7E5D913F87}" destId="{E357BC1C-0186-467D-881C-28B5EECABBEE}" srcOrd="0" destOrd="0" presId="urn:microsoft.com/office/officeart/2005/8/layout/hierarchy1"/>
    <dgm:cxn modelId="{A72BE36E-92C5-4615-90EC-D98879DA745A}" type="presOf" srcId="{4ADD8CBF-FE15-4E0D-95C7-6B259AA0B520}" destId="{6B1AF497-4268-498C-91EE-F6E2A43BA3FB}" srcOrd="0" destOrd="0" presId="urn:microsoft.com/office/officeart/2005/8/layout/hierarchy1"/>
    <dgm:cxn modelId="{4AA5AA52-5C8A-44E3-B377-F66B1970FB01}" type="presOf" srcId="{5F88EA41-A24C-4A1D-812C-5F064F0EB1C8}" destId="{206CD0AC-D591-42B1-8619-05F6090765A4}" srcOrd="0" destOrd="0" presId="urn:microsoft.com/office/officeart/2005/8/layout/hierarchy1"/>
    <dgm:cxn modelId="{DE747782-D7DD-4F33-8E58-BBFC6C7F9959}" srcId="{CBFEE410-4AC6-4F94-85E9-D83A95330E27}" destId="{DEEE146D-21C3-470D-865C-2546A15F052A}" srcOrd="0" destOrd="0" parTransId="{E198F1FE-59F0-4FA4-9458-7EF8B9E32BF8}" sibTransId="{B48F7636-C1B4-4D19-8708-95399F3F86F6}"/>
    <dgm:cxn modelId="{A0EFF18C-0D12-485B-90E2-F683C68DF1EC}" srcId="{93DF1C83-A82A-4043-8AF2-AC7E5D913F87}" destId="{2B367322-7D76-41EC-B3F3-538D4D11E110}" srcOrd="0" destOrd="0" parTransId="{672065FC-DFA2-416E-8378-F527F8ABB528}" sibTransId="{2F71F989-53A8-4BF9-8336-A83ECB8A8E9C}"/>
    <dgm:cxn modelId="{B0C9888F-5BC5-471A-9491-8F603F811F9B}" type="presOf" srcId="{EB827E56-FB65-4775-A53A-A24EEEC85194}" destId="{122650BF-2AC8-4B52-AC5C-F2D84FF45EDB}" srcOrd="0" destOrd="0" presId="urn:microsoft.com/office/officeart/2005/8/layout/hierarchy1"/>
    <dgm:cxn modelId="{78AD3FB3-8F3F-47F6-B62D-30FA02A5EE82}" type="presOf" srcId="{2B367322-7D76-41EC-B3F3-538D4D11E110}" destId="{90B9DD8B-A7AB-454B-9285-6EDC7633DD20}" srcOrd="0" destOrd="0" presId="urn:microsoft.com/office/officeart/2005/8/layout/hierarchy1"/>
    <dgm:cxn modelId="{F71DF4B5-2301-4E12-ACC4-C7ED89F9F1F1}" srcId="{CBFEE410-4AC6-4F94-85E9-D83A95330E27}" destId="{93DF1C83-A82A-4043-8AF2-AC7E5D913F87}" srcOrd="1" destOrd="0" parTransId="{EB827E56-FB65-4775-A53A-A24EEEC85194}" sibTransId="{C57FC042-E415-4510-8544-FFBA383F3DE6}"/>
    <dgm:cxn modelId="{DF5EBDC2-FF1C-4727-ABAF-5BA772B687A1}" srcId="{A15EFDBD-07DA-469D-AFEC-1008DD471A8D}" destId="{CBFEE410-4AC6-4F94-85E9-D83A95330E27}" srcOrd="0" destOrd="0" parTransId="{0CCF3DCA-CBB0-4E0F-9742-10EB8B31F533}" sibTransId="{AF4BF090-0541-4C52-B150-F439565278F8}"/>
    <dgm:cxn modelId="{F7ABAAC5-73C8-4B84-87D9-BB17D9232C34}" type="presOf" srcId="{672065FC-DFA2-416E-8378-F527F8ABB528}" destId="{21B8D556-E0B2-49AC-A84E-40866D8F6E60}" srcOrd="0" destOrd="0" presId="urn:microsoft.com/office/officeart/2005/8/layout/hierarchy1"/>
    <dgm:cxn modelId="{51D379C6-11B7-4F3A-BB2B-3C004788152C}" srcId="{DEEE146D-21C3-470D-865C-2546A15F052A}" destId="{4B8F5CD5-3A52-427A-AFEC-B30D828CBE42}" srcOrd="0" destOrd="0" parTransId="{4ADD8CBF-FE15-4E0D-95C7-6B259AA0B520}" sibTransId="{BC12C74C-6D53-4E5F-AF8F-1BD981AADA84}"/>
    <dgm:cxn modelId="{A3295DCE-79E9-4318-9F88-9F41B857FFE3}" srcId="{93DF1C83-A82A-4043-8AF2-AC7E5D913F87}" destId="{5F88EA41-A24C-4A1D-812C-5F064F0EB1C8}" srcOrd="1" destOrd="0" parTransId="{259550FD-62F7-4930-B842-3384AF42D346}" sibTransId="{AF6D3B64-10E9-4335-9CC9-26065146313F}"/>
    <dgm:cxn modelId="{8FEED0D5-9C58-47BC-9E86-775A1F6707CE}" srcId="{DEEE146D-21C3-470D-865C-2546A15F052A}" destId="{DAA26A7D-CD61-41F9-A0FB-E950A65E07D1}" srcOrd="1" destOrd="0" parTransId="{DDB86BE7-C2DD-47E3-9924-68F7A3AA1916}" sibTransId="{95A9C993-3A1A-47E6-8DC5-D3F2356E3C86}"/>
    <dgm:cxn modelId="{BEC090DF-3D23-4F08-8583-FEF61C53D549}" type="presOf" srcId="{E198F1FE-59F0-4FA4-9458-7EF8B9E32BF8}" destId="{0881669D-6714-43CA-A59F-26F71058497D}" srcOrd="0" destOrd="0" presId="urn:microsoft.com/office/officeart/2005/8/layout/hierarchy1"/>
    <dgm:cxn modelId="{56C110E1-EF71-4691-BAE0-A7FAADAB7271}" type="presOf" srcId="{259550FD-62F7-4930-B842-3384AF42D346}" destId="{99260BCD-9267-438F-BF04-E643F2B5FB32}" srcOrd="0" destOrd="0" presId="urn:microsoft.com/office/officeart/2005/8/layout/hierarchy1"/>
    <dgm:cxn modelId="{A3FAF760-9F92-43D0-9B64-D7A34C6D851C}" type="presParOf" srcId="{49F4967D-9B99-4F76-84B9-568259E67D8A}" destId="{1A848DCE-DF10-43EB-970C-D2A99D3ED428}" srcOrd="0" destOrd="0" presId="urn:microsoft.com/office/officeart/2005/8/layout/hierarchy1"/>
    <dgm:cxn modelId="{20079418-171F-4B54-AF5F-E8328F056DCF}" type="presParOf" srcId="{1A848DCE-DF10-43EB-970C-D2A99D3ED428}" destId="{9F2D5119-B723-4883-B586-28D015214993}" srcOrd="0" destOrd="0" presId="urn:microsoft.com/office/officeart/2005/8/layout/hierarchy1"/>
    <dgm:cxn modelId="{B6E52BE2-DAD5-417E-97D1-56BCB9A5A748}" type="presParOf" srcId="{9F2D5119-B723-4883-B586-28D015214993}" destId="{38D15852-695F-4EC6-868D-F6DD4564961E}" srcOrd="0" destOrd="0" presId="urn:microsoft.com/office/officeart/2005/8/layout/hierarchy1"/>
    <dgm:cxn modelId="{C0F11B82-3B2D-4714-BDD9-4C33CB1D676E}" type="presParOf" srcId="{9F2D5119-B723-4883-B586-28D015214993}" destId="{3D1EFCBE-CD4A-4B36-831F-701C6508DD3F}" srcOrd="1" destOrd="0" presId="urn:microsoft.com/office/officeart/2005/8/layout/hierarchy1"/>
    <dgm:cxn modelId="{B050FFEF-4170-4928-B524-35DE74AC9BC6}" type="presParOf" srcId="{1A848DCE-DF10-43EB-970C-D2A99D3ED428}" destId="{70B17AB7-96EB-43A9-8821-4A647E01C955}" srcOrd="1" destOrd="0" presId="urn:microsoft.com/office/officeart/2005/8/layout/hierarchy1"/>
    <dgm:cxn modelId="{7DF288B4-DB25-4ACE-AA88-53DA45D3ABFC}" type="presParOf" srcId="{70B17AB7-96EB-43A9-8821-4A647E01C955}" destId="{0881669D-6714-43CA-A59F-26F71058497D}" srcOrd="0" destOrd="0" presId="urn:microsoft.com/office/officeart/2005/8/layout/hierarchy1"/>
    <dgm:cxn modelId="{D5714CE3-F834-48CD-9EE6-FB6937036631}" type="presParOf" srcId="{70B17AB7-96EB-43A9-8821-4A647E01C955}" destId="{E063144D-FEDF-4F87-B741-BA86390C9575}" srcOrd="1" destOrd="0" presId="urn:microsoft.com/office/officeart/2005/8/layout/hierarchy1"/>
    <dgm:cxn modelId="{2CB0D769-F856-4AE5-99B6-843588992CC7}" type="presParOf" srcId="{E063144D-FEDF-4F87-B741-BA86390C9575}" destId="{BD59DF33-1368-4850-A1E0-233416498463}" srcOrd="0" destOrd="0" presId="urn:microsoft.com/office/officeart/2005/8/layout/hierarchy1"/>
    <dgm:cxn modelId="{C47EBD15-2BD5-4A32-915F-DF8FBE7C4A34}" type="presParOf" srcId="{BD59DF33-1368-4850-A1E0-233416498463}" destId="{A54DB4BF-0429-4549-A292-FBFC5B8B4B52}" srcOrd="0" destOrd="0" presId="urn:microsoft.com/office/officeart/2005/8/layout/hierarchy1"/>
    <dgm:cxn modelId="{610780D3-B085-49DF-939F-3C659D1415B9}" type="presParOf" srcId="{BD59DF33-1368-4850-A1E0-233416498463}" destId="{39BD6EAA-C4A7-4F4B-B4AF-BA9D983AB74E}" srcOrd="1" destOrd="0" presId="urn:microsoft.com/office/officeart/2005/8/layout/hierarchy1"/>
    <dgm:cxn modelId="{1C8DB80E-286C-4FB6-9E83-9AB1E797AFB4}" type="presParOf" srcId="{E063144D-FEDF-4F87-B741-BA86390C9575}" destId="{1C181516-A577-4EB2-A6F4-C61BC57FC847}" srcOrd="1" destOrd="0" presId="urn:microsoft.com/office/officeart/2005/8/layout/hierarchy1"/>
    <dgm:cxn modelId="{8121D6A2-4719-4209-8716-275608326609}" type="presParOf" srcId="{1C181516-A577-4EB2-A6F4-C61BC57FC847}" destId="{6B1AF497-4268-498C-91EE-F6E2A43BA3FB}" srcOrd="0" destOrd="0" presId="urn:microsoft.com/office/officeart/2005/8/layout/hierarchy1"/>
    <dgm:cxn modelId="{1D6CE8D3-8F58-4A25-BE6A-51A7967D4148}" type="presParOf" srcId="{1C181516-A577-4EB2-A6F4-C61BC57FC847}" destId="{582D03FF-77B6-462F-A8F9-E16800C25CED}" srcOrd="1" destOrd="0" presId="urn:microsoft.com/office/officeart/2005/8/layout/hierarchy1"/>
    <dgm:cxn modelId="{57473B3D-B0C4-4573-A9D3-C774CF82F00D}" type="presParOf" srcId="{582D03FF-77B6-462F-A8F9-E16800C25CED}" destId="{5D1A53D8-3ACE-4E25-B1F3-88D491AC8719}" srcOrd="0" destOrd="0" presId="urn:microsoft.com/office/officeart/2005/8/layout/hierarchy1"/>
    <dgm:cxn modelId="{AF0AFA52-243B-4489-A0F2-65C8F76C1AF0}" type="presParOf" srcId="{5D1A53D8-3ACE-4E25-B1F3-88D491AC8719}" destId="{808167CD-DB42-4214-8FF9-C25A2CB87E0A}" srcOrd="0" destOrd="0" presId="urn:microsoft.com/office/officeart/2005/8/layout/hierarchy1"/>
    <dgm:cxn modelId="{ED1546E0-0464-4DC3-9ABA-7F4CF13112E9}" type="presParOf" srcId="{5D1A53D8-3ACE-4E25-B1F3-88D491AC8719}" destId="{E8620499-8998-4C6E-B53F-7F39F6E6762A}" srcOrd="1" destOrd="0" presId="urn:microsoft.com/office/officeart/2005/8/layout/hierarchy1"/>
    <dgm:cxn modelId="{FE8B8156-89D1-4D20-B8DC-DF2982439BC2}" type="presParOf" srcId="{582D03FF-77B6-462F-A8F9-E16800C25CED}" destId="{9F1A9FD3-D168-4512-A73F-03AD90D950F9}" srcOrd="1" destOrd="0" presId="urn:microsoft.com/office/officeart/2005/8/layout/hierarchy1"/>
    <dgm:cxn modelId="{483AEF19-8566-40EE-9E1B-F3E7487D2CD2}" type="presParOf" srcId="{1C181516-A577-4EB2-A6F4-C61BC57FC847}" destId="{CFB0465B-BAC5-4AEE-ACC2-65ABB5BC0853}" srcOrd="2" destOrd="0" presId="urn:microsoft.com/office/officeart/2005/8/layout/hierarchy1"/>
    <dgm:cxn modelId="{9369B4EB-2A8F-4FA8-91AF-9C3C8A82633D}" type="presParOf" srcId="{1C181516-A577-4EB2-A6F4-C61BC57FC847}" destId="{3561A096-A98A-458C-87B0-246A19AD28C2}" srcOrd="3" destOrd="0" presId="urn:microsoft.com/office/officeart/2005/8/layout/hierarchy1"/>
    <dgm:cxn modelId="{22876FCE-2587-4BCB-B629-9D912A771904}" type="presParOf" srcId="{3561A096-A98A-458C-87B0-246A19AD28C2}" destId="{D8CE115B-278D-40AF-8824-0A024C6B2E04}" srcOrd="0" destOrd="0" presId="urn:microsoft.com/office/officeart/2005/8/layout/hierarchy1"/>
    <dgm:cxn modelId="{E5643CAC-BB16-4FCB-9ED4-C9C6B1EB9720}" type="presParOf" srcId="{D8CE115B-278D-40AF-8824-0A024C6B2E04}" destId="{03DC1277-B8B0-4DB6-AB83-602F9DE95E8F}" srcOrd="0" destOrd="0" presId="urn:microsoft.com/office/officeart/2005/8/layout/hierarchy1"/>
    <dgm:cxn modelId="{1041B1FE-AFD6-45A8-A8F6-95F8BA3FA59F}" type="presParOf" srcId="{D8CE115B-278D-40AF-8824-0A024C6B2E04}" destId="{2FEB28E6-0D74-4491-8E1C-A8EFEB585424}" srcOrd="1" destOrd="0" presId="urn:microsoft.com/office/officeart/2005/8/layout/hierarchy1"/>
    <dgm:cxn modelId="{846F1F32-A71A-4DF8-94A6-37BF5C8C9A1F}" type="presParOf" srcId="{3561A096-A98A-458C-87B0-246A19AD28C2}" destId="{E8C833F6-B05F-4CCC-844E-587AE657EBE9}" srcOrd="1" destOrd="0" presId="urn:microsoft.com/office/officeart/2005/8/layout/hierarchy1"/>
    <dgm:cxn modelId="{CD7AF502-DDF3-447C-B608-61F65FF9F00B}" type="presParOf" srcId="{70B17AB7-96EB-43A9-8821-4A647E01C955}" destId="{122650BF-2AC8-4B52-AC5C-F2D84FF45EDB}" srcOrd="2" destOrd="0" presId="urn:microsoft.com/office/officeart/2005/8/layout/hierarchy1"/>
    <dgm:cxn modelId="{58CA9945-BA67-4991-8F1F-27495D973D3B}" type="presParOf" srcId="{70B17AB7-96EB-43A9-8821-4A647E01C955}" destId="{1F8F29C0-4DEF-4629-8509-49E9D0FABF37}" srcOrd="3" destOrd="0" presId="urn:microsoft.com/office/officeart/2005/8/layout/hierarchy1"/>
    <dgm:cxn modelId="{693FF1B1-1272-4FFE-919F-C1E9957AAB3B}" type="presParOf" srcId="{1F8F29C0-4DEF-4629-8509-49E9D0FABF37}" destId="{3FD43B00-305C-4E6A-9A9D-C052622ACD45}" srcOrd="0" destOrd="0" presId="urn:microsoft.com/office/officeart/2005/8/layout/hierarchy1"/>
    <dgm:cxn modelId="{3AF1A1E9-778D-4380-AB56-6D7E874FF641}" type="presParOf" srcId="{3FD43B00-305C-4E6A-9A9D-C052622ACD45}" destId="{EA17A5F5-0B6C-4F94-A82D-0DA21ED6005F}" srcOrd="0" destOrd="0" presId="urn:microsoft.com/office/officeart/2005/8/layout/hierarchy1"/>
    <dgm:cxn modelId="{9012AD9C-1037-427C-B3C2-63DBABF76083}" type="presParOf" srcId="{3FD43B00-305C-4E6A-9A9D-C052622ACD45}" destId="{E357BC1C-0186-467D-881C-28B5EECABBEE}" srcOrd="1" destOrd="0" presId="urn:microsoft.com/office/officeart/2005/8/layout/hierarchy1"/>
    <dgm:cxn modelId="{95F92C9F-4127-4BA1-BA71-60853EB3E56E}" type="presParOf" srcId="{1F8F29C0-4DEF-4629-8509-49E9D0FABF37}" destId="{912F6BFF-3250-4AD5-99E1-77A99F3D1628}" srcOrd="1" destOrd="0" presId="urn:microsoft.com/office/officeart/2005/8/layout/hierarchy1"/>
    <dgm:cxn modelId="{638D7BA6-B5EB-447B-BCB9-5F12604FC823}" type="presParOf" srcId="{912F6BFF-3250-4AD5-99E1-77A99F3D1628}" destId="{21B8D556-E0B2-49AC-A84E-40866D8F6E60}" srcOrd="0" destOrd="0" presId="urn:microsoft.com/office/officeart/2005/8/layout/hierarchy1"/>
    <dgm:cxn modelId="{8DB39B4F-23E0-4FED-A8DE-326CEE4D4A46}" type="presParOf" srcId="{912F6BFF-3250-4AD5-99E1-77A99F3D1628}" destId="{F6543F4A-333C-445C-B317-52B9005BFE06}" srcOrd="1" destOrd="0" presId="urn:microsoft.com/office/officeart/2005/8/layout/hierarchy1"/>
    <dgm:cxn modelId="{87543E2E-C89F-45CB-BDCC-BD39EC073054}" type="presParOf" srcId="{F6543F4A-333C-445C-B317-52B9005BFE06}" destId="{F7456D8F-92DE-4121-9E8F-9BE3FA4B29C0}" srcOrd="0" destOrd="0" presId="urn:microsoft.com/office/officeart/2005/8/layout/hierarchy1"/>
    <dgm:cxn modelId="{CDBE92D3-5386-478C-930F-C46E86959E2C}" type="presParOf" srcId="{F7456D8F-92DE-4121-9E8F-9BE3FA4B29C0}" destId="{2A4892C9-1AF6-401C-B9C5-396DEA1C08BD}" srcOrd="0" destOrd="0" presId="urn:microsoft.com/office/officeart/2005/8/layout/hierarchy1"/>
    <dgm:cxn modelId="{E8F61CAE-1982-4745-8732-8FD0B99C245B}" type="presParOf" srcId="{F7456D8F-92DE-4121-9E8F-9BE3FA4B29C0}" destId="{90B9DD8B-A7AB-454B-9285-6EDC7633DD20}" srcOrd="1" destOrd="0" presId="urn:microsoft.com/office/officeart/2005/8/layout/hierarchy1"/>
    <dgm:cxn modelId="{B79CF46F-FF83-4F53-BE83-C007004C1940}" type="presParOf" srcId="{F6543F4A-333C-445C-B317-52B9005BFE06}" destId="{3D9900F4-07B2-4FDC-B23E-7D2F9E43D836}" srcOrd="1" destOrd="0" presId="urn:microsoft.com/office/officeart/2005/8/layout/hierarchy1"/>
    <dgm:cxn modelId="{57509D66-863F-4CDC-9FE6-1DF6ECC00799}" type="presParOf" srcId="{912F6BFF-3250-4AD5-99E1-77A99F3D1628}" destId="{99260BCD-9267-438F-BF04-E643F2B5FB32}" srcOrd="2" destOrd="0" presId="urn:microsoft.com/office/officeart/2005/8/layout/hierarchy1"/>
    <dgm:cxn modelId="{D74B1C25-94D8-46A0-B037-37208557092A}" type="presParOf" srcId="{912F6BFF-3250-4AD5-99E1-77A99F3D1628}" destId="{E861931E-BF96-4EA5-B4A4-8E7CFC677DEF}" srcOrd="3" destOrd="0" presId="urn:microsoft.com/office/officeart/2005/8/layout/hierarchy1"/>
    <dgm:cxn modelId="{6D393664-813B-4DC7-9C7C-EA5E465F5858}" type="presParOf" srcId="{E861931E-BF96-4EA5-B4A4-8E7CFC677DEF}" destId="{CC4D83E0-9820-45F7-882C-25B0E7856C69}" srcOrd="0" destOrd="0" presId="urn:microsoft.com/office/officeart/2005/8/layout/hierarchy1"/>
    <dgm:cxn modelId="{7D8A2C42-0D13-4349-9032-782003B5063E}" type="presParOf" srcId="{CC4D83E0-9820-45F7-882C-25B0E7856C69}" destId="{E36081F6-53A9-47EA-87FE-F3BBC6F998E9}" srcOrd="0" destOrd="0" presId="urn:microsoft.com/office/officeart/2005/8/layout/hierarchy1"/>
    <dgm:cxn modelId="{0FE4132B-914B-4C06-B170-40F5428D9DF6}" type="presParOf" srcId="{CC4D83E0-9820-45F7-882C-25B0E7856C69}" destId="{206CD0AC-D591-42B1-8619-05F6090765A4}" srcOrd="1" destOrd="0" presId="urn:microsoft.com/office/officeart/2005/8/layout/hierarchy1"/>
    <dgm:cxn modelId="{BC1DD639-9D58-49AF-A3DA-4730A9E158ED}" type="presParOf" srcId="{E861931E-BF96-4EA5-B4A4-8E7CFC677DEF}" destId="{CD921AE0-E6D0-44A5-B5C3-DA80EEEBDE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60BCD-9267-438F-BF04-E643F2B5FB32}">
      <dsp:nvSpPr>
        <dsp:cNvPr id="0" name=""/>
        <dsp:cNvSpPr/>
      </dsp:nvSpPr>
      <dsp:spPr>
        <a:xfrm>
          <a:off x="4364217" y="1913770"/>
          <a:ext cx="748745" cy="356334"/>
        </a:xfrm>
        <a:custGeom>
          <a:avLst/>
          <a:gdLst/>
          <a:ahLst/>
          <a:cxnLst/>
          <a:rect l="0" t="0" r="0" b="0"/>
          <a:pathLst>
            <a:path>
              <a:moveTo>
                <a:pt x="0" y="0"/>
              </a:moveTo>
              <a:lnTo>
                <a:pt x="0" y="242831"/>
              </a:lnTo>
              <a:lnTo>
                <a:pt x="748745" y="242831"/>
              </a:lnTo>
              <a:lnTo>
                <a:pt x="748745" y="3563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8D556-E0B2-49AC-A84E-40866D8F6E60}">
      <dsp:nvSpPr>
        <dsp:cNvPr id="0" name=""/>
        <dsp:cNvSpPr/>
      </dsp:nvSpPr>
      <dsp:spPr>
        <a:xfrm>
          <a:off x="3615471" y="1913770"/>
          <a:ext cx="748745" cy="356334"/>
        </a:xfrm>
        <a:custGeom>
          <a:avLst/>
          <a:gdLst/>
          <a:ahLst/>
          <a:cxnLst/>
          <a:rect l="0" t="0" r="0" b="0"/>
          <a:pathLst>
            <a:path>
              <a:moveTo>
                <a:pt x="748745" y="0"/>
              </a:moveTo>
              <a:lnTo>
                <a:pt x="748745" y="242831"/>
              </a:lnTo>
              <a:lnTo>
                <a:pt x="0" y="242831"/>
              </a:lnTo>
              <a:lnTo>
                <a:pt x="0" y="3563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650BF-2AC8-4B52-AC5C-F2D84FF45EDB}">
      <dsp:nvSpPr>
        <dsp:cNvPr id="0" name=""/>
        <dsp:cNvSpPr/>
      </dsp:nvSpPr>
      <dsp:spPr>
        <a:xfrm>
          <a:off x="2866726" y="779421"/>
          <a:ext cx="1497490" cy="356334"/>
        </a:xfrm>
        <a:custGeom>
          <a:avLst/>
          <a:gdLst/>
          <a:ahLst/>
          <a:cxnLst/>
          <a:rect l="0" t="0" r="0" b="0"/>
          <a:pathLst>
            <a:path>
              <a:moveTo>
                <a:pt x="0" y="0"/>
              </a:moveTo>
              <a:lnTo>
                <a:pt x="0" y="242831"/>
              </a:lnTo>
              <a:lnTo>
                <a:pt x="1497490" y="242831"/>
              </a:lnTo>
              <a:lnTo>
                <a:pt x="1497490" y="3563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0465B-BAC5-4AEE-ACC2-65ABB5BC0853}">
      <dsp:nvSpPr>
        <dsp:cNvPr id="0" name=""/>
        <dsp:cNvSpPr/>
      </dsp:nvSpPr>
      <dsp:spPr>
        <a:xfrm>
          <a:off x="1369236" y="1913770"/>
          <a:ext cx="748745" cy="356334"/>
        </a:xfrm>
        <a:custGeom>
          <a:avLst/>
          <a:gdLst/>
          <a:ahLst/>
          <a:cxnLst/>
          <a:rect l="0" t="0" r="0" b="0"/>
          <a:pathLst>
            <a:path>
              <a:moveTo>
                <a:pt x="0" y="0"/>
              </a:moveTo>
              <a:lnTo>
                <a:pt x="0" y="242831"/>
              </a:lnTo>
              <a:lnTo>
                <a:pt x="748745" y="242831"/>
              </a:lnTo>
              <a:lnTo>
                <a:pt x="748745" y="3563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AF497-4268-498C-91EE-F6E2A43BA3FB}">
      <dsp:nvSpPr>
        <dsp:cNvPr id="0" name=""/>
        <dsp:cNvSpPr/>
      </dsp:nvSpPr>
      <dsp:spPr>
        <a:xfrm>
          <a:off x="620491" y="1913770"/>
          <a:ext cx="748745" cy="356334"/>
        </a:xfrm>
        <a:custGeom>
          <a:avLst/>
          <a:gdLst/>
          <a:ahLst/>
          <a:cxnLst/>
          <a:rect l="0" t="0" r="0" b="0"/>
          <a:pathLst>
            <a:path>
              <a:moveTo>
                <a:pt x="748745" y="0"/>
              </a:moveTo>
              <a:lnTo>
                <a:pt x="748745" y="242831"/>
              </a:lnTo>
              <a:lnTo>
                <a:pt x="0" y="242831"/>
              </a:lnTo>
              <a:lnTo>
                <a:pt x="0" y="3563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81669D-6714-43CA-A59F-26F71058497D}">
      <dsp:nvSpPr>
        <dsp:cNvPr id="0" name=""/>
        <dsp:cNvSpPr/>
      </dsp:nvSpPr>
      <dsp:spPr>
        <a:xfrm>
          <a:off x="1369236" y="779421"/>
          <a:ext cx="1497490" cy="356334"/>
        </a:xfrm>
        <a:custGeom>
          <a:avLst/>
          <a:gdLst/>
          <a:ahLst/>
          <a:cxnLst/>
          <a:rect l="0" t="0" r="0" b="0"/>
          <a:pathLst>
            <a:path>
              <a:moveTo>
                <a:pt x="1497490" y="0"/>
              </a:moveTo>
              <a:lnTo>
                <a:pt x="1497490" y="242831"/>
              </a:lnTo>
              <a:lnTo>
                <a:pt x="0" y="242831"/>
              </a:lnTo>
              <a:lnTo>
                <a:pt x="0" y="3563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D15852-695F-4EC6-868D-F6DD4564961E}">
      <dsp:nvSpPr>
        <dsp:cNvPr id="0" name=""/>
        <dsp:cNvSpPr/>
      </dsp:nvSpPr>
      <dsp:spPr>
        <a:xfrm>
          <a:off x="2254117" y="1407"/>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EFCBE-CD4A-4B36-831F-701C6508DD3F}">
      <dsp:nvSpPr>
        <dsp:cNvPr id="0" name=""/>
        <dsp:cNvSpPr/>
      </dsp:nvSpPr>
      <dsp:spPr>
        <a:xfrm>
          <a:off x="2390252" y="130736"/>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camel</a:t>
          </a:r>
        </a:p>
      </dsp:txBody>
      <dsp:txXfrm>
        <a:off x="2413039" y="153523"/>
        <a:ext cx="1179645" cy="732440"/>
      </dsp:txXfrm>
    </dsp:sp>
    <dsp:sp modelId="{A54DB4BF-0429-4549-A292-FBFC5B8B4B52}">
      <dsp:nvSpPr>
        <dsp:cNvPr id="0" name=""/>
        <dsp:cNvSpPr/>
      </dsp:nvSpPr>
      <dsp:spPr>
        <a:xfrm>
          <a:off x="756626" y="1135756"/>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D6EAA-C4A7-4F4B-B4AF-BA9D983AB74E}">
      <dsp:nvSpPr>
        <dsp:cNvPr id="0" name=""/>
        <dsp:cNvSpPr/>
      </dsp:nvSpPr>
      <dsp:spPr>
        <a:xfrm>
          <a:off x="892762" y="1265085"/>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monkey</a:t>
          </a:r>
        </a:p>
      </dsp:txBody>
      <dsp:txXfrm>
        <a:off x="915549" y="1287872"/>
        <a:ext cx="1179645" cy="732440"/>
      </dsp:txXfrm>
    </dsp:sp>
    <dsp:sp modelId="{808167CD-DB42-4214-8FF9-C25A2CB87E0A}">
      <dsp:nvSpPr>
        <dsp:cNvPr id="0" name=""/>
        <dsp:cNvSpPr/>
      </dsp:nvSpPr>
      <dsp:spPr>
        <a:xfrm>
          <a:off x="7881" y="2270105"/>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20499-8998-4C6E-B53F-7F39F6E6762A}">
      <dsp:nvSpPr>
        <dsp:cNvPr id="0" name=""/>
        <dsp:cNvSpPr/>
      </dsp:nvSpPr>
      <dsp:spPr>
        <a:xfrm>
          <a:off x="144017" y="2399434"/>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Lion</a:t>
          </a:r>
        </a:p>
      </dsp:txBody>
      <dsp:txXfrm>
        <a:off x="166804" y="2422221"/>
        <a:ext cx="1179645" cy="732440"/>
      </dsp:txXfrm>
    </dsp:sp>
    <dsp:sp modelId="{03DC1277-B8B0-4DB6-AB83-602F9DE95E8F}">
      <dsp:nvSpPr>
        <dsp:cNvPr id="0" name=""/>
        <dsp:cNvSpPr/>
      </dsp:nvSpPr>
      <dsp:spPr>
        <a:xfrm>
          <a:off x="1505371" y="2270105"/>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B28E6-0D74-4491-8E1C-A8EFEB585424}">
      <dsp:nvSpPr>
        <dsp:cNvPr id="0" name=""/>
        <dsp:cNvSpPr/>
      </dsp:nvSpPr>
      <dsp:spPr>
        <a:xfrm>
          <a:off x="1641507" y="2399434"/>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Giraffe</a:t>
          </a:r>
        </a:p>
      </dsp:txBody>
      <dsp:txXfrm>
        <a:off x="1664294" y="2422221"/>
        <a:ext cx="1179645" cy="732440"/>
      </dsp:txXfrm>
    </dsp:sp>
    <dsp:sp modelId="{EA17A5F5-0B6C-4F94-A82D-0DA21ED6005F}">
      <dsp:nvSpPr>
        <dsp:cNvPr id="0" name=""/>
        <dsp:cNvSpPr/>
      </dsp:nvSpPr>
      <dsp:spPr>
        <a:xfrm>
          <a:off x="3751607" y="1135756"/>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7BC1C-0186-467D-881C-28B5EECABBEE}">
      <dsp:nvSpPr>
        <dsp:cNvPr id="0" name=""/>
        <dsp:cNvSpPr/>
      </dsp:nvSpPr>
      <dsp:spPr>
        <a:xfrm>
          <a:off x="3887742" y="1265085"/>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Elephant </a:t>
          </a:r>
        </a:p>
      </dsp:txBody>
      <dsp:txXfrm>
        <a:off x="3910529" y="1287872"/>
        <a:ext cx="1179645" cy="732440"/>
      </dsp:txXfrm>
    </dsp:sp>
    <dsp:sp modelId="{2A4892C9-1AF6-401C-B9C5-396DEA1C08BD}">
      <dsp:nvSpPr>
        <dsp:cNvPr id="0" name=""/>
        <dsp:cNvSpPr/>
      </dsp:nvSpPr>
      <dsp:spPr>
        <a:xfrm>
          <a:off x="3002862" y="2270105"/>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9DD8B-A7AB-454B-9285-6EDC7633DD20}">
      <dsp:nvSpPr>
        <dsp:cNvPr id="0" name=""/>
        <dsp:cNvSpPr/>
      </dsp:nvSpPr>
      <dsp:spPr>
        <a:xfrm>
          <a:off x="3138997" y="2399434"/>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Rhinoceros</a:t>
          </a:r>
        </a:p>
      </dsp:txBody>
      <dsp:txXfrm>
        <a:off x="3161784" y="2422221"/>
        <a:ext cx="1179645" cy="732440"/>
      </dsp:txXfrm>
    </dsp:sp>
    <dsp:sp modelId="{E36081F6-53A9-47EA-87FE-F3BBC6F998E9}">
      <dsp:nvSpPr>
        <dsp:cNvPr id="0" name=""/>
        <dsp:cNvSpPr/>
      </dsp:nvSpPr>
      <dsp:spPr>
        <a:xfrm>
          <a:off x="4500352" y="2270105"/>
          <a:ext cx="1225219" cy="778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6CD0AC-D591-42B1-8619-05F6090765A4}">
      <dsp:nvSpPr>
        <dsp:cNvPr id="0" name=""/>
        <dsp:cNvSpPr/>
      </dsp:nvSpPr>
      <dsp:spPr>
        <a:xfrm>
          <a:off x="4636488" y="2399434"/>
          <a:ext cx="1225219" cy="7780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Polar bear</a:t>
          </a:r>
        </a:p>
      </dsp:txBody>
      <dsp:txXfrm>
        <a:off x="4659275" y="2422221"/>
        <a:ext cx="1179645" cy="7324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Whoever it may be (humans or AI) need to think of all possible ways to reach the goal state(if it exists) from the initial state, all the consequences, etc. Similarly, AI systems use various search algorithms for a particular goal state(if it exists).</a:t>
            </a:r>
          </a:p>
          <a:p>
            <a:pPr algn="l"/>
            <a:r>
              <a:rPr lang="en-US" b="0" i="0" dirty="0">
                <a:solidFill>
                  <a:srgbClr val="595858"/>
                </a:solidFill>
                <a:effectLst/>
                <a:latin typeface="roboto" panose="02000000000000000000" pitchFamily="2" charset="0"/>
              </a:rPr>
              <a:t>As the name ‘Uninformed Search’ means the machine blindly follows the algorithm regardless of whether right or wrong, efficient or in-</a:t>
            </a:r>
            <a:r>
              <a:rPr lang="en-US" b="0" i="0" dirty="0" err="1">
                <a:solidFill>
                  <a:srgbClr val="595858"/>
                </a:solidFill>
                <a:effectLst/>
                <a:latin typeface="roboto" panose="02000000000000000000" pitchFamily="2" charset="0"/>
              </a:rPr>
              <a:t>efficient.These</a:t>
            </a:r>
            <a:r>
              <a:rPr lang="en-US" b="0" i="0" dirty="0">
                <a:solidFill>
                  <a:srgbClr val="595858"/>
                </a:solidFill>
                <a:effectLst/>
                <a:latin typeface="roboto" panose="02000000000000000000" pitchFamily="2" charset="0"/>
              </a:rPr>
              <a:t> algorithms are brute force operations, and they don’t have extra information about the search space; the only information they have is on how to traverse or visit the nodes in the tree.</a:t>
            </a:r>
          </a:p>
          <a:p>
            <a:pPr algn="l"/>
            <a:br>
              <a:rPr lang="en-US" dirty="0"/>
            </a:br>
            <a:r>
              <a:rPr lang="en-US" b="0" i="0" dirty="0">
                <a:solidFill>
                  <a:srgbClr val="595858"/>
                </a:solidFill>
                <a:effectLst/>
                <a:latin typeface="roboto" panose="02000000000000000000" pitchFamily="2" charset="0"/>
              </a:rPr>
              <a:t>Thus uninformed search algorithms are also called blind search algorithms. The search algorithm produces the search tree without using any domain knowledge, which is a brute force in nature. They don’t have any background information on how to approach the goal or whatsoever. But these are the basics of search algorithms in AI.</a:t>
            </a:r>
          </a:p>
          <a:p>
            <a:br>
              <a:rPr lang="en-US" dirty="0"/>
            </a:br>
            <a:endParaRPr lang="en-US" dirty="0"/>
          </a:p>
        </p:txBody>
      </p:sp>
    </p:spTree>
    <p:extLst>
      <p:ext uri="{BB962C8B-B14F-4D97-AF65-F5344CB8AC3E}">
        <p14:creationId xmlns:p14="http://schemas.microsoft.com/office/powerpoint/2010/main" val="52525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3064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Tree>
    <p:extLst>
      <p:ext uri="{BB962C8B-B14F-4D97-AF65-F5344CB8AC3E}">
        <p14:creationId xmlns:p14="http://schemas.microsoft.com/office/powerpoint/2010/main" val="2008499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3352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87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aseline="0" dirty="0">
                <a:latin typeface="Arial" panose="020B0604020202020204" pitchFamily="34" charset="0"/>
                <a:cs typeface="+mn-cs"/>
              </a:rPr>
              <a:t>CT017-3-1 Introduction to Artificial Intelligence </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637406"/>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Uninformed</a:t>
            </a:r>
            <a:r>
              <a:rPr lang="en-GB" sz="800" baseline="0" dirty="0">
                <a:latin typeface="Calibri" pitchFamily="34" charset="0"/>
                <a:cs typeface="Calibri" pitchFamily="34" charset="0"/>
              </a:rPr>
              <a:t> Search</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6454915" y="6630782"/>
            <a:ext cx="2711450" cy="260350"/>
          </a:xfrm>
          <a:prstGeom prst="rect">
            <a:avLst/>
          </a:prstGeom>
          <a:noFill/>
          <a:ln w="9525">
            <a:noFill/>
            <a:miter lim="800000"/>
            <a:headEnd/>
            <a:tailEnd/>
          </a:ln>
          <a:effectLst/>
        </p:spPr>
        <p:txBody>
          <a:bodyPr/>
          <a:lstStyle/>
          <a:p>
            <a:pPr algn="r">
              <a:defRPr/>
            </a:pPr>
            <a:r>
              <a:rPr lang="en-GB" sz="800" dirty="0">
                <a:latin typeface="Calibri" pitchFamily="34" charset="0"/>
                <a:cs typeface="Calibri" pitchFamily="34" charset="0"/>
              </a:rPr>
              <a:t>Slide  </a:t>
            </a:r>
            <a:fld id="{25F37103-C57D-480D-8664-F60CE67B282E}" type="slidenum">
              <a:rPr lang="en-GB" sz="800" smtClean="0">
                <a:latin typeface="Calibri" pitchFamily="34" charset="0"/>
                <a:cs typeface="Calibri" pitchFamily="34" charset="0"/>
              </a:rPr>
              <a:t>‹#›</a:t>
            </a:fld>
            <a:r>
              <a:rPr lang="en-GB" sz="800" dirty="0">
                <a:latin typeface="Calibri" pitchFamily="34" charset="0"/>
                <a:cs typeface="Calibri" pitchFamily="34" charset="0"/>
              </a:rPr>
              <a:t> of 24</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Uninformed Search</a:t>
            </a:r>
            <a:endParaRPr lang="en-US" dirty="0"/>
          </a:p>
        </p:txBody>
      </p:sp>
      <p:sp>
        <p:nvSpPr>
          <p:cNvPr id="5" name="Text Box 6"/>
          <p:cNvSpPr txBox="1">
            <a:spLocks noGrp="1" noChangeArrowheads="1"/>
          </p:cNvSpPr>
          <p:nvPr>
            <p:ph type="ctrTitle"/>
          </p:nvPr>
        </p:nvSpPr>
        <p:spPr bwMode="auto">
          <a:xfrm>
            <a:off x="2389188" y="2349083"/>
            <a:ext cx="6754812"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Introduction to AI</a:t>
            </a:r>
          </a:p>
        </p:txBody>
      </p:sp>
    </p:spTree>
    <p:extLst>
      <p:ext uri="{BB962C8B-B14F-4D97-AF65-F5344CB8AC3E}">
        <p14:creationId xmlns:p14="http://schemas.microsoft.com/office/powerpoint/2010/main" val="110272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B771-50EA-4919-83B2-7D88616DD43C}"/>
              </a:ext>
            </a:extLst>
          </p:cNvPr>
          <p:cNvSpPr>
            <a:spLocks noGrp="1"/>
          </p:cNvSpPr>
          <p:nvPr>
            <p:ph type="title"/>
          </p:nvPr>
        </p:nvSpPr>
        <p:spPr/>
        <p:txBody>
          <a:bodyPr/>
          <a:lstStyle/>
          <a:p>
            <a:r>
              <a:rPr lang="en-US" dirty="0"/>
              <a:t>Problem 2 – Brute force method</a:t>
            </a:r>
          </a:p>
        </p:txBody>
      </p:sp>
      <p:sp>
        <p:nvSpPr>
          <p:cNvPr id="3" name="Content Placeholder 2">
            <a:extLst>
              <a:ext uri="{FF2B5EF4-FFF2-40B4-BE49-F238E27FC236}">
                <a16:creationId xmlns:a16="http://schemas.microsoft.com/office/drawing/2014/main" id="{F644E398-15FB-4D22-BEF0-63EE2897F753}"/>
              </a:ext>
            </a:extLst>
          </p:cNvPr>
          <p:cNvSpPr>
            <a:spLocks noGrp="1"/>
          </p:cNvSpPr>
          <p:nvPr>
            <p:ph idx="1"/>
          </p:nvPr>
        </p:nvSpPr>
        <p:spPr/>
        <p:txBody>
          <a:bodyPr/>
          <a:lstStyle/>
          <a:p>
            <a:r>
              <a:rPr lang="en-US" dirty="0"/>
              <a:t>How to solve rubric cube – it will take so many trials and you will repeat some of it? </a:t>
            </a:r>
          </a:p>
        </p:txBody>
      </p:sp>
      <p:pic>
        <p:nvPicPr>
          <p:cNvPr id="5" name="Picture 4">
            <a:extLst>
              <a:ext uri="{FF2B5EF4-FFF2-40B4-BE49-F238E27FC236}">
                <a16:creationId xmlns:a16="http://schemas.microsoft.com/office/drawing/2014/main" id="{EA0DA60D-E91E-4845-B571-967222696D75}"/>
              </a:ext>
            </a:extLst>
          </p:cNvPr>
          <p:cNvPicPr>
            <a:picLocks noChangeAspect="1"/>
          </p:cNvPicPr>
          <p:nvPr/>
        </p:nvPicPr>
        <p:blipFill>
          <a:blip r:embed="rId2"/>
          <a:stretch>
            <a:fillRect/>
          </a:stretch>
        </p:blipFill>
        <p:spPr>
          <a:xfrm>
            <a:off x="1768475" y="3398837"/>
            <a:ext cx="2238375" cy="1762125"/>
          </a:xfrm>
          <a:prstGeom prst="rect">
            <a:avLst/>
          </a:prstGeom>
        </p:spPr>
      </p:pic>
    </p:spTree>
    <p:extLst>
      <p:ext uri="{BB962C8B-B14F-4D97-AF65-F5344CB8AC3E}">
        <p14:creationId xmlns:p14="http://schemas.microsoft.com/office/powerpoint/2010/main" val="260001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A9D6-3412-41ED-8490-AC70AAC0765F}"/>
              </a:ext>
            </a:extLst>
          </p:cNvPr>
          <p:cNvSpPr>
            <a:spLocks noGrp="1"/>
          </p:cNvSpPr>
          <p:nvPr>
            <p:ph type="title"/>
          </p:nvPr>
        </p:nvSpPr>
        <p:spPr/>
        <p:txBody>
          <a:bodyPr/>
          <a:lstStyle/>
          <a:p>
            <a:r>
              <a:rPr lang="en-US" dirty="0"/>
              <a:t>Brute Force ? </a:t>
            </a:r>
          </a:p>
        </p:txBody>
      </p:sp>
      <p:sp>
        <p:nvSpPr>
          <p:cNvPr id="3" name="Content Placeholder 2">
            <a:extLst>
              <a:ext uri="{FF2B5EF4-FFF2-40B4-BE49-F238E27FC236}">
                <a16:creationId xmlns:a16="http://schemas.microsoft.com/office/drawing/2014/main" id="{CDA75FF7-B95C-4ECC-9884-B54FA5180FF7}"/>
              </a:ext>
            </a:extLst>
          </p:cNvPr>
          <p:cNvSpPr>
            <a:spLocks noGrp="1"/>
          </p:cNvSpPr>
          <p:nvPr>
            <p:ph idx="1"/>
          </p:nvPr>
        </p:nvSpPr>
        <p:spPr/>
        <p:txBody>
          <a:bodyPr/>
          <a:lstStyle/>
          <a:p>
            <a:r>
              <a:rPr lang="en-US" dirty="0"/>
              <a:t>Is a method that will find the answer 100%</a:t>
            </a:r>
          </a:p>
          <a:p>
            <a:r>
              <a:rPr lang="en-US" dirty="0"/>
              <a:t>So programmer need to think all the possible way to find the solution</a:t>
            </a:r>
          </a:p>
          <a:p>
            <a:endParaRPr lang="en-US" dirty="0"/>
          </a:p>
          <a:p>
            <a:r>
              <a:rPr lang="en-US" dirty="0"/>
              <a:t>But need to use the optimization </a:t>
            </a:r>
          </a:p>
        </p:txBody>
      </p:sp>
    </p:spTree>
    <p:extLst>
      <p:ext uri="{BB962C8B-B14F-4D97-AF65-F5344CB8AC3E}">
        <p14:creationId xmlns:p14="http://schemas.microsoft.com/office/powerpoint/2010/main" val="3576611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a:solidFill>
                  <a:srgbClr val="C00000"/>
                </a:solidFill>
              </a:rPr>
              <a:t>Search Techniques</a:t>
            </a:r>
          </a:p>
        </p:txBody>
      </p:sp>
      <p:sp>
        <p:nvSpPr>
          <p:cNvPr id="6147" name="Content Placeholder 2"/>
          <p:cNvSpPr>
            <a:spLocks noGrp="1"/>
          </p:cNvSpPr>
          <p:nvPr>
            <p:ph idx="1"/>
          </p:nvPr>
        </p:nvSpPr>
        <p:spPr/>
        <p:txBody>
          <a:bodyPr/>
          <a:lstStyle/>
          <a:p>
            <a:r>
              <a:rPr lang="en-US" sz="2400" b="1"/>
              <a:t>Construction of a simple search tree</a:t>
            </a:r>
          </a:p>
          <a:p>
            <a:endParaRPr lang="en-US"/>
          </a:p>
        </p:txBody>
      </p:sp>
      <p:sp>
        <p:nvSpPr>
          <p:cNvPr id="6148"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2</a:t>
            </a:r>
          </a:p>
        </p:txBody>
      </p:sp>
      <p:pic>
        <p:nvPicPr>
          <p:cNvPr id="6149" name="Picture 6" descr="http://skrud.net/files/binary_tree_boat_r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498725"/>
            <a:ext cx="5457825"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23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solidFill>
                  <a:srgbClr val="C00000"/>
                </a:solidFill>
              </a:rPr>
              <a:t>Single-state problem formulation</a:t>
            </a:r>
          </a:p>
        </p:txBody>
      </p:sp>
      <p:sp>
        <p:nvSpPr>
          <p:cNvPr id="7171" name="Content Placeholder 2"/>
          <p:cNvSpPr>
            <a:spLocks noGrp="1"/>
          </p:cNvSpPr>
          <p:nvPr>
            <p:ph idx="1"/>
          </p:nvPr>
        </p:nvSpPr>
        <p:spPr/>
        <p:txBody>
          <a:bodyPr/>
          <a:lstStyle/>
          <a:p>
            <a:pPr>
              <a:buFontTx/>
              <a:buNone/>
            </a:pPr>
            <a:r>
              <a:rPr lang="en-US" sz="2400"/>
              <a:t>A problem is defined by four items:</a:t>
            </a:r>
          </a:p>
          <a:p>
            <a:pPr>
              <a:buFontTx/>
              <a:buNone/>
            </a:pPr>
            <a:r>
              <a:rPr lang="en-US" sz="2400"/>
              <a:t>1. initial state</a:t>
            </a:r>
          </a:p>
          <a:p>
            <a:pPr>
              <a:buFontTx/>
              <a:buNone/>
            </a:pPr>
            <a:r>
              <a:rPr lang="en-US" sz="2400"/>
              <a:t>2. actions or successor function</a:t>
            </a:r>
            <a:endParaRPr lang="en-US" sz="2400" i="1"/>
          </a:p>
          <a:p>
            <a:pPr>
              <a:buFontTx/>
              <a:buNone/>
            </a:pPr>
            <a:r>
              <a:rPr lang="en-US" sz="2400"/>
              <a:t>3. goal test, </a:t>
            </a:r>
          </a:p>
          <a:p>
            <a:pPr>
              <a:buFontTx/>
              <a:buNone/>
            </a:pPr>
            <a:r>
              <a:rPr lang="en-US" sz="2400"/>
              <a:t>4. path cost (additive)</a:t>
            </a:r>
            <a:endParaRPr lang="en-US" sz="2000"/>
          </a:p>
        </p:txBody>
      </p:sp>
      <p:sp>
        <p:nvSpPr>
          <p:cNvPr id="7172"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2</a:t>
            </a:r>
          </a:p>
        </p:txBody>
      </p:sp>
    </p:spTree>
    <p:extLst>
      <p:ext uri="{BB962C8B-B14F-4D97-AF65-F5344CB8AC3E}">
        <p14:creationId xmlns:p14="http://schemas.microsoft.com/office/powerpoint/2010/main" val="382620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a:solidFill>
                  <a:srgbClr val="C00000"/>
                </a:solidFill>
              </a:rPr>
              <a:t>Search and Problem Solving</a:t>
            </a:r>
          </a:p>
        </p:txBody>
      </p:sp>
      <p:sp>
        <p:nvSpPr>
          <p:cNvPr id="8195" name="Content Placeholder 2"/>
          <p:cNvSpPr>
            <a:spLocks noGrp="1"/>
          </p:cNvSpPr>
          <p:nvPr>
            <p:ph idx="1"/>
          </p:nvPr>
        </p:nvSpPr>
        <p:spPr/>
        <p:txBody>
          <a:bodyPr/>
          <a:lstStyle/>
          <a:p>
            <a:r>
              <a:rPr lang="en-US" sz="2400" dirty="0"/>
              <a:t>Search problems described in terms of:</a:t>
            </a:r>
          </a:p>
          <a:p>
            <a:pPr lvl="1"/>
            <a:r>
              <a:rPr lang="en-US" sz="2400" dirty="0"/>
              <a:t>An initial state. </a:t>
            </a:r>
          </a:p>
          <a:p>
            <a:pPr lvl="1"/>
            <a:r>
              <a:rPr lang="en-US" sz="2400" dirty="0"/>
              <a:t>A target state.</a:t>
            </a:r>
          </a:p>
          <a:p>
            <a:pPr lvl="1"/>
            <a:r>
              <a:rPr lang="en-US" sz="2400" dirty="0"/>
              <a:t>Some possible actions, that get you from one state to another. </a:t>
            </a:r>
          </a:p>
          <a:p>
            <a:pPr lvl="1"/>
            <a:endParaRPr lang="en-US" sz="2400" dirty="0"/>
          </a:p>
          <a:p>
            <a:r>
              <a:rPr lang="en-US" sz="2400" dirty="0"/>
              <a:t>Search techniques systematically consider all possible action sequences to find a </a:t>
            </a:r>
            <a:r>
              <a:rPr lang="en-US" sz="2400" i="1" dirty="0"/>
              <a:t>path</a:t>
            </a:r>
            <a:r>
              <a:rPr lang="en-US" sz="2400" dirty="0"/>
              <a:t> from the initial to target state.</a:t>
            </a:r>
          </a:p>
          <a:p>
            <a:endParaRPr lang="en-US" sz="3600" dirty="0"/>
          </a:p>
        </p:txBody>
      </p:sp>
      <p:sp>
        <p:nvSpPr>
          <p:cNvPr id="8196"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58C401-76B4-408C-90CD-258F1E4827E8}" type="slidenum">
              <a:rPr lang="en-US" smtClean="0">
                <a:solidFill>
                  <a:schemeClr val="bg1"/>
                </a:solidFill>
              </a:rPr>
              <a:pPr eaLnBrk="1" hangingPunct="1"/>
              <a:t>14</a:t>
            </a:fld>
            <a:endParaRPr lang="en-US">
              <a:solidFill>
                <a:schemeClr val="bg1"/>
              </a:solidFill>
            </a:endParaRPr>
          </a:p>
        </p:txBody>
      </p:sp>
    </p:spTree>
    <p:extLst>
      <p:ext uri="{BB962C8B-B14F-4D97-AF65-F5344CB8AC3E}">
        <p14:creationId xmlns:p14="http://schemas.microsoft.com/office/powerpoint/2010/main" val="16162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a:solidFill>
                  <a:srgbClr val="C00000"/>
                </a:solidFill>
              </a:rPr>
              <a:t>Simple Example</a:t>
            </a:r>
          </a:p>
        </p:txBody>
      </p:sp>
      <p:sp>
        <p:nvSpPr>
          <p:cNvPr id="9219" name="Content Placeholder 2"/>
          <p:cNvSpPr>
            <a:spLocks noGrp="1"/>
          </p:cNvSpPr>
          <p:nvPr>
            <p:ph idx="1"/>
          </p:nvPr>
        </p:nvSpPr>
        <p:spPr/>
        <p:txBody>
          <a:bodyPr/>
          <a:lstStyle/>
          <a:p>
            <a:r>
              <a:rPr lang="en-US" sz="1800" b="1"/>
              <a:t>Easiest to first look at simple examples based on searching for route on a map.</a:t>
            </a:r>
          </a:p>
          <a:p>
            <a:endParaRPr lang="en-US" sz="1800" b="1"/>
          </a:p>
          <a:p>
            <a:endParaRPr lang="en-US" sz="1800" b="1"/>
          </a:p>
          <a:p>
            <a:endParaRPr lang="en-US" sz="1800" b="1"/>
          </a:p>
          <a:p>
            <a:endParaRPr lang="en-US" sz="1800" b="1"/>
          </a:p>
          <a:p>
            <a:endParaRPr lang="en-US" sz="1800" b="1"/>
          </a:p>
          <a:p>
            <a:endParaRPr lang="en-US" sz="1800" b="1"/>
          </a:p>
          <a:p>
            <a:endParaRPr lang="en-US" sz="1800" b="1"/>
          </a:p>
          <a:p>
            <a:endParaRPr lang="en-US" sz="1800" b="1"/>
          </a:p>
          <a:p>
            <a:endParaRPr lang="en-US" sz="1800" b="1"/>
          </a:p>
          <a:p>
            <a:r>
              <a:rPr lang="en-US" sz="1800"/>
              <a:t>How do we systematically and exhaustively search possible routes, in order to find, say, route from library to university?</a:t>
            </a:r>
          </a:p>
          <a:p>
            <a:endParaRPr lang="en-US"/>
          </a:p>
        </p:txBody>
      </p:sp>
      <p:grpSp>
        <p:nvGrpSpPr>
          <p:cNvPr id="9220" name="Group 3"/>
          <p:cNvGrpSpPr>
            <a:grpSpLocks/>
          </p:cNvGrpSpPr>
          <p:nvPr/>
        </p:nvGrpSpPr>
        <p:grpSpPr bwMode="auto">
          <a:xfrm>
            <a:off x="1431925" y="2555875"/>
            <a:ext cx="6270625" cy="2362200"/>
            <a:chOff x="2346325" y="3013075"/>
            <a:chExt cx="6270625" cy="2362200"/>
          </a:xfrm>
        </p:grpSpPr>
        <p:sp>
          <p:nvSpPr>
            <p:cNvPr id="9222" name="Line 4"/>
            <p:cNvSpPr>
              <a:spLocks noChangeShapeType="1"/>
            </p:cNvSpPr>
            <p:nvPr/>
          </p:nvSpPr>
          <p:spPr bwMode="auto">
            <a:xfrm flipH="1">
              <a:off x="2971800" y="3124200"/>
              <a:ext cx="441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3" name="Line 5"/>
            <p:cNvSpPr>
              <a:spLocks noChangeShapeType="1"/>
            </p:cNvSpPr>
            <p:nvPr/>
          </p:nvSpPr>
          <p:spPr bwMode="auto">
            <a:xfrm>
              <a:off x="2971800" y="3124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6"/>
            <p:cNvSpPr>
              <a:spLocks noChangeShapeType="1"/>
            </p:cNvSpPr>
            <p:nvPr/>
          </p:nvSpPr>
          <p:spPr bwMode="auto">
            <a:xfrm>
              <a:off x="2971800" y="4343400"/>
              <a:ext cx="449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7"/>
            <p:cNvSpPr>
              <a:spLocks noChangeShapeType="1"/>
            </p:cNvSpPr>
            <p:nvPr/>
          </p:nvSpPr>
          <p:spPr bwMode="auto">
            <a:xfrm>
              <a:off x="4419600" y="4343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8"/>
            <p:cNvSpPr>
              <a:spLocks noChangeShapeType="1"/>
            </p:cNvSpPr>
            <p:nvPr/>
          </p:nvSpPr>
          <p:spPr bwMode="auto">
            <a:xfrm>
              <a:off x="4419600" y="52578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9"/>
            <p:cNvSpPr>
              <a:spLocks noChangeShapeType="1"/>
            </p:cNvSpPr>
            <p:nvPr/>
          </p:nvSpPr>
          <p:spPr bwMode="auto">
            <a:xfrm>
              <a:off x="6629400" y="4343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Text Box 10"/>
            <p:cNvSpPr txBox="1">
              <a:spLocks noChangeArrowheads="1"/>
            </p:cNvSpPr>
            <p:nvPr/>
          </p:nvSpPr>
          <p:spPr bwMode="auto">
            <a:xfrm>
              <a:off x="6308725" y="3089275"/>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Factory</a:t>
              </a:r>
            </a:p>
          </p:txBody>
        </p:sp>
        <p:sp>
          <p:nvSpPr>
            <p:cNvPr id="9229" name="Text Box 11"/>
            <p:cNvSpPr txBox="1">
              <a:spLocks noChangeArrowheads="1"/>
            </p:cNvSpPr>
            <p:nvPr/>
          </p:nvSpPr>
          <p:spPr bwMode="auto">
            <a:xfrm>
              <a:off x="3717925" y="3013075"/>
              <a:ext cx="103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School</a:t>
              </a:r>
            </a:p>
          </p:txBody>
        </p:sp>
        <p:sp>
          <p:nvSpPr>
            <p:cNvPr id="9230" name="Text Box 12"/>
            <p:cNvSpPr txBox="1">
              <a:spLocks noChangeArrowheads="1"/>
            </p:cNvSpPr>
            <p:nvPr/>
          </p:nvSpPr>
          <p:spPr bwMode="auto">
            <a:xfrm>
              <a:off x="2346325" y="4156075"/>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Library</a:t>
              </a:r>
            </a:p>
          </p:txBody>
        </p:sp>
        <p:sp>
          <p:nvSpPr>
            <p:cNvPr id="9231" name="Text Box 13"/>
            <p:cNvSpPr txBox="1">
              <a:spLocks noChangeArrowheads="1"/>
            </p:cNvSpPr>
            <p:nvPr/>
          </p:nvSpPr>
          <p:spPr bwMode="auto">
            <a:xfrm>
              <a:off x="4175125" y="38512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Hospital</a:t>
              </a:r>
            </a:p>
          </p:txBody>
        </p:sp>
        <p:sp>
          <p:nvSpPr>
            <p:cNvPr id="9232" name="Text Box 14"/>
            <p:cNvSpPr txBox="1">
              <a:spLocks noChangeArrowheads="1"/>
            </p:cNvSpPr>
            <p:nvPr/>
          </p:nvSpPr>
          <p:spPr bwMode="auto">
            <a:xfrm>
              <a:off x="4860925" y="4918075"/>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Park</a:t>
              </a:r>
            </a:p>
          </p:txBody>
        </p:sp>
        <p:sp>
          <p:nvSpPr>
            <p:cNvPr id="9233" name="Text Box 15"/>
            <p:cNvSpPr txBox="1">
              <a:spLocks noChangeArrowheads="1"/>
            </p:cNvSpPr>
            <p:nvPr/>
          </p:nvSpPr>
          <p:spPr bwMode="auto">
            <a:xfrm>
              <a:off x="5867400" y="396240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Newsagent</a:t>
              </a:r>
            </a:p>
          </p:txBody>
        </p:sp>
        <p:sp>
          <p:nvSpPr>
            <p:cNvPr id="9234" name="Text Box 16"/>
            <p:cNvSpPr txBox="1">
              <a:spLocks noChangeArrowheads="1"/>
            </p:cNvSpPr>
            <p:nvPr/>
          </p:nvSpPr>
          <p:spPr bwMode="auto">
            <a:xfrm>
              <a:off x="6689725" y="4918075"/>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University</a:t>
              </a:r>
            </a:p>
          </p:txBody>
        </p:sp>
        <p:sp>
          <p:nvSpPr>
            <p:cNvPr id="9235" name="Text Box 17"/>
            <p:cNvSpPr txBox="1">
              <a:spLocks noChangeArrowheads="1"/>
            </p:cNvSpPr>
            <p:nvPr/>
          </p:nvSpPr>
          <p:spPr bwMode="auto">
            <a:xfrm>
              <a:off x="7604125" y="40798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church</a:t>
              </a:r>
            </a:p>
          </p:txBody>
        </p:sp>
      </p:grpSp>
      <p:sp>
        <p:nvSpPr>
          <p:cNvPr id="9221" name="Footer Placeholder 18"/>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9FD94A-9702-4E79-A3C7-856FCDAD0B3E}" type="slidenum">
              <a:rPr lang="en-US" smtClean="0">
                <a:solidFill>
                  <a:schemeClr val="bg1"/>
                </a:solidFill>
              </a:rPr>
              <a:pPr eaLnBrk="1" hangingPunct="1"/>
              <a:t>15</a:t>
            </a:fld>
            <a:endParaRPr lang="en-US">
              <a:solidFill>
                <a:schemeClr val="bg1"/>
              </a:solidFill>
            </a:endParaRPr>
          </a:p>
        </p:txBody>
      </p:sp>
    </p:spTree>
    <p:extLst>
      <p:ext uri="{BB962C8B-B14F-4D97-AF65-F5344CB8AC3E}">
        <p14:creationId xmlns:p14="http://schemas.microsoft.com/office/powerpoint/2010/main" val="14396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a:solidFill>
                  <a:srgbClr val="C00000"/>
                </a:solidFill>
              </a:rPr>
              <a:t>Search Space</a:t>
            </a:r>
          </a:p>
        </p:txBody>
      </p:sp>
      <p:sp>
        <p:nvSpPr>
          <p:cNvPr id="10243" name="Content Placeholder 2"/>
          <p:cNvSpPr>
            <a:spLocks noGrp="1"/>
          </p:cNvSpPr>
          <p:nvPr>
            <p:ph idx="1"/>
          </p:nvPr>
        </p:nvSpPr>
        <p:spPr>
          <a:xfrm>
            <a:off x="449263" y="1697038"/>
            <a:ext cx="8229600" cy="4525962"/>
          </a:xfrm>
        </p:spPr>
        <p:txBody>
          <a:bodyPr/>
          <a:lstStyle/>
          <a:p>
            <a:r>
              <a:rPr lang="en-US" sz="1800"/>
              <a:t>The set of all possible states reachable from the initial state defines the </a:t>
            </a:r>
            <a:r>
              <a:rPr lang="en-US" sz="1800" i="1"/>
              <a:t>search space</a:t>
            </a:r>
            <a:r>
              <a:rPr lang="en-US" sz="1800"/>
              <a:t>.</a:t>
            </a:r>
          </a:p>
          <a:p>
            <a:r>
              <a:rPr lang="en-US" sz="1800"/>
              <a:t>We can represent the search space as a tree.</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r>
              <a:rPr lang="en-US" sz="1800"/>
              <a:t>We refer to nodes connected to and “under” a node in the tree as “successor nodes”.</a:t>
            </a:r>
          </a:p>
          <a:p>
            <a:endParaRPr lang="en-US"/>
          </a:p>
        </p:txBody>
      </p:sp>
      <p:grpSp>
        <p:nvGrpSpPr>
          <p:cNvPr id="10244" name="Group 3"/>
          <p:cNvGrpSpPr>
            <a:grpSpLocks/>
          </p:cNvGrpSpPr>
          <p:nvPr/>
        </p:nvGrpSpPr>
        <p:grpSpPr bwMode="auto">
          <a:xfrm>
            <a:off x="1724025" y="2679700"/>
            <a:ext cx="4854575" cy="2933700"/>
            <a:chOff x="2879725" y="2971800"/>
            <a:chExt cx="5880100" cy="3530600"/>
          </a:xfrm>
        </p:grpSpPr>
        <p:sp>
          <p:nvSpPr>
            <p:cNvPr id="10246" name="Text Box 4"/>
            <p:cNvSpPr txBox="1">
              <a:spLocks noChangeArrowheads="1"/>
            </p:cNvSpPr>
            <p:nvPr/>
          </p:nvSpPr>
          <p:spPr bwMode="auto">
            <a:xfrm>
              <a:off x="3962400" y="2971800"/>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library</a:t>
              </a:r>
            </a:p>
          </p:txBody>
        </p:sp>
        <p:sp>
          <p:nvSpPr>
            <p:cNvPr id="10247" name="Text Box 5"/>
            <p:cNvSpPr txBox="1">
              <a:spLocks noChangeArrowheads="1"/>
            </p:cNvSpPr>
            <p:nvPr/>
          </p:nvSpPr>
          <p:spPr bwMode="auto">
            <a:xfrm>
              <a:off x="2879725" y="40036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school</a:t>
              </a:r>
            </a:p>
          </p:txBody>
        </p:sp>
        <p:sp>
          <p:nvSpPr>
            <p:cNvPr id="10248" name="Text Box 6"/>
            <p:cNvSpPr txBox="1">
              <a:spLocks noChangeArrowheads="1"/>
            </p:cNvSpPr>
            <p:nvPr/>
          </p:nvSpPr>
          <p:spPr bwMode="auto">
            <a:xfrm>
              <a:off x="5394325" y="4079875"/>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hospital</a:t>
              </a:r>
            </a:p>
          </p:txBody>
        </p:sp>
        <p:sp>
          <p:nvSpPr>
            <p:cNvPr id="10249" name="Text Box 7"/>
            <p:cNvSpPr txBox="1">
              <a:spLocks noChangeArrowheads="1"/>
            </p:cNvSpPr>
            <p:nvPr/>
          </p:nvSpPr>
          <p:spPr bwMode="auto">
            <a:xfrm>
              <a:off x="2879725" y="49942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factory</a:t>
              </a:r>
            </a:p>
          </p:txBody>
        </p:sp>
        <p:sp>
          <p:nvSpPr>
            <p:cNvPr id="10250" name="Text Box 8"/>
            <p:cNvSpPr txBox="1">
              <a:spLocks noChangeArrowheads="1"/>
            </p:cNvSpPr>
            <p:nvPr/>
          </p:nvSpPr>
          <p:spPr bwMode="auto">
            <a:xfrm>
              <a:off x="5013325" y="4841875"/>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park</a:t>
              </a:r>
            </a:p>
          </p:txBody>
        </p:sp>
        <p:sp>
          <p:nvSpPr>
            <p:cNvPr id="10251" name="Text Box 9"/>
            <p:cNvSpPr txBox="1">
              <a:spLocks noChangeArrowheads="1"/>
            </p:cNvSpPr>
            <p:nvPr/>
          </p:nvSpPr>
          <p:spPr bwMode="auto">
            <a:xfrm>
              <a:off x="6461125" y="4841875"/>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newsagent</a:t>
              </a:r>
            </a:p>
          </p:txBody>
        </p:sp>
        <p:sp>
          <p:nvSpPr>
            <p:cNvPr id="10252" name="Text Box 10"/>
            <p:cNvSpPr txBox="1">
              <a:spLocks noChangeArrowheads="1"/>
            </p:cNvSpPr>
            <p:nvPr/>
          </p:nvSpPr>
          <p:spPr bwMode="auto">
            <a:xfrm>
              <a:off x="5549900" y="604520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university</a:t>
              </a:r>
            </a:p>
          </p:txBody>
        </p:sp>
        <p:sp>
          <p:nvSpPr>
            <p:cNvPr id="10253" name="Text Box 11"/>
            <p:cNvSpPr txBox="1">
              <a:spLocks noChangeArrowheads="1"/>
            </p:cNvSpPr>
            <p:nvPr/>
          </p:nvSpPr>
          <p:spPr bwMode="auto">
            <a:xfrm>
              <a:off x="7747000" y="59817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church</a:t>
              </a:r>
            </a:p>
          </p:txBody>
        </p:sp>
        <p:sp>
          <p:nvSpPr>
            <p:cNvPr id="10254" name="Line 12"/>
            <p:cNvSpPr>
              <a:spLocks noChangeShapeType="1"/>
            </p:cNvSpPr>
            <p:nvPr/>
          </p:nvSpPr>
          <p:spPr bwMode="auto">
            <a:xfrm flipH="1">
              <a:off x="3352800" y="3429000"/>
              <a:ext cx="990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13"/>
            <p:cNvSpPr>
              <a:spLocks noChangeShapeType="1"/>
            </p:cNvSpPr>
            <p:nvPr/>
          </p:nvSpPr>
          <p:spPr bwMode="auto">
            <a:xfrm>
              <a:off x="4343400" y="33528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4"/>
            <p:cNvSpPr>
              <a:spLocks noChangeShapeType="1"/>
            </p:cNvSpPr>
            <p:nvPr/>
          </p:nvSpPr>
          <p:spPr bwMode="auto">
            <a:xfrm>
              <a:off x="32766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15"/>
            <p:cNvSpPr>
              <a:spLocks noChangeShapeType="1"/>
            </p:cNvSpPr>
            <p:nvPr/>
          </p:nvSpPr>
          <p:spPr bwMode="auto">
            <a:xfrm flipH="1">
              <a:off x="5334000" y="4495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16"/>
            <p:cNvSpPr>
              <a:spLocks noChangeShapeType="1"/>
            </p:cNvSpPr>
            <p:nvPr/>
          </p:nvSpPr>
          <p:spPr bwMode="auto">
            <a:xfrm>
              <a:off x="5867400" y="4495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7"/>
            <p:cNvSpPr>
              <a:spLocks noChangeShapeType="1"/>
            </p:cNvSpPr>
            <p:nvPr/>
          </p:nvSpPr>
          <p:spPr bwMode="auto">
            <a:xfrm flipH="1">
              <a:off x="6324600" y="5181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18"/>
            <p:cNvSpPr>
              <a:spLocks noChangeShapeType="1"/>
            </p:cNvSpPr>
            <p:nvPr/>
          </p:nvSpPr>
          <p:spPr bwMode="auto">
            <a:xfrm>
              <a:off x="6934200" y="51816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45" name="Footer Placeholder 19"/>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0A4351-9FE8-47C3-8D88-053D3F1AF9AA}" type="slidenum">
              <a:rPr lang="en-US" smtClean="0">
                <a:solidFill>
                  <a:schemeClr val="bg1"/>
                </a:solidFill>
              </a:rPr>
              <a:pPr eaLnBrk="1" hangingPunct="1"/>
              <a:t>16</a:t>
            </a:fld>
            <a:endParaRPr lang="en-US">
              <a:solidFill>
                <a:schemeClr val="bg1"/>
              </a:solidFill>
            </a:endParaRPr>
          </a:p>
        </p:txBody>
      </p:sp>
    </p:spTree>
    <p:extLst>
      <p:ext uri="{BB962C8B-B14F-4D97-AF65-F5344CB8AC3E}">
        <p14:creationId xmlns:p14="http://schemas.microsoft.com/office/powerpoint/2010/main" val="205046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a:solidFill>
                  <a:srgbClr val="C00000"/>
                </a:solidFill>
              </a:rPr>
              <a:t>Simple Search Techniques</a:t>
            </a:r>
          </a:p>
        </p:txBody>
      </p:sp>
      <p:sp>
        <p:nvSpPr>
          <p:cNvPr id="11267" name="Content Placeholder 2"/>
          <p:cNvSpPr>
            <a:spLocks noGrp="1"/>
          </p:cNvSpPr>
          <p:nvPr>
            <p:ph idx="1"/>
          </p:nvPr>
        </p:nvSpPr>
        <p:spPr/>
        <p:txBody>
          <a:bodyPr/>
          <a:lstStyle/>
          <a:p>
            <a:r>
              <a:rPr lang="en-US" sz="2400"/>
              <a:t>How do we search this tree to find a possible route from library to University?</a:t>
            </a:r>
          </a:p>
          <a:p>
            <a:r>
              <a:rPr lang="en-US" sz="2400"/>
              <a:t>May use simple systematic search techniques, which try every possibility in systematic way.</a:t>
            </a:r>
          </a:p>
          <a:p>
            <a:r>
              <a:rPr lang="en-US" sz="2400"/>
              <a:t>Breadth first search - Try shortest paths first.</a:t>
            </a:r>
          </a:p>
          <a:p>
            <a:r>
              <a:rPr lang="en-US" sz="2400"/>
              <a:t>Depth first search - Follow a path as far as it goes, and when reach dead end, backup and try last encountered alternative.</a:t>
            </a:r>
          </a:p>
          <a:p>
            <a:pPr>
              <a:buFontTx/>
              <a:buNone/>
            </a:pPr>
            <a:endParaRPr lang="en-US"/>
          </a:p>
        </p:txBody>
      </p:sp>
      <p:sp>
        <p:nvSpPr>
          <p:cNvPr id="11268"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00FFF6-A76A-41D1-A9C9-4779E7F58B8A}" type="slidenum">
              <a:rPr lang="en-US" smtClean="0">
                <a:solidFill>
                  <a:schemeClr val="bg1"/>
                </a:solidFill>
              </a:rPr>
              <a:pPr eaLnBrk="1" hangingPunct="1"/>
              <a:t>17</a:t>
            </a:fld>
            <a:endParaRPr lang="en-US">
              <a:solidFill>
                <a:schemeClr val="bg1"/>
              </a:solidFill>
            </a:endParaRPr>
          </a:p>
        </p:txBody>
      </p:sp>
    </p:spTree>
    <p:extLst>
      <p:ext uri="{BB962C8B-B14F-4D97-AF65-F5344CB8AC3E}">
        <p14:creationId xmlns:p14="http://schemas.microsoft.com/office/powerpoint/2010/main" val="305153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F4F7-E4A3-4311-A696-4B54A948C1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3F646-6676-4906-8F41-437C89BB9BF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DD31A1-60FB-425A-ACC2-F487549AA51B}"/>
              </a:ext>
            </a:extLst>
          </p:cNvPr>
          <p:cNvPicPr>
            <a:picLocks noChangeAspect="1"/>
          </p:cNvPicPr>
          <p:nvPr/>
        </p:nvPicPr>
        <p:blipFill>
          <a:blip r:embed="rId2"/>
          <a:stretch>
            <a:fillRect/>
          </a:stretch>
        </p:blipFill>
        <p:spPr>
          <a:xfrm>
            <a:off x="82446" y="0"/>
            <a:ext cx="8979108" cy="6583362"/>
          </a:xfrm>
          <a:prstGeom prst="rect">
            <a:avLst/>
          </a:prstGeom>
        </p:spPr>
      </p:pic>
    </p:spTree>
    <p:extLst>
      <p:ext uri="{BB962C8B-B14F-4D97-AF65-F5344CB8AC3E}">
        <p14:creationId xmlns:p14="http://schemas.microsoft.com/office/powerpoint/2010/main" val="354185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3" name="Content Placeholder 2"/>
          <p:cNvSpPr>
            <a:spLocks noGrp="1"/>
          </p:cNvSpPr>
          <p:nvPr>
            <p:ph idx="1"/>
          </p:nvPr>
        </p:nvSpPr>
        <p:spPr/>
        <p:txBody>
          <a:bodyPr/>
          <a:lstStyle/>
          <a:p>
            <a:r>
              <a:rPr lang="en-US" sz="2400" dirty="0"/>
              <a:t>AI programs use a problem solving techniques which examines all solution until a match is found</a:t>
            </a:r>
          </a:p>
          <a:p>
            <a:r>
              <a:rPr lang="en-US" sz="2400" dirty="0"/>
              <a:t>In this search techniques each horizontal layer – starting with top level of the search tree is searched from left to right in turn. The order of visiting the elements</a:t>
            </a:r>
          </a:p>
        </p:txBody>
      </p:sp>
    </p:spTree>
    <p:extLst>
      <p:ext uri="{BB962C8B-B14F-4D97-AF65-F5344CB8AC3E}">
        <p14:creationId xmlns:p14="http://schemas.microsoft.com/office/powerpoint/2010/main" val="399410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r>
              <a:rPr lang="en-US" dirty="0"/>
              <a:t>Uninformed Search</a:t>
            </a:r>
          </a:p>
          <a:p>
            <a:r>
              <a:rPr lang="en-US" dirty="0"/>
              <a:t>Breadth First Search</a:t>
            </a:r>
          </a:p>
          <a:p>
            <a:r>
              <a:rPr lang="en-US" dirty="0"/>
              <a:t>Depth First Search</a:t>
            </a:r>
          </a:p>
          <a:p>
            <a:endParaRPr lang="en-US"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Topic &amp; Structure of The Lesson</a:t>
            </a:r>
            <a:endParaRPr lang="en-US" altLang="zh-TW"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264270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a:solidFill>
                  <a:srgbClr val="C00000"/>
                </a:solidFill>
              </a:rPr>
              <a:t>Breadth first search</a:t>
            </a:r>
          </a:p>
        </p:txBody>
      </p:sp>
      <p:sp>
        <p:nvSpPr>
          <p:cNvPr id="12291" name="Content Placeholder 2"/>
          <p:cNvSpPr>
            <a:spLocks noGrp="1"/>
          </p:cNvSpPr>
          <p:nvPr>
            <p:ph idx="1"/>
          </p:nvPr>
        </p:nvSpPr>
        <p:spPr/>
        <p:txBody>
          <a:bodyPr/>
          <a:lstStyle/>
          <a:p>
            <a:r>
              <a:rPr lang="en-US" sz="1800" dirty="0"/>
              <a:t>Explore </a:t>
            </a:r>
            <a:r>
              <a:rPr lang="en-US" sz="1800" i="1" dirty="0"/>
              <a:t>nodes </a:t>
            </a:r>
            <a:r>
              <a:rPr lang="en-US" sz="1800" dirty="0"/>
              <a:t>in tree order: library, school, hospital, factory, park, newsagent, </a:t>
            </a:r>
            <a:r>
              <a:rPr lang="en-US" sz="1800" dirty="0" err="1"/>
              <a:t>uni</a:t>
            </a:r>
            <a:r>
              <a:rPr lang="en-US" sz="1800" dirty="0"/>
              <a:t>, church. (conventionally explore left to right at each level)</a:t>
            </a:r>
          </a:p>
          <a:p>
            <a:endParaRPr lang="en-US" dirty="0"/>
          </a:p>
        </p:txBody>
      </p:sp>
      <p:grpSp>
        <p:nvGrpSpPr>
          <p:cNvPr id="12292" name="Group 3"/>
          <p:cNvGrpSpPr>
            <a:grpSpLocks/>
          </p:cNvGrpSpPr>
          <p:nvPr/>
        </p:nvGrpSpPr>
        <p:grpSpPr bwMode="auto">
          <a:xfrm>
            <a:off x="1371600" y="2644775"/>
            <a:ext cx="5754688" cy="3327400"/>
            <a:chOff x="2806700" y="3013075"/>
            <a:chExt cx="5755315" cy="3327991"/>
          </a:xfrm>
        </p:grpSpPr>
        <p:sp>
          <p:nvSpPr>
            <p:cNvPr id="12294" name="Text Box 4"/>
            <p:cNvSpPr txBox="1">
              <a:spLocks noChangeArrowheads="1"/>
            </p:cNvSpPr>
            <p:nvPr/>
          </p:nvSpPr>
          <p:spPr bwMode="auto">
            <a:xfrm>
              <a:off x="4098925" y="3013075"/>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library</a:t>
              </a:r>
            </a:p>
          </p:txBody>
        </p:sp>
        <p:sp>
          <p:nvSpPr>
            <p:cNvPr id="12295" name="Text Box 5"/>
            <p:cNvSpPr txBox="1">
              <a:spLocks noChangeArrowheads="1"/>
            </p:cNvSpPr>
            <p:nvPr/>
          </p:nvSpPr>
          <p:spPr bwMode="auto">
            <a:xfrm>
              <a:off x="2879725" y="40036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school</a:t>
              </a:r>
            </a:p>
          </p:txBody>
        </p:sp>
        <p:sp>
          <p:nvSpPr>
            <p:cNvPr id="12296" name="Text Box 6"/>
            <p:cNvSpPr txBox="1">
              <a:spLocks noChangeArrowheads="1"/>
            </p:cNvSpPr>
            <p:nvPr/>
          </p:nvSpPr>
          <p:spPr bwMode="auto">
            <a:xfrm>
              <a:off x="5394325" y="4079875"/>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hospital</a:t>
              </a:r>
            </a:p>
          </p:txBody>
        </p:sp>
        <p:sp>
          <p:nvSpPr>
            <p:cNvPr id="12297" name="Text Box 7"/>
            <p:cNvSpPr txBox="1">
              <a:spLocks noChangeArrowheads="1"/>
            </p:cNvSpPr>
            <p:nvPr/>
          </p:nvSpPr>
          <p:spPr bwMode="auto">
            <a:xfrm>
              <a:off x="2879725" y="49942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factory</a:t>
              </a:r>
            </a:p>
          </p:txBody>
        </p:sp>
        <p:sp>
          <p:nvSpPr>
            <p:cNvPr id="12298" name="Text Box 8"/>
            <p:cNvSpPr txBox="1">
              <a:spLocks noChangeArrowheads="1"/>
            </p:cNvSpPr>
            <p:nvPr/>
          </p:nvSpPr>
          <p:spPr bwMode="auto">
            <a:xfrm>
              <a:off x="5013325" y="4841875"/>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park</a:t>
              </a:r>
            </a:p>
          </p:txBody>
        </p:sp>
        <p:sp>
          <p:nvSpPr>
            <p:cNvPr id="12299" name="Text Box 9"/>
            <p:cNvSpPr txBox="1">
              <a:spLocks noChangeArrowheads="1"/>
            </p:cNvSpPr>
            <p:nvPr/>
          </p:nvSpPr>
          <p:spPr bwMode="auto">
            <a:xfrm>
              <a:off x="6461125" y="4841875"/>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newsagent</a:t>
              </a:r>
            </a:p>
          </p:txBody>
        </p:sp>
        <p:sp>
          <p:nvSpPr>
            <p:cNvPr id="12300" name="Text Box 10"/>
            <p:cNvSpPr txBox="1">
              <a:spLocks noChangeArrowheads="1"/>
            </p:cNvSpPr>
            <p:nvPr/>
          </p:nvSpPr>
          <p:spPr bwMode="auto">
            <a:xfrm>
              <a:off x="5715000" y="5839047"/>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university</a:t>
              </a:r>
            </a:p>
          </p:txBody>
        </p:sp>
        <p:sp>
          <p:nvSpPr>
            <p:cNvPr id="12301" name="Line 11"/>
            <p:cNvSpPr>
              <a:spLocks noChangeShapeType="1"/>
            </p:cNvSpPr>
            <p:nvPr/>
          </p:nvSpPr>
          <p:spPr bwMode="auto">
            <a:xfrm flipH="1">
              <a:off x="3352800" y="3429000"/>
              <a:ext cx="990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2"/>
            <p:cNvSpPr>
              <a:spLocks noChangeShapeType="1"/>
            </p:cNvSpPr>
            <p:nvPr/>
          </p:nvSpPr>
          <p:spPr bwMode="auto">
            <a:xfrm>
              <a:off x="4343400" y="33528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3"/>
            <p:cNvSpPr>
              <a:spLocks noChangeShapeType="1"/>
            </p:cNvSpPr>
            <p:nvPr/>
          </p:nvSpPr>
          <p:spPr bwMode="auto">
            <a:xfrm>
              <a:off x="32766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4"/>
            <p:cNvSpPr>
              <a:spLocks noChangeShapeType="1"/>
            </p:cNvSpPr>
            <p:nvPr/>
          </p:nvSpPr>
          <p:spPr bwMode="auto">
            <a:xfrm flipH="1">
              <a:off x="5334000" y="4495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5" name="Line 15"/>
            <p:cNvSpPr>
              <a:spLocks noChangeShapeType="1"/>
            </p:cNvSpPr>
            <p:nvPr/>
          </p:nvSpPr>
          <p:spPr bwMode="auto">
            <a:xfrm>
              <a:off x="5867400" y="4495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6" name="Line 16"/>
            <p:cNvSpPr>
              <a:spLocks noChangeShapeType="1"/>
            </p:cNvSpPr>
            <p:nvPr/>
          </p:nvSpPr>
          <p:spPr bwMode="auto">
            <a:xfrm flipH="1">
              <a:off x="6324600" y="5181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7" name="Line 17"/>
            <p:cNvSpPr>
              <a:spLocks noChangeShapeType="1"/>
            </p:cNvSpPr>
            <p:nvPr/>
          </p:nvSpPr>
          <p:spPr bwMode="auto">
            <a:xfrm>
              <a:off x="6934200" y="51816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8" name="Text Box 18"/>
            <p:cNvSpPr txBox="1">
              <a:spLocks noChangeArrowheads="1"/>
            </p:cNvSpPr>
            <p:nvPr/>
          </p:nvSpPr>
          <p:spPr bwMode="auto">
            <a:xfrm>
              <a:off x="7549190" y="5883866"/>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church</a:t>
              </a:r>
            </a:p>
          </p:txBody>
        </p:sp>
        <p:sp>
          <p:nvSpPr>
            <p:cNvPr id="12309" name="Freeform 19"/>
            <p:cNvSpPr>
              <a:spLocks/>
            </p:cNvSpPr>
            <p:nvPr/>
          </p:nvSpPr>
          <p:spPr bwMode="auto">
            <a:xfrm>
              <a:off x="2806700" y="3352800"/>
              <a:ext cx="5346700" cy="2565400"/>
            </a:xfrm>
            <a:custGeom>
              <a:avLst/>
              <a:gdLst>
                <a:gd name="T0" fmla="*/ 2147483647 w 3368"/>
                <a:gd name="T1" fmla="*/ 0 h 1616"/>
                <a:gd name="T2" fmla="*/ 2147483647 w 3368"/>
                <a:gd name="T3" fmla="*/ 2147483647 h 1616"/>
                <a:gd name="T4" fmla="*/ 2147483647 w 3368"/>
                <a:gd name="T5" fmla="*/ 2147483647 h 1616"/>
                <a:gd name="T6" fmla="*/ 2147483647 w 3368"/>
                <a:gd name="T7" fmla="*/ 2147483647 h 1616"/>
                <a:gd name="T8" fmla="*/ 2147483647 w 3368"/>
                <a:gd name="T9" fmla="*/ 2147483647 h 1616"/>
                <a:gd name="T10" fmla="*/ 2147483647 w 3368"/>
                <a:gd name="T11" fmla="*/ 2147483647 h 1616"/>
                <a:gd name="T12" fmla="*/ 2147483647 w 3368"/>
                <a:gd name="T13" fmla="*/ 2147483647 h 1616"/>
                <a:gd name="T14" fmla="*/ 2147483647 w 3368"/>
                <a:gd name="T15" fmla="*/ 2147483647 h 1616"/>
                <a:gd name="T16" fmla="*/ 2147483647 w 3368"/>
                <a:gd name="T17" fmla="*/ 2147483647 h 1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8"/>
                <a:gd name="T28" fmla="*/ 0 h 1616"/>
                <a:gd name="T29" fmla="*/ 3368 w 3368"/>
                <a:gd name="T30" fmla="*/ 1616 h 16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8" h="1616">
                  <a:moveTo>
                    <a:pt x="824" y="0"/>
                  </a:moveTo>
                  <a:cubicBezTo>
                    <a:pt x="412" y="176"/>
                    <a:pt x="0" y="352"/>
                    <a:pt x="152" y="432"/>
                  </a:cubicBezTo>
                  <a:cubicBezTo>
                    <a:pt x="304" y="512"/>
                    <a:pt x="1736" y="384"/>
                    <a:pt x="1736" y="480"/>
                  </a:cubicBezTo>
                  <a:cubicBezTo>
                    <a:pt x="1736" y="576"/>
                    <a:pt x="192" y="920"/>
                    <a:pt x="152" y="1008"/>
                  </a:cubicBezTo>
                  <a:cubicBezTo>
                    <a:pt x="112" y="1096"/>
                    <a:pt x="1120" y="1000"/>
                    <a:pt x="1496" y="1008"/>
                  </a:cubicBezTo>
                  <a:cubicBezTo>
                    <a:pt x="1872" y="1016"/>
                    <a:pt x="2288" y="968"/>
                    <a:pt x="2408" y="1056"/>
                  </a:cubicBezTo>
                  <a:cubicBezTo>
                    <a:pt x="2528" y="1144"/>
                    <a:pt x="2088" y="1456"/>
                    <a:pt x="2216" y="1536"/>
                  </a:cubicBezTo>
                  <a:cubicBezTo>
                    <a:pt x="2344" y="1616"/>
                    <a:pt x="2984" y="1536"/>
                    <a:pt x="3176" y="1536"/>
                  </a:cubicBezTo>
                  <a:cubicBezTo>
                    <a:pt x="3368" y="1536"/>
                    <a:pt x="3328" y="1528"/>
                    <a:pt x="3368" y="1536"/>
                  </a:cubicBezTo>
                </a:path>
              </a:pathLst>
            </a:cu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10" name="Line 21"/>
            <p:cNvSpPr>
              <a:spLocks noChangeShapeType="1"/>
            </p:cNvSpPr>
            <p:nvPr/>
          </p:nvSpPr>
          <p:spPr bwMode="auto">
            <a:xfrm>
              <a:off x="4419600" y="3886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1" name="Line 22"/>
            <p:cNvSpPr>
              <a:spLocks noChangeShapeType="1"/>
            </p:cNvSpPr>
            <p:nvPr/>
          </p:nvSpPr>
          <p:spPr bwMode="auto">
            <a:xfrm flipH="1">
              <a:off x="4419600" y="40386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293" name="Footer Placeholder 22"/>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DA08B4-7A2E-4970-A803-FC52FA636F3A}" type="slidenum">
              <a:rPr lang="en-US" smtClean="0">
                <a:solidFill>
                  <a:schemeClr val="bg1"/>
                </a:solidFill>
              </a:rPr>
              <a:pPr eaLnBrk="1" hangingPunct="1"/>
              <a:t>20</a:t>
            </a:fld>
            <a:endParaRPr lang="en-US">
              <a:solidFill>
                <a:schemeClr val="bg1"/>
              </a:solidFill>
            </a:endParaRPr>
          </a:p>
        </p:txBody>
      </p:sp>
      <p:sp>
        <p:nvSpPr>
          <p:cNvPr id="2" name="TextBox 1">
            <a:extLst>
              <a:ext uri="{FF2B5EF4-FFF2-40B4-BE49-F238E27FC236}">
                <a16:creationId xmlns:a16="http://schemas.microsoft.com/office/drawing/2014/main" id="{E9123B3D-C6FC-4387-B6CB-4B48A493992B}"/>
              </a:ext>
            </a:extLst>
          </p:cNvPr>
          <p:cNvSpPr txBox="1"/>
          <p:nvPr/>
        </p:nvSpPr>
        <p:spPr>
          <a:xfrm>
            <a:off x="5936974" y="2644775"/>
            <a:ext cx="3207026" cy="2862322"/>
          </a:xfrm>
          <a:prstGeom prst="rect">
            <a:avLst/>
          </a:prstGeom>
          <a:noFill/>
        </p:spPr>
        <p:txBody>
          <a:bodyPr wrap="square" rtlCol="0">
            <a:spAutoFit/>
          </a:bodyPr>
          <a:lstStyle/>
          <a:p>
            <a:r>
              <a:rPr lang="en-US" dirty="0"/>
              <a:t>Goal :church using breadth search</a:t>
            </a:r>
          </a:p>
          <a:p>
            <a:endParaRPr lang="en-US" dirty="0"/>
          </a:p>
          <a:p>
            <a:r>
              <a:rPr lang="en-US" dirty="0"/>
              <a:t>Library, school, hospital, factory, park , newsagent , university, church.</a:t>
            </a:r>
          </a:p>
          <a:p>
            <a:endParaRPr lang="en-US" dirty="0"/>
          </a:p>
          <a:p>
            <a:endParaRPr lang="en-US" dirty="0"/>
          </a:p>
          <a:p>
            <a:r>
              <a:rPr lang="en-US" dirty="0"/>
              <a:t>Data structure : Queue - FIFO</a:t>
            </a:r>
          </a:p>
        </p:txBody>
      </p:sp>
      <p:sp>
        <p:nvSpPr>
          <p:cNvPr id="3" name="TextBox 2">
            <a:extLst>
              <a:ext uri="{FF2B5EF4-FFF2-40B4-BE49-F238E27FC236}">
                <a16:creationId xmlns:a16="http://schemas.microsoft.com/office/drawing/2014/main" id="{598192B1-C00F-4B4D-8EB4-74B499589378}"/>
              </a:ext>
            </a:extLst>
          </p:cNvPr>
          <p:cNvSpPr txBox="1"/>
          <p:nvPr/>
        </p:nvSpPr>
        <p:spPr>
          <a:xfrm>
            <a:off x="132522" y="5650966"/>
            <a:ext cx="3445463" cy="646331"/>
          </a:xfrm>
          <a:prstGeom prst="rect">
            <a:avLst/>
          </a:prstGeom>
          <a:noFill/>
        </p:spPr>
        <p:txBody>
          <a:bodyPr wrap="square" rtlCol="0">
            <a:spAutoFit/>
          </a:bodyPr>
          <a:lstStyle/>
          <a:p>
            <a:r>
              <a:rPr lang="en-US" dirty="0"/>
              <a:t>Goal : hospital</a:t>
            </a:r>
          </a:p>
          <a:p>
            <a:r>
              <a:rPr lang="en-US" dirty="0"/>
              <a:t>Library, school, hospital</a:t>
            </a:r>
          </a:p>
        </p:txBody>
      </p:sp>
    </p:spTree>
    <p:extLst>
      <p:ext uri="{BB962C8B-B14F-4D97-AF65-F5344CB8AC3E}">
        <p14:creationId xmlns:p14="http://schemas.microsoft.com/office/powerpoint/2010/main" val="27181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FECA-1F68-4BCE-9260-633142C20E60}"/>
              </a:ext>
            </a:extLst>
          </p:cNvPr>
          <p:cNvSpPr>
            <a:spLocks noGrp="1"/>
          </p:cNvSpPr>
          <p:nvPr>
            <p:ph type="title"/>
          </p:nvPr>
        </p:nvSpPr>
        <p:spPr/>
        <p:txBody>
          <a:bodyPr/>
          <a:lstStyle/>
          <a:p>
            <a:r>
              <a:rPr lang="en-US" dirty="0"/>
              <a:t>Summary BFS</a:t>
            </a:r>
          </a:p>
        </p:txBody>
      </p:sp>
      <p:sp>
        <p:nvSpPr>
          <p:cNvPr id="3" name="Content Placeholder 2">
            <a:extLst>
              <a:ext uri="{FF2B5EF4-FFF2-40B4-BE49-F238E27FC236}">
                <a16:creationId xmlns:a16="http://schemas.microsoft.com/office/drawing/2014/main" id="{28967290-EF76-4342-A0E9-3BD65ADD65BD}"/>
              </a:ext>
            </a:extLst>
          </p:cNvPr>
          <p:cNvSpPr>
            <a:spLocks noGrp="1"/>
          </p:cNvSpPr>
          <p:nvPr>
            <p:ph idx="1"/>
          </p:nvPr>
        </p:nvSpPr>
        <p:spPr/>
        <p:txBody>
          <a:bodyPr/>
          <a:lstStyle/>
          <a:p>
            <a:r>
              <a:rPr lang="en-US" sz="2400" dirty="0"/>
              <a:t>Breadth-first search is the most common search strategy for traversing a tree or graph. This algorithm searches breadthwise in a tree or graph, so it is called breadth-first search.</a:t>
            </a:r>
          </a:p>
          <a:p>
            <a:r>
              <a:rPr lang="en-US" sz="2400" dirty="0"/>
              <a:t>BFS algorithm starts searching from the root node of the tree and expands all successor node at the current level before moving to nodes of next level.</a:t>
            </a:r>
          </a:p>
          <a:p>
            <a:r>
              <a:rPr lang="en-US" sz="2400" dirty="0"/>
              <a:t>The breadth-first search algorithm is an example of a general-graph search algorithm.</a:t>
            </a:r>
          </a:p>
          <a:p>
            <a:r>
              <a:rPr lang="en-US" sz="2400" dirty="0"/>
              <a:t>Breadth-first search implemented using FIFO queue data structure.</a:t>
            </a:r>
          </a:p>
        </p:txBody>
      </p:sp>
    </p:spTree>
    <p:extLst>
      <p:ext uri="{BB962C8B-B14F-4D97-AF65-F5344CB8AC3E}">
        <p14:creationId xmlns:p14="http://schemas.microsoft.com/office/powerpoint/2010/main" val="3281747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49A8-1158-40EE-BF1A-29F5419BF431}"/>
              </a:ext>
            </a:extLst>
          </p:cNvPr>
          <p:cNvSpPr>
            <a:spLocks noGrp="1"/>
          </p:cNvSpPr>
          <p:nvPr>
            <p:ph type="title"/>
          </p:nvPr>
        </p:nvSpPr>
        <p:spPr/>
        <p:txBody>
          <a:bodyPr/>
          <a:lstStyle/>
          <a:p>
            <a:r>
              <a:rPr lang="en-US" dirty="0"/>
              <a:t>Advantage BFS</a:t>
            </a:r>
          </a:p>
        </p:txBody>
      </p:sp>
      <p:sp>
        <p:nvSpPr>
          <p:cNvPr id="3" name="Content Placeholder 2">
            <a:extLst>
              <a:ext uri="{FF2B5EF4-FFF2-40B4-BE49-F238E27FC236}">
                <a16:creationId xmlns:a16="http://schemas.microsoft.com/office/drawing/2014/main" id="{B8A83C73-C7C3-416C-9D2F-4D7DEB34EA2B}"/>
              </a:ext>
            </a:extLst>
          </p:cNvPr>
          <p:cNvSpPr>
            <a:spLocks noGrp="1"/>
          </p:cNvSpPr>
          <p:nvPr>
            <p:ph idx="1"/>
          </p:nvPr>
        </p:nvSpPr>
        <p:spPr/>
        <p:txBody>
          <a:bodyPr/>
          <a:lstStyle/>
          <a:p>
            <a:r>
              <a:rPr lang="en-US" dirty="0"/>
              <a:t>BFS will provide a solution if any solution exists.</a:t>
            </a:r>
          </a:p>
          <a:p>
            <a:endParaRPr lang="en-US" dirty="0"/>
          </a:p>
          <a:p>
            <a:r>
              <a:rPr lang="en-US" dirty="0"/>
              <a:t>If there are more than one solutions for a given problem, then BFS will provide the minimal solution which requires the least number of steps.</a:t>
            </a:r>
          </a:p>
          <a:p>
            <a:pPr marL="0" indent="0">
              <a:buNone/>
            </a:pPr>
            <a:endParaRPr lang="en-US" dirty="0"/>
          </a:p>
        </p:txBody>
      </p:sp>
    </p:spTree>
    <p:extLst>
      <p:ext uri="{BB962C8B-B14F-4D97-AF65-F5344CB8AC3E}">
        <p14:creationId xmlns:p14="http://schemas.microsoft.com/office/powerpoint/2010/main" val="207754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701D-FF6B-4B70-AAC3-66D822B96068}"/>
              </a:ext>
            </a:extLst>
          </p:cNvPr>
          <p:cNvSpPr>
            <a:spLocks noGrp="1"/>
          </p:cNvSpPr>
          <p:nvPr>
            <p:ph type="title"/>
          </p:nvPr>
        </p:nvSpPr>
        <p:spPr/>
        <p:txBody>
          <a:bodyPr/>
          <a:lstStyle/>
          <a:p>
            <a:r>
              <a:rPr lang="en-US" dirty="0"/>
              <a:t>Disadvantage BFS</a:t>
            </a:r>
          </a:p>
        </p:txBody>
      </p:sp>
      <p:sp>
        <p:nvSpPr>
          <p:cNvPr id="3" name="Content Placeholder 2">
            <a:extLst>
              <a:ext uri="{FF2B5EF4-FFF2-40B4-BE49-F238E27FC236}">
                <a16:creationId xmlns:a16="http://schemas.microsoft.com/office/drawing/2014/main" id="{4521655A-1AAB-485F-BF6B-3161852BF4A0}"/>
              </a:ext>
            </a:extLst>
          </p:cNvPr>
          <p:cNvSpPr>
            <a:spLocks noGrp="1"/>
          </p:cNvSpPr>
          <p:nvPr>
            <p:ph idx="1"/>
          </p:nvPr>
        </p:nvSpPr>
        <p:spPr/>
        <p:txBody>
          <a:bodyPr/>
          <a:lstStyle/>
          <a:p>
            <a:r>
              <a:rPr lang="en-US" dirty="0"/>
              <a:t>It requires lots of memory since each level of the tree must be saved into memory to expand the next level.</a:t>
            </a:r>
          </a:p>
          <a:p>
            <a:endParaRPr lang="en-US" dirty="0"/>
          </a:p>
          <a:p>
            <a:r>
              <a:rPr lang="en-US" dirty="0"/>
              <a:t>BFS needs lots of time if the solution is far away from the root node.</a:t>
            </a:r>
          </a:p>
          <a:p>
            <a:pPr marL="0" indent="0">
              <a:buNone/>
            </a:pPr>
            <a:endParaRPr lang="en-US" dirty="0"/>
          </a:p>
        </p:txBody>
      </p:sp>
    </p:spTree>
    <p:extLst>
      <p:ext uri="{BB962C8B-B14F-4D97-AF65-F5344CB8AC3E}">
        <p14:creationId xmlns:p14="http://schemas.microsoft.com/office/powerpoint/2010/main" val="368759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0BB-3A07-494F-B5BF-958E0815DBC2}"/>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44212B82-08AF-4FEE-866A-4C637C8F990E}"/>
              </a:ext>
            </a:extLst>
          </p:cNvPr>
          <p:cNvSpPr>
            <a:spLocks noGrp="1"/>
          </p:cNvSpPr>
          <p:nvPr>
            <p:ph idx="1"/>
          </p:nvPr>
        </p:nvSpPr>
        <p:spPr/>
        <p:txBody>
          <a:bodyPr/>
          <a:lstStyle/>
          <a:p>
            <a:pPr marL="0" indent="0">
              <a:buNone/>
            </a:pPr>
            <a:r>
              <a:rPr lang="en-US" dirty="0"/>
              <a:t>Time Complexity of BFS algorithm can be obtained by the number of nodes traversed in BFS until the shallowest Node. Where the d= depth of shallowest solution and b is a node at every state.</a:t>
            </a:r>
          </a:p>
          <a:p>
            <a:endParaRPr lang="en-US" dirty="0"/>
          </a:p>
          <a:p>
            <a:endParaRPr lang="en-US" dirty="0"/>
          </a:p>
        </p:txBody>
      </p:sp>
    </p:spTree>
    <p:extLst>
      <p:ext uri="{BB962C8B-B14F-4D97-AF65-F5344CB8AC3E}">
        <p14:creationId xmlns:p14="http://schemas.microsoft.com/office/powerpoint/2010/main" val="2081648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411A-6FA5-4C63-8B62-FB611E9A4A90}"/>
              </a:ext>
            </a:extLst>
          </p:cNvPr>
          <p:cNvSpPr>
            <a:spLocks noGrp="1"/>
          </p:cNvSpPr>
          <p:nvPr>
            <p:ph type="title"/>
          </p:nvPr>
        </p:nvSpPr>
        <p:spPr/>
        <p:txBody>
          <a:bodyPr/>
          <a:lstStyle/>
          <a:p>
            <a:r>
              <a:rPr lang="en-US" dirty="0"/>
              <a:t>Space Complexity</a:t>
            </a:r>
          </a:p>
        </p:txBody>
      </p:sp>
      <p:sp>
        <p:nvSpPr>
          <p:cNvPr id="3" name="Content Placeholder 2">
            <a:extLst>
              <a:ext uri="{FF2B5EF4-FFF2-40B4-BE49-F238E27FC236}">
                <a16:creationId xmlns:a16="http://schemas.microsoft.com/office/drawing/2014/main" id="{25B3E4A4-AB14-488D-899B-C931293CC85A}"/>
              </a:ext>
            </a:extLst>
          </p:cNvPr>
          <p:cNvSpPr>
            <a:spLocks noGrp="1"/>
          </p:cNvSpPr>
          <p:nvPr>
            <p:ph idx="1"/>
          </p:nvPr>
        </p:nvSpPr>
        <p:spPr/>
        <p:txBody>
          <a:bodyPr/>
          <a:lstStyle/>
          <a:p>
            <a:pPr marL="0" indent="0">
              <a:buNone/>
            </a:pPr>
            <a:r>
              <a:rPr lang="en-US" dirty="0"/>
              <a:t>Space complexity of BFS algorithm is given by the Memory size of frontier which is O(bd).</a:t>
            </a:r>
          </a:p>
          <a:p>
            <a:endParaRPr lang="en-US" dirty="0"/>
          </a:p>
          <a:p>
            <a:endParaRPr lang="en-US" dirty="0"/>
          </a:p>
        </p:txBody>
      </p:sp>
    </p:spTree>
    <p:extLst>
      <p:ext uri="{BB962C8B-B14F-4D97-AF65-F5344CB8AC3E}">
        <p14:creationId xmlns:p14="http://schemas.microsoft.com/office/powerpoint/2010/main" val="420581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ABA9-B738-424D-8DB3-1699FF3305BF}"/>
              </a:ext>
            </a:extLst>
          </p:cNvPr>
          <p:cNvSpPr>
            <a:spLocks noGrp="1"/>
          </p:cNvSpPr>
          <p:nvPr>
            <p:ph type="title"/>
          </p:nvPr>
        </p:nvSpPr>
        <p:spPr/>
        <p:txBody>
          <a:bodyPr/>
          <a:lstStyle/>
          <a:p>
            <a:r>
              <a:rPr lang="en-US" dirty="0"/>
              <a:t>Completeness</a:t>
            </a:r>
          </a:p>
        </p:txBody>
      </p:sp>
      <p:sp>
        <p:nvSpPr>
          <p:cNvPr id="3" name="Content Placeholder 2">
            <a:extLst>
              <a:ext uri="{FF2B5EF4-FFF2-40B4-BE49-F238E27FC236}">
                <a16:creationId xmlns:a16="http://schemas.microsoft.com/office/drawing/2014/main" id="{C129690D-57F0-40CA-BB76-03EA5E436166}"/>
              </a:ext>
            </a:extLst>
          </p:cNvPr>
          <p:cNvSpPr>
            <a:spLocks noGrp="1"/>
          </p:cNvSpPr>
          <p:nvPr>
            <p:ph idx="1"/>
          </p:nvPr>
        </p:nvSpPr>
        <p:spPr/>
        <p:txBody>
          <a:bodyPr/>
          <a:lstStyle/>
          <a:p>
            <a:pPr marL="0" indent="0">
              <a:buNone/>
            </a:pPr>
            <a:r>
              <a:rPr lang="en-US" dirty="0"/>
              <a:t>BFS is complete, which means if the shallowest goal node is at some finite depth, then BFS will find a solution.</a:t>
            </a:r>
          </a:p>
          <a:p>
            <a:endParaRPr lang="en-US" dirty="0"/>
          </a:p>
          <a:p>
            <a:endParaRPr lang="en-US" dirty="0"/>
          </a:p>
        </p:txBody>
      </p:sp>
    </p:spTree>
    <p:extLst>
      <p:ext uri="{BB962C8B-B14F-4D97-AF65-F5344CB8AC3E}">
        <p14:creationId xmlns:p14="http://schemas.microsoft.com/office/powerpoint/2010/main" val="166960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934E-7266-4EAE-83B5-69C8E41C9702}"/>
              </a:ext>
            </a:extLst>
          </p:cNvPr>
          <p:cNvSpPr>
            <a:spLocks noGrp="1"/>
          </p:cNvSpPr>
          <p:nvPr>
            <p:ph type="title"/>
          </p:nvPr>
        </p:nvSpPr>
        <p:spPr/>
        <p:txBody>
          <a:bodyPr/>
          <a:lstStyle/>
          <a:p>
            <a:r>
              <a:rPr lang="en-US" dirty="0"/>
              <a:t>Optimality: </a:t>
            </a:r>
          </a:p>
        </p:txBody>
      </p:sp>
      <p:sp>
        <p:nvSpPr>
          <p:cNvPr id="3" name="Content Placeholder 2">
            <a:extLst>
              <a:ext uri="{FF2B5EF4-FFF2-40B4-BE49-F238E27FC236}">
                <a16:creationId xmlns:a16="http://schemas.microsoft.com/office/drawing/2014/main" id="{0F768218-F76A-4BD9-BACF-2CA27628119F}"/>
              </a:ext>
            </a:extLst>
          </p:cNvPr>
          <p:cNvSpPr>
            <a:spLocks noGrp="1"/>
          </p:cNvSpPr>
          <p:nvPr>
            <p:ph idx="1"/>
          </p:nvPr>
        </p:nvSpPr>
        <p:spPr/>
        <p:txBody>
          <a:bodyPr/>
          <a:lstStyle/>
          <a:p>
            <a:pPr marL="0" indent="0">
              <a:buNone/>
            </a:pPr>
            <a:r>
              <a:rPr lang="en-US" dirty="0"/>
              <a:t>BFS is optimal if path cost is a non-decreasing function of the depth of the node.</a:t>
            </a:r>
          </a:p>
          <a:p>
            <a:endParaRPr lang="en-US" dirty="0"/>
          </a:p>
          <a:p>
            <a:endParaRPr lang="en-US" dirty="0"/>
          </a:p>
        </p:txBody>
      </p:sp>
    </p:spTree>
    <p:extLst>
      <p:ext uri="{BB962C8B-B14F-4D97-AF65-F5344CB8AC3E}">
        <p14:creationId xmlns:p14="http://schemas.microsoft.com/office/powerpoint/2010/main" val="4008547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idx="1"/>
          </p:nvPr>
        </p:nvSpPr>
        <p:spPr/>
        <p:txBody>
          <a:bodyPr/>
          <a:lstStyle/>
          <a:p>
            <a:r>
              <a:rPr lang="en-US" sz="2400" dirty="0"/>
              <a:t>This search techniques starts with the left hand side of the search  tree and searches down a branch until a solutions found</a:t>
            </a:r>
          </a:p>
          <a:p>
            <a:r>
              <a:rPr lang="en-US" sz="2400" dirty="0"/>
              <a:t>If a solution is not found by the end of the branch then the search backtracks to the last place where there was a choice of paths</a:t>
            </a:r>
          </a:p>
          <a:p>
            <a:r>
              <a:rPr lang="en-US" sz="2400" dirty="0"/>
              <a:t>And the search is made down the next branch and so n</a:t>
            </a:r>
          </a:p>
          <a:p>
            <a:r>
              <a:rPr lang="en-US" sz="2400" dirty="0"/>
              <a:t>The order of visiting the elements of the search tree</a:t>
            </a:r>
          </a:p>
        </p:txBody>
      </p:sp>
    </p:spTree>
    <p:extLst>
      <p:ext uri="{BB962C8B-B14F-4D97-AF65-F5344CB8AC3E}">
        <p14:creationId xmlns:p14="http://schemas.microsoft.com/office/powerpoint/2010/main" val="225640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EF89-33C5-4B43-AD73-DEEFA33D4429}"/>
              </a:ext>
            </a:extLst>
          </p:cNvPr>
          <p:cNvSpPr>
            <a:spLocks noGrp="1"/>
          </p:cNvSpPr>
          <p:nvPr>
            <p:ph type="title"/>
          </p:nvPr>
        </p:nvSpPr>
        <p:spPr/>
        <p:txBody>
          <a:bodyPr/>
          <a:lstStyle/>
          <a:p>
            <a:r>
              <a:rPr lang="en-US" dirty="0"/>
              <a:t>DFS applications</a:t>
            </a:r>
          </a:p>
        </p:txBody>
      </p:sp>
      <p:pic>
        <p:nvPicPr>
          <p:cNvPr id="5" name="Content Placeholder 4">
            <a:extLst>
              <a:ext uri="{FF2B5EF4-FFF2-40B4-BE49-F238E27FC236}">
                <a16:creationId xmlns:a16="http://schemas.microsoft.com/office/drawing/2014/main" id="{B31D3139-4607-4F20-B181-19CC3606EAC2}"/>
              </a:ext>
            </a:extLst>
          </p:cNvPr>
          <p:cNvPicPr>
            <a:picLocks noGrp="1" noChangeAspect="1"/>
          </p:cNvPicPr>
          <p:nvPr>
            <p:ph idx="1"/>
          </p:nvPr>
        </p:nvPicPr>
        <p:blipFill>
          <a:blip r:embed="rId2"/>
          <a:stretch>
            <a:fillRect/>
          </a:stretch>
        </p:blipFill>
        <p:spPr>
          <a:xfrm>
            <a:off x="485775" y="1843790"/>
            <a:ext cx="8036434" cy="4395293"/>
          </a:xfrm>
        </p:spPr>
      </p:pic>
    </p:spTree>
    <p:extLst>
      <p:ext uri="{BB962C8B-B14F-4D97-AF65-F5344CB8AC3E}">
        <p14:creationId xmlns:p14="http://schemas.microsoft.com/office/powerpoint/2010/main" val="160384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Searching </a:t>
            </a:r>
          </a:p>
        </p:txBody>
      </p:sp>
      <p:sp>
        <p:nvSpPr>
          <p:cNvPr id="3" name="Content Placeholder 2"/>
          <p:cNvSpPr>
            <a:spLocks noGrp="1"/>
          </p:cNvSpPr>
          <p:nvPr>
            <p:ph idx="1"/>
          </p:nvPr>
        </p:nvSpPr>
        <p:spPr/>
        <p:txBody>
          <a:bodyPr/>
          <a:lstStyle/>
          <a:p>
            <a:pPr marL="514350" indent="-514350">
              <a:buAutoNum type="arabicPeriod"/>
            </a:pPr>
            <a:r>
              <a:rPr lang="en-US" dirty="0"/>
              <a:t>Uninformed search – breadth first search &amp; depth first search</a:t>
            </a:r>
          </a:p>
          <a:p>
            <a:pPr marL="514350" indent="-514350">
              <a:buAutoNum type="arabicPeriod"/>
            </a:pPr>
            <a:r>
              <a:rPr lang="en-US" dirty="0"/>
              <a:t>Informed search – A* search and hill climbing </a:t>
            </a:r>
          </a:p>
        </p:txBody>
      </p:sp>
    </p:spTree>
    <p:extLst>
      <p:ext uri="{BB962C8B-B14F-4D97-AF65-F5344CB8AC3E}">
        <p14:creationId xmlns:p14="http://schemas.microsoft.com/office/powerpoint/2010/main" val="48347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a:solidFill>
                  <a:srgbClr val="C00000"/>
                </a:solidFill>
              </a:rPr>
              <a:t>Depth first search</a:t>
            </a:r>
          </a:p>
        </p:txBody>
      </p:sp>
      <p:sp>
        <p:nvSpPr>
          <p:cNvPr id="13315" name="Content Placeholder 2"/>
          <p:cNvSpPr>
            <a:spLocks noGrp="1"/>
          </p:cNvSpPr>
          <p:nvPr>
            <p:ph idx="1"/>
          </p:nvPr>
        </p:nvSpPr>
        <p:spPr/>
        <p:txBody>
          <a:bodyPr/>
          <a:lstStyle/>
          <a:p>
            <a:r>
              <a:rPr lang="en-US" sz="1800" dirty="0"/>
              <a:t>Nodes explored in order: library, school, factory, hospital, park, newsagent, university</a:t>
            </a:r>
          </a:p>
        </p:txBody>
      </p:sp>
      <p:grpSp>
        <p:nvGrpSpPr>
          <p:cNvPr id="13316" name="Group 3"/>
          <p:cNvGrpSpPr>
            <a:grpSpLocks/>
          </p:cNvGrpSpPr>
          <p:nvPr/>
        </p:nvGrpSpPr>
        <p:grpSpPr bwMode="auto">
          <a:xfrm>
            <a:off x="1812925" y="2720975"/>
            <a:ext cx="5197475" cy="3159125"/>
            <a:chOff x="2879725" y="3013075"/>
            <a:chExt cx="5197475" cy="3159125"/>
          </a:xfrm>
        </p:grpSpPr>
        <p:sp>
          <p:nvSpPr>
            <p:cNvPr id="13320" name="Text Box 4"/>
            <p:cNvSpPr txBox="1">
              <a:spLocks noChangeArrowheads="1"/>
            </p:cNvSpPr>
            <p:nvPr/>
          </p:nvSpPr>
          <p:spPr bwMode="auto">
            <a:xfrm>
              <a:off x="4098925" y="3013075"/>
              <a:ext cx="99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library</a:t>
              </a:r>
            </a:p>
          </p:txBody>
        </p:sp>
        <p:sp>
          <p:nvSpPr>
            <p:cNvPr id="13321" name="Text Box 5"/>
            <p:cNvSpPr txBox="1">
              <a:spLocks noChangeArrowheads="1"/>
            </p:cNvSpPr>
            <p:nvPr/>
          </p:nvSpPr>
          <p:spPr bwMode="auto">
            <a:xfrm>
              <a:off x="2879725" y="4003675"/>
              <a:ext cx="97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school</a:t>
              </a:r>
            </a:p>
          </p:txBody>
        </p:sp>
        <p:sp>
          <p:nvSpPr>
            <p:cNvPr id="13322" name="Text Box 6"/>
            <p:cNvSpPr txBox="1">
              <a:spLocks noChangeArrowheads="1"/>
            </p:cNvSpPr>
            <p:nvPr/>
          </p:nvSpPr>
          <p:spPr bwMode="auto">
            <a:xfrm>
              <a:off x="5394325" y="4079875"/>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hospital</a:t>
              </a:r>
            </a:p>
          </p:txBody>
        </p:sp>
        <p:sp>
          <p:nvSpPr>
            <p:cNvPr id="13323" name="Text Box 7"/>
            <p:cNvSpPr txBox="1">
              <a:spLocks noChangeArrowheads="1"/>
            </p:cNvSpPr>
            <p:nvPr/>
          </p:nvSpPr>
          <p:spPr bwMode="auto">
            <a:xfrm>
              <a:off x="2879725" y="4994275"/>
              <a:ext cx="104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factory</a:t>
              </a:r>
            </a:p>
          </p:txBody>
        </p:sp>
        <p:sp>
          <p:nvSpPr>
            <p:cNvPr id="13324" name="Text Box 8"/>
            <p:cNvSpPr txBox="1">
              <a:spLocks noChangeArrowheads="1"/>
            </p:cNvSpPr>
            <p:nvPr/>
          </p:nvSpPr>
          <p:spPr bwMode="auto">
            <a:xfrm>
              <a:off x="5013325" y="4841875"/>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park</a:t>
              </a:r>
            </a:p>
          </p:txBody>
        </p:sp>
        <p:sp>
          <p:nvSpPr>
            <p:cNvPr id="13325" name="Text Box 9"/>
            <p:cNvSpPr txBox="1">
              <a:spLocks noChangeArrowheads="1"/>
            </p:cNvSpPr>
            <p:nvPr/>
          </p:nvSpPr>
          <p:spPr bwMode="auto">
            <a:xfrm>
              <a:off x="6461125" y="4841875"/>
              <a:ext cx="147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newsagent</a:t>
              </a:r>
            </a:p>
          </p:txBody>
        </p:sp>
        <p:sp>
          <p:nvSpPr>
            <p:cNvPr id="13326" name="Line 11"/>
            <p:cNvSpPr>
              <a:spLocks noChangeShapeType="1"/>
            </p:cNvSpPr>
            <p:nvPr/>
          </p:nvSpPr>
          <p:spPr bwMode="auto">
            <a:xfrm flipH="1">
              <a:off x="3352800" y="3429000"/>
              <a:ext cx="990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2"/>
            <p:cNvSpPr>
              <a:spLocks noChangeShapeType="1"/>
            </p:cNvSpPr>
            <p:nvPr/>
          </p:nvSpPr>
          <p:spPr bwMode="auto">
            <a:xfrm>
              <a:off x="4343400" y="3352800"/>
              <a:ext cx="1371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3"/>
            <p:cNvSpPr>
              <a:spLocks noChangeShapeType="1"/>
            </p:cNvSpPr>
            <p:nvPr/>
          </p:nvSpPr>
          <p:spPr bwMode="auto">
            <a:xfrm>
              <a:off x="32766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14"/>
            <p:cNvSpPr>
              <a:spLocks noChangeShapeType="1"/>
            </p:cNvSpPr>
            <p:nvPr/>
          </p:nvSpPr>
          <p:spPr bwMode="auto">
            <a:xfrm flipH="1">
              <a:off x="5334000" y="4495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5"/>
            <p:cNvSpPr>
              <a:spLocks noChangeShapeType="1"/>
            </p:cNvSpPr>
            <p:nvPr/>
          </p:nvSpPr>
          <p:spPr bwMode="auto">
            <a:xfrm>
              <a:off x="5867400" y="4495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16"/>
            <p:cNvSpPr>
              <a:spLocks noChangeShapeType="1"/>
            </p:cNvSpPr>
            <p:nvPr/>
          </p:nvSpPr>
          <p:spPr bwMode="auto">
            <a:xfrm flipH="1">
              <a:off x="6324600" y="51816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17"/>
            <p:cNvSpPr>
              <a:spLocks noChangeShapeType="1"/>
            </p:cNvSpPr>
            <p:nvPr/>
          </p:nvSpPr>
          <p:spPr bwMode="auto">
            <a:xfrm>
              <a:off x="6934200" y="5181600"/>
              <a:ext cx="1143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3" name="Freeform 18"/>
            <p:cNvSpPr>
              <a:spLocks/>
            </p:cNvSpPr>
            <p:nvPr/>
          </p:nvSpPr>
          <p:spPr bwMode="auto">
            <a:xfrm>
              <a:off x="2971800" y="3352800"/>
              <a:ext cx="3683000" cy="2819400"/>
            </a:xfrm>
            <a:custGeom>
              <a:avLst/>
              <a:gdLst>
                <a:gd name="T0" fmla="*/ 2147483647 w 2320"/>
                <a:gd name="T1" fmla="*/ 0 h 1776"/>
                <a:gd name="T2" fmla="*/ 2147483647 w 2320"/>
                <a:gd name="T3" fmla="*/ 2147483647 h 1776"/>
                <a:gd name="T4" fmla="*/ 2147483647 w 2320"/>
                <a:gd name="T5" fmla="*/ 2147483647 h 1776"/>
                <a:gd name="T6" fmla="*/ 2147483647 w 2320"/>
                <a:gd name="T7" fmla="*/ 2147483647 h 1776"/>
                <a:gd name="T8" fmla="*/ 2147483647 w 2320"/>
                <a:gd name="T9" fmla="*/ 2147483647 h 1776"/>
                <a:gd name="T10" fmla="*/ 2147483647 w 2320"/>
                <a:gd name="T11" fmla="*/ 2147483647 h 1776"/>
                <a:gd name="T12" fmla="*/ 2147483647 w 2320"/>
                <a:gd name="T13" fmla="*/ 2147483647 h 1776"/>
                <a:gd name="T14" fmla="*/ 2147483647 w 2320"/>
                <a:gd name="T15" fmla="*/ 2147483647 h 1776"/>
                <a:gd name="T16" fmla="*/ 2147483647 w 2320"/>
                <a:gd name="T17" fmla="*/ 2147483647 h 1776"/>
                <a:gd name="T18" fmla="*/ 2147483647 w 2320"/>
                <a:gd name="T19" fmla="*/ 2147483647 h 1776"/>
                <a:gd name="T20" fmla="*/ 2147483647 w 2320"/>
                <a:gd name="T21" fmla="*/ 2147483647 h 1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20"/>
                <a:gd name="T34" fmla="*/ 0 h 1776"/>
                <a:gd name="T35" fmla="*/ 2320 w 2320"/>
                <a:gd name="T36" fmla="*/ 1776 h 1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20" h="1776">
                  <a:moveTo>
                    <a:pt x="672" y="0"/>
                  </a:moveTo>
                  <a:cubicBezTo>
                    <a:pt x="432" y="128"/>
                    <a:pt x="192" y="256"/>
                    <a:pt x="96" y="480"/>
                  </a:cubicBezTo>
                  <a:cubicBezTo>
                    <a:pt x="0" y="704"/>
                    <a:pt x="48" y="1328"/>
                    <a:pt x="96" y="1344"/>
                  </a:cubicBezTo>
                  <a:cubicBezTo>
                    <a:pt x="144" y="1360"/>
                    <a:pt x="232" y="768"/>
                    <a:pt x="384" y="576"/>
                  </a:cubicBezTo>
                  <a:cubicBezTo>
                    <a:pt x="536" y="384"/>
                    <a:pt x="808" y="184"/>
                    <a:pt x="1008" y="192"/>
                  </a:cubicBezTo>
                  <a:cubicBezTo>
                    <a:pt x="1208" y="200"/>
                    <a:pt x="1544" y="456"/>
                    <a:pt x="1584" y="624"/>
                  </a:cubicBezTo>
                  <a:cubicBezTo>
                    <a:pt x="1624" y="792"/>
                    <a:pt x="1200" y="1168"/>
                    <a:pt x="1248" y="1200"/>
                  </a:cubicBezTo>
                  <a:cubicBezTo>
                    <a:pt x="1296" y="1232"/>
                    <a:pt x="1696" y="832"/>
                    <a:pt x="1872" y="816"/>
                  </a:cubicBezTo>
                  <a:cubicBezTo>
                    <a:pt x="2048" y="800"/>
                    <a:pt x="2288" y="960"/>
                    <a:pt x="2304" y="1104"/>
                  </a:cubicBezTo>
                  <a:cubicBezTo>
                    <a:pt x="2320" y="1248"/>
                    <a:pt x="2040" y="1584"/>
                    <a:pt x="1968" y="1680"/>
                  </a:cubicBezTo>
                  <a:cubicBezTo>
                    <a:pt x="1896" y="1776"/>
                    <a:pt x="1884" y="1728"/>
                    <a:pt x="1872" y="1680"/>
                  </a:cubicBezTo>
                </a:path>
              </a:pathLst>
            </a:cu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34" name="Line 19"/>
            <p:cNvSpPr>
              <a:spLocks noChangeShapeType="1"/>
            </p:cNvSpPr>
            <p:nvPr/>
          </p:nvSpPr>
          <p:spPr bwMode="auto">
            <a:xfrm>
              <a:off x="3429000" y="34290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0"/>
            <p:cNvSpPr>
              <a:spLocks noChangeShapeType="1"/>
            </p:cNvSpPr>
            <p:nvPr/>
          </p:nvSpPr>
          <p:spPr bwMode="auto">
            <a:xfrm>
              <a:off x="3429000" y="3733800"/>
              <a:ext cx="3048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317" name="Footer Placeholder 20"/>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984279-124D-4F4D-8B7F-2D6F342387B7}" type="slidenum">
              <a:rPr lang="en-US" smtClean="0">
                <a:solidFill>
                  <a:schemeClr val="bg1"/>
                </a:solidFill>
              </a:rPr>
              <a:pPr eaLnBrk="1" hangingPunct="1"/>
              <a:t>30</a:t>
            </a:fld>
            <a:endParaRPr lang="en-US">
              <a:solidFill>
                <a:schemeClr val="bg1"/>
              </a:solidFill>
            </a:endParaRPr>
          </a:p>
        </p:txBody>
      </p:sp>
      <p:sp>
        <p:nvSpPr>
          <p:cNvPr id="13318" name="Text Box 10"/>
          <p:cNvSpPr txBox="1">
            <a:spLocks noChangeArrowheads="1"/>
          </p:cNvSpPr>
          <p:nvPr/>
        </p:nvSpPr>
        <p:spPr bwMode="auto">
          <a:xfrm>
            <a:off x="4343400" y="5768975"/>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university</a:t>
            </a:r>
          </a:p>
        </p:txBody>
      </p:sp>
      <p:sp>
        <p:nvSpPr>
          <p:cNvPr id="13319" name="Text Box 18"/>
          <p:cNvSpPr txBox="1">
            <a:spLocks noChangeArrowheads="1"/>
          </p:cNvSpPr>
          <p:nvPr/>
        </p:nvSpPr>
        <p:spPr bwMode="auto">
          <a:xfrm>
            <a:off x="6518275" y="57277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church</a:t>
            </a:r>
          </a:p>
        </p:txBody>
      </p:sp>
      <p:sp>
        <p:nvSpPr>
          <p:cNvPr id="3" name="Isosceles Triangle 2">
            <a:extLst>
              <a:ext uri="{FF2B5EF4-FFF2-40B4-BE49-F238E27FC236}">
                <a16:creationId xmlns:a16="http://schemas.microsoft.com/office/drawing/2014/main" id="{EE5842F7-D6E6-461A-B83D-4EE4E9DEB537}"/>
              </a:ext>
            </a:extLst>
          </p:cNvPr>
          <p:cNvSpPr/>
          <p:nvPr/>
        </p:nvSpPr>
        <p:spPr bwMode="auto">
          <a:xfrm rot="10800000">
            <a:off x="7885043" y="3896139"/>
            <a:ext cx="490331" cy="1263236"/>
          </a:xfrm>
          <a:prstGeom prst="triangl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9EC4E4D3-DC7D-46E4-9D3A-8C35E806B8AA}"/>
              </a:ext>
            </a:extLst>
          </p:cNvPr>
          <p:cNvSpPr txBox="1"/>
          <p:nvPr/>
        </p:nvSpPr>
        <p:spPr>
          <a:xfrm>
            <a:off x="7604331" y="1693832"/>
            <a:ext cx="1241840" cy="2308324"/>
          </a:xfrm>
          <a:prstGeom prst="rect">
            <a:avLst/>
          </a:prstGeom>
          <a:noFill/>
        </p:spPr>
        <p:txBody>
          <a:bodyPr wrap="square" rtlCol="0">
            <a:spAutoFit/>
          </a:bodyPr>
          <a:lstStyle/>
          <a:p>
            <a:endParaRPr lang="en-US" dirty="0"/>
          </a:p>
          <a:p>
            <a:r>
              <a:rPr lang="en-US" dirty="0"/>
              <a:t>Strawberry</a:t>
            </a:r>
          </a:p>
          <a:p>
            <a:endParaRPr lang="en-US" dirty="0"/>
          </a:p>
          <a:p>
            <a:r>
              <a:rPr lang="en-US" dirty="0" err="1"/>
              <a:t>Vanila</a:t>
            </a:r>
            <a:r>
              <a:rPr lang="en-US" dirty="0"/>
              <a:t> </a:t>
            </a:r>
          </a:p>
          <a:p>
            <a:endParaRPr lang="en-US" dirty="0"/>
          </a:p>
          <a:p>
            <a:endParaRPr lang="en-US" dirty="0"/>
          </a:p>
          <a:p>
            <a:r>
              <a:rPr lang="en-US" dirty="0"/>
              <a:t>chocolate</a:t>
            </a:r>
          </a:p>
        </p:txBody>
      </p:sp>
    </p:spTree>
    <p:extLst>
      <p:ext uri="{BB962C8B-B14F-4D97-AF65-F5344CB8AC3E}">
        <p14:creationId xmlns:p14="http://schemas.microsoft.com/office/powerpoint/2010/main" val="1515732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F857-B35A-482D-B690-C1D9B899B4D1}"/>
              </a:ext>
            </a:extLst>
          </p:cNvPr>
          <p:cNvSpPr>
            <a:spLocks noGrp="1"/>
          </p:cNvSpPr>
          <p:nvPr>
            <p:ph type="title"/>
          </p:nvPr>
        </p:nvSpPr>
        <p:spPr/>
        <p:txBody>
          <a:bodyPr/>
          <a:lstStyle/>
          <a:p>
            <a:r>
              <a:rPr lang="en-US" dirty="0"/>
              <a:t>Summary DFS</a:t>
            </a:r>
          </a:p>
        </p:txBody>
      </p:sp>
      <p:sp>
        <p:nvSpPr>
          <p:cNvPr id="3" name="Content Placeholder 2">
            <a:extLst>
              <a:ext uri="{FF2B5EF4-FFF2-40B4-BE49-F238E27FC236}">
                <a16:creationId xmlns:a16="http://schemas.microsoft.com/office/drawing/2014/main" id="{E362D8B1-C239-47D8-9DCA-78E6355B07DD}"/>
              </a:ext>
            </a:extLst>
          </p:cNvPr>
          <p:cNvSpPr>
            <a:spLocks noGrp="1"/>
          </p:cNvSpPr>
          <p:nvPr>
            <p:ph idx="1"/>
          </p:nvPr>
        </p:nvSpPr>
        <p:spPr/>
        <p:txBody>
          <a:bodyPr/>
          <a:lstStyle/>
          <a:p>
            <a:r>
              <a:rPr lang="en-US" sz="2400" dirty="0"/>
              <a:t>Depth-first search </a:t>
            </a:r>
            <a:r>
              <a:rPr lang="en-US" sz="2400" dirty="0" err="1"/>
              <a:t>isa</a:t>
            </a:r>
            <a:r>
              <a:rPr lang="en-US" sz="2400" dirty="0"/>
              <a:t> recursive algorithm for traversing a tree or graph data structure.</a:t>
            </a:r>
          </a:p>
          <a:p>
            <a:r>
              <a:rPr lang="en-US" sz="2400" dirty="0"/>
              <a:t>It is called the depth-first search because it starts from the root node and follows each path to its greatest depth node before moving to the next path.</a:t>
            </a:r>
          </a:p>
          <a:p>
            <a:r>
              <a:rPr lang="en-US" sz="2400" dirty="0"/>
              <a:t>DFS uses a stack data structure for its implementation.</a:t>
            </a:r>
          </a:p>
          <a:p>
            <a:r>
              <a:rPr lang="en-US" sz="2400" dirty="0"/>
              <a:t>The process of the DFS algorithm is similar to the BFS algorithm.</a:t>
            </a:r>
          </a:p>
          <a:p>
            <a:pPr marL="0" indent="0">
              <a:buNone/>
            </a:pPr>
            <a:endParaRPr lang="en-US" sz="2400" dirty="0"/>
          </a:p>
          <a:p>
            <a:r>
              <a:rPr lang="en-US" sz="2400" dirty="0"/>
              <a:t>Note: Backtracking is an algorithm technique for finding all possible solutions using recursion.</a:t>
            </a:r>
          </a:p>
          <a:p>
            <a:endParaRPr lang="en-US" dirty="0"/>
          </a:p>
        </p:txBody>
      </p:sp>
    </p:spTree>
    <p:extLst>
      <p:ext uri="{BB962C8B-B14F-4D97-AF65-F5344CB8AC3E}">
        <p14:creationId xmlns:p14="http://schemas.microsoft.com/office/powerpoint/2010/main" val="978781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2E5F-4F90-48B0-82B2-657E1940D58C}"/>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1FFB234A-975B-4167-88E7-6AAF77A8D77E}"/>
              </a:ext>
            </a:extLst>
          </p:cNvPr>
          <p:cNvSpPr>
            <a:spLocks noGrp="1"/>
          </p:cNvSpPr>
          <p:nvPr>
            <p:ph idx="1"/>
          </p:nvPr>
        </p:nvSpPr>
        <p:spPr/>
        <p:txBody>
          <a:bodyPr/>
          <a:lstStyle/>
          <a:p>
            <a:r>
              <a:rPr lang="en-US" dirty="0"/>
              <a:t>DFS requires very less memory as it only needs to store a stack of the nodes on the path from root node to the current node.</a:t>
            </a:r>
          </a:p>
          <a:p>
            <a:endParaRPr lang="en-US" dirty="0"/>
          </a:p>
          <a:p>
            <a:r>
              <a:rPr lang="en-US" dirty="0"/>
              <a:t>It takes less time to reach to the goal node than BFS algorithm (if it traverses in the right path).</a:t>
            </a:r>
          </a:p>
          <a:p>
            <a:endParaRPr lang="en-US" dirty="0"/>
          </a:p>
        </p:txBody>
      </p:sp>
    </p:spTree>
    <p:extLst>
      <p:ext uri="{BB962C8B-B14F-4D97-AF65-F5344CB8AC3E}">
        <p14:creationId xmlns:p14="http://schemas.microsoft.com/office/powerpoint/2010/main" val="931963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2A8-487D-4F86-AF1E-BED386D75071}"/>
              </a:ext>
            </a:extLst>
          </p:cNvPr>
          <p:cNvSpPr>
            <a:spLocks noGrp="1"/>
          </p:cNvSpPr>
          <p:nvPr>
            <p:ph type="title"/>
          </p:nvPr>
        </p:nvSpPr>
        <p:spPr/>
        <p:txBody>
          <a:bodyPr/>
          <a:lstStyle/>
          <a:p>
            <a:r>
              <a:rPr lang="en-US" b="1" dirty="0">
                <a:solidFill>
                  <a:srgbClr val="000000"/>
                </a:solidFill>
                <a:latin typeface="verdana" panose="020B0604030504040204" pitchFamily="34" charset="0"/>
              </a:rPr>
              <a:t>Disadvantage:</a:t>
            </a:r>
            <a:endParaRPr lang="en-US" dirty="0"/>
          </a:p>
        </p:txBody>
      </p:sp>
      <p:sp>
        <p:nvSpPr>
          <p:cNvPr id="3" name="Content Placeholder 2">
            <a:extLst>
              <a:ext uri="{FF2B5EF4-FFF2-40B4-BE49-F238E27FC236}">
                <a16:creationId xmlns:a16="http://schemas.microsoft.com/office/drawing/2014/main" id="{BCB2C31A-B5F8-4070-A606-5A85FE2375CD}"/>
              </a:ext>
            </a:extLst>
          </p:cNvPr>
          <p:cNvSpPr>
            <a:spLocks noGrp="1"/>
          </p:cNvSpPr>
          <p:nvPr>
            <p:ph idx="1"/>
          </p:nvPr>
        </p:nvSpPr>
        <p:spPr/>
        <p:txBody>
          <a:bodyPr/>
          <a:lstStyle/>
          <a:p>
            <a:pPr algn="l">
              <a:buFont typeface="Arial" panose="020B0604020202020204" pitchFamily="34" charset="0"/>
              <a:buChar char="•"/>
            </a:pPr>
            <a:r>
              <a:rPr lang="en-US" b="0" dirty="0">
                <a:solidFill>
                  <a:srgbClr val="000000"/>
                </a:solidFill>
                <a:effectLst/>
                <a:latin typeface="verdana" panose="020B0604030504040204" pitchFamily="34" charset="0"/>
              </a:rPr>
              <a:t>There is the possibility that many states keep re-occurring, and there is no guarantee of finding the solution.</a:t>
            </a:r>
          </a:p>
          <a:p>
            <a:pPr algn="l">
              <a:buFont typeface="Arial" panose="020B0604020202020204" pitchFamily="34" charset="0"/>
              <a:buChar char="•"/>
            </a:pPr>
            <a:r>
              <a:rPr lang="en-US" b="0" dirty="0">
                <a:solidFill>
                  <a:srgbClr val="000000"/>
                </a:solidFill>
                <a:effectLst/>
                <a:latin typeface="verdana" panose="020B0604030504040204" pitchFamily="34" charset="0"/>
              </a:rPr>
              <a:t>DFS algorithm goes for deep down searching and sometime it may go to the infinite loop.</a:t>
            </a:r>
          </a:p>
          <a:p>
            <a:endParaRPr lang="en-US" dirty="0"/>
          </a:p>
        </p:txBody>
      </p:sp>
    </p:spTree>
    <p:extLst>
      <p:ext uri="{BB962C8B-B14F-4D97-AF65-F5344CB8AC3E}">
        <p14:creationId xmlns:p14="http://schemas.microsoft.com/office/powerpoint/2010/main" val="3272445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93FF-ABF9-43FF-852F-2FA2D32C18BB}"/>
              </a:ext>
            </a:extLst>
          </p:cNvPr>
          <p:cNvSpPr>
            <a:spLocks noGrp="1"/>
          </p:cNvSpPr>
          <p:nvPr>
            <p:ph type="title"/>
          </p:nvPr>
        </p:nvSpPr>
        <p:spPr/>
        <p:txBody>
          <a:bodyPr/>
          <a:lstStyle/>
          <a:p>
            <a:r>
              <a:rPr lang="en-US" dirty="0"/>
              <a:t>Completeness: </a:t>
            </a:r>
          </a:p>
        </p:txBody>
      </p:sp>
      <p:sp>
        <p:nvSpPr>
          <p:cNvPr id="3" name="Content Placeholder 2">
            <a:extLst>
              <a:ext uri="{FF2B5EF4-FFF2-40B4-BE49-F238E27FC236}">
                <a16:creationId xmlns:a16="http://schemas.microsoft.com/office/drawing/2014/main" id="{DFDE9460-3E03-4D7C-A7C5-C8406877EFE6}"/>
              </a:ext>
            </a:extLst>
          </p:cNvPr>
          <p:cNvSpPr>
            <a:spLocks noGrp="1"/>
          </p:cNvSpPr>
          <p:nvPr>
            <p:ph idx="1"/>
          </p:nvPr>
        </p:nvSpPr>
        <p:spPr/>
        <p:txBody>
          <a:bodyPr/>
          <a:lstStyle/>
          <a:p>
            <a:r>
              <a:rPr lang="en-US" dirty="0"/>
              <a:t>DFS search algorithm is complete within finite state space as it will expand every node within a limited search tree.</a:t>
            </a:r>
          </a:p>
          <a:p>
            <a:endParaRPr lang="en-US" dirty="0"/>
          </a:p>
          <a:p>
            <a:endParaRPr lang="en-US" dirty="0"/>
          </a:p>
        </p:txBody>
      </p:sp>
    </p:spTree>
    <p:extLst>
      <p:ext uri="{BB962C8B-B14F-4D97-AF65-F5344CB8AC3E}">
        <p14:creationId xmlns:p14="http://schemas.microsoft.com/office/powerpoint/2010/main" val="331909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6293-5071-4053-8ECE-C6694E1B31D1}"/>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8B7E3BF9-5D41-4C0C-9041-0F4B65B5530E}"/>
              </a:ext>
            </a:extLst>
          </p:cNvPr>
          <p:cNvSpPr>
            <a:spLocks noGrp="1"/>
          </p:cNvSpPr>
          <p:nvPr>
            <p:ph idx="1"/>
          </p:nvPr>
        </p:nvSpPr>
        <p:spPr/>
        <p:txBody>
          <a:bodyPr/>
          <a:lstStyle/>
          <a:p>
            <a:pPr marL="0" indent="0">
              <a:buNone/>
            </a:pPr>
            <a:r>
              <a:rPr lang="en-US" dirty="0"/>
              <a:t>Time complexity of DFS will be equivalent to the node traversed by the algorithm. It is given by:</a:t>
            </a:r>
          </a:p>
          <a:p>
            <a:endParaRPr lang="en-US" dirty="0"/>
          </a:p>
          <a:p>
            <a:endParaRPr lang="en-US" dirty="0"/>
          </a:p>
        </p:txBody>
      </p:sp>
    </p:spTree>
    <p:extLst>
      <p:ext uri="{BB962C8B-B14F-4D97-AF65-F5344CB8AC3E}">
        <p14:creationId xmlns:p14="http://schemas.microsoft.com/office/powerpoint/2010/main" val="2534498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347A-0D5A-4FE3-9823-33723BB82646}"/>
              </a:ext>
            </a:extLst>
          </p:cNvPr>
          <p:cNvSpPr>
            <a:spLocks noGrp="1"/>
          </p:cNvSpPr>
          <p:nvPr>
            <p:ph type="title"/>
          </p:nvPr>
        </p:nvSpPr>
        <p:spPr/>
        <p:txBody>
          <a:bodyPr/>
          <a:lstStyle/>
          <a:p>
            <a:r>
              <a:rPr lang="en-US" dirty="0"/>
              <a:t>Space Complexity</a:t>
            </a:r>
          </a:p>
        </p:txBody>
      </p:sp>
      <p:sp>
        <p:nvSpPr>
          <p:cNvPr id="3" name="Content Placeholder 2">
            <a:extLst>
              <a:ext uri="{FF2B5EF4-FFF2-40B4-BE49-F238E27FC236}">
                <a16:creationId xmlns:a16="http://schemas.microsoft.com/office/drawing/2014/main" id="{C7BF2461-DF8D-4ED5-ACD2-3A0D7B7388FD}"/>
              </a:ext>
            </a:extLst>
          </p:cNvPr>
          <p:cNvSpPr>
            <a:spLocks noGrp="1"/>
          </p:cNvSpPr>
          <p:nvPr>
            <p:ph idx="1"/>
          </p:nvPr>
        </p:nvSpPr>
        <p:spPr/>
        <p:txBody>
          <a:bodyPr/>
          <a:lstStyle/>
          <a:p>
            <a:r>
              <a:rPr lang="en-US" dirty="0"/>
              <a:t>: DFS algorithm needs to store only single path from the root node, hence space complexity of DFS is equivalent to the size of the fringe set, which is O(bm).</a:t>
            </a:r>
          </a:p>
          <a:p>
            <a:endParaRPr lang="en-US" dirty="0"/>
          </a:p>
          <a:p>
            <a:endParaRPr lang="en-US" dirty="0"/>
          </a:p>
        </p:txBody>
      </p:sp>
    </p:spTree>
    <p:extLst>
      <p:ext uri="{BB962C8B-B14F-4D97-AF65-F5344CB8AC3E}">
        <p14:creationId xmlns:p14="http://schemas.microsoft.com/office/powerpoint/2010/main" val="1059611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A6F3-150A-4131-8409-4E1D362B19CA}"/>
              </a:ext>
            </a:extLst>
          </p:cNvPr>
          <p:cNvSpPr>
            <a:spLocks noGrp="1"/>
          </p:cNvSpPr>
          <p:nvPr>
            <p:ph type="title"/>
          </p:nvPr>
        </p:nvSpPr>
        <p:spPr/>
        <p:txBody>
          <a:bodyPr/>
          <a:lstStyle/>
          <a:p>
            <a:r>
              <a:rPr lang="en-US" dirty="0"/>
              <a:t>Optimal</a:t>
            </a:r>
          </a:p>
        </p:txBody>
      </p:sp>
      <p:sp>
        <p:nvSpPr>
          <p:cNvPr id="3" name="Content Placeholder 2">
            <a:extLst>
              <a:ext uri="{FF2B5EF4-FFF2-40B4-BE49-F238E27FC236}">
                <a16:creationId xmlns:a16="http://schemas.microsoft.com/office/drawing/2014/main" id="{F7260D94-2C0B-4A8A-A1FE-F82D371EB96A}"/>
              </a:ext>
            </a:extLst>
          </p:cNvPr>
          <p:cNvSpPr>
            <a:spLocks noGrp="1"/>
          </p:cNvSpPr>
          <p:nvPr>
            <p:ph idx="1"/>
          </p:nvPr>
        </p:nvSpPr>
        <p:spPr/>
        <p:txBody>
          <a:bodyPr/>
          <a:lstStyle/>
          <a:p>
            <a:r>
              <a:rPr lang="en-US" dirty="0"/>
              <a:t>: DFS search algorithm is non-optimal, as it may generate a large number of steps or high cost to reach to the goal node.</a:t>
            </a:r>
          </a:p>
          <a:p>
            <a:endParaRPr lang="en-US" dirty="0"/>
          </a:p>
          <a:p>
            <a:endParaRPr lang="en-US" dirty="0"/>
          </a:p>
        </p:txBody>
      </p:sp>
    </p:spTree>
    <p:extLst>
      <p:ext uri="{BB962C8B-B14F-4D97-AF65-F5344CB8AC3E}">
        <p14:creationId xmlns:p14="http://schemas.microsoft.com/office/powerpoint/2010/main" val="173391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2800" b="1">
                <a:solidFill>
                  <a:srgbClr val="C00000"/>
                </a:solidFill>
              </a:rPr>
              <a:t>Algorithms for breadth first and depth first search</a:t>
            </a:r>
            <a:r>
              <a:rPr lang="en-US" sz="2400">
                <a:solidFill>
                  <a:srgbClr val="FF0000"/>
                </a:solidFill>
              </a:rPr>
              <a:t>.</a:t>
            </a:r>
          </a:p>
        </p:txBody>
      </p:sp>
      <p:sp>
        <p:nvSpPr>
          <p:cNvPr id="14339" name="Content Placeholder 2"/>
          <p:cNvSpPr>
            <a:spLocks noGrp="1"/>
          </p:cNvSpPr>
          <p:nvPr>
            <p:ph idx="1"/>
          </p:nvPr>
        </p:nvSpPr>
        <p:spPr/>
        <p:txBody>
          <a:bodyPr/>
          <a:lstStyle/>
          <a:p>
            <a:r>
              <a:rPr lang="en-US" sz="2000"/>
              <a:t>Very easy to implement algorithms to do these kinds of search. </a:t>
            </a:r>
          </a:p>
          <a:p>
            <a:endParaRPr lang="en-US" sz="2000"/>
          </a:p>
          <a:p>
            <a:r>
              <a:rPr lang="en-US" sz="2000"/>
              <a:t>Both algorithms keep track of the list of nodes found, but for which routes from them have yet to be considered.</a:t>
            </a:r>
          </a:p>
          <a:p>
            <a:pPr lvl="1"/>
            <a:r>
              <a:rPr lang="en-US" sz="2000"/>
              <a:t>E.g., [school, hospital] -have found school and hospital in tree, but not yet considered the nodes connected to these.</a:t>
            </a:r>
          </a:p>
          <a:p>
            <a:pPr lvl="1"/>
            <a:endParaRPr lang="en-US" sz="2000"/>
          </a:p>
          <a:p>
            <a:r>
              <a:rPr lang="en-US" sz="2000"/>
              <a:t>List is sometimes referred to as an agenda. But implemented using stack for depth first, queue for breadth first.</a:t>
            </a:r>
          </a:p>
          <a:p>
            <a:pPr>
              <a:buFontTx/>
              <a:buNone/>
            </a:pPr>
            <a:endParaRPr lang="en-US"/>
          </a:p>
        </p:txBody>
      </p:sp>
      <p:sp>
        <p:nvSpPr>
          <p:cNvPr id="14340"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051074-F439-4A8A-8F43-665301210B12}" type="slidenum">
              <a:rPr lang="en-US" smtClean="0">
                <a:solidFill>
                  <a:schemeClr val="bg1"/>
                </a:solidFill>
              </a:rPr>
              <a:pPr eaLnBrk="1" hangingPunct="1"/>
              <a:t>38</a:t>
            </a:fld>
            <a:endParaRPr lang="en-US">
              <a:solidFill>
                <a:schemeClr val="bg1"/>
              </a:solidFill>
            </a:endParaRPr>
          </a:p>
        </p:txBody>
      </p:sp>
    </p:spTree>
    <p:extLst>
      <p:ext uri="{BB962C8B-B14F-4D97-AF65-F5344CB8AC3E}">
        <p14:creationId xmlns:p14="http://schemas.microsoft.com/office/powerpoint/2010/main" val="1878122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3391662"/>
              </p:ext>
            </p:extLst>
          </p:nvPr>
        </p:nvGraphicFramePr>
        <p:xfrm>
          <a:off x="1493134" y="1585732"/>
          <a:ext cx="5869589" cy="3178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bwMode="auto">
          <a:xfrm>
            <a:off x="3078866" y="5208608"/>
            <a:ext cx="1377387" cy="729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Box 5"/>
          <p:cNvSpPr txBox="1"/>
          <p:nvPr/>
        </p:nvSpPr>
        <p:spPr>
          <a:xfrm>
            <a:off x="3171463" y="5388544"/>
            <a:ext cx="1192192" cy="369332"/>
          </a:xfrm>
          <a:prstGeom prst="rect">
            <a:avLst/>
          </a:prstGeom>
          <a:noFill/>
        </p:spPr>
        <p:txBody>
          <a:bodyPr wrap="square" rtlCol="0">
            <a:spAutoFit/>
          </a:bodyPr>
          <a:lstStyle/>
          <a:p>
            <a:r>
              <a:rPr lang="en-US" dirty="0"/>
              <a:t>kangaroo</a:t>
            </a:r>
          </a:p>
        </p:txBody>
      </p:sp>
      <p:cxnSp>
        <p:nvCxnSpPr>
          <p:cNvPr id="8" name="Straight Connector 7"/>
          <p:cNvCxnSpPr/>
          <p:nvPr/>
        </p:nvCxnSpPr>
        <p:spPr bwMode="auto">
          <a:xfrm flipH="1">
            <a:off x="3646025" y="4803494"/>
            <a:ext cx="11575" cy="405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5191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p>
          <a:p>
            <a:r>
              <a:rPr lang="en-GB" dirty="0"/>
              <a:t>Introduction to Uninformed Search</a:t>
            </a:r>
            <a:endParaRPr lang="en-US" dirty="0"/>
          </a:p>
          <a:p>
            <a:r>
              <a:rPr lang="en-GB" dirty="0"/>
              <a:t>State Space</a:t>
            </a:r>
            <a:endParaRPr lang="en-US" dirty="0"/>
          </a:p>
          <a:p>
            <a:r>
              <a:rPr lang="en-GB" dirty="0"/>
              <a:t>Breadth first Search</a:t>
            </a:r>
            <a:endParaRPr lang="en-US" dirty="0"/>
          </a:p>
          <a:p>
            <a:r>
              <a:rPr lang="en-GB"/>
              <a:t>Depth </a:t>
            </a:r>
            <a:r>
              <a:rPr lang="en-GB" dirty="0"/>
              <a:t>first search</a:t>
            </a:r>
            <a:endParaRPr lang="en-US" altLang="zh-TW" b="1" dirty="0">
              <a:latin typeface="Century Gothic" panose="020B0502020202020204" pitchFamily="34" charset="0"/>
              <a:ea typeface="新細明體" pitchFamily="18" charset="-120"/>
            </a:endParaRPr>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212812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Breath first search : Camel , monkey, elephant, lion, giraffe, rhinoceros, polar bear , kangaroo </a:t>
            </a:r>
          </a:p>
          <a:p>
            <a:endParaRPr lang="en-US" dirty="0"/>
          </a:p>
          <a:p>
            <a:r>
              <a:rPr lang="en-US" dirty="0"/>
              <a:t>Depth first search : Camel, monkey, lion , giraffe, kangaroo, elephant, rhinoceros , polar bear</a:t>
            </a:r>
          </a:p>
        </p:txBody>
      </p:sp>
    </p:spTree>
    <p:extLst>
      <p:ext uri="{BB962C8B-B14F-4D97-AF65-F5344CB8AC3E}">
        <p14:creationId xmlns:p14="http://schemas.microsoft.com/office/powerpoint/2010/main" val="205280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a:solidFill>
                  <a:srgbClr val="C00000"/>
                </a:solidFill>
              </a:rPr>
              <a:t>Algorithm for breadth first</a:t>
            </a:r>
          </a:p>
        </p:txBody>
      </p:sp>
      <p:sp>
        <p:nvSpPr>
          <p:cNvPr id="15363" name="Content Placeholder 2"/>
          <p:cNvSpPr>
            <a:spLocks noGrp="1"/>
          </p:cNvSpPr>
          <p:nvPr>
            <p:ph idx="1"/>
          </p:nvPr>
        </p:nvSpPr>
        <p:spPr/>
        <p:txBody>
          <a:bodyPr/>
          <a:lstStyle/>
          <a:p>
            <a:r>
              <a:rPr lang="en-US" sz="2400" dirty="0"/>
              <a:t>Start with queue = [initial-state] and found=FALSE.</a:t>
            </a:r>
          </a:p>
          <a:p>
            <a:r>
              <a:rPr lang="en-US" sz="2400" dirty="0"/>
              <a:t>While queue not empty and not found do:</a:t>
            </a:r>
          </a:p>
          <a:p>
            <a:pPr lvl="1"/>
            <a:r>
              <a:rPr lang="en-US" sz="2400" dirty="0"/>
              <a:t>Remove the first node N from queue.</a:t>
            </a:r>
          </a:p>
          <a:p>
            <a:pPr lvl="1"/>
            <a:r>
              <a:rPr lang="en-US" sz="2400" dirty="0"/>
              <a:t>If N is a goal state, then found = TRUE.</a:t>
            </a:r>
          </a:p>
          <a:p>
            <a:pPr lvl="1"/>
            <a:r>
              <a:rPr lang="en-US" sz="2400" dirty="0"/>
              <a:t>Find all the successor nodes of N, and put them on the end of the queue.</a:t>
            </a:r>
          </a:p>
          <a:p>
            <a:pPr>
              <a:buFontTx/>
              <a:buNone/>
            </a:pPr>
            <a:endParaRPr lang="en-US" dirty="0"/>
          </a:p>
          <a:p>
            <a:pPr>
              <a:buFontTx/>
              <a:buNone/>
            </a:pPr>
            <a:r>
              <a:rPr lang="en-US" dirty="0"/>
              <a:t>FIFO - Queue</a:t>
            </a:r>
          </a:p>
        </p:txBody>
      </p:sp>
      <p:sp>
        <p:nvSpPr>
          <p:cNvPr id="15364"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52B6B-7AEF-4C95-896C-3DD95A709F23}" type="slidenum">
              <a:rPr lang="en-US" smtClean="0">
                <a:solidFill>
                  <a:schemeClr val="bg1"/>
                </a:solidFill>
              </a:rPr>
              <a:pPr eaLnBrk="1" hangingPunct="1"/>
              <a:t>41</a:t>
            </a:fld>
            <a:endParaRPr lang="en-US">
              <a:solidFill>
                <a:schemeClr val="bg1"/>
              </a:solidFill>
            </a:endParaRPr>
          </a:p>
        </p:txBody>
      </p:sp>
    </p:spTree>
    <p:extLst>
      <p:ext uri="{BB962C8B-B14F-4D97-AF65-F5344CB8AC3E}">
        <p14:creationId xmlns:p14="http://schemas.microsoft.com/office/powerpoint/2010/main" val="1372772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a:solidFill>
                  <a:srgbClr val="C00000"/>
                </a:solidFill>
              </a:rPr>
              <a:t>Algorithm for depth first</a:t>
            </a:r>
          </a:p>
        </p:txBody>
      </p:sp>
      <p:sp>
        <p:nvSpPr>
          <p:cNvPr id="16387" name="Content Placeholder 2"/>
          <p:cNvSpPr>
            <a:spLocks noGrp="1"/>
          </p:cNvSpPr>
          <p:nvPr>
            <p:ph idx="1"/>
          </p:nvPr>
        </p:nvSpPr>
        <p:spPr/>
        <p:txBody>
          <a:bodyPr/>
          <a:lstStyle/>
          <a:p>
            <a:r>
              <a:rPr lang="en-US" sz="2000" dirty="0"/>
              <a:t>Start with stack = [initial-state] and found=FALSE.</a:t>
            </a:r>
          </a:p>
          <a:p>
            <a:r>
              <a:rPr lang="en-US" sz="2000" dirty="0"/>
              <a:t>While stack not empty and not found do:</a:t>
            </a:r>
          </a:p>
          <a:p>
            <a:pPr lvl="1"/>
            <a:r>
              <a:rPr lang="en-US" sz="2000" dirty="0"/>
              <a:t>Remove the first node N from stack.</a:t>
            </a:r>
          </a:p>
          <a:p>
            <a:pPr lvl="1"/>
            <a:r>
              <a:rPr lang="en-US" sz="2000" dirty="0"/>
              <a:t>If N is a goal state, then found = TRUE.</a:t>
            </a:r>
          </a:p>
          <a:p>
            <a:pPr lvl="1"/>
            <a:r>
              <a:rPr lang="en-US" sz="2000" dirty="0"/>
              <a:t>Find all the successor nodes of N, and put them on the top of the stack.</a:t>
            </a:r>
          </a:p>
          <a:p>
            <a:pPr lvl="1"/>
            <a:endParaRPr lang="en-US" sz="2000" dirty="0"/>
          </a:p>
          <a:p>
            <a:pPr lvl="1"/>
            <a:r>
              <a:rPr lang="en-US" sz="2000" dirty="0"/>
              <a:t>LIFO - stack</a:t>
            </a:r>
          </a:p>
          <a:p>
            <a:endParaRPr lang="en-US" sz="3600" dirty="0"/>
          </a:p>
        </p:txBody>
      </p:sp>
      <p:sp>
        <p:nvSpPr>
          <p:cNvPr id="16388"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FB576C-E3C1-47F5-8BF8-D7F5AF22B1B3}" type="slidenum">
              <a:rPr lang="en-US" smtClean="0">
                <a:solidFill>
                  <a:schemeClr val="bg1"/>
                </a:solidFill>
              </a:rPr>
              <a:pPr eaLnBrk="1" hangingPunct="1"/>
              <a:t>42</a:t>
            </a:fld>
            <a:endParaRPr lang="en-US">
              <a:solidFill>
                <a:schemeClr val="bg1"/>
              </a:solidFill>
            </a:endParaRPr>
          </a:p>
        </p:txBody>
      </p:sp>
    </p:spTree>
    <p:extLst>
      <p:ext uri="{BB962C8B-B14F-4D97-AF65-F5344CB8AC3E}">
        <p14:creationId xmlns:p14="http://schemas.microsoft.com/office/powerpoint/2010/main" val="144155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a:solidFill>
                  <a:srgbClr val="C00000"/>
                </a:solidFill>
              </a:rPr>
              <a:t>Extensions to basic algorithm</a:t>
            </a:r>
          </a:p>
        </p:txBody>
      </p:sp>
      <p:sp>
        <p:nvSpPr>
          <p:cNvPr id="17411" name="Content Placeholder 2"/>
          <p:cNvSpPr>
            <a:spLocks noGrp="1"/>
          </p:cNvSpPr>
          <p:nvPr>
            <p:ph idx="1"/>
          </p:nvPr>
        </p:nvSpPr>
        <p:spPr/>
        <p:txBody>
          <a:bodyPr/>
          <a:lstStyle/>
          <a:p>
            <a:r>
              <a:rPr lang="en-US" sz="2000"/>
              <a:t>Loops: What if there are loops (ie, we are search a </a:t>
            </a:r>
            <a:r>
              <a:rPr lang="en-US" sz="2000" i="1"/>
              <a:t>graph</a:t>
            </a:r>
            <a:r>
              <a:rPr lang="en-US" sz="2000"/>
              <a:t>)? How do you avoid (virtually) driving round and round in circles?</a:t>
            </a:r>
          </a:p>
          <a:p>
            <a:pPr lvl="1"/>
            <a:r>
              <a:rPr lang="en-US" sz="2000"/>
              <a:t>Algorithm should keep track of which nodes have already been explored, and avoid redoing these nodes.</a:t>
            </a:r>
          </a:p>
          <a:p>
            <a:pPr lvl="1"/>
            <a:endParaRPr lang="en-US" sz="2000"/>
          </a:p>
          <a:p>
            <a:pPr lvl="1"/>
            <a:endParaRPr lang="en-US" sz="2000"/>
          </a:p>
          <a:p>
            <a:r>
              <a:rPr lang="en-US" sz="2000"/>
              <a:t>Returning the path: How do you get it to actually tell you what the path it has found is!</a:t>
            </a:r>
          </a:p>
          <a:p>
            <a:pPr lvl="1"/>
            <a:r>
              <a:rPr lang="en-US" sz="2000"/>
              <a:t>One way: Make an item on the agenda be a path, rather than a node.</a:t>
            </a:r>
          </a:p>
          <a:p>
            <a:endParaRPr lang="en-US" sz="2000"/>
          </a:p>
        </p:txBody>
      </p:sp>
      <p:sp>
        <p:nvSpPr>
          <p:cNvPr id="17412"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66405D-E983-417C-BB1F-6975AE57823D}" type="slidenum">
              <a:rPr lang="en-US" smtClean="0">
                <a:solidFill>
                  <a:schemeClr val="bg1"/>
                </a:solidFill>
              </a:rPr>
              <a:pPr eaLnBrk="1" hangingPunct="1"/>
              <a:t>43</a:t>
            </a:fld>
            <a:endParaRPr lang="en-US">
              <a:solidFill>
                <a:schemeClr val="bg1"/>
              </a:solidFill>
            </a:endParaRPr>
          </a:p>
        </p:txBody>
      </p:sp>
    </p:spTree>
    <p:extLst>
      <p:ext uri="{BB962C8B-B14F-4D97-AF65-F5344CB8AC3E}">
        <p14:creationId xmlns:p14="http://schemas.microsoft.com/office/powerpoint/2010/main" val="337678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a:solidFill>
                  <a:srgbClr val="C00000"/>
                </a:solidFill>
              </a:rPr>
              <a:t>Heuristic search algorithms</a:t>
            </a:r>
          </a:p>
        </p:txBody>
      </p:sp>
      <p:sp>
        <p:nvSpPr>
          <p:cNvPr id="20483" name="Content Placeholder 2"/>
          <p:cNvSpPr>
            <a:spLocks noGrp="1"/>
          </p:cNvSpPr>
          <p:nvPr>
            <p:ph idx="1"/>
          </p:nvPr>
        </p:nvSpPr>
        <p:spPr/>
        <p:txBody>
          <a:bodyPr/>
          <a:lstStyle/>
          <a:p>
            <a:r>
              <a:rPr lang="en-US" sz="2000"/>
              <a:t>Depth first and breadth first search turn out to be too inefficient for really complex problems.</a:t>
            </a:r>
          </a:p>
          <a:p>
            <a:endParaRPr lang="en-US" sz="2000"/>
          </a:p>
          <a:p>
            <a:r>
              <a:rPr lang="en-US" sz="2000"/>
              <a:t>Instead we turn to “heuristic search” methods, which don’t search the whole search space, but focus on promising areas.</a:t>
            </a:r>
          </a:p>
          <a:p>
            <a:endParaRPr lang="en-US" sz="2000"/>
          </a:p>
          <a:p>
            <a:r>
              <a:rPr lang="en-US" sz="2000"/>
              <a:t>Simplest is best first search. We define some “heuristic evaluation function” to say roughly how close a node is to our target.</a:t>
            </a:r>
          </a:p>
        </p:txBody>
      </p:sp>
      <p:sp>
        <p:nvSpPr>
          <p:cNvPr id="20484" name="Footer Placeholder 3"/>
          <p:cNvSpPr>
            <a:spLocks noGrp="1"/>
          </p:cNvSpPr>
          <p:nvPr>
            <p:ph type="ftr" sz="quarter" idx="4294967295"/>
          </p:nvPr>
        </p:nvSpPr>
        <p:spPr>
          <a:xfrm>
            <a:off x="6248400" y="6623050"/>
            <a:ext cx="2895600" cy="234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52FCA89-6AFE-4DCE-A689-091851A66AA1}" type="slidenum">
              <a:rPr lang="en-US" smtClean="0">
                <a:solidFill>
                  <a:schemeClr val="bg1"/>
                </a:solidFill>
              </a:rPr>
              <a:pPr eaLnBrk="1" hangingPunct="1"/>
              <a:t>44</a:t>
            </a:fld>
            <a:endParaRPr lang="en-US">
              <a:solidFill>
                <a:schemeClr val="bg1"/>
              </a:solidFill>
            </a:endParaRPr>
          </a:p>
        </p:txBody>
      </p:sp>
    </p:spTree>
    <p:extLst>
      <p:ext uri="{BB962C8B-B14F-4D97-AF65-F5344CB8AC3E}">
        <p14:creationId xmlns:p14="http://schemas.microsoft.com/office/powerpoint/2010/main" val="1371592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Best-first search is general search where the minimum-cost nodes (according to some measure) are expanded first. </a:t>
            </a:r>
          </a:p>
          <a:p>
            <a:r>
              <a:rPr lang="en-US" dirty="0"/>
              <a:t>Greedy search uses minimal estimated cost h(n) to the goal state as measure. This reduces the search time, but the algorithm is neither complete nor optimal</a:t>
            </a:r>
          </a:p>
          <a:p>
            <a:endParaRPr lang="en-US"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latin typeface="Century Gothic" panose="020B0502020202020204" pitchFamily="34" charset="0"/>
                <a:ea typeface="新細明體" pitchFamily="18" charset="-120"/>
              </a:rPr>
              <a:t>Summary of Main Teaching Points</a:t>
            </a:r>
            <a:endParaRPr lang="en-US" altLang="zh-TW" sz="3600" u="sng" dirty="0">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602366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on Searching</a:t>
            </a:r>
          </a:p>
        </p:txBody>
      </p:sp>
      <p:sp>
        <p:nvSpPr>
          <p:cNvPr id="3" name="Content Placeholder 2"/>
          <p:cNvSpPr>
            <a:spLocks noGrp="1"/>
          </p:cNvSpPr>
          <p:nvPr>
            <p:ph idx="1"/>
          </p:nvPr>
        </p:nvSpPr>
        <p:spPr/>
        <p:txBody>
          <a:bodyPr/>
          <a:lstStyle/>
          <a:p>
            <a:r>
              <a:rPr lang="en-US" dirty="0"/>
              <a:t>Please refer to word document </a:t>
            </a:r>
            <a:r>
              <a:rPr lang="en-US"/>
              <a:t>and tutorial</a:t>
            </a:r>
          </a:p>
        </p:txBody>
      </p:sp>
    </p:spTree>
    <p:extLst>
      <p:ext uri="{BB962C8B-B14F-4D97-AF65-F5344CB8AC3E}">
        <p14:creationId xmlns:p14="http://schemas.microsoft.com/office/powerpoint/2010/main" val="3807725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latin typeface="Century Gothic" panose="020B0502020202020204" pitchFamily="34" charset="0"/>
                <a:ea typeface="新細明體" pitchFamily="18" charset="-120"/>
              </a:rPr>
              <a:t>Question and Answer Session</a:t>
            </a:r>
            <a:endParaRPr lang="en-US" altLang="zh-TW" u="sng" dirty="0">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70450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tx1"/>
                </a:solidFill>
                <a:latin typeface="Century Gothic" panose="020B0502020202020204" pitchFamily="34" charset="0"/>
                <a:cs typeface="Arial" panose="020B0604020202020204" pitchFamily="34" charset="0"/>
              </a:rPr>
              <a:t>Key Terms You Must Be Able To Use</a:t>
            </a:r>
            <a:endParaRPr lang="en-US" dirty="0">
              <a:solidFill>
                <a:schemeClr val="tx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altLang="en-US" sz="2000" b="1" dirty="0">
              <a:latin typeface="Century Gothic" panose="020B0502020202020204" pitchFamily="34" charset="0"/>
            </a:endParaRPr>
          </a:p>
          <a:p>
            <a:r>
              <a:rPr lang="en-US" altLang="en-US" sz="2000" b="1" dirty="0">
                <a:latin typeface="Century Gothic" panose="020B0502020202020204" pitchFamily="34" charset="0"/>
              </a:rPr>
              <a:t>Root </a:t>
            </a:r>
          </a:p>
          <a:p>
            <a:r>
              <a:rPr lang="en-US" altLang="en-US" sz="2000" b="1" dirty="0">
                <a:latin typeface="Century Gothic" panose="020B0502020202020204" pitchFamily="34" charset="0"/>
              </a:rPr>
              <a:t>Branch</a:t>
            </a:r>
          </a:p>
          <a:p>
            <a:r>
              <a:rPr lang="en-US" altLang="en-US" sz="2000" b="1" dirty="0">
                <a:latin typeface="Century Gothic" panose="020B0502020202020204" pitchFamily="34" charset="0"/>
              </a:rPr>
              <a:t>Breadth first search</a:t>
            </a:r>
          </a:p>
          <a:p>
            <a:r>
              <a:rPr lang="en-US" altLang="en-US" sz="2000" b="1" dirty="0">
                <a:latin typeface="Century Gothic" panose="020B0502020202020204" pitchFamily="34" charset="0"/>
              </a:rPr>
              <a:t>Depth first search</a:t>
            </a:r>
          </a:p>
          <a:p>
            <a:endParaRPr lang="en-US" b="1" dirty="0"/>
          </a:p>
          <a:p>
            <a:endParaRPr lang="en-US" altLang="en-US" sz="2000" b="1" dirty="0">
              <a:latin typeface="Century Gothic" panose="020B0502020202020204" pitchFamily="34" charset="0"/>
            </a:endParaRPr>
          </a:p>
          <a:p>
            <a:endParaRPr lang="en-US" altLang="en-US" sz="2000" b="1" dirty="0">
              <a:latin typeface="Century Gothic" panose="020B0502020202020204" pitchFamily="34" charset="0"/>
            </a:endParaRPr>
          </a:p>
          <a:p>
            <a:endParaRPr lang="en-US" dirty="0"/>
          </a:p>
          <a:p>
            <a:endParaRPr lang="en-US" dirty="0"/>
          </a:p>
        </p:txBody>
      </p:sp>
    </p:spTree>
    <p:extLst>
      <p:ext uri="{BB962C8B-B14F-4D97-AF65-F5344CB8AC3E}">
        <p14:creationId xmlns:p14="http://schemas.microsoft.com/office/powerpoint/2010/main" val="387551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by search</a:t>
            </a:r>
          </a:p>
        </p:txBody>
      </p:sp>
      <p:sp>
        <p:nvSpPr>
          <p:cNvPr id="3" name="Content Placeholder 2"/>
          <p:cNvSpPr>
            <a:spLocks noGrp="1"/>
          </p:cNvSpPr>
          <p:nvPr>
            <p:ph idx="1"/>
          </p:nvPr>
        </p:nvSpPr>
        <p:spPr/>
        <p:txBody>
          <a:bodyPr/>
          <a:lstStyle/>
          <a:p>
            <a:r>
              <a:rPr lang="en-US" sz="2400" dirty="0"/>
              <a:t>The solution to a problem in AI can be represented by a series of choices. </a:t>
            </a:r>
          </a:p>
          <a:p>
            <a:r>
              <a:rPr lang="en-US" sz="2400" dirty="0"/>
              <a:t>Ex : in a game the first move can be choice of several moves, each of these moves then leads to a choice of second move and so on. </a:t>
            </a:r>
          </a:p>
          <a:p>
            <a:endParaRPr lang="en-US" sz="2400" dirty="0"/>
          </a:p>
          <a:p>
            <a:r>
              <a:rPr lang="en-US" sz="2400" dirty="0"/>
              <a:t>In a complex AI problem , the number of possible moves can quickly grow to millions and million of combinations when looking as little as ten moves ahead </a:t>
            </a:r>
          </a:p>
        </p:txBody>
      </p:sp>
    </p:spTree>
    <p:extLst>
      <p:ext uri="{BB962C8B-B14F-4D97-AF65-F5344CB8AC3E}">
        <p14:creationId xmlns:p14="http://schemas.microsoft.com/office/powerpoint/2010/main" val="270047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00AA-2877-4C5D-9493-D321CAE7B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6E8F5-E8BE-43BC-BC3B-3B039A2D52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E098B1-F8CC-44AB-8379-E87D926FF22F}"/>
              </a:ext>
            </a:extLst>
          </p:cNvPr>
          <p:cNvPicPr>
            <a:picLocks noChangeAspect="1"/>
          </p:cNvPicPr>
          <p:nvPr/>
        </p:nvPicPr>
        <p:blipFill>
          <a:blip r:embed="rId2"/>
          <a:stretch>
            <a:fillRect/>
          </a:stretch>
        </p:blipFill>
        <p:spPr>
          <a:xfrm>
            <a:off x="0" y="0"/>
            <a:ext cx="9144000" cy="4948518"/>
          </a:xfrm>
          <a:prstGeom prst="rect">
            <a:avLst/>
          </a:prstGeom>
        </p:spPr>
      </p:pic>
      <p:pic>
        <p:nvPicPr>
          <p:cNvPr id="7" name="Picture 6">
            <a:extLst>
              <a:ext uri="{FF2B5EF4-FFF2-40B4-BE49-F238E27FC236}">
                <a16:creationId xmlns:a16="http://schemas.microsoft.com/office/drawing/2014/main" id="{251C3CAE-2C20-4B73-A8F7-914DE3973D00}"/>
              </a:ext>
            </a:extLst>
          </p:cNvPr>
          <p:cNvPicPr>
            <a:picLocks noChangeAspect="1"/>
          </p:cNvPicPr>
          <p:nvPr/>
        </p:nvPicPr>
        <p:blipFill>
          <a:blip r:embed="rId3"/>
          <a:stretch>
            <a:fillRect/>
          </a:stretch>
        </p:blipFill>
        <p:spPr>
          <a:xfrm>
            <a:off x="60326" y="4749800"/>
            <a:ext cx="3619500" cy="1752600"/>
          </a:xfrm>
          <a:prstGeom prst="rect">
            <a:avLst/>
          </a:prstGeom>
        </p:spPr>
      </p:pic>
    </p:spTree>
    <p:extLst>
      <p:ext uri="{BB962C8B-B14F-4D97-AF65-F5344CB8AC3E}">
        <p14:creationId xmlns:p14="http://schemas.microsoft.com/office/powerpoint/2010/main" val="334311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C4A4-E515-47D0-866C-31434941ED11}"/>
              </a:ext>
            </a:extLst>
          </p:cNvPr>
          <p:cNvSpPr>
            <a:spLocks noGrp="1"/>
          </p:cNvSpPr>
          <p:nvPr>
            <p:ph type="title"/>
          </p:nvPr>
        </p:nvSpPr>
        <p:spPr/>
        <p:txBody>
          <a:bodyPr/>
          <a:lstStyle/>
          <a:p>
            <a:r>
              <a:rPr lang="en-US" dirty="0"/>
              <a:t>Uninformed Search</a:t>
            </a:r>
          </a:p>
        </p:txBody>
      </p:sp>
      <p:sp>
        <p:nvSpPr>
          <p:cNvPr id="3" name="Content Placeholder 2">
            <a:extLst>
              <a:ext uri="{FF2B5EF4-FFF2-40B4-BE49-F238E27FC236}">
                <a16:creationId xmlns:a16="http://schemas.microsoft.com/office/drawing/2014/main" id="{07EA16D4-85C9-4897-9300-76672D61CAF3}"/>
              </a:ext>
            </a:extLst>
          </p:cNvPr>
          <p:cNvSpPr>
            <a:spLocks noGrp="1"/>
          </p:cNvSpPr>
          <p:nvPr>
            <p:ph idx="1"/>
          </p:nvPr>
        </p:nvSpPr>
        <p:spPr/>
        <p:txBody>
          <a:bodyPr/>
          <a:lstStyle/>
          <a:p>
            <a:r>
              <a:rPr lang="en-US" dirty="0"/>
              <a:t>Uninformed search is a class of general-purpose search algorithms which operates </a:t>
            </a:r>
            <a:r>
              <a:rPr lang="en-US" dirty="0">
                <a:solidFill>
                  <a:srgbClr val="FF0000"/>
                </a:solidFill>
                <a:highlight>
                  <a:srgbClr val="FFFF00"/>
                </a:highlight>
              </a:rPr>
              <a:t>in brute force-way</a:t>
            </a:r>
            <a:r>
              <a:rPr lang="en-US" dirty="0"/>
              <a:t>. </a:t>
            </a:r>
          </a:p>
          <a:p>
            <a:r>
              <a:rPr lang="en-US" dirty="0"/>
              <a:t>Uninformed search algorithms do not have additional information about state or search space other than how to traverse the tree, so it is also called blind search.</a:t>
            </a:r>
          </a:p>
          <a:p>
            <a:endParaRPr lang="en-US" dirty="0"/>
          </a:p>
          <a:p>
            <a:endParaRPr lang="en-US" dirty="0"/>
          </a:p>
        </p:txBody>
      </p:sp>
    </p:spTree>
    <p:extLst>
      <p:ext uri="{BB962C8B-B14F-4D97-AF65-F5344CB8AC3E}">
        <p14:creationId xmlns:p14="http://schemas.microsoft.com/office/powerpoint/2010/main" val="24321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B6D2-75B1-43D4-97C1-17F07D7D06EA}"/>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A8EB8DEF-1735-4CB8-8E89-E3C207F8CDA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sz="2800" dirty="0"/>
              <a:t>You forgot the number to open – what will you. You will try all possible no – max combination 1000. </a:t>
            </a:r>
          </a:p>
        </p:txBody>
      </p:sp>
      <p:pic>
        <p:nvPicPr>
          <p:cNvPr id="5" name="Picture 4">
            <a:extLst>
              <a:ext uri="{FF2B5EF4-FFF2-40B4-BE49-F238E27FC236}">
                <a16:creationId xmlns:a16="http://schemas.microsoft.com/office/drawing/2014/main" id="{CE0D5803-4101-4538-925C-1A81A1FF2C3D}"/>
              </a:ext>
            </a:extLst>
          </p:cNvPr>
          <p:cNvPicPr>
            <a:picLocks noChangeAspect="1"/>
          </p:cNvPicPr>
          <p:nvPr/>
        </p:nvPicPr>
        <p:blipFill>
          <a:blip r:embed="rId2"/>
          <a:stretch>
            <a:fillRect/>
          </a:stretch>
        </p:blipFill>
        <p:spPr>
          <a:xfrm>
            <a:off x="1989033" y="1697038"/>
            <a:ext cx="4416425" cy="3104196"/>
          </a:xfrm>
          <a:prstGeom prst="rect">
            <a:avLst/>
          </a:prstGeom>
        </p:spPr>
      </p:pic>
    </p:spTree>
    <p:extLst>
      <p:ext uri="{BB962C8B-B14F-4D97-AF65-F5344CB8AC3E}">
        <p14:creationId xmlns:p14="http://schemas.microsoft.com/office/powerpoint/2010/main" val="343806079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C3AFB570E7C147A6CB873E0E3D80DF" ma:contentTypeVersion="3" ma:contentTypeDescription="Create a new document." ma:contentTypeScope="" ma:versionID="83b583b6a61994f9ff2ae70cf2c382a0">
  <xsd:schema xmlns:xsd="http://www.w3.org/2001/XMLSchema" xmlns:xs="http://www.w3.org/2001/XMLSchema" xmlns:p="http://schemas.microsoft.com/office/2006/metadata/properties" xmlns:ns2="8e5a3d33-c4d0-481b-997b-1f4a76a778ea" targetNamespace="http://schemas.microsoft.com/office/2006/metadata/properties" ma:root="true" ma:fieldsID="4b1aa29d78dbd2056688d14b8cead521" ns2:_="">
    <xsd:import namespace="8e5a3d33-c4d0-481b-997b-1f4a76a778e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a3d33-c4d0-481b-997b-1f4a76a778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1546C1-A3FE-44A4-8C63-00CCE5136CB1}"/>
</file>

<file path=customXml/itemProps2.xml><?xml version="1.0" encoding="utf-8"?>
<ds:datastoreItem xmlns:ds="http://schemas.openxmlformats.org/officeDocument/2006/customXml" ds:itemID="{DBE25C2D-F5CA-4C9E-B65B-1785F7DCC938}"/>
</file>

<file path=customXml/itemProps3.xml><?xml version="1.0" encoding="utf-8"?>
<ds:datastoreItem xmlns:ds="http://schemas.openxmlformats.org/officeDocument/2006/customXml" ds:itemID="{DC800B52-3023-49A2-936F-930B79273AC4}"/>
</file>

<file path=docProps/app.xml><?xml version="1.0" encoding="utf-8"?>
<Properties xmlns="http://schemas.openxmlformats.org/officeDocument/2006/extended-properties" xmlns:vt="http://schemas.openxmlformats.org/officeDocument/2006/docPropsVTypes">
  <Template>APUtemplate-Level_1 (7)</Template>
  <TotalTime>391</TotalTime>
  <Pages>11</Pages>
  <Words>2063</Words>
  <Application>Microsoft Office PowerPoint</Application>
  <PresentationFormat>On-screen Show (4:3)</PresentationFormat>
  <Paragraphs>269</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roboto</vt:lpstr>
      <vt:lpstr>verdana</vt:lpstr>
      <vt:lpstr>UCTI-Template-foundation-level</vt:lpstr>
      <vt:lpstr>Introduction to AI</vt:lpstr>
      <vt:lpstr>Topic &amp; Structure of The Lesson</vt:lpstr>
      <vt:lpstr>Types of Searching </vt:lpstr>
      <vt:lpstr>Learning Outcomes</vt:lpstr>
      <vt:lpstr>Key Terms You Must Be Able To Use</vt:lpstr>
      <vt:lpstr>Problem solving by search</vt:lpstr>
      <vt:lpstr>PowerPoint Presentation</vt:lpstr>
      <vt:lpstr>Uninformed Search</vt:lpstr>
      <vt:lpstr>Problem </vt:lpstr>
      <vt:lpstr>Problem 2 – Brute force method</vt:lpstr>
      <vt:lpstr>Brute Force ? </vt:lpstr>
      <vt:lpstr>Search Techniques</vt:lpstr>
      <vt:lpstr>Single-state problem formulation</vt:lpstr>
      <vt:lpstr>Search and Problem Solving</vt:lpstr>
      <vt:lpstr>Simple Example</vt:lpstr>
      <vt:lpstr>Search Space</vt:lpstr>
      <vt:lpstr>Simple Search Techniques</vt:lpstr>
      <vt:lpstr>PowerPoint Presentation</vt:lpstr>
      <vt:lpstr>Breadth first search</vt:lpstr>
      <vt:lpstr>Breadth first search</vt:lpstr>
      <vt:lpstr>Summary BFS</vt:lpstr>
      <vt:lpstr>Advantage BFS</vt:lpstr>
      <vt:lpstr>Disadvantage BFS</vt:lpstr>
      <vt:lpstr>Time Complexity</vt:lpstr>
      <vt:lpstr>Space Complexity</vt:lpstr>
      <vt:lpstr>Completeness</vt:lpstr>
      <vt:lpstr>Optimality: </vt:lpstr>
      <vt:lpstr>Depth first search</vt:lpstr>
      <vt:lpstr>DFS applications</vt:lpstr>
      <vt:lpstr>Depth first search</vt:lpstr>
      <vt:lpstr>Summary DFS</vt:lpstr>
      <vt:lpstr>Advantage</vt:lpstr>
      <vt:lpstr>Disadvantage:</vt:lpstr>
      <vt:lpstr>Completeness: </vt:lpstr>
      <vt:lpstr>Time Complexity</vt:lpstr>
      <vt:lpstr>Space Complexity</vt:lpstr>
      <vt:lpstr>Optimal</vt:lpstr>
      <vt:lpstr>Algorithms for breadth first and depth first search.</vt:lpstr>
      <vt:lpstr>Tutorial </vt:lpstr>
      <vt:lpstr>Question</vt:lpstr>
      <vt:lpstr>Algorithm for breadth first</vt:lpstr>
      <vt:lpstr>Algorithm for depth first</vt:lpstr>
      <vt:lpstr>Extensions to basic algorithm</vt:lpstr>
      <vt:lpstr>Heuristic search algorithms</vt:lpstr>
      <vt:lpstr>PowerPoint Presentation</vt:lpstr>
      <vt:lpstr>Summary on Searching</vt:lpstr>
      <vt:lpstr>Question and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Ts. Dr. Vinothini Kasinathan</cp:lastModifiedBy>
  <cp:revision>55</cp:revision>
  <cp:lastPrinted>2019-04-22T07:10:31Z</cp:lastPrinted>
  <dcterms:created xsi:type="dcterms:W3CDTF">2017-10-17T07:27:09Z</dcterms:created>
  <dcterms:modified xsi:type="dcterms:W3CDTF">2021-05-20T14:52:26Z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0x01010034C3AFB570E7C147A6CB873E0E3D80DF</vt:lpwstr>
  </property>
</Properties>
</file>