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6" r:id="rId11"/>
    <p:sldId id="278" r:id="rId12"/>
    <p:sldId id="269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9" r:id="rId21"/>
    <p:sldId id="280" r:id="rId22"/>
    <p:sldId id="261" r:id="rId23"/>
    <p:sldId id="262" r:id="rId24"/>
    <p:sldId id="263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702" autoAdjust="0"/>
  </p:normalViewPr>
  <p:slideViewPr>
    <p:cSldViewPr snapToGrid="0">
      <p:cViewPr varScale="1">
        <p:scale>
          <a:sx n="87" d="100"/>
          <a:sy n="87" d="100"/>
        </p:scale>
        <p:origin x="13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C0E5307F-54D1-4797-8A51-5E6CB0A5ADE5}"/>
    <pc:docChg chg="modSld">
      <pc:chgData name="Dr. Dewi Octaviani" userId="b13860d7-3077-45d3-9be2-c1aa2c085ab3" providerId="ADAL" clId="{C0E5307F-54D1-4797-8A51-5E6CB0A5ADE5}" dt="2022-06-13T02:59:36.489" v="75" actId="1076"/>
      <pc:docMkLst>
        <pc:docMk/>
      </pc:docMkLst>
      <pc:sldChg chg="modSp">
        <pc:chgData name="Dr. Dewi Octaviani" userId="b13860d7-3077-45d3-9be2-c1aa2c085ab3" providerId="ADAL" clId="{C0E5307F-54D1-4797-8A51-5E6CB0A5ADE5}" dt="2022-06-13T02:56:12.697" v="2" actId="12"/>
        <pc:sldMkLst>
          <pc:docMk/>
          <pc:sldMk cId="486112475" sldId="257"/>
        </pc:sldMkLst>
        <pc:spChg chg="mod">
          <ac:chgData name="Dr. Dewi Octaviani" userId="b13860d7-3077-45d3-9be2-c1aa2c085ab3" providerId="ADAL" clId="{C0E5307F-54D1-4797-8A51-5E6CB0A5ADE5}" dt="2022-06-13T02:56:12.697" v="2" actId="12"/>
          <ac:spMkLst>
            <pc:docMk/>
            <pc:sldMk cId="486112475" sldId="257"/>
            <ac:spMk id="3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6:09.666" v="1" actId="404"/>
          <ac:spMkLst>
            <pc:docMk/>
            <pc:sldMk cId="486112475" sldId="257"/>
            <ac:spMk id="6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6:19.500" v="6" actId="113"/>
        <pc:sldMkLst>
          <pc:docMk/>
          <pc:sldMk cId="1040875297" sldId="258"/>
        </pc:sldMkLst>
        <pc:spChg chg="mod">
          <ac:chgData name="Dr. Dewi Octaviani" userId="b13860d7-3077-45d3-9be2-c1aa2c085ab3" providerId="ADAL" clId="{C0E5307F-54D1-4797-8A51-5E6CB0A5ADE5}" dt="2022-06-13T02:56:19.500" v="6" actId="113"/>
          <ac:spMkLst>
            <pc:docMk/>
            <pc:sldMk cId="1040875297" sldId="258"/>
            <ac:spMk id="3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6:15.839" v="4" actId="404"/>
          <ac:spMkLst>
            <pc:docMk/>
            <pc:sldMk cId="1040875297" sldId="258"/>
            <ac:spMk id="5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6:30.627" v="13" actId="113"/>
        <pc:sldMkLst>
          <pc:docMk/>
          <pc:sldMk cId="2086429698" sldId="259"/>
        </pc:sldMkLst>
        <pc:spChg chg="mod">
          <ac:chgData name="Dr. Dewi Octaviani" userId="b13860d7-3077-45d3-9be2-c1aa2c085ab3" providerId="ADAL" clId="{C0E5307F-54D1-4797-8A51-5E6CB0A5ADE5}" dt="2022-06-13T02:56:23.527" v="8" actId="404"/>
          <ac:spMkLst>
            <pc:docMk/>
            <pc:sldMk cId="2086429698" sldId="259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6:30.627" v="13" actId="113"/>
          <ac:spMkLst>
            <pc:docMk/>
            <pc:sldMk cId="2086429698" sldId="259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C0E5307F-54D1-4797-8A51-5E6CB0A5ADE5}" dt="2022-06-13T02:56:40.730" v="24" actId="20577"/>
        <pc:sldMkLst>
          <pc:docMk/>
          <pc:sldMk cId="4193422346" sldId="260"/>
        </pc:sldMkLst>
        <pc:spChg chg="mod">
          <ac:chgData name="Dr. Dewi Octaviani" userId="b13860d7-3077-45d3-9be2-c1aa2c085ab3" providerId="ADAL" clId="{C0E5307F-54D1-4797-8A51-5E6CB0A5ADE5}" dt="2022-06-13T02:56:40.730" v="24" actId="20577"/>
          <ac:spMkLst>
            <pc:docMk/>
            <pc:sldMk cId="4193422346" sldId="260"/>
            <ac:spMk id="3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6:34.911" v="14" actId="115"/>
          <ac:spMkLst>
            <pc:docMk/>
            <pc:sldMk cId="4193422346" sldId="260"/>
            <ac:spMk id="5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9:08.270" v="65" actId="404"/>
        <pc:sldMkLst>
          <pc:docMk/>
          <pc:sldMk cId="2884662551" sldId="261"/>
        </pc:sldMkLst>
        <pc:spChg chg="mod">
          <ac:chgData name="Dr. Dewi Octaviani" userId="b13860d7-3077-45d3-9be2-c1aa2c085ab3" providerId="ADAL" clId="{C0E5307F-54D1-4797-8A51-5E6CB0A5ADE5}" dt="2022-06-13T02:59:08.270" v="65" actId="404"/>
          <ac:spMkLst>
            <pc:docMk/>
            <pc:sldMk cId="2884662551" sldId="261"/>
            <ac:spMk id="3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9:03.747" v="63" actId="115"/>
          <ac:spMkLst>
            <pc:docMk/>
            <pc:sldMk cId="2884662551" sldId="261"/>
            <ac:spMk id="5" creationId="{00000000-0000-0000-0000-000000000000}"/>
          </ac:spMkLst>
        </pc:spChg>
      </pc:sldChg>
      <pc:sldChg chg="modSp mod">
        <pc:chgData name="Dr. Dewi Octaviani" userId="b13860d7-3077-45d3-9be2-c1aa2c085ab3" providerId="ADAL" clId="{C0E5307F-54D1-4797-8A51-5E6CB0A5ADE5}" dt="2022-06-13T02:59:21.400" v="70" actId="1076"/>
        <pc:sldMkLst>
          <pc:docMk/>
          <pc:sldMk cId="3482263160" sldId="262"/>
        </pc:sldMkLst>
        <pc:spChg chg="mod">
          <ac:chgData name="Dr. Dewi Octaviani" userId="b13860d7-3077-45d3-9be2-c1aa2c085ab3" providerId="ADAL" clId="{C0E5307F-54D1-4797-8A51-5E6CB0A5ADE5}" dt="2022-06-13T02:59:17.318" v="68" actId="404"/>
          <ac:spMkLst>
            <pc:docMk/>
            <pc:sldMk cId="3482263160" sldId="262"/>
            <ac:spMk id="3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9:21.400" v="70" actId="1076"/>
          <ac:spMkLst>
            <pc:docMk/>
            <pc:sldMk cId="3482263160" sldId="262"/>
            <ac:spMk id="5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9:36.489" v="75" actId="1076"/>
        <pc:sldMkLst>
          <pc:docMk/>
          <pc:sldMk cId="1578069695" sldId="263"/>
        </pc:sldMkLst>
        <pc:spChg chg="mod">
          <ac:chgData name="Dr. Dewi Octaviani" userId="b13860d7-3077-45d3-9be2-c1aa2c085ab3" providerId="ADAL" clId="{C0E5307F-54D1-4797-8A51-5E6CB0A5ADE5}" dt="2022-06-13T02:59:31.735" v="72" actId="404"/>
          <ac:spMkLst>
            <pc:docMk/>
            <pc:sldMk cId="1578069695" sldId="263"/>
            <ac:spMk id="5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9:36.489" v="75" actId="1076"/>
          <ac:spMkLst>
            <pc:docMk/>
            <pc:sldMk cId="1578069695" sldId="263"/>
            <ac:spMk id="7" creationId="{00000000-0000-0000-0000-000000000000}"/>
          </ac:spMkLst>
        </pc:spChg>
      </pc:sldChg>
      <pc:sldChg chg="modSp mod">
        <pc:chgData name="Dr. Dewi Octaviani" userId="b13860d7-3077-45d3-9be2-c1aa2c085ab3" providerId="ADAL" clId="{C0E5307F-54D1-4797-8A51-5E6CB0A5ADE5}" dt="2022-06-13T02:56:51.450" v="27" actId="113"/>
        <pc:sldMkLst>
          <pc:docMk/>
          <pc:sldMk cId="94891491" sldId="265"/>
        </pc:sldMkLst>
        <pc:spChg chg="mod">
          <ac:chgData name="Dr. Dewi Octaviani" userId="b13860d7-3077-45d3-9be2-c1aa2c085ab3" providerId="ADAL" clId="{C0E5307F-54D1-4797-8A51-5E6CB0A5ADE5}" dt="2022-06-13T02:56:46.210" v="25" actId="113"/>
          <ac:spMkLst>
            <pc:docMk/>
            <pc:sldMk cId="94891491" sldId="265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6:51.450" v="27" actId="113"/>
          <ac:spMkLst>
            <pc:docMk/>
            <pc:sldMk cId="94891491" sldId="265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C0E5307F-54D1-4797-8A51-5E6CB0A5ADE5}" dt="2022-06-13T02:56:57.945" v="29" actId="113"/>
        <pc:sldMkLst>
          <pc:docMk/>
          <pc:sldMk cId="3316567043" sldId="266"/>
        </pc:sldMkLst>
        <pc:spChg chg="mod">
          <ac:chgData name="Dr. Dewi Octaviani" userId="b13860d7-3077-45d3-9be2-c1aa2c085ab3" providerId="ADAL" clId="{C0E5307F-54D1-4797-8A51-5E6CB0A5ADE5}" dt="2022-06-13T02:56:57.945" v="29" actId="113"/>
          <ac:spMkLst>
            <pc:docMk/>
            <pc:sldMk cId="3316567043" sldId="266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C0E5307F-54D1-4797-8A51-5E6CB0A5ADE5}" dt="2022-06-13T02:57:07.402" v="31" actId="113"/>
        <pc:sldMkLst>
          <pc:docMk/>
          <pc:sldMk cId="2948732452" sldId="267"/>
        </pc:sldMkLst>
        <pc:spChg chg="mod">
          <ac:chgData name="Dr. Dewi Octaviani" userId="b13860d7-3077-45d3-9be2-c1aa2c085ab3" providerId="ADAL" clId="{C0E5307F-54D1-4797-8A51-5E6CB0A5ADE5}" dt="2022-06-13T02:57:07.402" v="31" actId="113"/>
          <ac:spMkLst>
            <pc:docMk/>
            <pc:sldMk cId="2948732452" sldId="267"/>
            <ac:spMk id="3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7:11.570" v="32" actId="113"/>
        <pc:sldMkLst>
          <pc:docMk/>
          <pc:sldMk cId="3896381310" sldId="268"/>
        </pc:sldMkLst>
        <pc:spChg chg="mod">
          <ac:chgData name="Dr. Dewi Octaviani" userId="b13860d7-3077-45d3-9be2-c1aa2c085ab3" providerId="ADAL" clId="{C0E5307F-54D1-4797-8A51-5E6CB0A5ADE5}" dt="2022-06-13T02:57:11.570" v="32" actId="113"/>
          <ac:spMkLst>
            <pc:docMk/>
            <pc:sldMk cId="3896381310" sldId="268"/>
            <ac:spMk id="2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7:43.737" v="40" actId="255"/>
        <pc:sldMkLst>
          <pc:docMk/>
          <pc:sldMk cId="4261153829" sldId="269"/>
        </pc:sldMkLst>
        <pc:spChg chg="mod">
          <ac:chgData name="Dr. Dewi Octaviani" userId="b13860d7-3077-45d3-9be2-c1aa2c085ab3" providerId="ADAL" clId="{C0E5307F-54D1-4797-8A51-5E6CB0A5ADE5}" dt="2022-06-13T02:57:38.076" v="38" actId="113"/>
          <ac:spMkLst>
            <pc:docMk/>
            <pc:sldMk cId="4261153829" sldId="269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7:43.737" v="40" actId="255"/>
          <ac:spMkLst>
            <pc:docMk/>
            <pc:sldMk cId="4261153829" sldId="269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C0E5307F-54D1-4797-8A51-5E6CB0A5ADE5}" dt="2022-06-13T02:57:52.289" v="43" actId="404"/>
        <pc:sldMkLst>
          <pc:docMk/>
          <pc:sldMk cId="2458492777" sldId="270"/>
        </pc:sldMkLst>
        <pc:spChg chg="mod">
          <ac:chgData name="Dr. Dewi Octaviani" userId="b13860d7-3077-45d3-9be2-c1aa2c085ab3" providerId="ADAL" clId="{C0E5307F-54D1-4797-8A51-5E6CB0A5ADE5}" dt="2022-06-13T02:57:47.074" v="41" actId="113"/>
          <ac:spMkLst>
            <pc:docMk/>
            <pc:sldMk cId="2458492777" sldId="270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7:52.289" v="43" actId="404"/>
          <ac:spMkLst>
            <pc:docMk/>
            <pc:sldMk cId="2458492777" sldId="270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C0E5307F-54D1-4797-8A51-5E6CB0A5ADE5}" dt="2022-06-13T02:58:09.588" v="46" actId="404"/>
        <pc:sldMkLst>
          <pc:docMk/>
          <pc:sldMk cId="1840657617" sldId="271"/>
        </pc:sldMkLst>
        <pc:spChg chg="mod">
          <ac:chgData name="Dr. Dewi Octaviani" userId="b13860d7-3077-45d3-9be2-c1aa2c085ab3" providerId="ADAL" clId="{C0E5307F-54D1-4797-8A51-5E6CB0A5ADE5}" dt="2022-06-13T02:58:04.738" v="44" actId="113"/>
          <ac:spMkLst>
            <pc:docMk/>
            <pc:sldMk cId="1840657617" sldId="271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8:09.588" v="46" actId="404"/>
          <ac:spMkLst>
            <pc:docMk/>
            <pc:sldMk cId="1840657617" sldId="271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C0E5307F-54D1-4797-8A51-5E6CB0A5ADE5}" dt="2022-06-13T02:58:17.198" v="49" actId="404"/>
        <pc:sldMkLst>
          <pc:docMk/>
          <pc:sldMk cId="717989623" sldId="272"/>
        </pc:sldMkLst>
        <pc:spChg chg="mod">
          <ac:chgData name="Dr. Dewi Octaviani" userId="b13860d7-3077-45d3-9be2-c1aa2c085ab3" providerId="ADAL" clId="{C0E5307F-54D1-4797-8A51-5E6CB0A5ADE5}" dt="2022-06-13T02:58:13.455" v="47" actId="113"/>
          <ac:spMkLst>
            <pc:docMk/>
            <pc:sldMk cId="717989623" sldId="272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8:17.198" v="49" actId="404"/>
          <ac:spMkLst>
            <pc:docMk/>
            <pc:sldMk cId="717989623" sldId="272"/>
            <ac:spMk id="3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8:32.605" v="55" actId="404"/>
        <pc:sldMkLst>
          <pc:docMk/>
          <pc:sldMk cId="415179922" sldId="273"/>
        </pc:sldMkLst>
        <pc:spChg chg="mod">
          <ac:chgData name="Dr. Dewi Octaviani" userId="b13860d7-3077-45d3-9be2-c1aa2c085ab3" providerId="ADAL" clId="{C0E5307F-54D1-4797-8A51-5E6CB0A5ADE5}" dt="2022-06-13T02:58:28.738" v="53" actId="113"/>
          <ac:spMkLst>
            <pc:docMk/>
            <pc:sldMk cId="415179922" sldId="273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8:32.605" v="55" actId="404"/>
          <ac:spMkLst>
            <pc:docMk/>
            <pc:sldMk cId="415179922" sldId="273"/>
            <ac:spMk id="3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8:41.625" v="58" actId="404"/>
        <pc:sldMkLst>
          <pc:docMk/>
          <pc:sldMk cId="1147828451" sldId="274"/>
        </pc:sldMkLst>
        <pc:spChg chg="mod">
          <ac:chgData name="Dr. Dewi Octaviani" userId="b13860d7-3077-45d3-9be2-c1aa2c085ab3" providerId="ADAL" clId="{C0E5307F-54D1-4797-8A51-5E6CB0A5ADE5}" dt="2022-06-13T02:58:37.653" v="56" actId="113"/>
          <ac:spMkLst>
            <pc:docMk/>
            <pc:sldMk cId="1147828451" sldId="274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8:41.625" v="58" actId="404"/>
          <ac:spMkLst>
            <pc:docMk/>
            <pc:sldMk cId="1147828451" sldId="274"/>
            <ac:spMk id="3" creationId="{00000000-0000-0000-0000-000000000000}"/>
          </ac:spMkLst>
        </pc:spChg>
      </pc:sldChg>
      <pc:sldChg chg="delSp modSp">
        <pc:chgData name="Dr. Dewi Octaviani" userId="b13860d7-3077-45d3-9be2-c1aa2c085ab3" providerId="ADAL" clId="{C0E5307F-54D1-4797-8A51-5E6CB0A5ADE5}" dt="2022-06-13T02:58:47.062" v="60" actId="478"/>
        <pc:sldMkLst>
          <pc:docMk/>
          <pc:sldMk cId="1972046030" sldId="275"/>
        </pc:sldMkLst>
        <pc:spChg chg="mod">
          <ac:chgData name="Dr. Dewi Octaviani" userId="b13860d7-3077-45d3-9be2-c1aa2c085ab3" providerId="ADAL" clId="{C0E5307F-54D1-4797-8A51-5E6CB0A5ADE5}" dt="2022-06-13T02:58:45.082" v="59" actId="113"/>
          <ac:spMkLst>
            <pc:docMk/>
            <pc:sldMk cId="1972046030" sldId="275"/>
            <ac:spMk id="2" creationId="{00000000-0000-0000-0000-000000000000}"/>
          </ac:spMkLst>
        </pc:spChg>
        <pc:spChg chg="del">
          <ac:chgData name="Dr. Dewi Octaviani" userId="b13860d7-3077-45d3-9be2-c1aa2c085ab3" providerId="ADAL" clId="{C0E5307F-54D1-4797-8A51-5E6CB0A5ADE5}" dt="2022-06-13T02:58:47.062" v="60" actId="478"/>
          <ac:spMkLst>
            <pc:docMk/>
            <pc:sldMk cId="1972046030" sldId="275"/>
            <ac:spMk id="3" creationId="{00000000-0000-0000-0000-000000000000}"/>
          </ac:spMkLst>
        </pc:spChg>
      </pc:sldChg>
      <pc:sldChg chg="modSp mod">
        <pc:chgData name="Dr. Dewi Octaviani" userId="b13860d7-3077-45d3-9be2-c1aa2c085ab3" providerId="ADAL" clId="{C0E5307F-54D1-4797-8A51-5E6CB0A5ADE5}" dt="2022-06-13T02:57:23.905" v="35" actId="404"/>
        <pc:sldMkLst>
          <pc:docMk/>
          <pc:sldMk cId="1305223102" sldId="276"/>
        </pc:sldMkLst>
        <pc:spChg chg="mod">
          <ac:chgData name="Dr. Dewi Octaviani" userId="b13860d7-3077-45d3-9be2-c1aa2c085ab3" providerId="ADAL" clId="{C0E5307F-54D1-4797-8A51-5E6CB0A5ADE5}" dt="2022-06-13T02:57:20.057" v="33" actId="113"/>
          <ac:spMkLst>
            <pc:docMk/>
            <pc:sldMk cId="1305223102" sldId="276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7:23.905" v="35" actId="404"/>
          <ac:spMkLst>
            <pc:docMk/>
            <pc:sldMk cId="1305223102" sldId="276"/>
            <ac:spMk id="3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8:25.042" v="52" actId="404"/>
        <pc:sldMkLst>
          <pc:docMk/>
          <pc:sldMk cId="2379242954" sldId="277"/>
        </pc:sldMkLst>
        <pc:spChg chg="mod">
          <ac:chgData name="Dr. Dewi Octaviani" userId="b13860d7-3077-45d3-9be2-c1aa2c085ab3" providerId="ADAL" clId="{C0E5307F-54D1-4797-8A51-5E6CB0A5ADE5}" dt="2022-06-13T02:58:21.377" v="50" actId="113"/>
          <ac:spMkLst>
            <pc:docMk/>
            <pc:sldMk cId="2379242954" sldId="277"/>
            <ac:spMk id="2" creationId="{00000000-0000-0000-0000-000000000000}"/>
          </ac:spMkLst>
        </pc:spChg>
        <pc:spChg chg="mod">
          <ac:chgData name="Dr. Dewi Octaviani" userId="b13860d7-3077-45d3-9be2-c1aa2c085ab3" providerId="ADAL" clId="{C0E5307F-54D1-4797-8A51-5E6CB0A5ADE5}" dt="2022-06-13T02:58:25.042" v="52" actId="404"/>
          <ac:spMkLst>
            <pc:docMk/>
            <pc:sldMk cId="2379242954" sldId="277"/>
            <ac:spMk id="3" creationId="{00000000-0000-0000-0000-000000000000}"/>
          </ac:spMkLst>
        </pc:spChg>
      </pc:sldChg>
      <pc:sldChg chg="modSp">
        <pc:chgData name="Dr. Dewi Octaviani" userId="b13860d7-3077-45d3-9be2-c1aa2c085ab3" providerId="ADAL" clId="{C0E5307F-54D1-4797-8A51-5E6CB0A5ADE5}" dt="2022-06-13T02:57:32.813" v="37" actId="404"/>
        <pc:sldMkLst>
          <pc:docMk/>
          <pc:sldMk cId="1365624432" sldId="278"/>
        </pc:sldMkLst>
        <pc:spChg chg="mod">
          <ac:chgData name="Dr. Dewi Octaviani" userId="b13860d7-3077-45d3-9be2-c1aa2c085ab3" providerId="ADAL" clId="{C0E5307F-54D1-4797-8A51-5E6CB0A5ADE5}" dt="2022-06-13T02:57:32.813" v="37" actId="404"/>
          <ac:spMkLst>
            <pc:docMk/>
            <pc:sldMk cId="1365624432" sldId="278"/>
            <ac:spMk id="3" creationId="{00000000-0000-0000-0000-000000000000}"/>
          </ac:spMkLst>
        </pc:spChg>
      </pc:sldChg>
      <pc:sldChg chg="delSp">
        <pc:chgData name="Dr. Dewi Octaviani" userId="b13860d7-3077-45d3-9be2-c1aa2c085ab3" providerId="ADAL" clId="{C0E5307F-54D1-4797-8A51-5E6CB0A5ADE5}" dt="2022-06-13T02:58:59.066" v="62" actId="478"/>
        <pc:sldMkLst>
          <pc:docMk/>
          <pc:sldMk cId="3986978621" sldId="280"/>
        </pc:sldMkLst>
        <pc:spChg chg="del">
          <ac:chgData name="Dr. Dewi Octaviani" userId="b13860d7-3077-45d3-9be2-c1aa2c085ab3" providerId="ADAL" clId="{C0E5307F-54D1-4797-8A51-5E6CB0A5ADE5}" dt="2022-06-13T02:58:57.888" v="61" actId="478"/>
          <ac:spMkLst>
            <pc:docMk/>
            <pc:sldMk cId="3986978621" sldId="280"/>
            <ac:spMk id="2" creationId="{00000000-0000-0000-0000-000000000000}"/>
          </ac:spMkLst>
        </pc:spChg>
        <pc:spChg chg="del">
          <ac:chgData name="Dr. Dewi Octaviani" userId="b13860d7-3077-45d3-9be2-c1aa2c085ab3" providerId="ADAL" clId="{C0E5307F-54D1-4797-8A51-5E6CB0A5ADE5}" dt="2022-06-13T02:58:59.066" v="62" actId="478"/>
          <ac:spMkLst>
            <pc:docMk/>
            <pc:sldMk cId="3986978621" sldId="28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458A18-6A3D-41DA-B309-D5AD01A4D19A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021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CEFCF0-BBBF-4A60-95CB-55E3E827BC6A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099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iit.edu.my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1588" y="2487613"/>
            <a:ext cx="2351087" cy="2352675"/>
            <a:chOff x="501" y="1617"/>
            <a:chExt cx="1344" cy="1433"/>
          </a:xfrm>
        </p:grpSpPr>
        <p:pic>
          <p:nvPicPr>
            <p:cNvPr id="7" name="Picture 13" descr="logo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" y="1617"/>
              <a:ext cx="1344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APIIT Logo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28"/>
            <a:stretch>
              <a:fillRect/>
            </a:stretch>
          </p:blipFill>
          <p:spPr bwMode="auto">
            <a:xfrm>
              <a:off x="576" y="2715"/>
              <a:ext cx="1192" cy="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62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9231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61098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6691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22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81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22019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38548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246913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8628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3364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piit.edu.my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&lt;2&gt;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grpSp>
        <p:nvGrpSpPr>
          <p:cNvPr id="13" name="Group 18"/>
          <p:cNvGrpSpPr>
            <a:grpSpLocks/>
          </p:cNvGrpSpPr>
          <p:nvPr userDrawn="1"/>
        </p:nvGrpSpPr>
        <p:grpSpPr bwMode="auto">
          <a:xfrm>
            <a:off x="7540625" y="0"/>
            <a:ext cx="1603375" cy="1666875"/>
            <a:chOff x="4636" y="0"/>
            <a:chExt cx="1124" cy="1255"/>
          </a:xfrm>
        </p:grpSpPr>
        <p:pic>
          <p:nvPicPr>
            <p:cNvPr id="14" name="Picture 19" descr="logo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" y="0"/>
              <a:ext cx="1124" cy="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0" descr="APIIT Logo">
              <a:hlinkClick r:id="rId15"/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28"/>
            <a:stretch>
              <a:fillRect/>
            </a:stretch>
          </p:blipFill>
          <p:spPr bwMode="auto">
            <a:xfrm>
              <a:off x="4711" y="975"/>
              <a:ext cx="997" cy="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Flowchart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/>
              <a:t>Software Development Project</a:t>
            </a:r>
          </a:p>
          <a:p>
            <a:pPr eaLnBrk="1" hangingPunct="1"/>
            <a:r>
              <a:rPr lang="en-US" sz="1400" dirty="0"/>
              <a:t>AAPP006-4-2 &amp; Version 1</a:t>
            </a:r>
          </a:p>
        </p:txBody>
      </p:sp>
    </p:spTree>
    <p:extLst>
      <p:ext uri="{BB962C8B-B14F-4D97-AF65-F5344CB8AC3E}">
        <p14:creationId xmlns:p14="http://schemas.microsoft.com/office/powerpoint/2010/main" val="67672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Connectors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ja-JP" sz="2800" dirty="0"/>
              <a:t>Connector indicates that the second flowchart segment begins where the first segment ends.</a:t>
            </a:r>
            <a:endParaRPr lang="en-US" altLang="en-US" sz="2800" dirty="0"/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5" name="Group 1068"/>
          <p:cNvGrpSpPr>
            <a:grpSpLocks/>
          </p:cNvGrpSpPr>
          <p:nvPr/>
        </p:nvGrpSpPr>
        <p:grpSpPr bwMode="auto">
          <a:xfrm>
            <a:off x="3118757" y="3086100"/>
            <a:ext cx="3365500" cy="3336925"/>
            <a:chOff x="776" y="1608"/>
            <a:chExt cx="2120" cy="1770"/>
          </a:xfrm>
        </p:grpSpPr>
        <p:grpSp>
          <p:nvGrpSpPr>
            <p:cNvPr id="6" name="Group 1045"/>
            <p:cNvGrpSpPr>
              <a:grpSpLocks/>
            </p:cNvGrpSpPr>
            <p:nvPr/>
          </p:nvGrpSpPr>
          <p:grpSpPr bwMode="auto">
            <a:xfrm>
              <a:off x="1079" y="3096"/>
              <a:ext cx="302" cy="282"/>
              <a:chOff x="1079" y="3096"/>
              <a:chExt cx="302" cy="282"/>
            </a:xfrm>
          </p:grpSpPr>
          <p:sp>
            <p:nvSpPr>
              <p:cNvPr id="30" name="AutoShape 1029"/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1" name="Text Box 1030"/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A</a:t>
                </a:r>
                <a:endParaRPr lang="en-US"/>
              </a:p>
            </p:txBody>
          </p:sp>
        </p:grpSp>
        <p:grpSp>
          <p:nvGrpSpPr>
            <p:cNvPr id="7" name="Group 1032"/>
            <p:cNvGrpSpPr>
              <a:grpSpLocks/>
            </p:cNvGrpSpPr>
            <p:nvPr/>
          </p:nvGrpSpPr>
          <p:grpSpPr bwMode="auto">
            <a:xfrm>
              <a:off x="896" y="1704"/>
              <a:ext cx="672" cy="192"/>
              <a:chOff x="3552" y="1200"/>
              <a:chExt cx="672" cy="192"/>
            </a:xfrm>
          </p:grpSpPr>
          <p:sp>
            <p:nvSpPr>
              <p:cNvPr id="28" name="AutoShape 1033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9" name="Text Box 1034"/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grpSp>
          <p:nvGrpSpPr>
            <p:cNvPr id="8" name="Group 1035"/>
            <p:cNvGrpSpPr>
              <a:grpSpLocks/>
            </p:cNvGrpSpPr>
            <p:nvPr/>
          </p:nvGrpSpPr>
          <p:grpSpPr bwMode="auto">
            <a:xfrm>
              <a:off x="776" y="2012"/>
              <a:ext cx="912" cy="480"/>
              <a:chOff x="3408" y="1632"/>
              <a:chExt cx="912" cy="480"/>
            </a:xfrm>
          </p:grpSpPr>
          <p:sp>
            <p:nvSpPr>
              <p:cNvPr id="26" name="AutoShape 1036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912" cy="480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Text Box 1037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9" name="Line 1038"/>
            <p:cNvSpPr>
              <a:spLocks noChangeShapeType="1"/>
            </p:cNvSpPr>
            <p:nvPr/>
          </p:nvSpPr>
          <p:spPr bwMode="auto">
            <a:xfrm>
              <a:off x="1232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Line 1039"/>
            <p:cNvSpPr>
              <a:spLocks noChangeShapeType="1"/>
            </p:cNvSpPr>
            <p:nvPr/>
          </p:nvSpPr>
          <p:spPr bwMode="auto">
            <a:xfrm>
              <a:off x="1232" y="249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Text Box 1040"/>
            <p:cNvSpPr txBox="1">
              <a:spLocks noChangeArrowheads="1"/>
            </p:cNvSpPr>
            <p:nvPr/>
          </p:nvSpPr>
          <p:spPr bwMode="auto">
            <a:xfrm>
              <a:off x="872" y="261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2" name="Line 1041"/>
            <p:cNvSpPr>
              <a:spLocks noChangeShapeType="1"/>
            </p:cNvSpPr>
            <p:nvPr/>
          </p:nvSpPr>
          <p:spPr bwMode="auto">
            <a:xfrm>
              <a:off x="1232" y="297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3" name="Group 1046"/>
            <p:cNvGrpSpPr>
              <a:grpSpLocks/>
            </p:cNvGrpSpPr>
            <p:nvPr/>
          </p:nvGrpSpPr>
          <p:grpSpPr bwMode="auto">
            <a:xfrm>
              <a:off x="2359" y="1608"/>
              <a:ext cx="302" cy="282"/>
              <a:chOff x="1079" y="3096"/>
              <a:chExt cx="302" cy="282"/>
            </a:xfrm>
          </p:grpSpPr>
          <p:sp>
            <p:nvSpPr>
              <p:cNvPr id="24" name="AutoShape 1047"/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" name="Text Box 1048"/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A</a:t>
                </a:r>
                <a:endParaRPr lang="en-US"/>
              </a:p>
            </p:txBody>
          </p:sp>
        </p:grpSp>
        <p:sp>
          <p:nvSpPr>
            <p:cNvPr id="14" name="Line 1052"/>
            <p:cNvSpPr>
              <a:spLocks noChangeShapeType="1"/>
            </p:cNvSpPr>
            <p:nvPr/>
          </p:nvSpPr>
          <p:spPr bwMode="auto">
            <a:xfrm>
              <a:off x="2520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Line 1053"/>
            <p:cNvSpPr>
              <a:spLocks noChangeShapeType="1"/>
            </p:cNvSpPr>
            <p:nvPr/>
          </p:nvSpPr>
          <p:spPr bwMode="auto">
            <a:xfrm>
              <a:off x="2520" y="238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Text Box 1054"/>
            <p:cNvSpPr txBox="1">
              <a:spLocks noChangeArrowheads="1"/>
            </p:cNvSpPr>
            <p:nvPr/>
          </p:nvSpPr>
          <p:spPr bwMode="auto">
            <a:xfrm>
              <a:off x="2176" y="249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7" name="Line 1055"/>
            <p:cNvSpPr>
              <a:spLocks noChangeShapeType="1"/>
            </p:cNvSpPr>
            <p:nvPr/>
          </p:nvSpPr>
          <p:spPr bwMode="auto">
            <a:xfrm>
              <a:off x="2528" y="285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Text Box 1056"/>
            <p:cNvSpPr txBox="1">
              <a:spLocks noChangeArrowheads="1"/>
            </p:cNvSpPr>
            <p:nvPr/>
          </p:nvSpPr>
          <p:spPr bwMode="auto">
            <a:xfrm>
              <a:off x="2160" y="2026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grpSp>
          <p:nvGrpSpPr>
            <p:cNvPr id="19" name="Group 1057"/>
            <p:cNvGrpSpPr>
              <a:grpSpLocks/>
            </p:cNvGrpSpPr>
            <p:nvPr/>
          </p:nvGrpSpPr>
          <p:grpSpPr bwMode="auto">
            <a:xfrm>
              <a:off x="2216" y="2968"/>
              <a:ext cx="672" cy="192"/>
              <a:chOff x="3552" y="1200"/>
              <a:chExt cx="672" cy="192"/>
            </a:xfrm>
          </p:grpSpPr>
          <p:sp>
            <p:nvSpPr>
              <p:cNvPr id="22" name="AutoShape 1058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" name="Text Box 1059"/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20" name="Text Box 1060"/>
            <p:cNvSpPr txBox="1">
              <a:spLocks noChangeArrowheads="1"/>
            </p:cNvSpPr>
            <p:nvPr/>
          </p:nvSpPr>
          <p:spPr bwMode="auto">
            <a:xfrm>
              <a:off x="992" y="1704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START</a:t>
              </a:r>
            </a:p>
          </p:txBody>
        </p:sp>
        <p:sp>
          <p:nvSpPr>
            <p:cNvPr id="21" name="Text Box 1067"/>
            <p:cNvSpPr txBox="1">
              <a:spLocks noChangeArrowheads="1"/>
            </p:cNvSpPr>
            <p:nvPr/>
          </p:nvSpPr>
          <p:spPr bwMode="auto">
            <a:xfrm>
              <a:off x="2296" y="2960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END</a:t>
              </a: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6517595" y="3142851"/>
            <a:ext cx="1079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FF0000"/>
                </a:solidFill>
              </a:rPr>
              <a:t>Begin Connector</a:t>
            </a:r>
            <a:endParaRPr lang="en-US" sz="1400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H="1">
            <a:off x="6111195" y="3295251"/>
            <a:ext cx="457200" cy="88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1905907" y="5823817"/>
            <a:ext cx="1079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FF0000"/>
                </a:solidFill>
              </a:rPr>
              <a:t>End Connector</a:t>
            </a:r>
            <a:endParaRPr lang="en-US" sz="1400" dirty="0"/>
          </a:p>
        </p:txBody>
      </p:sp>
      <p:sp>
        <p:nvSpPr>
          <p:cNvPr id="35" name="Line 51"/>
          <p:cNvSpPr>
            <a:spLocks noChangeShapeType="1"/>
          </p:cNvSpPr>
          <p:nvPr/>
        </p:nvSpPr>
        <p:spPr bwMode="auto">
          <a:xfrm>
            <a:off x="2693307" y="5963517"/>
            <a:ext cx="889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2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4884737" cy="4525962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The position of the module symbol indicates the point the module is executed.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A separate flowchart can be constructed for the module.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5" name="Group 1067"/>
          <p:cNvGrpSpPr>
            <a:grpSpLocks/>
          </p:cNvGrpSpPr>
          <p:nvPr/>
        </p:nvGrpSpPr>
        <p:grpSpPr bwMode="auto">
          <a:xfrm>
            <a:off x="5698671" y="1697038"/>
            <a:ext cx="1991179" cy="3954462"/>
            <a:chOff x="2868" y="1712"/>
            <a:chExt cx="912" cy="2176"/>
          </a:xfrm>
        </p:grpSpPr>
        <p:sp>
          <p:nvSpPr>
            <p:cNvPr id="6" name="Line 1037"/>
            <p:cNvSpPr>
              <a:spLocks noChangeShapeType="1"/>
            </p:cNvSpPr>
            <p:nvPr/>
          </p:nvSpPr>
          <p:spPr bwMode="auto">
            <a:xfrm>
              <a:off x="3324" y="190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Line 1038"/>
            <p:cNvSpPr>
              <a:spLocks noChangeShapeType="1"/>
            </p:cNvSpPr>
            <p:nvPr/>
          </p:nvSpPr>
          <p:spPr bwMode="auto">
            <a:xfrm>
              <a:off x="3324" y="25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Line 1040"/>
            <p:cNvSpPr>
              <a:spLocks noChangeShapeType="1"/>
            </p:cNvSpPr>
            <p:nvPr/>
          </p:nvSpPr>
          <p:spPr bwMode="auto">
            <a:xfrm>
              <a:off x="3324" y="30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Line 1047"/>
            <p:cNvSpPr>
              <a:spLocks noChangeShapeType="1"/>
            </p:cNvSpPr>
            <p:nvPr/>
          </p:nvSpPr>
          <p:spPr bwMode="auto">
            <a:xfrm>
              <a:off x="3324" y="35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" name="Group 1060"/>
            <p:cNvGrpSpPr>
              <a:grpSpLocks/>
            </p:cNvGrpSpPr>
            <p:nvPr/>
          </p:nvGrpSpPr>
          <p:grpSpPr bwMode="auto">
            <a:xfrm>
              <a:off x="2988" y="1712"/>
              <a:ext cx="672" cy="192"/>
              <a:chOff x="3000" y="1712"/>
              <a:chExt cx="672" cy="192"/>
            </a:xfrm>
          </p:grpSpPr>
          <p:grpSp>
            <p:nvGrpSpPr>
              <p:cNvPr id="29" name="Group 1031"/>
              <p:cNvGrpSpPr>
                <a:grpSpLocks/>
              </p:cNvGrpSpPr>
              <p:nvPr/>
            </p:nvGrpSpPr>
            <p:grpSpPr bwMode="auto">
              <a:xfrm>
                <a:off x="3000" y="1712"/>
                <a:ext cx="672" cy="192"/>
                <a:chOff x="3552" y="1200"/>
                <a:chExt cx="672" cy="192"/>
              </a:xfrm>
            </p:grpSpPr>
            <p:sp>
              <p:nvSpPr>
                <p:cNvPr id="31" name="AutoShape 1032"/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672" cy="19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2" name="Text Box 1033"/>
                <p:cNvSpPr txBox="1">
                  <a:spLocks noChangeArrowheads="1"/>
                </p:cNvSpPr>
                <p:nvPr/>
              </p:nvSpPr>
              <p:spPr bwMode="auto">
                <a:xfrm>
                  <a:off x="3648" y="1200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30" name="Text Box 1052"/>
              <p:cNvSpPr txBox="1">
                <a:spLocks noChangeArrowheads="1"/>
              </p:cNvSpPr>
              <p:nvPr/>
            </p:nvSpPr>
            <p:spPr bwMode="auto">
              <a:xfrm>
                <a:off x="3096" y="1712"/>
                <a:ext cx="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START</a:t>
                </a:r>
              </a:p>
            </p:txBody>
          </p:sp>
        </p:grpSp>
        <p:grpSp>
          <p:nvGrpSpPr>
            <p:cNvPr id="11" name="Group 1059"/>
            <p:cNvGrpSpPr>
              <a:grpSpLocks/>
            </p:cNvGrpSpPr>
            <p:nvPr/>
          </p:nvGrpSpPr>
          <p:grpSpPr bwMode="auto">
            <a:xfrm>
              <a:off x="2988" y="3688"/>
              <a:ext cx="672" cy="200"/>
              <a:chOff x="3000" y="3688"/>
              <a:chExt cx="672" cy="200"/>
            </a:xfrm>
          </p:grpSpPr>
          <p:grpSp>
            <p:nvGrpSpPr>
              <p:cNvPr id="25" name="Group 1049"/>
              <p:cNvGrpSpPr>
                <a:grpSpLocks/>
              </p:cNvGrpSpPr>
              <p:nvPr/>
            </p:nvGrpSpPr>
            <p:grpSpPr bwMode="auto">
              <a:xfrm>
                <a:off x="3000" y="3696"/>
                <a:ext cx="672" cy="192"/>
                <a:chOff x="3552" y="1200"/>
                <a:chExt cx="672" cy="192"/>
              </a:xfrm>
            </p:grpSpPr>
            <p:sp>
              <p:nvSpPr>
                <p:cNvPr id="27" name="AutoShape 1050"/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672" cy="19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8" name="Text Box 1051"/>
                <p:cNvSpPr txBox="1">
                  <a:spLocks noChangeArrowheads="1"/>
                </p:cNvSpPr>
                <p:nvPr/>
              </p:nvSpPr>
              <p:spPr bwMode="auto">
                <a:xfrm>
                  <a:off x="3648" y="1200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26" name="Text Box 1053"/>
              <p:cNvSpPr txBox="1">
                <a:spLocks noChangeArrowheads="1"/>
              </p:cNvSpPr>
              <p:nvPr/>
            </p:nvSpPr>
            <p:spPr bwMode="auto">
              <a:xfrm>
                <a:off x="3080" y="3688"/>
                <a:ext cx="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/>
                  <a:t>END</a:t>
                </a:r>
              </a:p>
            </p:txBody>
          </p:sp>
        </p:grpSp>
        <p:grpSp>
          <p:nvGrpSpPr>
            <p:cNvPr id="12" name="Group 1062"/>
            <p:cNvGrpSpPr>
              <a:grpSpLocks/>
            </p:cNvGrpSpPr>
            <p:nvPr/>
          </p:nvGrpSpPr>
          <p:grpSpPr bwMode="auto">
            <a:xfrm>
              <a:off x="2868" y="2020"/>
              <a:ext cx="912" cy="480"/>
              <a:chOff x="2896" y="2020"/>
              <a:chExt cx="912" cy="480"/>
            </a:xfrm>
          </p:grpSpPr>
          <p:grpSp>
            <p:nvGrpSpPr>
              <p:cNvPr id="21" name="Group 1034"/>
              <p:cNvGrpSpPr>
                <a:grpSpLocks/>
              </p:cNvGrpSpPr>
              <p:nvPr/>
            </p:nvGrpSpPr>
            <p:grpSpPr bwMode="auto">
              <a:xfrm>
                <a:off x="2896" y="2020"/>
                <a:ext cx="912" cy="480"/>
                <a:chOff x="3408" y="1632"/>
                <a:chExt cx="912" cy="480"/>
              </a:xfrm>
            </p:grpSpPr>
            <p:sp>
              <p:nvSpPr>
                <p:cNvPr id="23" name="AutoShape 1035"/>
                <p:cNvSpPr>
                  <a:spLocks noChangeArrowheads="1"/>
                </p:cNvSpPr>
                <p:nvPr/>
              </p:nvSpPr>
              <p:spPr bwMode="auto">
                <a:xfrm>
                  <a:off x="3408" y="1632"/>
                  <a:ext cx="912" cy="480"/>
                </a:xfrm>
                <a:prstGeom prst="flowChartInputOutpu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4" name="Text Box 1036"/>
                <p:cNvSpPr txBox="1">
                  <a:spLocks noChangeArrowheads="1"/>
                </p:cNvSpPr>
                <p:nvPr/>
              </p:nvSpPr>
              <p:spPr bwMode="auto">
                <a:xfrm>
                  <a:off x="3552" y="1632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22" name="Text Box 1061"/>
              <p:cNvSpPr txBox="1">
                <a:spLocks noChangeArrowheads="1"/>
              </p:cNvSpPr>
              <p:nvPr/>
            </p:nvSpPr>
            <p:spPr bwMode="auto">
              <a:xfrm>
                <a:off x="3072" y="2136"/>
                <a:ext cx="64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200"/>
                  <a:t>Read Input.</a:t>
                </a:r>
              </a:p>
            </p:txBody>
          </p:sp>
        </p:grpSp>
        <p:grpSp>
          <p:nvGrpSpPr>
            <p:cNvPr id="13" name="Group 1064"/>
            <p:cNvGrpSpPr>
              <a:grpSpLocks/>
            </p:cNvGrpSpPr>
            <p:nvPr/>
          </p:nvGrpSpPr>
          <p:grpSpPr bwMode="auto">
            <a:xfrm>
              <a:off x="2904" y="2624"/>
              <a:ext cx="840" cy="376"/>
              <a:chOff x="2896" y="2624"/>
              <a:chExt cx="840" cy="376"/>
            </a:xfrm>
          </p:grpSpPr>
          <p:sp>
            <p:nvSpPr>
              <p:cNvPr id="19" name="AutoShape 1055"/>
              <p:cNvSpPr>
                <a:spLocks noChangeArrowheads="1"/>
              </p:cNvSpPr>
              <p:nvPr/>
            </p:nvSpPr>
            <p:spPr bwMode="auto">
              <a:xfrm>
                <a:off x="2896" y="2624"/>
                <a:ext cx="840" cy="376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Text Box 1063"/>
              <p:cNvSpPr txBox="1">
                <a:spLocks noChangeArrowheads="1"/>
              </p:cNvSpPr>
              <p:nvPr/>
            </p:nvSpPr>
            <p:spPr bwMode="auto">
              <a:xfrm>
                <a:off x="3000" y="2680"/>
                <a:ext cx="6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 dirty="0"/>
                  <a:t>Call calc_pay function.</a:t>
                </a:r>
              </a:p>
            </p:txBody>
          </p:sp>
        </p:grpSp>
        <p:grpSp>
          <p:nvGrpSpPr>
            <p:cNvPr id="14" name="Group 1066"/>
            <p:cNvGrpSpPr>
              <a:grpSpLocks/>
            </p:cNvGrpSpPr>
            <p:nvPr/>
          </p:nvGrpSpPr>
          <p:grpSpPr bwMode="auto">
            <a:xfrm>
              <a:off x="2868" y="3108"/>
              <a:ext cx="912" cy="480"/>
              <a:chOff x="2840" y="3108"/>
              <a:chExt cx="912" cy="480"/>
            </a:xfrm>
          </p:grpSpPr>
          <p:grpSp>
            <p:nvGrpSpPr>
              <p:cNvPr id="15" name="Group 1056"/>
              <p:cNvGrpSpPr>
                <a:grpSpLocks/>
              </p:cNvGrpSpPr>
              <p:nvPr/>
            </p:nvGrpSpPr>
            <p:grpSpPr bwMode="auto">
              <a:xfrm>
                <a:off x="2840" y="3108"/>
                <a:ext cx="912" cy="480"/>
                <a:chOff x="3408" y="1632"/>
                <a:chExt cx="912" cy="480"/>
              </a:xfrm>
            </p:grpSpPr>
            <p:sp>
              <p:nvSpPr>
                <p:cNvPr id="17" name="AutoShape 1057"/>
                <p:cNvSpPr>
                  <a:spLocks noChangeArrowheads="1"/>
                </p:cNvSpPr>
                <p:nvPr/>
              </p:nvSpPr>
              <p:spPr bwMode="auto">
                <a:xfrm>
                  <a:off x="3408" y="1632"/>
                  <a:ext cx="912" cy="480"/>
                </a:xfrm>
                <a:prstGeom prst="flowChartInputOutpu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8" name="Text Box 1058"/>
                <p:cNvSpPr txBox="1">
                  <a:spLocks noChangeArrowheads="1"/>
                </p:cNvSpPr>
                <p:nvPr/>
              </p:nvSpPr>
              <p:spPr bwMode="auto">
                <a:xfrm>
                  <a:off x="3552" y="1632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16" name="Text Box 1065"/>
              <p:cNvSpPr txBox="1">
                <a:spLocks noChangeArrowheads="1"/>
              </p:cNvSpPr>
              <p:nvPr/>
            </p:nvSpPr>
            <p:spPr bwMode="auto">
              <a:xfrm>
                <a:off x="2976" y="3280"/>
                <a:ext cx="7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200"/>
                  <a:t>Display results.</a:t>
                </a:r>
              </a:p>
            </p:txBody>
          </p:sp>
        </p:grpSp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151183" y="3381071"/>
            <a:ext cx="1079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FF0000"/>
                </a:solidFill>
              </a:rPr>
              <a:t>Module</a:t>
            </a:r>
            <a:endParaRPr lang="en-US" sz="1400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H="1">
            <a:off x="7689850" y="3533470"/>
            <a:ext cx="512133" cy="1241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2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Structures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ea typeface="ＭＳ Ｐゴシック" charset="0"/>
              </a:rPr>
              <a:t>Sequence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ea typeface="ＭＳ Ｐゴシック" charset="0"/>
              </a:rPr>
              <a:t>Branching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ea typeface="ＭＳ Ｐゴシック" charset="0"/>
              </a:rPr>
              <a:t>Looping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ea typeface="ＭＳ Ｐゴシック" charset="0"/>
              </a:rPr>
              <a:t>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426115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ea typeface="ＭＳ Ｐゴシック" charset="0"/>
              </a:rPr>
              <a:t>A series of actions are performed in sequence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561347" y="2582779"/>
            <a:ext cx="1683753" cy="3310021"/>
            <a:chOff x="2392" y="2136"/>
            <a:chExt cx="912" cy="1576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512" y="2136"/>
              <a:ext cx="672" cy="192"/>
              <a:chOff x="3552" y="1200"/>
              <a:chExt cx="672" cy="192"/>
            </a:xfrm>
          </p:grpSpPr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392" y="2444"/>
              <a:ext cx="912" cy="480"/>
              <a:chOff x="3408" y="1632"/>
              <a:chExt cx="912" cy="480"/>
            </a:xfrm>
          </p:grpSpPr>
          <p:sp>
            <p:nvSpPr>
              <p:cNvPr id="15" name="AutoShape 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912" cy="480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848" y="233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848" y="292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488" y="3050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848" y="34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512" y="3520"/>
              <a:ext cx="672" cy="192"/>
              <a:chOff x="3552" y="1200"/>
              <a:chExt cx="672" cy="192"/>
            </a:xfrm>
          </p:grpSpPr>
          <p:sp>
            <p:nvSpPr>
              <p:cNvPr id="13" name="AutoShape 15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849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Branching/ Decision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ea typeface="ＭＳ Ｐゴシック" charset="0"/>
              </a:rPr>
              <a:t>The flowchart segment below shows how a decision structure is expressed in C++ as an if/else statement.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3100" y="3632200"/>
            <a:ext cx="4114800" cy="2870200"/>
            <a:chOff x="320" y="2192"/>
            <a:chExt cx="2592" cy="180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28" y="2192"/>
              <a:ext cx="2576" cy="1808"/>
              <a:chOff x="1720" y="1696"/>
              <a:chExt cx="2576" cy="1808"/>
            </a:xfrm>
          </p:grpSpPr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1720" y="2730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4" name="AutoShape 6"/>
              <p:cNvSpPr>
                <a:spLocks noChangeArrowheads="1"/>
              </p:cNvSpPr>
              <p:nvPr/>
            </p:nvSpPr>
            <p:spPr bwMode="auto">
              <a:xfrm>
                <a:off x="2560" y="1928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3576" y="2722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 flipH="1">
                <a:off x="2072" y="2288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2072" y="228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18" name="Group 10"/>
              <p:cNvGrpSpPr>
                <a:grpSpLocks/>
              </p:cNvGrpSpPr>
              <p:nvPr/>
            </p:nvGrpSpPr>
            <p:grpSpPr bwMode="auto">
              <a:xfrm flipH="1">
                <a:off x="3440" y="2288"/>
                <a:ext cx="496" cy="432"/>
                <a:chOff x="3856" y="2184"/>
                <a:chExt cx="496" cy="432"/>
              </a:xfrm>
            </p:grpSpPr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056" y="308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3936" y="308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H="1">
                <a:off x="2056" y="3248"/>
                <a:ext cx="1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016" y="3248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008" y="169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1992" y="243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752" y="243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NO</a:t>
              </a:r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1400" y="2664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dirty="0"/>
                <a:t>x &lt; y?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200" y="3296"/>
              <a:ext cx="7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sz="1400"/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2176" y="3232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Calculate a as x times 2.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20" y="3240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Calculate a as x plus y.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486400" y="4000500"/>
            <a:ext cx="29337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Courier New" charset="0"/>
              </a:rPr>
              <a:t>if (x &lt; y)</a:t>
            </a:r>
          </a:p>
          <a:p>
            <a:pPr>
              <a:spcBef>
                <a:spcPct val="50000"/>
              </a:spcBef>
              <a:defRPr/>
            </a:pPr>
            <a:r>
              <a:rPr lang="en-US" sz="1800">
                <a:latin typeface="Courier New" charset="0"/>
              </a:rPr>
              <a:t>   a = x * 2;</a:t>
            </a:r>
          </a:p>
          <a:p>
            <a:pPr>
              <a:spcBef>
                <a:spcPct val="50000"/>
              </a:spcBef>
              <a:defRPr/>
            </a:pPr>
            <a:r>
              <a:rPr lang="en-US" sz="1800">
                <a:latin typeface="Courier New" charset="0"/>
              </a:rPr>
              <a:t>else</a:t>
            </a:r>
          </a:p>
          <a:p>
            <a:pPr>
              <a:spcBef>
                <a:spcPct val="50000"/>
              </a:spcBef>
              <a:defRPr/>
            </a:pPr>
            <a:r>
              <a:rPr lang="en-US" sz="1800">
                <a:latin typeface="Courier New" charset="0"/>
              </a:rPr>
              <a:t>   a = x + y;</a:t>
            </a:r>
            <a:endParaRPr lang="en-US" sz="1400">
              <a:latin typeface="Courier New" charset="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44500" y="3521075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/>
              <a:t>Flowchart</a:t>
            </a:r>
            <a:endParaRPr lang="en-US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4973638" y="3556000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/>
              <a:t>C++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5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Branching/Decision Cont.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ea typeface="ＭＳ Ｐゴシック" charset="0"/>
              </a:rPr>
              <a:t>The flowchart segment below shows a decision structure with only one action to perform.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BF8C3A70-5EB2-45B6-A711-438C61133AF7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486400" y="4000500"/>
            <a:ext cx="29337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Courier New" charset="0"/>
              </a:rPr>
              <a:t>if (x &lt; y)</a:t>
            </a:r>
          </a:p>
          <a:p>
            <a:pPr>
              <a:spcBef>
                <a:spcPct val="50000"/>
              </a:spcBef>
              <a:defRPr/>
            </a:pPr>
            <a:r>
              <a:rPr lang="en-US" sz="1800">
                <a:latin typeface="Courier New" charset="0"/>
              </a:rPr>
              <a:t>   a = x * 2;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98501" y="3358482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/>
              <a:t>Flowchart</a:t>
            </a:r>
            <a:endParaRPr lang="en-US" dirty="0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4707732" y="3358482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/>
              <a:t>C++ Code</a:t>
            </a:r>
            <a:endParaRPr lang="en-US" dirty="0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244600" y="3632200"/>
            <a:ext cx="3543300" cy="2870200"/>
            <a:chOff x="784" y="2288"/>
            <a:chExt cx="2232" cy="1808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272" y="2520"/>
              <a:ext cx="888" cy="72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288" y="3314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784" y="2880"/>
              <a:ext cx="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 flipH="1">
              <a:off x="2152" y="2880"/>
              <a:ext cx="496" cy="432"/>
              <a:chOff x="3856" y="2184"/>
              <a:chExt cx="496" cy="432"/>
            </a:xfrm>
          </p:grpSpPr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3856" y="2184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>
                <a:off x="3856" y="218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648" y="3672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784" y="3840"/>
              <a:ext cx="1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728" y="3840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720" y="228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096" y="25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856" y="25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NO</a:t>
              </a:r>
              <a:endParaRPr lang="en-US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504" y="276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x &lt; y?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304" y="3392"/>
              <a:ext cx="7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sz="140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280" y="3328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Calculate a as x times 2.</a:t>
              </a: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792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98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Branching/Decision Cont.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31" y="1536927"/>
            <a:ext cx="8656637" cy="46717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ea typeface="ＭＳ Ｐゴシック" charset="0"/>
              </a:rPr>
              <a:t>This flowchart segment shows two decision structures combined.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3308350" y="2368550"/>
            <a:ext cx="5880100" cy="4254500"/>
            <a:chOff x="1960" y="1272"/>
            <a:chExt cx="3704" cy="2680"/>
          </a:xfrm>
        </p:grpSpPr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4872" y="3090"/>
              <a:ext cx="792" cy="352"/>
              <a:chOff x="2992" y="3090"/>
              <a:chExt cx="792" cy="352"/>
            </a:xfrm>
          </p:grpSpPr>
          <p:sp>
            <p:nvSpPr>
              <p:cNvPr id="39" name="Text Box 24"/>
              <p:cNvSpPr txBox="1">
                <a:spLocks noChangeArrowheads="1"/>
              </p:cNvSpPr>
              <p:nvPr/>
            </p:nvSpPr>
            <p:spPr bwMode="auto">
              <a:xfrm>
                <a:off x="3000" y="3090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40" name="Text Box 39"/>
              <p:cNvSpPr txBox="1">
                <a:spLocks noChangeArrowheads="1"/>
              </p:cNvSpPr>
              <p:nvPr/>
            </p:nvSpPr>
            <p:spPr bwMode="auto">
              <a:xfrm>
                <a:off x="2992" y="3104"/>
                <a:ext cx="7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 dirty="0"/>
                  <a:t>Display </a:t>
                </a:r>
                <a:r>
                  <a:rPr lang="ja-JP" altLang="en-US" sz="1400" dirty="0"/>
                  <a:t>“</a:t>
                </a:r>
                <a:r>
                  <a:rPr lang="en-US" altLang="ja-JP" sz="1400" dirty="0"/>
                  <a:t>x is within limits.</a:t>
                </a:r>
                <a:r>
                  <a:rPr lang="ja-JP" altLang="en-US" sz="1400" dirty="0"/>
                  <a:t>”</a:t>
                </a:r>
                <a:endParaRPr lang="en-US" altLang="en-US" sz="1400" dirty="0"/>
              </a:p>
            </p:txBody>
          </p: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1960" y="1272"/>
              <a:ext cx="3312" cy="2680"/>
              <a:chOff x="1960" y="1272"/>
              <a:chExt cx="3312" cy="2680"/>
            </a:xfrm>
          </p:grpSpPr>
          <p:sp>
            <p:nvSpPr>
              <p:cNvPr id="8" name="Text Box 48"/>
              <p:cNvSpPr txBox="1">
                <a:spLocks noChangeArrowheads="1"/>
              </p:cNvSpPr>
              <p:nvPr/>
            </p:nvSpPr>
            <p:spPr bwMode="auto">
              <a:xfrm>
                <a:off x="1960" y="2312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9" name="AutoShape 23"/>
              <p:cNvSpPr>
                <a:spLocks noChangeArrowheads="1"/>
              </p:cNvSpPr>
              <p:nvPr/>
            </p:nvSpPr>
            <p:spPr bwMode="auto">
              <a:xfrm>
                <a:off x="2968" y="1504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" name="Line 25"/>
              <p:cNvSpPr>
                <a:spLocks noChangeShapeType="1"/>
              </p:cNvSpPr>
              <p:nvPr/>
            </p:nvSpPr>
            <p:spPr bwMode="auto">
              <a:xfrm flipH="1">
                <a:off x="2480" y="1864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" name="Line 26"/>
              <p:cNvSpPr>
                <a:spLocks noChangeShapeType="1"/>
              </p:cNvSpPr>
              <p:nvPr/>
            </p:nvSpPr>
            <p:spPr bwMode="auto">
              <a:xfrm>
                <a:off x="2480" y="1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 flipH="1">
                <a:off x="3848" y="1864"/>
                <a:ext cx="496" cy="432"/>
                <a:chOff x="3856" y="2184"/>
                <a:chExt cx="496" cy="432"/>
              </a:xfrm>
            </p:grpSpPr>
            <p:sp>
              <p:nvSpPr>
                <p:cNvPr id="37" name="Line 28"/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" name="Line 31"/>
              <p:cNvSpPr>
                <a:spLocks noChangeShapeType="1"/>
              </p:cNvSpPr>
              <p:nvPr/>
            </p:nvSpPr>
            <p:spPr bwMode="auto">
              <a:xfrm>
                <a:off x="5264" y="3432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Line 32"/>
              <p:cNvSpPr>
                <a:spLocks noChangeShapeType="1"/>
              </p:cNvSpPr>
              <p:nvPr/>
            </p:nvSpPr>
            <p:spPr bwMode="auto">
              <a:xfrm flipH="1">
                <a:off x="3392" y="3592"/>
                <a:ext cx="1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Line 33"/>
              <p:cNvSpPr>
                <a:spLocks noChangeShapeType="1"/>
              </p:cNvSpPr>
              <p:nvPr/>
            </p:nvSpPr>
            <p:spPr bwMode="auto">
              <a:xfrm>
                <a:off x="3432" y="37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Line 34"/>
              <p:cNvSpPr>
                <a:spLocks noChangeShapeType="1"/>
              </p:cNvSpPr>
              <p:nvPr/>
            </p:nvSpPr>
            <p:spPr bwMode="auto">
              <a:xfrm>
                <a:off x="3416" y="127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379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18" name="Text Box 36"/>
              <p:cNvSpPr txBox="1">
                <a:spLocks noChangeArrowheads="1"/>
              </p:cNvSpPr>
              <p:nvPr/>
            </p:nvSpPr>
            <p:spPr bwMode="auto">
              <a:xfrm>
                <a:off x="255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19" name="Text Box 37"/>
              <p:cNvSpPr txBox="1">
                <a:spLocks noChangeArrowheads="1"/>
              </p:cNvSpPr>
              <p:nvPr/>
            </p:nvSpPr>
            <p:spPr bwMode="auto">
              <a:xfrm>
                <a:off x="3200" y="1744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x &gt; min?</a:t>
                </a:r>
                <a:endParaRPr lang="en-US" sz="2000"/>
              </a:p>
            </p:txBody>
          </p:sp>
          <p:sp>
            <p:nvSpPr>
              <p:cNvPr id="20" name="Text Box 38"/>
              <p:cNvSpPr txBox="1">
                <a:spLocks noChangeArrowheads="1"/>
              </p:cNvSpPr>
              <p:nvPr/>
            </p:nvSpPr>
            <p:spPr bwMode="auto">
              <a:xfrm>
                <a:off x="4000" y="2376"/>
                <a:ext cx="7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21" name="AutoShape 41"/>
              <p:cNvSpPr>
                <a:spLocks noChangeArrowheads="1"/>
              </p:cNvSpPr>
              <p:nvPr/>
            </p:nvSpPr>
            <p:spPr bwMode="auto">
              <a:xfrm>
                <a:off x="3904" y="2296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Text Box 42"/>
              <p:cNvSpPr txBox="1">
                <a:spLocks noChangeArrowheads="1"/>
              </p:cNvSpPr>
              <p:nvPr/>
            </p:nvSpPr>
            <p:spPr bwMode="auto">
              <a:xfrm>
                <a:off x="4136" y="2536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x &lt; max?</a:t>
                </a:r>
                <a:endParaRPr lang="en-US" sz="2000"/>
              </a:p>
            </p:txBody>
          </p:sp>
          <p:grpSp>
            <p:nvGrpSpPr>
              <p:cNvPr id="23" name="Group 43"/>
              <p:cNvGrpSpPr>
                <a:grpSpLocks/>
              </p:cNvGrpSpPr>
              <p:nvPr/>
            </p:nvGrpSpPr>
            <p:grpSpPr bwMode="auto">
              <a:xfrm flipH="1">
                <a:off x="4776" y="2656"/>
                <a:ext cx="496" cy="432"/>
                <a:chOff x="3856" y="2184"/>
                <a:chExt cx="496" cy="432"/>
              </a:xfrm>
            </p:grpSpPr>
            <p:sp>
              <p:nvSpPr>
                <p:cNvPr id="35" name="Line 44"/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4" name="Text Box 46"/>
              <p:cNvSpPr txBox="1">
                <a:spLocks noChangeArrowheads="1"/>
              </p:cNvSpPr>
              <p:nvPr/>
            </p:nvSpPr>
            <p:spPr bwMode="auto">
              <a:xfrm>
                <a:off x="4720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25" name="Text Box 47"/>
              <p:cNvSpPr txBox="1">
                <a:spLocks noChangeArrowheads="1"/>
              </p:cNvSpPr>
              <p:nvPr/>
            </p:nvSpPr>
            <p:spPr bwMode="auto">
              <a:xfrm>
                <a:off x="2016" y="2298"/>
                <a:ext cx="912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 flipH="1">
                <a:off x="3400" y="2656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3400" y="26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8" name="Text Box 51"/>
              <p:cNvSpPr txBox="1">
                <a:spLocks noChangeArrowheads="1"/>
              </p:cNvSpPr>
              <p:nvPr/>
            </p:nvSpPr>
            <p:spPr bwMode="auto">
              <a:xfrm>
                <a:off x="3472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29" name="Text Box 53"/>
              <p:cNvSpPr txBox="1">
                <a:spLocks noChangeArrowheads="1"/>
              </p:cNvSpPr>
              <p:nvPr/>
            </p:nvSpPr>
            <p:spPr bwMode="auto">
              <a:xfrm>
                <a:off x="2928" y="3090"/>
                <a:ext cx="936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30" name="Text Box 54"/>
              <p:cNvSpPr txBox="1">
                <a:spLocks noChangeArrowheads="1"/>
              </p:cNvSpPr>
              <p:nvPr/>
            </p:nvSpPr>
            <p:spPr bwMode="auto">
              <a:xfrm>
                <a:off x="2912" y="3096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31" name="Line 55"/>
              <p:cNvSpPr>
                <a:spLocks noChangeShapeType="1"/>
              </p:cNvSpPr>
              <p:nvPr/>
            </p:nvSpPr>
            <p:spPr bwMode="auto">
              <a:xfrm>
                <a:off x="2464" y="264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2" name="Line 56"/>
              <p:cNvSpPr>
                <a:spLocks noChangeShapeType="1"/>
              </p:cNvSpPr>
              <p:nvPr/>
            </p:nvSpPr>
            <p:spPr bwMode="auto">
              <a:xfrm>
                <a:off x="3392" y="3440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3" name="Line 57"/>
              <p:cNvSpPr>
                <a:spLocks noChangeShapeType="1"/>
              </p:cNvSpPr>
              <p:nvPr/>
            </p:nvSpPr>
            <p:spPr bwMode="auto">
              <a:xfrm>
                <a:off x="2464" y="3752"/>
                <a:ext cx="1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 flipV="1">
                <a:off x="4376" y="3592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24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ea typeface="ＭＳ Ｐゴシック" charset="0"/>
              </a:rPr>
              <a:t>The flowchart segment below shows a repetition structure expressed in C++ as a while loop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568043" y="4356100"/>
            <a:ext cx="29337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Courier New" charset="0"/>
              </a:rPr>
              <a:t>while (x &lt; y)</a:t>
            </a:r>
          </a:p>
          <a:p>
            <a:pPr>
              <a:spcBef>
                <a:spcPct val="50000"/>
              </a:spcBef>
              <a:defRPr/>
            </a:pPr>
            <a:r>
              <a:rPr lang="en-US" sz="1800">
                <a:latin typeface="Courier New" charset="0"/>
              </a:rPr>
              <a:t>   x++;</a:t>
            </a:r>
            <a:endParaRPr lang="en-US" sz="1400">
              <a:latin typeface="Courier New" charset="0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913493" y="3638550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/>
              <a:t>Flowchart</a:t>
            </a:r>
            <a:endParaRPr lang="en-US" dirty="0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136243" y="3698875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/>
              <a:t>C++ Code</a:t>
            </a:r>
            <a:endParaRPr lang="en-US" dirty="0"/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008743" y="4330700"/>
            <a:ext cx="3302000" cy="1892300"/>
            <a:chOff x="584" y="2504"/>
            <a:chExt cx="2080" cy="1192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584" y="2504"/>
              <a:ext cx="2080" cy="1192"/>
              <a:chOff x="2160" y="2632"/>
              <a:chExt cx="2080" cy="1192"/>
            </a:xfrm>
          </p:grpSpPr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160" y="2632"/>
                <a:ext cx="2080" cy="1192"/>
                <a:chOff x="2152" y="2208"/>
                <a:chExt cx="2080" cy="1192"/>
              </a:xfrm>
            </p:grpSpPr>
            <p:sp>
              <p:nvSpPr>
                <p:cNvPr id="14" name="AutoShape 30"/>
                <p:cNvSpPr>
                  <a:spLocks noChangeArrowheads="1"/>
                </p:cNvSpPr>
                <p:nvPr/>
              </p:nvSpPr>
              <p:spPr bwMode="auto">
                <a:xfrm>
                  <a:off x="2152" y="2440"/>
                  <a:ext cx="888" cy="720"/>
                </a:xfrm>
                <a:prstGeom prst="flowChartDecision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76" y="2658"/>
                  <a:ext cx="720" cy="3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/>
                    <a:t> </a:t>
                  </a:r>
                </a:p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  <p:sp>
              <p:nvSpPr>
                <p:cNvPr id="16" name="Line 32"/>
                <p:cNvSpPr>
                  <a:spLocks noChangeShapeType="1"/>
                </p:cNvSpPr>
                <p:nvPr/>
              </p:nvSpPr>
              <p:spPr bwMode="auto">
                <a:xfrm>
                  <a:off x="2592" y="3168"/>
                  <a:ext cx="0" cy="2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032" y="28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8" name="Line 34"/>
                <p:cNvSpPr>
                  <a:spLocks noChangeShapeType="1"/>
                </p:cNvSpPr>
                <p:nvPr/>
              </p:nvSpPr>
              <p:spPr bwMode="auto">
                <a:xfrm>
                  <a:off x="2600" y="2208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9" name="Line 35"/>
                <p:cNvSpPr>
                  <a:spLocks noChangeShapeType="1"/>
                </p:cNvSpPr>
                <p:nvPr/>
              </p:nvSpPr>
              <p:spPr bwMode="auto">
                <a:xfrm>
                  <a:off x="4096" y="2816"/>
                  <a:ext cx="1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232" y="228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624" y="2288"/>
                  <a:ext cx="1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" name="Text Box 38"/>
              <p:cNvSpPr txBox="1">
                <a:spLocks noChangeArrowheads="1"/>
              </p:cNvSpPr>
              <p:nvPr/>
            </p:nvSpPr>
            <p:spPr bwMode="auto">
              <a:xfrm>
                <a:off x="2320" y="3112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x &lt; y?</a:t>
                </a:r>
              </a:p>
            </p:txBody>
          </p:sp>
          <p:sp>
            <p:nvSpPr>
              <p:cNvPr id="13" name="Text Box 39"/>
              <p:cNvSpPr txBox="1">
                <a:spLocks noChangeArrowheads="1"/>
              </p:cNvSpPr>
              <p:nvPr/>
            </p:nvSpPr>
            <p:spPr bwMode="auto">
              <a:xfrm>
                <a:off x="3352" y="312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Add 1 to x</a:t>
                </a:r>
              </a:p>
            </p:txBody>
          </p:sp>
        </p:grp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1320" y="2808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17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Cont.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ea typeface="ＭＳ Ｐゴシック" charset="0"/>
              </a:rPr>
              <a:t>The action performed by a repetition structure must eventually cause the loop to terminate. Otherwise, an infinite loop is created.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2863" y="4478338"/>
            <a:ext cx="3302000" cy="1892300"/>
            <a:chOff x="3224" y="2360"/>
            <a:chExt cx="2080" cy="1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224" y="2360"/>
              <a:ext cx="2080" cy="1192"/>
              <a:chOff x="2160" y="2632"/>
              <a:chExt cx="2080" cy="1192"/>
            </a:xfrm>
          </p:grpSpPr>
          <p:grpSp>
            <p:nvGrpSpPr>
              <p:cNvPr id="8" name="Group 8"/>
              <p:cNvGrpSpPr>
                <a:grpSpLocks/>
              </p:cNvGrpSpPr>
              <p:nvPr/>
            </p:nvGrpSpPr>
            <p:grpSpPr bwMode="auto">
              <a:xfrm>
                <a:off x="2160" y="2632"/>
                <a:ext cx="2080" cy="1192"/>
                <a:chOff x="2152" y="2208"/>
                <a:chExt cx="2080" cy="1192"/>
              </a:xfrm>
            </p:grpSpPr>
            <p:sp>
              <p:nvSpPr>
                <p:cNvPr id="11" name="AutoShape 9"/>
                <p:cNvSpPr>
                  <a:spLocks noChangeArrowheads="1"/>
                </p:cNvSpPr>
                <p:nvPr/>
              </p:nvSpPr>
              <p:spPr bwMode="auto">
                <a:xfrm>
                  <a:off x="2152" y="2440"/>
                  <a:ext cx="888" cy="720"/>
                </a:xfrm>
                <a:prstGeom prst="flowChartDecision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376" y="2658"/>
                  <a:ext cx="720" cy="3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/>
                    <a:t> </a:t>
                  </a:r>
                </a:p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>
                  <a:off x="2592" y="3168"/>
                  <a:ext cx="0" cy="2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32" y="28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5" name="Line 13"/>
                <p:cNvSpPr>
                  <a:spLocks noChangeShapeType="1"/>
                </p:cNvSpPr>
                <p:nvPr/>
              </p:nvSpPr>
              <p:spPr bwMode="auto">
                <a:xfrm>
                  <a:off x="2600" y="2208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>
                  <a:off x="4096" y="2816"/>
                  <a:ext cx="1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232" y="228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624" y="2288"/>
                  <a:ext cx="1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" name="Text Box 17"/>
              <p:cNvSpPr txBox="1">
                <a:spLocks noChangeArrowheads="1"/>
              </p:cNvSpPr>
              <p:nvPr/>
            </p:nvSpPr>
            <p:spPr bwMode="auto">
              <a:xfrm>
                <a:off x="2320" y="3112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x &lt; y?</a:t>
                </a:r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3352" y="312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Display x</a:t>
                </a: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60" y="2648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062413" y="4430713"/>
            <a:ext cx="5003800" cy="1892300"/>
            <a:chOff x="1320" y="2176"/>
            <a:chExt cx="3152" cy="1192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320" y="2176"/>
              <a:ext cx="3152" cy="1192"/>
              <a:chOff x="1320" y="2176"/>
              <a:chExt cx="3152" cy="1192"/>
            </a:xfrm>
          </p:grpSpPr>
          <p:sp>
            <p:nvSpPr>
              <p:cNvPr id="22" name="AutoShape 6"/>
              <p:cNvSpPr>
                <a:spLocks noChangeArrowheads="1"/>
              </p:cNvSpPr>
              <p:nvPr/>
            </p:nvSpPr>
            <p:spPr bwMode="auto">
              <a:xfrm>
                <a:off x="1320" y="2408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2544" y="262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>
                <a:off x="1760" y="3136"/>
                <a:ext cx="0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 flipH="1">
                <a:off x="2200" y="27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>
                <a:off x="1768" y="217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4336" y="2784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V="1">
                <a:off x="4472" y="22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>
                <a:off x="1792" y="2256"/>
                <a:ext cx="2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1480" y="2656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x &lt; y?</a:t>
                </a:r>
              </a:p>
            </p:txBody>
          </p:sp>
          <p:sp>
            <p:nvSpPr>
              <p:cNvPr id="31" name="Text Box 15"/>
              <p:cNvSpPr txBox="1">
                <a:spLocks noChangeArrowheads="1"/>
              </p:cNvSpPr>
              <p:nvPr/>
            </p:nvSpPr>
            <p:spPr bwMode="auto">
              <a:xfrm>
                <a:off x="2512" y="2672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Display x</a:t>
                </a:r>
              </a:p>
            </p:txBody>
          </p:sp>
          <p:sp>
            <p:nvSpPr>
              <p:cNvPr id="32" name="Text Box 16"/>
              <p:cNvSpPr txBox="1">
                <a:spLocks noChangeArrowheads="1"/>
              </p:cNvSpPr>
              <p:nvPr/>
            </p:nvSpPr>
            <p:spPr bwMode="auto">
              <a:xfrm>
                <a:off x="3608" y="262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 flipH="1">
                <a:off x="3264" y="27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4" name="Text Box 18"/>
              <p:cNvSpPr txBox="1">
                <a:spLocks noChangeArrowheads="1"/>
              </p:cNvSpPr>
              <p:nvPr/>
            </p:nvSpPr>
            <p:spPr bwMode="auto">
              <a:xfrm>
                <a:off x="3576" y="2680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Add 1 to x</a:t>
                </a:r>
              </a:p>
            </p:txBody>
          </p:sp>
        </p:grp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064" y="2472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</p:grp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256269" y="3965873"/>
            <a:ext cx="2254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/>
              <a:t>Infinite Loop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4773613" y="3900149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2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23258" y="2102757"/>
            <a:ext cx="6692900" cy="3327400"/>
            <a:chOff x="984" y="1880"/>
            <a:chExt cx="4216" cy="209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984" y="1880"/>
              <a:ext cx="4216" cy="2096"/>
              <a:chOff x="904" y="1872"/>
              <a:chExt cx="4216" cy="2096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04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7" name="AutoShape 7"/>
              <p:cNvSpPr>
                <a:spLocks noChangeArrowheads="1"/>
              </p:cNvSpPr>
              <p:nvPr/>
            </p:nvSpPr>
            <p:spPr bwMode="auto">
              <a:xfrm>
                <a:off x="2576" y="2104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2069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3016" y="2832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3024" y="187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3234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4400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grpSp>
            <p:nvGrpSpPr>
              <p:cNvPr id="23" name="Group 13"/>
              <p:cNvGrpSpPr>
                <a:grpSpLocks/>
              </p:cNvGrpSpPr>
              <p:nvPr/>
            </p:nvGrpSpPr>
            <p:grpSpPr bwMode="auto">
              <a:xfrm>
                <a:off x="1232" y="3016"/>
                <a:ext cx="3544" cy="184"/>
                <a:chOff x="1232" y="3016"/>
                <a:chExt cx="3544" cy="184"/>
              </a:xfrm>
            </p:grpSpPr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32" y="3016"/>
                  <a:ext cx="3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2" name="Line 15"/>
                <p:cNvSpPr>
                  <a:spLocks noChangeShapeType="1"/>
                </p:cNvSpPr>
                <p:nvPr/>
              </p:nvSpPr>
              <p:spPr bwMode="auto">
                <a:xfrm>
                  <a:off x="1240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>
                  <a:off x="2408" y="3024"/>
                  <a:ext cx="0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>
                  <a:off x="3568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4" name="Group 19"/>
              <p:cNvGrpSpPr>
                <a:grpSpLocks/>
              </p:cNvGrpSpPr>
              <p:nvPr/>
            </p:nvGrpSpPr>
            <p:grpSpPr bwMode="auto">
              <a:xfrm rot="10800000">
                <a:off x="1224" y="3520"/>
                <a:ext cx="3544" cy="184"/>
                <a:chOff x="1232" y="3016"/>
                <a:chExt cx="3544" cy="184"/>
              </a:xfrm>
            </p:grpSpPr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233" y="3016"/>
                  <a:ext cx="3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7" name="Line 21"/>
                <p:cNvSpPr>
                  <a:spLocks noChangeShapeType="1"/>
                </p:cNvSpPr>
                <p:nvPr/>
              </p:nvSpPr>
              <p:spPr bwMode="auto">
                <a:xfrm>
                  <a:off x="1240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22"/>
                <p:cNvSpPr>
                  <a:spLocks noChangeShapeType="1"/>
                </p:cNvSpPr>
                <p:nvPr/>
              </p:nvSpPr>
              <p:spPr bwMode="auto">
                <a:xfrm>
                  <a:off x="2409" y="3024"/>
                  <a:ext cx="0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23"/>
                <p:cNvSpPr>
                  <a:spLocks noChangeShapeType="1"/>
                </p:cNvSpPr>
                <p:nvPr/>
              </p:nvSpPr>
              <p:spPr bwMode="auto">
                <a:xfrm>
                  <a:off x="3569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0" name="Line 24"/>
                <p:cNvSpPr>
                  <a:spLocks noChangeShapeType="1"/>
                </p:cNvSpPr>
                <p:nvPr/>
              </p:nvSpPr>
              <p:spPr bwMode="auto">
                <a:xfrm>
                  <a:off x="4776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040" y="37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2536" y="2248"/>
              <a:ext cx="11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CASE</a:t>
              </a:r>
              <a:br>
                <a:rPr lang="en-US" sz="1400"/>
              </a:br>
              <a:r>
                <a:rPr lang="en-US" sz="1400"/>
                <a:t>years_employed</a:t>
              </a:r>
              <a:endParaRPr lang="en-US" sz="2000"/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1256" y="2720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2360" y="2752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2</a:t>
              </a: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3528" y="2736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3</a:t>
              </a:r>
            </a:p>
          </p:txBody>
        </p: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4504" y="2744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Other</a:t>
              </a:r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984" y="324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100</a:t>
              </a:r>
              <a:endParaRPr lang="en-US" sz="1800"/>
            </a:p>
          </p:txBody>
        </p:sp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2152" y="328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200</a:t>
              </a:r>
              <a:endParaRPr lang="en-US" sz="1800"/>
            </a:p>
          </p:txBody>
        </p: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312" y="326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400</a:t>
              </a:r>
              <a:endParaRPr lang="en-US" sz="1800"/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4480" y="3272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800</a:t>
              </a:r>
              <a:endParaRPr lang="en-US" sz="1800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50158" y="2585357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rgbClr val="FF0000"/>
                </a:solidFill>
              </a:rPr>
              <a:t>If years_employed = 1, bonus is set to 100</a:t>
            </a:r>
            <a:endParaRPr lang="en-US" sz="160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455058" y="3118757"/>
            <a:ext cx="101600" cy="342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1836058" y="1937657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rgbClr val="FF0000"/>
                </a:solidFill>
              </a:rPr>
              <a:t>If years_employed = 2, bonus is set to 200</a:t>
            </a:r>
            <a:endParaRPr lang="en-US" sz="1600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2953658" y="2483757"/>
            <a:ext cx="330200" cy="1054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4744358" y="1975757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rgbClr val="FF0000"/>
                </a:solidFill>
              </a:rPr>
              <a:t>If years_employed = 3, bonus is set to 400</a:t>
            </a:r>
            <a:endParaRPr lang="en-US" sz="1600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5226958" y="2496457"/>
            <a:ext cx="292100" cy="1054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6255658" y="2547257"/>
            <a:ext cx="2133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>
                <a:solidFill>
                  <a:srgbClr val="FF0000"/>
                </a:solidFill>
              </a:rPr>
              <a:t>If years_employed is any other value, bonus is set to 800</a:t>
            </a:r>
            <a:endParaRPr lang="en-US" sz="1600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H="1">
            <a:off x="7195458" y="3321957"/>
            <a:ext cx="127000" cy="33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4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Notation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59763" y="330725"/>
            <a:ext cx="6227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11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89" y="2464047"/>
            <a:ext cx="2875611" cy="1143000"/>
          </a:xfrm>
        </p:spPr>
        <p:txBody>
          <a:bodyPr/>
          <a:lstStyle/>
          <a:p>
            <a:r>
              <a:rPr lang="en-US" dirty="0"/>
              <a:t>Example of Customer Login function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32748"/>
            <a:ext cx="3128090" cy="64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8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83" y="182880"/>
            <a:ext cx="4722767" cy="6440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97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ea typeface="ＭＳ Ｐゴシック" charset="0"/>
              </a:rPr>
              <a:t>What do each of the following symbols represent?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EFBDDB5E-B049-4186-B90E-7A56020BA355}" type="slidenum">
              <a:rPr lang="en-GB" smtClean="0"/>
              <a:t>22</a:t>
            </a:fld>
            <a:r>
              <a:rPr lang="en-GB" dirty="0"/>
              <a:t>&gt; of 9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86050" y="3302000"/>
            <a:ext cx="1346200" cy="422275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565400" y="3968750"/>
            <a:ext cx="1485900" cy="9271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27300" y="5194300"/>
            <a:ext cx="1612900" cy="105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003800" y="3060700"/>
            <a:ext cx="1447800" cy="9779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97500" y="4241800"/>
            <a:ext cx="711200" cy="7112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25500" y="33909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</a:rPr>
              <a:t>Terminal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49300" y="4089400"/>
            <a:ext cx="170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</a:rPr>
              <a:t>Input/Output Operation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38200" y="55118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883400" y="3251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</a:rPr>
              <a:t>Decision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32600" y="43561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</a:rPr>
              <a:t>Connector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68500" y="3479800"/>
            <a:ext cx="965200" cy="127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057400" y="4432300"/>
            <a:ext cx="1016000" cy="88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1854200" y="5753100"/>
            <a:ext cx="939800" cy="2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57900" y="3479800"/>
            <a:ext cx="8636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5905500" y="4584700"/>
            <a:ext cx="901700" cy="12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927600" y="5181600"/>
            <a:ext cx="1981200" cy="1003300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226300" y="5461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</a:rPr>
              <a:t>Module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6299200" y="5689600"/>
            <a:ext cx="901700" cy="12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Flowchart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95289" y="419956"/>
            <a:ext cx="68563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ACEA9696-847D-45AD-87FA-42FDF6C7BA9C}" type="slidenum">
              <a:rPr lang="en-GB" smtClean="0"/>
              <a:t>23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348226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13883" y="553750"/>
            <a:ext cx="59859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48962" y="2813538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B86E2D40-CC17-44EB-A37B-4BB0779535D3}" type="slidenum">
              <a:rPr lang="en-GB" smtClean="0"/>
              <a:t>24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157806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TW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 produce flowchart of your system</a:t>
            </a: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927986" y="334809"/>
            <a:ext cx="4079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4EC6917F-8DF9-4820-8F4A-2F8A8429A901}" type="slidenum">
              <a:rPr lang="en-GB" smtClean="0"/>
              <a:t>3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104087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400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400" dirty="0">
                <a:latin typeface="Century Gothic" panose="020B0502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A708C2BA-EDED-42AF-A536-EBFFEECDD19B}" type="slidenum">
              <a:rPr lang="en-GB" smtClean="0"/>
              <a:t>4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208642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 flowchart is a diagram that depicts the </a:t>
            </a:r>
            <a:r>
              <a:rPr lang="ja-JP" altLang="en-US" dirty="0"/>
              <a:t>“</a:t>
            </a:r>
            <a:r>
              <a:rPr lang="en-US" altLang="ja-JP" dirty="0"/>
              <a:t>flow</a:t>
            </a:r>
            <a:r>
              <a:rPr lang="ja-JP" altLang="en-US" dirty="0"/>
              <a:t>”</a:t>
            </a:r>
            <a:r>
              <a:rPr lang="en-US" altLang="ja-JP" dirty="0"/>
              <a:t> of a program.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Flowchart shows the breakdown of  a task into separate steps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Definition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C42C231D-4120-4A22-9843-0917E11AA7B3}" type="slidenum">
              <a:rPr lang="en-GB" smtClean="0"/>
              <a:t>5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419342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Symbols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ea typeface="ＭＳ Ｐゴシック" charset="0"/>
              </a:rPr>
              <a:t>Terminals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represented by rounded rectangles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indicate a starting or ending point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425408" y="3717925"/>
            <a:ext cx="2108200" cy="660400"/>
            <a:chOff x="696" y="2840"/>
            <a:chExt cx="1328" cy="416"/>
          </a:xfrm>
        </p:grpSpPr>
        <p:sp>
          <p:nvSpPr>
            <p:cNvPr id="6" name="AutoShape 44"/>
            <p:cNvSpPr>
              <a:spLocks noChangeArrowheads="1"/>
            </p:cNvSpPr>
            <p:nvPr/>
          </p:nvSpPr>
          <p:spPr bwMode="auto">
            <a:xfrm>
              <a:off x="696" y="2840"/>
              <a:ext cx="1328" cy="416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Text Box 45"/>
            <p:cNvSpPr txBox="1">
              <a:spLocks noChangeArrowheads="1"/>
            </p:cNvSpPr>
            <p:nvPr/>
          </p:nvSpPr>
          <p:spPr bwMode="auto">
            <a:xfrm>
              <a:off x="886" y="2888"/>
              <a:ext cx="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/>
                <a:t>START</a:t>
              </a:r>
              <a:endParaRPr lang="en-US" sz="1200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1425408" y="4860925"/>
            <a:ext cx="2108200" cy="660400"/>
            <a:chOff x="696" y="2840"/>
            <a:chExt cx="1328" cy="416"/>
          </a:xfrm>
        </p:grpSpPr>
        <p:sp>
          <p:nvSpPr>
            <p:cNvPr id="9" name="AutoShape 48"/>
            <p:cNvSpPr>
              <a:spLocks noChangeArrowheads="1"/>
            </p:cNvSpPr>
            <p:nvPr/>
          </p:nvSpPr>
          <p:spPr bwMode="auto">
            <a:xfrm>
              <a:off x="696" y="2840"/>
              <a:ext cx="1328" cy="416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886" y="2888"/>
              <a:ext cx="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/>
                <a:t>END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48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ea typeface="ＭＳ Ｐゴシック" charset="0"/>
              </a:rPr>
              <a:t>Input/Output Operations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represented by parallelograms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indicate an input or output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882984" y="3819692"/>
            <a:ext cx="2641600" cy="1647825"/>
            <a:chOff x="736" y="2748"/>
            <a:chExt cx="1664" cy="1038"/>
          </a:xfrm>
        </p:grpSpPr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736" y="2748"/>
              <a:ext cx="1664" cy="1038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Text Box 45"/>
            <p:cNvSpPr txBox="1">
              <a:spLocks noChangeArrowheads="1"/>
            </p:cNvSpPr>
            <p:nvPr/>
          </p:nvSpPr>
          <p:spPr bwMode="auto">
            <a:xfrm>
              <a:off x="991" y="2828"/>
              <a:ext cx="1313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200"/>
                <a:t>Display message </a:t>
              </a:r>
              <a:r>
                <a:rPr lang="ja-JP" altLang="en-US" sz="2200"/>
                <a:t>“</a:t>
              </a:r>
              <a:r>
                <a:rPr lang="en-US" altLang="ja-JP" sz="2200"/>
                <a:t>How many hours did you work?</a:t>
              </a:r>
              <a:r>
                <a:rPr lang="ja-JP" altLang="en-US" sz="2200"/>
                <a:t>”</a:t>
              </a:r>
              <a:endParaRPr lang="en-US" altLang="en-US" sz="1200"/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3270584" y="3781592"/>
            <a:ext cx="2641600" cy="1647825"/>
            <a:chOff x="1656" y="2756"/>
            <a:chExt cx="1664" cy="1038"/>
          </a:xfrm>
        </p:grpSpPr>
        <p:sp>
          <p:nvSpPr>
            <p:cNvPr id="15" name="AutoShape 48"/>
            <p:cNvSpPr>
              <a:spLocks noChangeArrowheads="1"/>
            </p:cNvSpPr>
            <p:nvPr/>
          </p:nvSpPr>
          <p:spPr bwMode="auto">
            <a:xfrm>
              <a:off x="1656" y="2756"/>
              <a:ext cx="1664" cy="1038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1847" y="3164"/>
              <a:ext cx="13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200"/>
                <a:t>Read Hours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3165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ea typeface="ＭＳ Ｐゴシック" charset="0"/>
              </a:rPr>
              <a:t>Processes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represented by rectangles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indicates a process such as a mathematical computation or variable assignment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59284" y="3960019"/>
            <a:ext cx="19939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Multiply Hours by </a:t>
            </a:r>
            <a:r>
              <a:rPr lang="en-US" sz="2000" dirty="0" err="1"/>
              <a:t>PayRate</a:t>
            </a:r>
            <a:r>
              <a:rPr lang="en-US" sz="2000" dirty="0"/>
              <a:t>. Store result in </a:t>
            </a:r>
            <a:r>
              <a:rPr lang="en-US" sz="2000" dirty="0" err="1"/>
              <a:t>GrossPay</a:t>
            </a:r>
            <a:r>
              <a:rPr lang="en-US" sz="20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87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3468" y="0"/>
            <a:ext cx="7042150" cy="1143000"/>
          </a:xfrm>
        </p:spPr>
        <p:txBody>
          <a:bodyPr/>
          <a:lstStyle/>
          <a:p>
            <a:r>
              <a:rPr lang="en-US" b="1" dirty="0"/>
              <a:t>Flowchart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945731" y="442913"/>
            <a:ext cx="1066800" cy="304800"/>
            <a:chOff x="3552" y="1200"/>
            <a:chExt cx="672" cy="192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552" y="1200"/>
              <a:ext cx="672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648" y="1200"/>
              <a:ext cx="4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 dirty="0"/>
                <a:t>START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755231" y="931863"/>
            <a:ext cx="1447800" cy="765175"/>
            <a:chOff x="3408" y="1632"/>
            <a:chExt cx="912" cy="482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408" y="1632"/>
              <a:ext cx="912" cy="48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552" y="1632"/>
              <a:ext cx="72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/>
                <a:t>Display message </a:t>
              </a:r>
              <a:r>
                <a:rPr lang="ja-JP" altLang="en-US" sz="1100"/>
                <a:t>“</a:t>
              </a:r>
              <a:r>
                <a:rPr lang="en-US" altLang="ja-JP" sz="1100"/>
                <a:t>How many hours did you work?</a:t>
              </a:r>
              <a:r>
                <a:rPr lang="ja-JP" altLang="en-US" sz="1100"/>
                <a:t>”</a:t>
              </a:r>
              <a:endParaRPr lang="en-US" altLang="en-US" sz="1200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755231" y="1882776"/>
            <a:ext cx="1447800" cy="533400"/>
            <a:chOff x="3456" y="2304"/>
            <a:chExt cx="912" cy="336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456" y="2304"/>
              <a:ext cx="912" cy="336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52" y="2400"/>
              <a:ext cx="72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/>
                <a:t>Read Hours</a:t>
              </a:r>
              <a:endParaRPr lang="en-US" sz="1200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755231" y="2600326"/>
            <a:ext cx="1447800" cy="765175"/>
            <a:chOff x="3408" y="1632"/>
            <a:chExt cx="912" cy="482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3408" y="1632"/>
              <a:ext cx="912" cy="480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552" y="1632"/>
              <a:ext cx="72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100"/>
                <a:t>Display message </a:t>
              </a:r>
              <a:r>
                <a:rPr lang="ja-JP" altLang="en-US" sz="1100"/>
                <a:t>“</a:t>
              </a:r>
              <a:r>
                <a:rPr lang="en-US" altLang="ja-JP" sz="1100"/>
                <a:t>How much do you get paid per hour?</a:t>
              </a:r>
              <a:r>
                <a:rPr lang="ja-JP" altLang="en-US" sz="1100"/>
                <a:t>”</a:t>
              </a:r>
              <a:endParaRPr lang="en-US" altLang="en-US" sz="1200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55231" y="3551238"/>
            <a:ext cx="1447800" cy="533400"/>
            <a:chOff x="3456" y="2304"/>
            <a:chExt cx="912" cy="336"/>
          </a:xfrm>
        </p:grpSpPr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456" y="2304"/>
              <a:ext cx="912" cy="336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52" y="2400"/>
              <a:ext cx="72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/>
                <a:t>Read PayRate</a:t>
              </a:r>
              <a:endParaRPr lang="en-US" sz="1200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907631" y="4268788"/>
            <a:ext cx="1143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200"/>
              <a:t>Multiply Hours by PayRate. Store result in GrossPay.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755231" y="5286376"/>
            <a:ext cx="1447800" cy="533400"/>
            <a:chOff x="3792" y="3360"/>
            <a:chExt cx="912" cy="336"/>
          </a:xfrm>
        </p:grpSpPr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3792" y="3360"/>
              <a:ext cx="912" cy="336"/>
            </a:xfrm>
            <a:prstGeom prst="flowChartInputOutpu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888" y="3408"/>
              <a:ext cx="72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/>
                <a:t>Display GrossPay</a:t>
              </a:r>
              <a:endParaRPr lang="en-US" sz="1200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945731" y="6005513"/>
            <a:ext cx="1066800" cy="304800"/>
            <a:chOff x="3552" y="1200"/>
            <a:chExt cx="672" cy="192"/>
          </a:xfrm>
        </p:grpSpPr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3552" y="1200"/>
              <a:ext cx="672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4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END</a:t>
              </a:r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479131" y="7540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479131" y="17002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3479131" y="24241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3479131" y="33766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3479131" y="40814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479131" y="51101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479131" y="58340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" name="Line 53"/>
          <p:cNvSpPr>
            <a:spLocks noChangeShapeType="1"/>
          </p:cNvSpPr>
          <p:nvPr/>
        </p:nvSpPr>
        <p:spPr bwMode="auto">
          <a:xfrm flipH="1" flipV="1">
            <a:off x="4088731" y="1433513"/>
            <a:ext cx="800100" cy="138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" name="Line 54"/>
          <p:cNvSpPr>
            <a:spLocks noChangeShapeType="1"/>
          </p:cNvSpPr>
          <p:nvPr/>
        </p:nvSpPr>
        <p:spPr bwMode="auto">
          <a:xfrm flipH="1" flipV="1">
            <a:off x="4152231" y="2284413"/>
            <a:ext cx="736600" cy="546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 flipH="1">
            <a:off x="4126831" y="2995613"/>
            <a:ext cx="241300" cy="12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" name="Line 56"/>
          <p:cNvSpPr>
            <a:spLocks noChangeShapeType="1"/>
          </p:cNvSpPr>
          <p:nvPr/>
        </p:nvSpPr>
        <p:spPr bwMode="auto">
          <a:xfrm flipH="1">
            <a:off x="4215731" y="3236913"/>
            <a:ext cx="660400" cy="546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4203031" y="3236913"/>
            <a:ext cx="685800" cy="195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>
            <a:off x="4336380" y="2787650"/>
            <a:ext cx="1181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 err="1">
                <a:solidFill>
                  <a:srgbClr val="FF0000"/>
                </a:solidFill>
              </a:rPr>
              <a:t>Input/Output</a:t>
            </a:r>
            <a:r>
              <a:rPr lang="en-US" sz="1400" dirty="0">
                <a:solidFill>
                  <a:srgbClr val="FF0000"/>
                </a:solidFill>
              </a:rPr>
              <a:t> Operation</a:t>
            </a:r>
            <a:endParaRPr lang="en-US" sz="1400" dirty="0"/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4453020" y="355768"/>
            <a:ext cx="1079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rgbClr val="FF0000"/>
                </a:solidFill>
              </a:rPr>
              <a:t>Terminal</a:t>
            </a:r>
            <a:endParaRPr lang="en-US" sz="140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 flipH="1">
            <a:off x="4046620" y="508168"/>
            <a:ext cx="457200" cy="88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2" name="Text Box 50"/>
          <p:cNvSpPr txBox="1">
            <a:spLocks noChangeArrowheads="1"/>
          </p:cNvSpPr>
          <p:nvPr/>
        </p:nvSpPr>
        <p:spPr bwMode="auto">
          <a:xfrm>
            <a:off x="1269331" y="5808372"/>
            <a:ext cx="1079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FF0000"/>
                </a:solidFill>
              </a:rPr>
              <a:t>Terminal</a:t>
            </a:r>
            <a:endParaRPr lang="en-US" sz="1400" dirty="0"/>
          </a:p>
        </p:txBody>
      </p:sp>
      <p:sp>
        <p:nvSpPr>
          <p:cNvPr id="43" name="Line 51"/>
          <p:cNvSpPr>
            <a:spLocks noChangeShapeType="1"/>
          </p:cNvSpPr>
          <p:nvPr/>
        </p:nvSpPr>
        <p:spPr bwMode="auto">
          <a:xfrm>
            <a:off x="2056731" y="5948072"/>
            <a:ext cx="889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613566" y="4559155"/>
            <a:ext cx="1079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rgbClr val="FF0000"/>
                </a:solidFill>
              </a:rPr>
              <a:t>Process</a:t>
            </a:r>
            <a:endParaRPr lang="en-US" sz="1400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V="1">
            <a:off x="2324766" y="4686155"/>
            <a:ext cx="596900" cy="38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50831" y="3833813"/>
            <a:ext cx="2111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 figure shown here is a flowchart for the pay-calculating program</a:t>
            </a:r>
          </a:p>
        </p:txBody>
      </p:sp>
    </p:spTree>
    <p:extLst>
      <p:ext uri="{BB962C8B-B14F-4D97-AF65-F5344CB8AC3E}">
        <p14:creationId xmlns:p14="http://schemas.microsoft.com/office/powerpoint/2010/main" val="389638131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(4)</Template>
  <TotalTime>306</TotalTime>
  <Pages>11</Pages>
  <Words>826</Words>
  <Application>Microsoft Office PowerPoint</Application>
  <PresentationFormat>On-screen Show (4:3)</PresentationFormat>
  <Paragraphs>191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Times New Roman</vt:lpstr>
      <vt:lpstr>Wingdings</vt:lpstr>
      <vt:lpstr>UCTI-Template-foundation-level</vt:lpstr>
      <vt:lpstr>Software Development Project AAPP006-4-2 &amp; Version 1</vt:lpstr>
      <vt:lpstr>Topic &amp; Structure of The Lesson</vt:lpstr>
      <vt:lpstr>Learning Outcomes</vt:lpstr>
      <vt:lpstr>Key Terms You Must Be Able To Use</vt:lpstr>
      <vt:lpstr>Definition</vt:lpstr>
      <vt:lpstr>Basic Symbols</vt:lpstr>
      <vt:lpstr>Basic Symbols</vt:lpstr>
      <vt:lpstr>Basic Symbols</vt:lpstr>
      <vt:lpstr>Flowchart</vt:lpstr>
      <vt:lpstr>Connectors</vt:lpstr>
      <vt:lpstr>Module</vt:lpstr>
      <vt:lpstr>Flowchart Structures</vt:lpstr>
      <vt:lpstr>Sequence</vt:lpstr>
      <vt:lpstr>Branching/ Decision</vt:lpstr>
      <vt:lpstr>Branching/Decision Cont.</vt:lpstr>
      <vt:lpstr>Branching/Decision Cont.</vt:lpstr>
      <vt:lpstr>Looping</vt:lpstr>
      <vt:lpstr>Looping Cont.</vt:lpstr>
      <vt:lpstr>Case</vt:lpstr>
      <vt:lpstr>Example of Customer Login function</vt:lpstr>
      <vt:lpstr>PowerPoint Presentation</vt:lpstr>
      <vt:lpstr>Quick Review Question</vt:lpstr>
      <vt:lpstr>PowerPoint Presentation</vt:lpstr>
      <vt:lpstr>Question and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Dewi Octaviani</cp:lastModifiedBy>
  <cp:revision>22</cp:revision>
  <cp:lastPrinted>1995-11-02T09:23:42Z</cp:lastPrinted>
  <dcterms:created xsi:type="dcterms:W3CDTF">2017-09-17T08:54:09Z</dcterms:created>
  <dcterms:modified xsi:type="dcterms:W3CDTF">2022-06-13T02:59:37Z</dcterms:modified>
</cp:coreProperties>
</file>