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8" r:id="rId6"/>
    <p:sldId id="28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63" r:id="rId18"/>
    <p:sldId id="282" r:id="rId19"/>
    <p:sldId id="264" r:id="rId20"/>
    <p:sldId id="265" r:id="rId21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63" d="100"/>
          <a:sy n="63" d="100"/>
        </p:scale>
        <p:origin x="16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. Dr. Vinothini Kasinathan" userId="70b93dc6-b35b-4f6d-beda-89e34b0115d0" providerId="ADAL" clId="{BE544F96-577F-4A11-8FE7-44BE90E6159B}"/>
    <pc:docChg chg="modSld">
      <pc:chgData name="Ts. Dr. Vinothini Kasinathan" userId="70b93dc6-b35b-4f6d-beda-89e34b0115d0" providerId="ADAL" clId="{BE544F96-577F-4A11-8FE7-44BE90E6159B}" dt="2022-02-15T06:52:02.977" v="10" actId="20577"/>
      <pc:docMkLst>
        <pc:docMk/>
      </pc:docMkLst>
      <pc:sldChg chg="modSp mod">
        <pc:chgData name="Ts. Dr. Vinothini Kasinathan" userId="70b93dc6-b35b-4f6d-beda-89e34b0115d0" providerId="ADAL" clId="{BE544F96-577F-4A11-8FE7-44BE90E6159B}" dt="2022-02-15T06:52:02.977" v="10" actId="20577"/>
        <pc:sldMkLst>
          <pc:docMk/>
          <pc:sldMk cId="1010305483" sldId="281"/>
        </pc:sldMkLst>
        <pc:spChg chg="mod">
          <ac:chgData name="Ts. Dr. Vinothini Kasinathan" userId="70b93dc6-b35b-4f6d-beda-89e34b0115d0" providerId="ADAL" clId="{BE544F96-577F-4A11-8FE7-44BE90E6159B}" dt="2022-02-15T06:52:02.977" v="10" actId="20577"/>
          <ac:spMkLst>
            <pc:docMk/>
            <pc:sldMk cId="1010305483" sldId="281"/>
            <ac:spMk id="3" creationId="{00000000-0000-0000-0000-000000000000}"/>
          </ac:spMkLst>
        </pc:spChg>
      </pc:sldChg>
    </pc:docChg>
  </pc:docChgLst>
  <pc:docChgLst>
    <pc:chgData name="Ts. Dr. Vinothini Kasinathan" userId="70b93dc6-b35b-4f6d-beda-89e34b0115d0" providerId="ADAL" clId="{F07693A4-78A0-41FF-867F-3531A65D1BAA}"/>
    <pc:docChg chg="modSld">
      <pc:chgData name="Ts. Dr. Vinothini Kasinathan" userId="70b93dc6-b35b-4f6d-beda-89e34b0115d0" providerId="ADAL" clId="{F07693A4-78A0-41FF-867F-3531A65D1BAA}" dt="2022-09-19T02:54:29.600" v="3" actId="20577"/>
      <pc:docMkLst>
        <pc:docMk/>
      </pc:docMkLst>
      <pc:sldChg chg="modSp mod">
        <pc:chgData name="Ts. Dr. Vinothini Kasinathan" userId="70b93dc6-b35b-4f6d-beda-89e34b0115d0" providerId="ADAL" clId="{F07693A4-78A0-41FF-867F-3531A65D1BAA}" dt="2022-09-19T02:54:29.600" v="3" actId="20577"/>
        <pc:sldMkLst>
          <pc:docMk/>
          <pc:sldMk cId="1010305483" sldId="281"/>
        </pc:sldMkLst>
        <pc:spChg chg="mod">
          <ac:chgData name="Ts. Dr. Vinothini Kasinathan" userId="70b93dc6-b35b-4f6d-beda-89e34b0115d0" providerId="ADAL" clId="{F07693A4-78A0-41FF-867F-3531A65D1BAA}" dt="2022-09-19T02:54:29.600" v="3" actId="20577"/>
          <ac:spMkLst>
            <pc:docMk/>
            <pc:sldMk cId="1010305483" sldId="281"/>
            <ac:spMk id="3" creationId="{00000000-0000-0000-0000-000000000000}"/>
          </ac:spMkLst>
        </pc:spChg>
      </pc:sldChg>
    </pc:docChg>
  </pc:docChgLst>
  <pc:docChgLst>
    <pc:chgData name="Ts. Dr. Vinothini Kasinathan" userId="70b93dc6-b35b-4f6d-beda-89e34b0115d0" providerId="ADAL" clId="{3D3E6FE9-901C-4A80-BF32-35EA25BADDD8}"/>
    <pc:docChg chg="modSld">
      <pc:chgData name="Ts. Dr. Vinothini Kasinathan" userId="70b93dc6-b35b-4f6d-beda-89e34b0115d0" providerId="ADAL" clId="{3D3E6FE9-901C-4A80-BF32-35EA25BADDD8}" dt="2022-12-19T00:41:35.827" v="3" actId="20577"/>
      <pc:docMkLst>
        <pc:docMk/>
      </pc:docMkLst>
      <pc:sldChg chg="modSp mod">
        <pc:chgData name="Ts. Dr. Vinothini Kasinathan" userId="70b93dc6-b35b-4f6d-beda-89e34b0115d0" providerId="ADAL" clId="{3D3E6FE9-901C-4A80-BF32-35EA25BADDD8}" dt="2022-12-19T00:41:35.827" v="3" actId="20577"/>
        <pc:sldMkLst>
          <pc:docMk/>
          <pc:sldMk cId="1010305483" sldId="281"/>
        </pc:sldMkLst>
        <pc:spChg chg="mod">
          <ac:chgData name="Ts. Dr. Vinothini Kasinathan" userId="70b93dc6-b35b-4f6d-beda-89e34b0115d0" providerId="ADAL" clId="{3D3E6FE9-901C-4A80-BF32-35EA25BADDD8}" dt="2022-12-19T00:41:35.827" v="3" actId="20577"/>
          <ac:spMkLst>
            <pc:docMk/>
            <pc:sldMk cId="1010305483" sldId="281"/>
            <ac:spMk id="3" creationId="{00000000-0000-0000-0000-000000000000}"/>
          </ac:spMkLst>
        </pc:spChg>
      </pc:sldChg>
    </pc:docChg>
  </pc:docChgLst>
  <pc:docChgLst>
    <pc:chgData name="Assoc. Prof. Ts. Dr. Vinothini Kasinathan" userId="70b93dc6-b35b-4f6d-beda-89e34b0115d0" providerId="ADAL" clId="{2E7423B4-49AA-4A27-A908-C0C561720AAE}"/>
    <pc:docChg chg="modSld">
      <pc:chgData name="Assoc. Prof. Ts. Dr. Vinothini Kasinathan" userId="70b93dc6-b35b-4f6d-beda-89e34b0115d0" providerId="ADAL" clId="{2E7423B4-49AA-4A27-A908-C0C561720AAE}" dt="2023-04-07T11:39:16.353" v="24" actId="20577"/>
      <pc:docMkLst>
        <pc:docMk/>
      </pc:docMkLst>
      <pc:sldChg chg="modSp mod">
        <pc:chgData name="Assoc. Prof. Ts. Dr. Vinothini Kasinathan" userId="70b93dc6-b35b-4f6d-beda-89e34b0115d0" providerId="ADAL" clId="{2E7423B4-49AA-4A27-A908-C0C561720AAE}" dt="2023-04-07T11:39:16.353" v="24" actId="20577"/>
        <pc:sldMkLst>
          <pc:docMk/>
          <pc:sldMk cId="1010305483" sldId="281"/>
        </pc:sldMkLst>
        <pc:spChg chg="mod">
          <ac:chgData name="Assoc. Prof. Ts. Dr. Vinothini Kasinathan" userId="70b93dc6-b35b-4f6d-beda-89e34b0115d0" providerId="ADAL" clId="{2E7423B4-49AA-4A27-A908-C0C561720AAE}" dt="2023-04-07T11:39:16.353" v="24" actId="20577"/>
          <ac:spMkLst>
            <pc:docMk/>
            <pc:sldMk cId="1010305483" sldId="281"/>
            <ac:spMk id="3" creationId="{00000000-0000-0000-0000-000000000000}"/>
          </ac:spMkLst>
        </pc:spChg>
      </pc:sldChg>
    </pc:docChg>
  </pc:docChgLst>
  <pc:docChgLst>
    <pc:chgData name="Ts. Dr. Vinothini Kasinathan" userId="70b93dc6-b35b-4f6d-beda-89e34b0115d0" providerId="ADAL" clId="{BEF9F91E-5994-4055-997D-D8B0192426A0}"/>
    <pc:docChg chg="modSld">
      <pc:chgData name="Ts. Dr. Vinothini Kasinathan" userId="70b93dc6-b35b-4f6d-beda-89e34b0115d0" providerId="ADAL" clId="{BEF9F91E-5994-4055-997D-D8B0192426A0}" dt="2022-04-20T06:07:32.704" v="9" actId="20577"/>
      <pc:docMkLst>
        <pc:docMk/>
      </pc:docMkLst>
      <pc:sldChg chg="modSp mod">
        <pc:chgData name="Ts. Dr. Vinothini Kasinathan" userId="70b93dc6-b35b-4f6d-beda-89e34b0115d0" providerId="ADAL" clId="{BEF9F91E-5994-4055-997D-D8B0192426A0}" dt="2022-04-20T06:07:32.704" v="9" actId="20577"/>
        <pc:sldMkLst>
          <pc:docMk/>
          <pc:sldMk cId="1010305483" sldId="281"/>
        </pc:sldMkLst>
        <pc:spChg chg="mod">
          <ac:chgData name="Ts. Dr. Vinothini Kasinathan" userId="70b93dc6-b35b-4f6d-beda-89e34b0115d0" providerId="ADAL" clId="{BEF9F91E-5994-4055-997D-D8B0192426A0}" dt="2022-04-20T06:07:32.704" v="9" actId="20577"/>
          <ac:spMkLst>
            <pc:docMk/>
            <pc:sldMk cId="1010305483" sldId="281"/>
            <ac:spMk id="3" creationId="{00000000-0000-0000-0000-000000000000}"/>
          </ac:spMkLst>
        </pc:spChg>
      </pc:sldChg>
    </pc:docChg>
  </pc:docChgLst>
  <pc:docChgLst>
    <pc:chgData name="Assoc. Prof. Ts. Dr. Vinothini Kasinathan" userId="70b93dc6-b35b-4f6d-beda-89e34b0115d0" providerId="ADAL" clId="{7AA8FF9E-D626-41B7-A9FE-77AA5E6394FD}"/>
    <pc:docChg chg="modSld">
      <pc:chgData name="Assoc. Prof. Ts. Dr. Vinothini Kasinathan" userId="70b93dc6-b35b-4f6d-beda-89e34b0115d0" providerId="ADAL" clId="{7AA8FF9E-D626-41B7-A9FE-77AA5E6394FD}" dt="2023-01-18T05:39:08.654" v="5" actId="20577"/>
      <pc:docMkLst>
        <pc:docMk/>
      </pc:docMkLst>
      <pc:sldChg chg="modSp mod">
        <pc:chgData name="Assoc. Prof. Ts. Dr. Vinothini Kasinathan" userId="70b93dc6-b35b-4f6d-beda-89e34b0115d0" providerId="ADAL" clId="{7AA8FF9E-D626-41B7-A9FE-77AA5E6394FD}" dt="2023-01-18T05:39:08.654" v="5" actId="20577"/>
        <pc:sldMkLst>
          <pc:docMk/>
          <pc:sldMk cId="1010305483" sldId="281"/>
        </pc:sldMkLst>
        <pc:spChg chg="mod">
          <ac:chgData name="Assoc. Prof. Ts. Dr. Vinothini Kasinathan" userId="70b93dc6-b35b-4f6d-beda-89e34b0115d0" providerId="ADAL" clId="{7AA8FF9E-D626-41B7-A9FE-77AA5E6394FD}" dt="2023-01-18T05:39:08.654" v="5" actId="20577"/>
          <ac:spMkLst>
            <pc:docMk/>
            <pc:sldMk cId="1010305483" sldId="281"/>
            <ac:spMk id="3" creationId="{00000000-0000-0000-0000-000000000000}"/>
          </ac:spMkLst>
        </pc:spChg>
      </pc:sldChg>
    </pc:docChg>
  </pc:docChgLst>
  <pc:docChgLst>
    <pc:chgData name="Ts. Dr. Vinothini Kasinathan" userId="70b93dc6-b35b-4f6d-beda-89e34b0115d0" providerId="ADAL" clId="{4DE639FB-935B-457A-8420-507128CF2C23}"/>
    <pc:docChg chg="custSel modSld">
      <pc:chgData name="Ts. Dr. Vinothini Kasinathan" userId="70b93dc6-b35b-4f6d-beda-89e34b0115d0" providerId="ADAL" clId="{4DE639FB-935B-457A-8420-507128CF2C23}" dt="2022-05-31T08:38:10.984" v="24" actId="20577"/>
      <pc:docMkLst>
        <pc:docMk/>
      </pc:docMkLst>
      <pc:sldChg chg="addSp modSp mod">
        <pc:chgData name="Ts. Dr. Vinothini Kasinathan" userId="70b93dc6-b35b-4f6d-beda-89e34b0115d0" providerId="ADAL" clId="{4DE639FB-935B-457A-8420-507128CF2C23}" dt="2022-05-31T08:38:10.984" v="24" actId="20577"/>
        <pc:sldMkLst>
          <pc:docMk/>
          <pc:sldMk cId="1010305483" sldId="281"/>
        </pc:sldMkLst>
        <pc:spChg chg="mod">
          <ac:chgData name="Ts. Dr. Vinothini Kasinathan" userId="70b93dc6-b35b-4f6d-beda-89e34b0115d0" providerId="ADAL" clId="{4DE639FB-935B-457A-8420-507128CF2C23}" dt="2022-05-31T08:38:10.984" v="24" actId="20577"/>
          <ac:spMkLst>
            <pc:docMk/>
            <pc:sldMk cId="1010305483" sldId="281"/>
            <ac:spMk id="3" creationId="{00000000-0000-0000-0000-000000000000}"/>
          </ac:spMkLst>
        </pc:spChg>
        <pc:spChg chg="add mod">
          <ac:chgData name="Ts. Dr. Vinothini Kasinathan" userId="70b93dc6-b35b-4f6d-beda-89e34b0115d0" providerId="ADAL" clId="{4DE639FB-935B-457A-8420-507128CF2C23}" dt="2022-05-13T01:05:07.206" v="22" actId="20577"/>
          <ac:spMkLst>
            <pc:docMk/>
            <pc:sldMk cId="1010305483" sldId="281"/>
            <ac:spMk id="13" creationId="{AA120E3E-315A-468E-BB88-E7C31E66CF98}"/>
          </ac:spMkLst>
        </pc:spChg>
      </pc:sldChg>
    </pc:docChg>
  </pc:docChgLst>
  <pc:docChgLst>
    <pc:chgData name="Assoc. Prof. Ts. Dr. Vinothini Kasinathan" userId="70b93dc6-b35b-4f6d-beda-89e34b0115d0" providerId="ADAL" clId="{D435A1A4-035A-42B9-AE2E-700BE4FF5B9F}"/>
    <pc:docChg chg="modSld">
      <pc:chgData name="Assoc. Prof. Ts. Dr. Vinothini Kasinathan" userId="70b93dc6-b35b-4f6d-beda-89e34b0115d0" providerId="ADAL" clId="{D435A1A4-035A-42B9-AE2E-700BE4FF5B9F}" dt="2023-05-12T06:59:50.999" v="11" actId="20577"/>
      <pc:docMkLst>
        <pc:docMk/>
      </pc:docMkLst>
      <pc:sldChg chg="modSp mod">
        <pc:chgData name="Assoc. Prof. Ts. Dr. Vinothini Kasinathan" userId="70b93dc6-b35b-4f6d-beda-89e34b0115d0" providerId="ADAL" clId="{D435A1A4-035A-42B9-AE2E-700BE4FF5B9F}" dt="2023-05-12T06:59:50.999" v="11" actId="20577"/>
        <pc:sldMkLst>
          <pc:docMk/>
          <pc:sldMk cId="1010305483" sldId="281"/>
        </pc:sldMkLst>
        <pc:spChg chg="mod">
          <ac:chgData name="Assoc. Prof. Ts. Dr. Vinothini Kasinathan" userId="70b93dc6-b35b-4f6d-beda-89e34b0115d0" providerId="ADAL" clId="{D435A1A4-035A-42B9-AE2E-700BE4FF5B9F}" dt="2023-05-12T06:59:50.999" v="11" actId="20577"/>
          <ac:spMkLst>
            <pc:docMk/>
            <pc:sldMk cId="1010305483" sldId="28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D1D820-DAEC-4CC1-95D5-2D7FDA634FA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44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81BA68-BC59-4A59-9827-B63CD359E84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8102" y="8829995"/>
            <a:ext cx="2982119" cy="4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F047EA-E500-4BEF-B6B0-CC2DCCA3D118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8102" y="8829995"/>
            <a:ext cx="2982119" cy="4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A20CB0-D001-41A3-A3E5-1084DB208BA4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8102" y="8829995"/>
            <a:ext cx="2982119" cy="4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0396D0-B160-4B33-9990-73F796D307AA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8102" y="8829995"/>
            <a:ext cx="2982119" cy="4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3026C3-8581-4864-A785-B6D9D12083BB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8102" y="8829995"/>
            <a:ext cx="2982119" cy="4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F508EE-6C0F-45C5-82B3-1F1EE5452D8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8102" y="8829995"/>
            <a:ext cx="2982119" cy="4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3B7E3F-C9BA-49BF-A8CF-C1B732EB2D37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8102" y="8829995"/>
            <a:ext cx="2982119" cy="4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1122" indent="-2888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5573" indent="-23111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7802" indent="-23111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0031" indent="-23111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995B84-4512-424A-BA4F-5042080EFEAE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8074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3352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612112C3-AC17-4E74-B881-2287FEE44B5A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22687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386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148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866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0558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5007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98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184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08211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50658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CT017-3-1 Introduction to Artificial Intelligence 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Knowledge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Representation 2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350000" y="6635958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A6099D97-C420-40C4-931A-50AEB9C929F8}" type="slidenum">
              <a:rPr lang="en-GB" sz="800" smtClean="0">
                <a:latin typeface="Calibri" pitchFamily="34" charset="0"/>
                <a:cs typeface="Calibri" pitchFamily="34" charset="0"/>
              </a:r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20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Knowledge Representation 2_ Semantic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/>
              <a:t>Introduction to AI</a:t>
            </a:r>
          </a:p>
          <a:p>
            <a:r>
              <a:rPr lang="en-US" sz="1400" dirty="0"/>
              <a:t>CT017-3-1 </a:t>
            </a:r>
            <a:r>
              <a:rPr lang="en-US" sz="1400" dirty="0" err="1"/>
              <a:t>Ver</a:t>
            </a:r>
            <a:r>
              <a:rPr lang="en-US" sz="1400" dirty="0"/>
              <a:t> 1.0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51A10D-1356-4331-86DE-3F7894A94D49}"/>
              </a:ext>
            </a:extLst>
          </p:cNvPr>
          <p:cNvSpPr/>
          <p:nvPr/>
        </p:nvSpPr>
        <p:spPr>
          <a:xfrm>
            <a:off x="2484783" y="57312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https://www.youtube.com/watch?v=9EsumyUT6Fg&amp;list=RDIAF3c_FiWaQ&amp;index=3</a:t>
            </a:r>
          </a:p>
        </p:txBody>
      </p:sp>
    </p:spTree>
    <p:extLst>
      <p:ext uri="{BB962C8B-B14F-4D97-AF65-F5344CB8AC3E}">
        <p14:creationId xmlns:p14="http://schemas.microsoft.com/office/powerpoint/2010/main" val="11027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defTabSz="762000"/>
            <a:r>
              <a:rPr lang="en-GB" dirty="0"/>
              <a:t>	</a:t>
            </a:r>
            <a:r>
              <a:rPr lang="en-GB" b="1" dirty="0">
                <a:solidFill>
                  <a:srgbClr val="002060"/>
                </a:solidFill>
              </a:rPr>
              <a:t>Evaluation of SN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15300" cy="5181600"/>
          </a:xfrm>
          <a:noFill/>
        </p:spPr>
        <p:txBody>
          <a:bodyPr lIns="90488" tIns="44450" rIns="90488" bIns="44450"/>
          <a:lstStyle/>
          <a:p>
            <a:pPr defTabSz="762000"/>
            <a:r>
              <a:rPr lang="en-GB" dirty="0"/>
              <a:t>Advantages</a:t>
            </a:r>
          </a:p>
          <a:p>
            <a:pPr lvl="1" defTabSz="762000"/>
            <a:r>
              <a:rPr lang="en-GB" sz="2400" dirty="0"/>
              <a:t>easy to understand, good at describing declarative knowledge</a:t>
            </a:r>
          </a:p>
          <a:p>
            <a:pPr lvl="1" defTabSz="762000"/>
            <a:r>
              <a:rPr lang="en-GB" sz="2400" dirty="0"/>
              <a:t>Key feature: inheritance </a:t>
            </a:r>
          </a:p>
          <a:p>
            <a:pPr lvl="2" defTabSz="762000"/>
            <a:r>
              <a:rPr lang="en-GB" dirty="0"/>
              <a:t>economy  of effort: inference achieved through links</a:t>
            </a:r>
          </a:p>
          <a:p>
            <a:pPr lvl="1" defTabSz="762000"/>
            <a:r>
              <a:rPr lang="en-GB" sz="2400" dirty="0"/>
              <a:t>reduce search time (nodes are  connected to related nodes)</a:t>
            </a:r>
          </a:p>
          <a:p>
            <a:pPr lvl="1" defTabSz="762000"/>
            <a:r>
              <a:rPr lang="en-GB" sz="2400" dirty="0"/>
              <a:t>flexibility in adding new nodes</a:t>
            </a:r>
          </a:p>
          <a:p>
            <a:pPr lvl="1" defTabSz="762000"/>
            <a:r>
              <a:rPr lang="en-GB" sz="2400" dirty="0"/>
              <a:t>closer to human information storage</a:t>
            </a:r>
          </a:p>
          <a:p>
            <a:pPr defTabSz="762000"/>
            <a:endParaRPr lang="en-GB" sz="2400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A95155-1698-466C-A2BB-488248938B87}" type="slidenum">
              <a:rPr lang="en-US" smtClean="0">
                <a:solidFill>
                  <a:schemeClr val="bg1"/>
                </a:solidFill>
              </a:rPr>
              <a:pPr eaLnBrk="1" hangingPunct="1"/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627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Evaluation of SN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/>
            <a:r>
              <a:rPr lang="en-GB" dirty="0"/>
              <a:t>Limitations</a:t>
            </a:r>
          </a:p>
          <a:p>
            <a:pPr lvl="1" defTabSz="762000"/>
            <a:r>
              <a:rPr lang="en-GB" sz="3200" dirty="0"/>
              <a:t>no standard representation</a:t>
            </a:r>
          </a:p>
          <a:p>
            <a:pPr lvl="1" defTabSz="762000"/>
            <a:r>
              <a:rPr lang="en-GB" sz="3200" dirty="0"/>
              <a:t>exceptions are difficult to handle (inherit all features)</a:t>
            </a:r>
          </a:p>
          <a:p>
            <a:pPr lvl="1" defTabSz="762000"/>
            <a:r>
              <a:rPr lang="en-GB" sz="3200" dirty="0"/>
              <a:t>sequence and time difficult to capture </a:t>
            </a:r>
          </a:p>
          <a:p>
            <a:pPr lvl="1" defTabSz="762000"/>
            <a:r>
              <a:rPr lang="en-GB" sz="3200" dirty="0"/>
              <a:t>difficult to represent procedural knowledge, negation, </a:t>
            </a:r>
          </a:p>
          <a:p>
            <a:pPr defTabSz="7620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4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8"/>
          <p:cNvSpPr>
            <a:spLocks noGrp="1" noChangeArrowheads="1"/>
          </p:cNvSpPr>
          <p:nvPr>
            <p:ph type="title"/>
          </p:nvPr>
        </p:nvSpPr>
        <p:spPr>
          <a:xfrm>
            <a:off x="342900" y="31750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Semantic networks: bird classification</a:t>
            </a:r>
          </a:p>
        </p:txBody>
      </p:sp>
      <p:sp>
        <p:nvSpPr>
          <p:cNvPr id="12291" name="Oval 49"/>
          <p:cNvSpPr>
            <a:spLocks noChangeArrowheads="1"/>
          </p:cNvSpPr>
          <p:nvPr/>
        </p:nvSpPr>
        <p:spPr bwMode="auto">
          <a:xfrm>
            <a:off x="2514600" y="1524000"/>
            <a:ext cx="1676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bird</a:t>
            </a:r>
          </a:p>
        </p:txBody>
      </p:sp>
      <p:sp>
        <p:nvSpPr>
          <p:cNvPr id="12292" name="Oval 50"/>
          <p:cNvSpPr>
            <a:spLocks noChangeArrowheads="1"/>
          </p:cNvSpPr>
          <p:nvPr/>
        </p:nvSpPr>
        <p:spPr bwMode="auto">
          <a:xfrm>
            <a:off x="5486400" y="1524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wings</a:t>
            </a:r>
          </a:p>
        </p:txBody>
      </p:sp>
      <p:sp>
        <p:nvSpPr>
          <p:cNvPr id="12293" name="Oval 51"/>
          <p:cNvSpPr>
            <a:spLocks noChangeArrowheads="1"/>
          </p:cNvSpPr>
          <p:nvPr/>
        </p:nvSpPr>
        <p:spPr bwMode="auto">
          <a:xfrm>
            <a:off x="5181600" y="37338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sing</a:t>
            </a:r>
          </a:p>
        </p:txBody>
      </p:sp>
      <p:sp>
        <p:nvSpPr>
          <p:cNvPr id="12294" name="Oval 52"/>
          <p:cNvSpPr>
            <a:spLocks noChangeArrowheads="1"/>
          </p:cNvSpPr>
          <p:nvPr/>
        </p:nvSpPr>
        <p:spPr bwMode="auto">
          <a:xfrm>
            <a:off x="5562600" y="2667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fly</a:t>
            </a:r>
          </a:p>
        </p:txBody>
      </p:sp>
      <p:sp>
        <p:nvSpPr>
          <p:cNvPr id="12295" name="Oval 53"/>
          <p:cNvSpPr>
            <a:spLocks noChangeArrowheads="1"/>
          </p:cNvSpPr>
          <p:nvPr/>
        </p:nvSpPr>
        <p:spPr bwMode="auto">
          <a:xfrm>
            <a:off x="1524000" y="4572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canary</a:t>
            </a:r>
          </a:p>
        </p:txBody>
      </p:sp>
      <p:sp>
        <p:nvSpPr>
          <p:cNvPr id="12296" name="Oval 54"/>
          <p:cNvSpPr>
            <a:spLocks noChangeArrowheads="1"/>
          </p:cNvSpPr>
          <p:nvPr/>
        </p:nvSpPr>
        <p:spPr bwMode="auto">
          <a:xfrm>
            <a:off x="3779838" y="2420938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yellow</a:t>
            </a:r>
          </a:p>
        </p:txBody>
      </p:sp>
      <p:sp>
        <p:nvSpPr>
          <p:cNvPr id="12297" name="Oval 55"/>
          <p:cNvSpPr>
            <a:spLocks noChangeArrowheads="1"/>
          </p:cNvSpPr>
          <p:nvPr/>
        </p:nvSpPr>
        <p:spPr bwMode="auto">
          <a:xfrm>
            <a:off x="3657600" y="4572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small</a:t>
            </a:r>
          </a:p>
        </p:txBody>
      </p:sp>
      <p:sp>
        <p:nvSpPr>
          <p:cNvPr id="12298" name="Oval 56"/>
          <p:cNvSpPr>
            <a:spLocks noChangeArrowheads="1"/>
          </p:cNvSpPr>
          <p:nvPr/>
        </p:nvSpPr>
        <p:spPr bwMode="auto">
          <a:xfrm>
            <a:off x="2411413" y="3141663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tweety</a:t>
            </a:r>
          </a:p>
        </p:txBody>
      </p:sp>
      <p:sp>
        <p:nvSpPr>
          <p:cNvPr id="12299" name="Oval 57"/>
          <p:cNvSpPr>
            <a:spLocks noChangeArrowheads="1"/>
          </p:cNvSpPr>
          <p:nvPr/>
        </p:nvSpPr>
        <p:spPr bwMode="auto">
          <a:xfrm>
            <a:off x="611188" y="2492375"/>
            <a:ext cx="15240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animal</a:t>
            </a:r>
          </a:p>
        </p:txBody>
      </p:sp>
      <p:sp>
        <p:nvSpPr>
          <p:cNvPr id="12300" name="Text Box 60"/>
          <p:cNvSpPr txBox="1">
            <a:spLocks noChangeArrowheads="1"/>
          </p:cNvSpPr>
          <p:nvPr/>
        </p:nvSpPr>
        <p:spPr bwMode="auto">
          <a:xfrm>
            <a:off x="6096000" y="4953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2301" name="Text Box 61"/>
          <p:cNvSpPr txBox="1">
            <a:spLocks noChangeArrowheads="1"/>
          </p:cNvSpPr>
          <p:nvPr/>
        </p:nvSpPr>
        <p:spPr bwMode="auto">
          <a:xfrm>
            <a:off x="5559425" y="5465763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A set of concepts</a:t>
            </a:r>
          </a:p>
        </p:txBody>
      </p:sp>
      <p:sp>
        <p:nvSpPr>
          <p:cNvPr id="12302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2477DF-C3FE-448A-852F-EE6CE256E7B0}" type="slidenum">
              <a:rPr 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025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2514600" y="2057400"/>
            <a:ext cx="914400" cy="267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09800" y="2819400"/>
            <a:ext cx="447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GB"/>
              <a:t>isa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2901950" y="4959350"/>
            <a:ext cx="9017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901950" y="495300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191000" y="1863725"/>
            <a:ext cx="129540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1905000"/>
            <a:ext cx="14351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191000" y="1863725"/>
            <a:ext cx="128270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500563" y="1484313"/>
            <a:ext cx="955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/>
              <a:t>has_part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926013" y="2286000"/>
            <a:ext cx="498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/>
              <a:t>can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545013" y="2743200"/>
            <a:ext cx="4984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GB"/>
              <a:t>can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027363" y="4543425"/>
            <a:ext cx="536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/>
              <a:t>size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103563" y="5305425"/>
            <a:ext cx="7778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/>
              <a:t>colour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2209800" y="525780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258888" y="5516563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instance 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title"/>
          </p:nvPr>
        </p:nvSpPr>
        <p:spPr>
          <a:xfrm>
            <a:off x="317500" y="27940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Semantic networks: bird classification</a:t>
            </a: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2514600" y="1524000"/>
            <a:ext cx="16764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bird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5486400" y="1524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wings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5181600" y="37338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sing</a:t>
            </a:r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5562600" y="2667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fly</a:t>
            </a:r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1524000" y="4572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canary</a:t>
            </a: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3886200" y="54864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yellow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3657600" y="45720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small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1562100" y="5905500"/>
            <a:ext cx="1371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tweety</a:t>
            </a:r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0" y="1371600"/>
            <a:ext cx="15240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/>
              <a:t>animal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1524000" y="1676400"/>
            <a:ext cx="9906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1812925" y="11080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isa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096000" y="4953000"/>
            <a:ext cx="2165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Bird has wings, </a:t>
            </a:r>
          </a:p>
          <a:p>
            <a:pPr eaLnBrk="1" hangingPunct="1"/>
            <a:r>
              <a:rPr lang="en-GB" u="sng"/>
              <a:t>and</a:t>
            </a:r>
            <a:r>
              <a:rPr lang="en-GB"/>
              <a:t> can fly </a:t>
            </a:r>
            <a:r>
              <a:rPr lang="en-GB" u="sng"/>
              <a:t>and</a:t>
            </a:r>
            <a:r>
              <a:rPr lang="en-GB"/>
              <a:t> </a:t>
            </a:r>
          </a:p>
          <a:p>
            <a:pPr eaLnBrk="1" hangingPunct="1"/>
            <a:r>
              <a:rPr lang="en-GB"/>
              <a:t>can sing</a:t>
            </a:r>
          </a:p>
        </p:txBody>
      </p:sp>
      <p:sp>
        <p:nvSpPr>
          <p:cNvPr id="13341" name="Footer Placeholder 2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DCD32B-9CAA-4FD3-8672-2874D59B714A}" type="slidenum">
              <a:rPr 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699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Quick 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following to semantic net</a:t>
            </a:r>
          </a:p>
          <a:p>
            <a:endParaRPr lang="en-US" dirty="0"/>
          </a:p>
          <a:p>
            <a:r>
              <a:rPr lang="en-US" sz="2000" dirty="0"/>
              <a:t>Tom is a cat.</a:t>
            </a:r>
          </a:p>
          <a:p>
            <a:r>
              <a:rPr lang="en-US" sz="2000" dirty="0"/>
              <a:t>Tom caught a bird.</a:t>
            </a:r>
          </a:p>
          <a:p>
            <a:r>
              <a:rPr lang="en-US" sz="2000" dirty="0"/>
              <a:t>Tom is owned by John.</a:t>
            </a:r>
          </a:p>
          <a:p>
            <a:r>
              <a:rPr lang="en-US" sz="2000" dirty="0"/>
              <a:t>Tom is ginger in </a:t>
            </a:r>
            <a:r>
              <a:rPr lang="en-US" sz="2000" dirty="0" err="1"/>
              <a:t>colour</a:t>
            </a:r>
            <a:r>
              <a:rPr lang="en-US" sz="2000" dirty="0"/>
              <a:t>.</a:t>
            </a:r>
          </a:p>
          <a:p>
            <a:r>
              <a:rPr lang="en-US" sz="2000" dirty="0"/>
              <a:t>Cats like cream.</a:t>
            </a:r>
          </a:p>
          <a:p>
            <a:r>
              <a:rPr lang="en-US" sz="2000" dirty="0"/>
              <a:t>The cat sat on the mat.</a:t>
            </a:r>
          </a:p>
          <a:p>
            <a:r>
              <a:rPr lang="en-US" sz="2000" dirty="0"/>
              <a:t>A cat is a mammal.</a:t>
            </a:r>
          </a:p>
          <a:p>
            <a:r>
              <a:rPr lang="en-US" sz="2000" dirty="0"/>
              <a:t>A bird is an animal.</a:t>
            </a:r>
          </a:p>
          <a:p>
            <a:r>
              <a:rPr lang="en-US" sz="2000" dirty="0"/>
              <a:t>All mammals are animals.</a:t>
            </a:r>
          </a:p>
          <a:p>
            <a:r>
              <a:rPr lang="en-US" sz="2000" dirty="0"/>
              <a:t>Mammals have fur.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213185" y="2546430"/>
            <a:ext cx="1794076" cy="8796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5492" y="28016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222603" y="2720051"/>
            <a:ext cx="1494360" cy="7060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7925" y="2893671"/>
            <a:ext cx="886870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07261" y="2986268"/>
            <a:ext cx="12153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07261" y="2430684"/>
            <a:ext cx="1307939" cy="37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Isa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10223" y="4896091"/>
            <a:ext cx="1765139" cy="90282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7894" y="53359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bird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210185" y="3426106"/>
            <a:ext cx="507709" cy="1469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494879" y="3960019"/>
            <a:ext cx="138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Caught_a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9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Tutorial(answer) - Semantic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850" y="1697038"/>
            <a:ext cx="6245225" cy="4525962"/>
          </a:xfrm>
          <a:noFill/>
        </p:spPr>
      </p:pic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F18C2D-F2CE-4D30-9EAB-87863B35AB7C}" type="slidenum">
              <a:rPr lang="en-US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85763" y="13541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sz="1800"/>
              <a:t>A direct Prolog representation can be used, with classes represented by</a:t>
            </a:r>
          </a:p>
          <a:p>
            <a:pPr>
              <a:buFontTx/>
              <a:buNone/>
            </a:pPr>
            <a:r>
              <a:rPr lang="en-US" sz="1800"/>
              <a:t>predicates, thus:</a:t>
            </a:r>
          </a:p>
          <a:p>
            <a:r>
              <a:rPr lang="en-US" sz="1800" i="1"/>
              <a:t>cat(tom).</a:t>
            </a:r>
          </a:p>
          <a:p>
            <a:r>
              <a:rPr lang="en-US" sz="1800" i="1"/>
              <a:t>cat(cat1).</a:t>
            </a:r>
          </a:p>
          <a:p>
            <a:r>
              <a:rPr lang="en-US" sz="1800" i="1"/>
              <a:t>mat(mat1).</a:t>
            </a:r>
          </a:p>
          <a:p>
            <a:r>
              <a:rPr lang="en-US" sz="1800" i="1"/>
              <a:t>sat_on(cat1,mat1).</a:t>
            </a:r>
          </a:p>
          <a:p>
            <a:r>
              <a:rPr lang="en-US" sz="1800" i="1"/>
              <a:t>bird(bird1).</a:t>
            </a:r>
          </a:p>
          <a:p>
            <a:r>
              <a:rPr lang="en-US" sz="1800" i="1"/>
              <a:t>caught(tom,bird1).</a:t>
            </a:r>
          </a:p>
          <a:p>
            <a:r>
              <a:rPr lang="en-US" sz="1800" i="1"/>
              <a:t>like(X,cream) :– cat(X).</a:t>
            </a:r>
          </a:p>
          <a:p>
            <a:r>
              <a:rPr lang="en-US" sz="1800" i="1"/>
              <a:t>mammal(X) :– cat(X).</a:t>
            </a:r>
          </a:p>
          <a:p>
            <a:r>
              <a:rPr lang="en-US" sz="1800" i="1"/>
              <a:t>has(X,fur) :– mammal(X).</a:t>
            </a:r>
          </a:p>
          <a:p>
            <a:r>
              <a:rPr lang="en-US" sz="1800" i="1"/>
              <a:t>animal(X) :– mammal(X).</a:t>
            </a:r>
          </a:p>
          <a:p>
            <a:r>
              <a:rPr lang="en-US" sz="1800" i="1"/>
              <a:t>animal(X) :– bird(X).</a:t>
            </a:r>
          </a:p>
          <a:p>
            <a:r>
              <a:rPr lang="en-US" sz="1800" i="1"/>
              <a:t>owns(john,tom).</a:t>
            </a:r>
          </a:p>
          <a:p>
            <a:r>
              <a:rPr lang="en-US" sz="1800" i="1"/>
              <a:t>is_coloured(tom,ginger).</a:t>
            </a: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Tutorial(answer) - Semantic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62AFFA-A8BC-45C9-9473-2BDA55EA65BF}" type="slidenum">
              <a:rPr lang="en-US" smtClean="0">
                <a:solidFill>
                  <a:schemeClr val="bg1"/>
                </a:solidFill>
              </a:rPr>
              <a:pPr eaLnBrk="1" hangingPunct="1"/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5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Semantic Networks for representing knowledge has particular  advantages:</a:t>
            </a:r>
          </a:p>
          <a:p>
            <a:r>
              <a:rPr lang="en-US" sz="2400" dirty="0"/>
              <a:t>structure the knowledge</a:t>
            </a:r>
          </a:p>
          <a:p>
            <a:r>
              <a:rPr lang="en-US" sz="2400" dirty="0"/>
              <a:t>a hierarchy of default values </a:t>
            </a:r>
          </a:p>
          <a:p>
            <a:r>
              <a:rPr lang="en-US" sz="2400" dirty="0"/>
              <a:t>powerful representational possibilities as a result of “is a” and “is a part of” inheritance hierarchies.</a:t>
            </a:r>
          </a:p>
          <a:p>
            <a:r>
              <a:rPr lang="en-US" sz="2400" dirty="0"/>
              <a:t>Semantic network is extremely general, and that can actually be a disadvantage. </a:t>
            </a:r>
          </a:p>
          <a:p>
            <a:r>
              <a:rPr lang="en-US" sz="2400" dirty="0"/>
              <a:t>For it to be a useful tool, it must be much refined, and a clear syntax and semantics need to be worked out.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36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network – in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1.0 ? – html – 1 way communication</a:t>
            </a:r>
          </a:p>
          <a:p>
            <a:r>
              <a:rPr lang="en-US" dirty="0"/>
              <a:t>Web 2.0? – social media</a:t>
            </a:r>
          </a:p>
          <a:p>
            <a:r>
              <a:rPr lang="en-US" dirty="0"/>
              <a:t>Web 3.0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Slide </a:t>
            </a:r>
            <a:fld id="{612112C3-AC17-4E74-B881-2287FEE44B5A}" type="slidenum">
              <a:rPr lang="en-GB" smtClean="0"/>
              <a:pPr>
                <a:defRPr/>
              </a:pPr>
              <a:t>18</a:t>
            </a:fld>
            <a:r>
              <a:rPr lang="en-GB"/>
              <a:t> of 9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963" y="2539919"/>
            <a:ext cx="3048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045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en-US" dirty="0"/>
              <a:t>Semantic network / Semantic net</a:t>
            </a:r>
          </a:p>
          <a:p>
            <a:endParaRPr lang="en-US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270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Uninformed Search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to</a:t>
            </a:r>
          </a:p>
          <a:p>
            <a:pPr marL="0" indent="0">
              <a:buNone/>
            </a:pPr>
            <a:r>
              <a:rPr lang="en-US" dirty="0"/>
              <a:t>Semantic networks represent dependencies between concepts or topics, and thus are well-suited not only for  processing by computers but also for knowledge transfer </a:t>
            </a:r>
          </a:p>
          <a:p>
            <a:endParaRPr lang="en-US" altLang="zh-TW" b="1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128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Semantic network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</a:rPr>
              <a:t>Relationship</a:t>
            </a: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b="1" dirty="0"/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3" y="304800"/>
            <a:ext cx="7772400" cy="836613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002060"/>
                </a:solidFill>
              </a:rPr>
              <a:t>    </a:t>
            </a:r>
            <a:r>
              <a:rPr lang="en-GB" b="1" dirty="0">
                <a:solidFill>
                  <a:srgbClr val="002060"/>
                </a:solidFill>
              </a:rPr>
              <a:t>Semantic Networks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4946650" cy="5702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/>
              <a:t>A collection of nodes and links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Nodes represent concepts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Links (arcs) are directed and labelled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Links represent relations between nodes (concepts)</a:t>
            </a:r>
          </a:p>
          <a:p>
            <a:pPr lvl="1"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</a:pPr>
            <a:r>
              <a:rPr lang="en-GB" sz="1800"/>
              <a:t>Semantic network is a directed graph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851275" y="620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6EEE07-8404-4591-8A22-C1DAEDC570E9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435260" y="4317357"/>
            <a:ext cx="1481560" cy="8796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05017" y="4317357"/>
            <a:ext cx="1481560" cy="8796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>
            <a:stCxn id="2" idx="6"/>
            <a:endCxn id="8" idx="2"/>
          </p:cNvCxnSpPr>
          <p:nvPr/>
        </p:nvCxnSpPr>
        <p:spPr bwMode="auto">
          <a:xfrm>
            <a:off x="2916820" y="4757195"/>
            <a:ext cx="29881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53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Fido is a dog, dogs have 4 legs, so Fido  </a:t>
            </a:r>
            <a:r>
              <a:rPr lang="en-US"/>
              <a:t>has legs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Question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67159" y="3507129"/>
            <a:ext cx="2291788" cy="84495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020" y="3622876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Fido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995686" y="3298785"/>
            <a:ext cx="2222339" cy="9606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3397" y="3507129"/>
            <a:ext cx="13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020992" y="3835950"/>
            <a:ext cx="2974694" cy="53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437681" y="3298785"/>
            <a:ext cx="18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isa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6169306" y="5058137"/>
            <a:ext cx="1794076" cy="77550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018" y="5278056"/>
            <a:ext cx="860907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legs</a:t>
            </a:r>
          </a:p>
        </p:txBody>
      </p:sp>
      <p:cxnSp>
        <p:nvCxnSpPr>
          <p:cNvPr id="14" name="Straight Arrow Connector 13"/>
          <p:cNvCxnSpPr>
            <a:stCxn id="6" idx="4"/>
          </p:cNvCxnSpPr>
          <p:nvPr/>
        </p:nvCxnSpPr>
        <p:spPr bwMode="auto">
          <a:xfrm>
            <a:off x="7106856" y="4259484"/>
            <a:ext cx="52085" cy="7176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097471" y="4467828"/>
            <a:ext cx="10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0498F-775C-452D-B536-899CA001DF91}"/>
              </a:ext>
            </a:extLst>
          </p:cNvPr>
          <p:cNvSpPr txBox="1"/>
          <p:nvPr/>
        </p:nvSpPr>
        <p:spPr>
          <a:xfrm>
            <a:off x="3670852" y="2690191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20E3E-315A-468E-BB88-E7C31E66CF98}"/>
              </a:ext>
            </a:extLst>
          </p:cNvPr>
          <p:cNvSpPr txBox="1"/>
          <p:nvPr/>
        </p:nvSpPr>
        <p:spPr>
          <a:xfrm>
            <a:off x="1088020" y="4977114"/>
            <a:ext cx="384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Is_a</a:t>
            </a:r>
            <a:r>
              <a:rPr lang="en-US" dirty="0"/>
              <a:t>(</a:t>
            </a:r>
            <a:r>
              <a:rPr lang="en-US" dirty="0" err="1"/>
              <a:t>Fido,Dog</a:t>
            </a:r>
            <a:r>
              <a:rPr lang="en-US" dirty="0"/>
              <a:t>) - fact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1030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77800" y="0"/>
            <a:ext cx="8172450" cy="1700213"/>
          </a:xfrm>
          <a:noFill/>
        </p:spPr>
        <p:txBody>
          <a:bodyPr lIns="90488" tIns="44450" rIns="90488" bIns="44450"/>
          <a:lstStyle/>
          <a:p>
            <a:r>
              <a:rPr lang="en-GB" dirty="0"/>
              <a:t>	</a:t>
            </a:r>
            <a:r>
              <a:rPr lang="en-GB" sz="3200" b="1" dirty="0">
                <a:solidFill>
                  <a:srgbClr val="002060"/>
                </a:solidFill>
              </a:rPr>
              <a:t>Semantic Nets: student world</a:t>
            </a:r>
            <a:br>
              <a:rPr lang="en-GB" sz="3200" b="1" dirty="0">
                <a:solidFill>
                  <a:srgbClr val="002060"/>
                </a:solidFill>
              </a:rPr>
            </a:br>
            <a:r>
              <a:rPr lang="en-GB" sz="3200" b="1" dirty="0">
                <a:solidFill>
                  <a:srgbClr val="002060"/>
                </a:solidFill>
              </a:rPr>
              <a:t> </a:t>
            </a:r>
            <a:r>
              <a:rPr lang="en-GB" sz="2800" b="1" dirty="0">
                <a:solidFill>
                  <a:srgbClr val="002060"/>
                </a:solidFill>
              </a:rPr>
              <a:t>Links between Concepts Define Meaning</a:t>
            </a:r>
            <a:endParaRPr lang="en-GB" sz="3200" b="1" dirty="0">
              <a:solidFill>
                <a:srgbClr val="002060"/>
              </a:solidFill>
            </a:endParaRPr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827088" y="4508500"/>
            <a:ext cx="931862" cy="10541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/>
            <a:r>
              <a:rPr lang="en-GB" b="1"/>
              <a:t>DB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7235825" y="3068638"/>
            <a:ext cx="931863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MSc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2124075" y="3573463"/>
            <a:ext cx="931863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/>
            <a:r>
              <a:rPr lang="en-GB" b="1"/>
              <a:t>C++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092950" y="1773238"/>
            <a:ext cx="935038" cy="10541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award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323850" y="3357563"/>
            <a:ext cx="933450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AI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940425" y="2708275"/>
            <a:ext cx="931863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BSc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3492500" y="5292725"/>
            <a:ext cx="1196975" cy="11017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>
                <a:solidFill>
                  <a:schemeClr val="tx2"/>
                </a:solidFill>
              </a:rPr>
              <a:t>F.Bloggs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097463" y="5280025"/>
            <a:ext cx="1196975" cy="11017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student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2124075" y="1628775"/>
            <a:ext cx="931863" cy="10541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/>
            <a:r>
              <a:rPr lang="en-GB" b="1"/>
              <a:t>module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71513" y="2390775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instance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827088" y="2420938"/>
            <a:ext cx="1368425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2411413" y="2708275"/>
            <a:ext cx="144462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1331913" y="2565400"/>
            <a:ext cx="936625" cy="19431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179513" y="3124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instance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411413" y="2997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instance</a:t>
            </a: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2063750" y="5284788"/>
            <a:ext cx="1196975" cy="11017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halls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496050" y="20097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isa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8080375" y="27289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isa</a:t>
            </a:r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V="1">
            <a:off x="6659563" y="2492375"/>
            <a:ext cx="360362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 flipV="1">
            <a:off x="7740650" y="2781300"/>
            <a:ext cx="71438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Footer Placeholder 2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BC9869-5F81-4928-B5D3-64FA4E71869E}" type="slidenum">
              <a:rPr 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935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96200" cy="1371600"/>
          </a:xfrm>
          <a:noFill/>
        </p:spPr>
        <p:txBody>
          <a:bodyPr lIns="90488" tIns="44450" rIns="90488" bIns="44450"/>
          <a:lstStyle/>
          <a:p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b="1" dirty="0">
                <a:solidFill>
                  <a:srgbClr val="002060"/>
                </a:solidFill>
              </a:rPr>
              <a:t>Semantic Nets: student world</a:t>
            </a:r>
            <a:br>
              <a:rPr lang="en-GB" dirty="0">
                <a:solidFill>
                  <a:srgbClr val="002060"/>
                </a:solidFill>
              </a:rPr>
            </a:b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250825" y="2492375"/>
            <a:ext cx="931863" cy="10541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/>
            <a:r>
              <a:rPr lang="en-GB" b="1"/>
              <a:t>DB</a:t>
            </a:r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5594350" y="4294188"/>
            <a:ext cx="931863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MSc</a:t>
            </a:r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1903413" y="3898900"/>
            <a:ext cx="931862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/>
            <a:r>
              <a:rPr lang="en-GB" b="1"/>
              <a:t>C++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7245350" y="1536700"/>
            <a:ext cx="935038" cy="10541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award</a:t>
            </a:r>
          </a:p>
        </p:txBody>
      </p:sp>
      <p:sp>
        <p:nvSpPr>
          <p:cNvPr id="8199" name="Oval 8"/>
          <p:cNvSpPr>
            <a:spLocks noChangeArrowheads="1"/>
          </p:cNvSpPr>
          <p:nvPr/>
        </p:nvSpPr>
        <p:spPr bwMode="auto">
          <a:xfrm>
            <a:off x="3482975" y="4116388"/>
            <a:ext cx="933450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AI</a:t>
            </a:r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>
            <a:off x="4327525" y="2339975"/>
            <a:ext cx="931863" cy="10509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BSc</a:t>
            </a:r>
          </a:p>
        </p:txBody>
      </p:sp>
      <p:sp>
        <p:nvSpPr>
          <p:cNvPr id="8201" name="Oval 10"/>
          <p:cNvSpPr>
            <a:spLocks noChangeArrowheads="1"/>
          </p:cNvSpPr>
          <p:nvPr/>
        </p:nvSpPr>
        <p:spPr bwMode="auto">
          <a:xfrm>
            <a:off x="3182938" y="5540375"/>
            <a:ext cx="1196975" cy="11017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>
                <a:solidFill>
                  <a:schemeClr val="tx2"/>
                </a:solidFill>
              </a:rPr>
              <a:t>F.Bloggs</a:t>
            </a: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V="1">
            <a:off x="5251450" y="2413000"/>
            <a:ext cx="1993900" cy="477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H="1" flipV="1">
            <a:off x="3203575" y="2565400"/>
            <a:ext cx="108108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6"/>
          <p:cNvSpPr>
            <a:spLocks noChangeShapeType="1"/>
          </p:cNvSpPr>
          <p:nvPr/>
        </p:nvSpPr>
        <p:spPr bwMode="auto">
          <a:xfrm flipV="1">
            <a:off x="6348413" y="2492375"/>
            <a:ext cx="1114425" cy="183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20"/>
          <p:cNvSpPr>
            <a:spLocks noChangeShapeType="1"/>
          </p:cNvSpPr>
          <p:nvPr/>
        </p:nvSpPr>
        <p:spPr bwMode="auto">
          <a:xfrm flipV="1">
            <a:off x="4394200" y="6127750"/>
            <a:ext cx="1701800" cy="46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21"/>
          <p:cNvSpPr>
            <a:spLocks noChangeArrowheads="1"/>
          </p:cNvSpPr>
          <p:nvPr/>
        </p:nvSpPr>
        <p:spPr bwMode="auto">
          <a:xfrm>
            <a:off x="5622925" y="2382838"/>
            <a:ext cx="447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 b="1"/>
              <a:t>isa</a:t>
            </a:r>
          </a:p>
        </p:txBody>
      </p:sp>
      <p:sp>
        <p:nvSpPr>
          <p:cNvPr id="8207" name="Oval 23"/>
          <p:cNvSpPr>
            <a:spLocks noChangeArrowheads="1"/>
          </p:cNvSpPr>
          <p:nvPr/>
        </p:nvSpPr>
        <p:spPr bwMode="auto">
          <a:xfrm>
            <a:off x="6061075" y="5486400"/>
            <a:ext cx="1196975" cy="11017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student</a:t>
            </a:r>
          </a:p>
        </p:txBody>
      </p:sp>
      <p:sp>
        <p:nvSpPr>
          <p:cNvPr id="8208" name="Line 24"/>
          <p:cNvSpPr>
            <a:spLocks noChangeShapeType="1"/>
          </p:cNvSpPr>
          <p:nvPr/>
        </p:nvSpPr>
        <p:spPr bwMode="auto">
          <a:xfrm flipV="1">
            <a:off x="3557588" y="5040313"/>
            <a:ext cx="100012" cy="715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25"/>
          <p:cNvSpPr>
            <a:spLocks noChangeArrowheads="1"/>
          </p:cNvSpPr>
          <p:nvPr/>
        </p:nvSpPr>
        <p:spPr bwMode="auto">
          <a:xfrm>
            <a:off x="2665413" y="5346700"/>
            <a:ext cx="981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GB" b="1"/>
              <a:t>enrolled</a:t>
            </a:r>
          </a:p>
        </p:txBody>
      </p:sp>
      <p:sp>
        <p:nvSpPr>
          <p:cNvPr id="8210" name="Text Box 26"/>
          <p:cNvSpPr txBox="1">
            <a:spLocks noChangeArrowheads="1"/>
          </p:cNvSpPr>
          <p:nvPr/>
        </p:nvSpPr>
        <p:spPr bwMode="auto">
          <a:xfrm>
            <a:off x="6926263" y="3248025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/>
              <a:t>isa</a:t>
            </a:r>
          </a:p>
        </p:txBody>
      </p:sp>
      <p:sp>
        <p:nvSpPr>
          <p:cNvPr id="8211" name="Text Box 27"/>
          <p:cNvSpPr txBox="1">
            <a:spLocks noChangeArrowheads="1"/>
          </p:cNvSpPr>
          <p:nvPr/>
        </p:nvSpPr>
        <p:spPr bwMode="auto">
          <a:xfrm>
            <a:off x="4433888" y="5795963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/>
              <a:t>instance</a:t>
            </a:r>
          </a:p>
        </p:txBody>
      </p:sp>
      <p:sp>
        <p:nvSpPr>
          <p:cNvPr id="8212" name="Oval 28"/>
          <p:cNvSpPr>
            <a:spLocks noChangeArrowheads="1"/>
          </p:cNvSpPr>
          <p:nvPr/>
        </p:nvSpPr>
        <p:spPr bwMode="auto">
          <a:xfrm>
            <a:off x="2195513" y="2060575"/>
            <a:ext cx="931862" cy="10541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/>
            <a:r>
              <a:rPr lang="en-GB" b="1"/>
              <a:t>module</a:t>
            </a:r>
          </a:p>
        </p:txBody>
      </p:sp>
      <p:sp>
        <p:nvSpPr>
          <p:cNvPr id="8213" name="Line 29"/>
          <p:cNvSpPr>
            <a:spLocks noChangeShapeType="1"/>
          </p:cNvSpPr>
          <p:nvPr/>
        </p:nvSpPr>
        <p:spPr bwMode="auto">
          <a:xfrm flipV="1">
            <a:off x="1187450" y="2565400"/>
            <a:ext cx="10080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30"/>
          <p:cNvSpPr>
            <a:spLocks noChangeShapeType="1"/>
          </p:cNvSpPr>
          <p:nvPr/>
        </p:nvSpPr>
        <p:spPr bwMode="auto">
          <a:xfrm flipV="1">
            <a:off x="2441575" y="3141663"/>
            <a:ext cx="42863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Text Box 31"/>
          <p:cNvSpPr txBox="1">
            <a:spLocks noChangeArrowheads="1"/>
          </p:cNvSpPr>
          <p:nvPr/>
        </p:nvSpPr>
        <p:spPr bwMode="auto">
          <a:xfrm>
            <a:off x="1258888" y="263842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instance</a:t>
            </a:r>
          </a:p>
        </p:txBody>
      </p:sp>
      <p:sp>
        <p:nvSpPr>
          <p:cNvPr id="8216" name="Text Box 32"/>
          <p:cNvSpPr txBox="1">
            <a:spLocks noChangeArrowheads="1"/>
          </p:cNvSpPr>
          <p:nvPr/>
        </p:nvSpPr>
        <p:spPr bwMode="auto">
          <a:xfrm>
            <a:off x="1908175" y="3430588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instance</a:t>
            </a:r>
          </a:p>
        </p:txBody>
      </p:sp>
      <p:sp>
        <p:nvSpPr>
          <p:cNvPr id="8217" name="Oval 34"/>
          <p:cNvSpPr>
            <a:spLocks noChangeArrowheads="1"/>
          </p:cNvSpPr>
          <p:nvPr/>
        </p:nvSpPr>
        <p:spPr bwMode="auto">
          <a:xfrm>
            <a:off x="1035050" y="5514975"/>
            <a:ext cx="1196975" cy="11017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 defTabSz="762000"/>
            <a:r>
              <a:rPr lang="en-GB" b="1"/>
              <a:t>halls</a:t>
            </a:r>
          </a:p>
        </p:txBody>
      </p:sp>
      <p:sp>
        <p:nvSpPr>
          <p:cNvPr id="8218" name="Line 35"/>
          <p:cNvSpPr>
            <a:spLocks noChangeShapeType="1"/>
          </p:cNvSpPr>
          <p:nvPr/>
        </p:nvSpPr>
        <p:spPr bwMode="auto">
          <a:xfrm flipH="1">
            <a:off x="2268538" y="6308725"/>
            <a:ext cx="790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Text Box 36"/>
          <p:cNvSpPr txBox="1">
            <a:spLocks noChangeArrowheads="1"/>
          </p:cNvSpPr>
          <p:nvPr/>
        </p:nvSpPr>
        <p:spPr bwMode="auto">
          <a:xfrm>
            <a:off x="2314575" y="58054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resides</a:t>
            </a:r>
          </a:p>
        </p:txBody>
      </p:sp>
      <p:sp>
        <p:nvSpPr>
          <p:cNvPr id="8220" name="Text Box 37"/>
          <p:cNvSpPr txBox="1">
            <a:spLocks noChangeArrowheads="1"/>
          </p:cNvSpPr>
          <p:nvPr/>
        </p:nvSpPr>
        <p:spPr bwMode="auto">
          <a:xfrm>
            <a:off x="3276600" y="2276475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consist_of</a:t>
            </a:r>
          </a:p>
        </p:txBody>
      </p:sp>
      <p:sp>
        <p:nvSpPr>
          <p:cNvPr id="8221" name="Footer Placeholder 2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99DFC9-6F79-46C0-9223-6C3B993230AD}" type="slidenum">
              <a:rPr 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74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Can SN cope with exceptions?</a:t>
            </a:r>
          </a:p>
        </p:txBody>
      </p:sp>
      <p:grpSp>
        <p:nvGrpSpPr>
          <p:cNvPr id="9219" name="Group 29"/>
          <p:cNvGrpSpPr>
            <a:grpSpLocks/>
          </p:cNvGrpSpPr>
          <p:nvPr/>
        </p:nvGrpSpPr>
        <p:grpSpPr bwMode="auto">
          <a:xfrm>
            <a:off x="1803400" y="1108075"/>
            <a:ext cx="6934200" cy="5534025"/>
            <a:chOff x="0" y="698"/>
            <a:chExt cx="4368" cy="3486"/>
          </a:xfrm>
        </p:grpSpPr>
        <p:sp>
          <p:nvSpPr>
            <p:cNvPr id="9225" name="Line 2"/>
            <p:cNvSpPr>
              <a:spLocks noChangeShapeType="1"/>
            </p:cNvSpPr>
            <p:nvPr/>
          </p:nvSpPr>
          <p:spPr bwMode="auto">
            <a:xfrm flipV="1">
              <a:off x="1584" y="1316"/>
              <a:ext cx="576" cy="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Rectangle 3"/>
            <p:cNvSpPr>
              <a:spLocks noChangeArrowheads="1"/>
            </p:cNvSpPr>
            <p:nvPr/>
          </p:nvSpPr>
          <p:spPr bwMode="auto">
            <a:xfrm>
              <a:off x="1392" y="1776"/>
              <a:ext cx="2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GB"/>
                <a:t>isa</a:t>
              </a:r>
            </a:p>
          </p:txBody>
        </p:sp>
        <p:sp>
          <p:nvSpPr>
            <p:cNvPr id="9227" name="Line 4"/>
            <p:cNvSpPr>
              <a:spLocks noChangeShapeType="1"/>
            </p:cNvSpPr>
            <p:nvPr/>
          </p:nvSpPr>
          <p:spPr bwMode="auto">
            <a:xfrm>
              <a:off x="1828" y="3124"/>
              <a:ext cx="568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5"/>
            <p:cNvSpPr>
              <a:spLocks noChangeShapeType="1"/>
            </p:cNvSpPr>
            <p:nvPr/>
          </p:nvSpPr>
          <p:spPr bwMode="auto">
            <a:xfrm>
              <a:off x="1828" y="3120"/>
              <a:ext cx="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>
              <a:off x="2640" y="1174"/>
              <a:ext cx="816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7"/>
            <p:cNvSpPr>
              <a:spLocks noChangeShapeType="1"/>
            </p:cNvSpPr>
            <p:nvPr/>
          </p:nvSpPr>
          <p:spPr bwMode="auto">
            <a:xfrm>
              <a:off x="2688" y="1200"/>
              <a:ext cx="904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8"/>
            <p:cNvSpPr>
              <a:spLocks noChangeShapeType="1"/>
            </p:cNvSpPr>
            <p:nvPr/>
          </p:nvSpPr>
          <p:spPr bwMode="auto">
            <a:xfrm>
              <a:off x="2640" y="1174"/>
              <a:ext cx="808" cy="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Rectangle 9"/>
            <p:cNvSpPr>
              <a:spLocks noChangeArrowheads="1"/>
            </p:cNvSpPr>
            <p:nvPr/>
          </p:nvSpPr>
          <p:spPr bwMode="auto">
            <a:xfrm>
              <a:off x="2815" y="1056"/>
              <a:ext cx="6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GB"/>
                <a:t>has_part</a:t>
              </a:r>
            </a:p>
          </p:txBody>
        </p:sp>
        <p:sp>
          <p:nvSpPr>
            <p:cNvPr id="9233" name="Rectangle 10"/>
            <p:cNvSpPr>
              <a:spLocks noChangeArrowheads="1"/>
            </p:cNvSpPr>
            <p:nvPr/>
          </p:nvSpPr>
          <p:spPr bwMode="auto">
            <a:xfrm>
              <a:off x="3103" y="1440"/>
              <a:ext cx="3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GB"/>
                <a:t>can</a:t>
              </a:r>
            </a:p>
          </p:txBody>
        </p:sp>
        <p:sp>
          <p:nvSpPr>
            <p:cNvPr id="9234" name="Rectangle 11"/>
            <p:cNvSpPr>
              <a:spLocks noChangeArrowheads="1"/>
            </p:cNvSpPr>
            <p:nvPr/>
          </p:nvSpPr>
          <p:spPr bwMode="auto">
            <a:xfrm>
              <a:off x="2863" y="1728"/>
              <a:ext cx="3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GB"/>
                <a:t>can</a:t>
              </a:r>
            </a:p>
          </p:txBody>
        </p:sp>
        <p:sp>
          <p:nvSpPr>
            <p:cNvPr id="9235" name="Rectangle 12"/>
            <p:cNvSpPr>
              <a:spLocks noChangeArrowheads="1"/>
            </p:cNvSpPr>
            <p:nvPr/>
          </p:nvSpPr>
          <p:spPr bwMode="auto">
            <a:xfrm>
              <a:off x="1907" y="2862"/>
              <a:ext cx="33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GB"/>
                <a:t>size</a:t>
              </a:r>
            </a:p>
          </p:txBody>
        </p:sp>
        <p:sp>
          <p:nvSpPr>
            <p:cNvPr id="9236" name="Rectangle 13"/>
            <p:cNvSpPr>
              <a:spLocks noChangeArrowheads="1"/>
            </p:cNvSpPr>
            <p:nvPr/>
          </p:nvSpPr>
          <p:spPr bwMode="auto">
            <a:xfrm>
              <a:off x="1955" y="3342"/>
              <a:ext cx="4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GB"/>
                <a:t>colour</a:t>
              </a:r>
            </a:p>
          </p:txBody>
        </p:sp>
        <p:sp>
          <p:nvSpPr>
            <p:cNvPr id="9237" name="Line 14"/>
            <p:cNvSpPr>
              <a:spLocks noChangeShapeType="1"/>
            </p:cNvSpPr>
            <p:nvPr/>
          </p:nvSpPr>
          <p:spPr bwMode="auto">
            <a:xfrm flipV="1">
              <a:off x="1392" y="3312"/>
              <a:ext cx="4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5"/>
            <p:cNvSpPr txBox="1">
              <a:spLocks noChangeArrowheads="1"/>
            </p:cNvSpPr>
            <p:nvPr/>
          </p:nvSpPr>
          <p:spPr bwMode="auto">
            <a:xfrm>
              <a:off x="614" y="338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instance </a:t>
              </a:r>
            </a:p>
          </p:txBody>
        </p:sp>
        <p:sp>
          <p:nvSpPr>
            <p:cNvPr id="9239" name="Oval 17"/>
            <p:cNvSpPr>
              <a:spLocks noChangeArrowheads="1"/>
            </p:cNvSpPr>
            <p:nvPr/>
          </p:nvSpPr>
          <p:spPr bwMode="auto">
            <a:xfrm>
              <a:off x="1584" y="960"/>
              <a:ext cx="105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bird</a:t>
              </a:r>
            </a:p>
          </p:txBody>
        </p:sp>
        <p:sp>
          <p:nvSpPr>
            <p:cNvPr id="9240" name="Oval 18"/>
            <p:cNvSpPr>
              <a:spLocks noChangeArrowheads="1"/>
            </p:cNvSpPr>
            <p:nvPr/>
          </p:nvSpPr>
          <p:spPr bwMode="auto">
            <a:xfrm>
              <a:off x="3456" y="960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wings</a:t>
              </a:r>
            </a:p>
          </p:txBody>
        </p:sp>
        <p:sp>
          <p:nvSpPr>
            <p:cNvPr id="9241" name="Oval 19"/>
            <p:cNvSpPr>
              <a:spLocks noChangeArrowheads="1"/>
            </p:cNvSpPr>
            <p:nvPr/>
          </p:nvSpPr>
          <p:spPr bwMode="auto">
            <a:xfrm>
              <a:off x="3264" y="2352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sing</a:t>
              </a:r>
            </a:p>
          </p:txBody>
        </p:sp>
        <p:sp>
          <p:nvSpPr>
            <p:cNvPr id="9242" name="Oval 20"/>
            <p:cNvSpPr>
              <a:spLocks noChangeArrowheads="1"/>
            </p:cNvSpPr>
            <p:nvPr/>
          </p:nvSpPr>
          <p:spPr bwMode="auto">
            <a:xfrm>
              <a:off x="3504" y="1680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fly</a:t>
              </a:r>
            </a:p>
          </p:txBody>
        </p:sp>
        <p:sp>
          <p:nvSpPr>
            <p:cNvPr id="9243" name="Oval 21"/>
            <p:cNvSpPr>
              <a:spLocks noChangeArrowheads="1"/>
            </p:cNvSpPr>
            <p:nvPr/>
          </p:nvSpPr>
          <p:spPr bwMode="auto">
            <a:xfrm>
              <a:off x="960" y="2880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canary</a:t>
              </a:r>
            </a:p>
          </p:txBody>
        </p:sp>
        <p:sp>
          <p:nvSpPr>
            <p:cNvPr id="9244" name="Oval 22"/>
            <p:cNvSpPr>
              <a:spLocks noChangeArrowheads="1"/>
            </p:cNvSpPr>
            <p:nvPr/>
          </p:nvSpPr>
          <p:spPr bwMode="auto">
            <a:xfrm>
              <a:off x="2448" y="3456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yellow</a:t>
              </a:r>
            </a:p>
          </p:txBody>
        </p:sp>
        <p:sp>
          <p:nvSpPr>
            <p:cNvPr id="9245" name="Oval 23"/>
            <p:cNvSpPr>
              <a:spLocks noChangeArrowheads="1"/>
            </p:cNvSpPr>
            <p:nvPr/>
          </p:nvSpPr>
          <p:spPr bwMode="auto">
            <a:xfrm>
              <a:off x="2304" y="2880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small</a:t>
              </a:r>
            </a:p>
          </p:txBody>
        </p:sp>
        <p:sp>
          <p:nvSpPr>
            <p:cNvPr id="9246" name="Oval 24"/>
            <p:cNvSpPr>
              <a:spLocks noChangeArrowheads="1"/>
            </p:cNvSpPr>
            <p:nvPr/>
          </p:nvSpPr>
          <p:spPr bwMode="auto">
            <a:xfrm>
              <a:off x="912" y="3704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tweety</a:t>
              </a:r>
            </a:p>
          </p:txBody>
        </p:sp>
        <p:sp>
          <p:nvSpPr>
            <p:cNvPr id="9247" name="Oval 25"/>
            <p:cNvSpPr>
              <a:spLocks noChangeArrowheads="1"/>
            </p:cNvSpPr>
            <p:nvPr/>
          </p:nvSpPr>
          <p:spPr bwMode="auto">
            <a:xfrm>
              <a:off x="0" y="864"/>
              <a:ext cx="960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animal</a:t>
              </a:r>
            </a:p>
          </p:txBody>
        </p:sp>
        <p:sp>
          <p:nvSpPr>
            <p:cNvPr id="9248" name="Line 26"/>
            <p:cNvSpPr>
              <a:spLocks noChangeShapeType="1"/>
            </p:cNvSpPr>
            <p:nvPr/>
          </p:nvSpPr>
          <p:spPr bwMode="auto">
            <a:xfrm flipH="1" flipV="1">
              <a:off x="960" y="1056"/>
              <a:ext cx="62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Text Box 27"/>
            <p:cNvSpPr txBox="1">
              <a:spLocks noChangeArrowheads="1"/>
            </p:cNvSpPr>
            <p:nvPr/>
          </p:nvSpPr>
          <p:spPr bwMode="auto">
            <a:xfrm>
              <a:off x="1142" y="69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/>
                <a:t>isa</a:t>
              </a:r>
            </a:p>
          </p:txBody>
        </p:sp>
      </p:grpSp>
      <p:sp>
        <p:nvSpPr>
          <p:cNvPr id="9220" name="Oval 28"/>
          <p:cNvSpPr>
            <a:spLocks noChangeArrowheads="1"/>
          </p:cNvSpPr>
          <p:nvPr/>
        </p:nvSpPr>
        <p:spPr bwMode="auto">
          <a:xfrm>
            <a:off x="914400" y="2971800"/>
            <a:ext cx="1600200" cy="914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GB" b="1">
                <a:solidFill>
                  <a:srgbClr val="181901"/>
                </a:solidFill>
              </a:rPr>
              <a:t>penguin?</a:t>
            </a:r>
          </a:p>
        </p:txBody>
      </p:sp>
      <p:sp>
        <p:nvSpPr>
          <p:cNvPr id="9221" name="Line 30"/>
          <p:cNvSpPr>
            <a:spLocks noChangeShapeType="1"/>
          </p:cNvSpPr>
          <p:nvPr/>
        </p:nvSpPr>
        <p:spPr bwMode="auto">
          <a:xfrm flipV="1">
            <a:off x="2590800" y="2057400"/>
            <a:ext cx="2286000" cy="137160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31"/>
          <p:cNvSpPr txBox="1">
            <a:spLocks noChangeArrowheads="1"/>
          </p:cNvSpPr>
          <p:nvPr/>
        </p:nvSpPr>
        <p:spPr bwMode="auto">
          <a:xfrm>
            <a:off x="2879725" y="25558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isa</a:t>
            </a:r>
          </a:p>
        </p:txBody>
      </p:sp>
      <p:sp>
        <p:nvSpPr>
          <p:cNvPr id="9223" name="Text Box 32"/>
          <p:cNvSpPr txBox="1">
            <a:spLocks noChangeArrowheads="1"/>
          </p:cNvSpPr>
          <p:nvPr/>
        </p:nvSpPr>
        <p:spPr bwMode="auto">
          <a:xfrm>
            <a:off x="0" y="4648200"/>
            <a:ext cx="2255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What can we say</a:t>
            </a:r>
          </a:p>
          <a:p>
            <a:pPr eaLnBrk="1" hangingPunct="1"/>
            <a:r>
              <a:rPr lang="en-GB"/>
              <a:t> about penguin?</a:t>
            </a:r>
          </a:p>
        </p:txBody>
      </p:sp>
      <p:sp>
        <p:nvSpPr>
          <p:cNvPr id="9224" name="Footer Placeholder 3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AC63F2-6054-45D7-A0AB-706A9B1BAB5C}" type="slidenum">
              <a:rPr 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765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3AFB570E7C147A6CB873E0E3D80DF" ma:contentTypeVersion="3" ma:contentTypeDescription="Create a new document." ma:contentTypeScope="" ma:versionID="83b583b6a61994f9ff2ae70cf2c382a0">
  <xsd:schema xmlns:xsd="http://www.w3.org/2001/XMLSchema" xmlns:xs="http://www.w3.org/2001/XMLSchema" xmlns:p="http://schemas.microsoft.com/office/2006/metadata/properties" xmlns:ns2="8e5a3d33-c4d0-481b-997b-1f4a76a778ea" targetNamespace="http://schemas.microsoft.com/office/2006/metadata/properties" ma:root="true" ma:fieldsID="4b1aa29d78dbd2056688d14b8cead521" ns2:_="">
    <xsd:import namespace="8e5a3d33-c4d0-481b-997b-1f4a76a77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5a3d33-c4d0-481b-997b-1f4a76a778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02A371-E18E-4876-B701-66E588434805}"/>
</file>

<file path=customXml/itemProps2.xml><?xml version="1.0" encoding="utf-8"?>
<ds:datastoreItem xmlns:ds="http://schemas.openxmlformats.org/officeDocument/2006/customXml" ds:itemID="{CF2C5468-2EFA-4E5A-9C06-7B899C9CF312}"/>
</file>

<file path=customXml/itemProps3.xml><?xml version="1.0" encoding="utf-8"?>
<ds:datastoreItem xmlns:ds="http://schemas.openxmlformats.org/officeDocument/2006/customXml" ds:itemID="{2984183E-9A72-4CCA-A081-F36BD3F1D412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 (7)</Template>
  <TotalTime>222</TotalTime>
  <Pages>11</Pages>
  <Words>744</Words>
  <Application>Microsoft Office PowerPoint</Application>
  <PresentationFormat>On-screen Show (4:3)</PresentationFormat>
  <Paragraphs>205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UCTI-Template-foundation-level</vt:lpstr>
      <vt:lpstr>Introduction to AI CT017-3-1 Ver 1.0</vt:lpstr>
      <vt:lpstr>Topic &amp; Structure of The Lesson</vt:lpstr>
      <vt:lpstr>Learning Outcomes</vt:lpstr>
      <vt:lpstr>Key Terms You Must Be Able To Use</vt:lpstr>
      <vt:lpstr>    Semantic Networks</vt:lpstr>
      <vt:lpstr>Question</vt:lpstr>
      <vt:lpstr> Semantic Nets: student world  Links between Concepts Define Meaning</vt:lpstr>
      <vt:lpstr> Semantic Nets: student world </vt:lpstr>
      <vt:lpstr>Can SN cope with exceptions?</vt:lpstr>
      <vt:lpstr> Evaluation of SN</vt:lpstr>
      <vt:lpstr>Evaluation of SN</vt:lpstr>
      <vt:lpstr>Semantic networks: bird classification</vt:lpstr>
      <vt:lpstr>Semantic networks: bird classification</vt:lpstr>
      <vt:lpstr>Quick Review Question</vt:lpstr>
      <vt:lpstr>Tutorial(answer) - Semantic</vt:lpstr>
      <vt:lpstr>Tutorial(answer) - Semantic</vt:lpstr>
      <vt:lpstr>PowerPoint Presentation</vt:lpstr>
      <vt:lpstr>Semantic network – in the world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Assoc. Prof. Ts. Dr. Vinothini Kasinathan</cp:lastModifiedBy>
  <cp:revision>34</cp:revision>
  <cp:lastPrinted>1995-11-02T09:23:42Z</cp:lastPrinted>
  <dcterms:created xsi:type="dcterms:W3CDTF">2017-10-17T07:27:09Z</dcterms:created>
  <dcterms:modified xsi:type="dcterms:W3CDTF">2023-05-12T06:59:53Z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0x01010034C3AFB570E7C147A6CB873E0E3D80DF</vt:lpwstr>
  </property>
</Properties>
</file>