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6"/>
  </p:notesMasterIdLst>
  <p:handoutMasterIdLst>
    <p:handoutMasterId r:id="rId37"/>
  </p:handoutMasterIdLst>
  <p:sldIdLst>
    <p:sldId id="440" r:id="rId2"/>
    <p:sldId id="591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1" r:id="rId15"/>
    <p:sldId id="562" r:id="rId16"/>
    <p:sldId id="569" r:id="rId17"/>
    <p:sldId id="578" r:id="rId18"/>
    <p:sldId id="577" r:id="rId19"/>
    <p:sldId id="571" r:id="rId20"/>
    <p:sldId id="579" r:id="rId21"/>
    <p:sldId id="564" r:id="rId22"/>
    <p:sldId id="563" r:id="rId23"/>
    <p:sldId id="582" r:id="rId24"/>
    <p:sldId id="581" r:id="rId25"/>
    <p:sldId id="583" r:id="rId26"/>
    <p:sldId id="584" r:id="rId27"/>
    <p:sldId id="592" r:id="rId28"/>
    <p:sldId id="585" r:id="rId29"/>
    <p:sldId id="587" r:id="rId30"/>
    <p:sldId id="586" r:id="rId31"/>
    <p:sldId id="588" r:id="rId32"/>
    <p:sldId id="594" r:id="rId33"/>
    <p:sldId id="589" r:id="rId34"/>
    <p:sldId id="593" r:id="rId35"/>
  </p:sldIdLst>
  <p:sldSz cx="9144000" cy="6858000" type="screen4x3"/>
  <p:notesSz cx="6807200" cy="9918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B8A3F5"/>
    <a:srgbClr val="FF9966"/>
    <a:srgbClr val="FFFFE1"/>
    <a:srgbClr val="C5F2F1"/>
    <a:srgbClr val="D9C3F9"/>
    <a:srgbClr val="E49FF9"/>
    <a:srgbClr val="CCCCFF"/>
    <a:srgbClr val="CC99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8" autoAdjust="0"/>
    <p:restoredTop sz="99089" autoAdjust="0"/>
  </p:normalViewPr>
  <p:slideViewPr>
    <p:cSldViewPr>
      <p:cViewPr varScale="1">
        <p:scale>
          <a:sx n="57" d="100"/>
          <a:sy n="57" d="100"/>
        </p:scale>
        <p:origin x="8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3" Type="http://schemas.openxmlformats.org/officeDocument/2006/relationships/image" Target="../media/image42.wmf"/><Relationship Id="rId21" Type="http://schemas.openxmlformats.org/officeDocument/2006/relationships/image" Target="../media/image60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5" Type="http://schemas.openxmlformats.org/officeDocument/2006/relationships/image" Target="../media/image64.wmf"/><Relationship Id="rId2" Type="http://schemas.openxmlformats.org/officeDocument/2006/relationships/image" Target="../media/image20.wmf"/><Relationship Id="rId16" Type="http://schemas.openxmlformats.org/officeDocument/2006/relationships/image" Target="../media/image55.wmf"/><Relationship Id="rId20" Type="http://schemas.openxmlformats.org/officeDocument/2006/relationships/image" Target="../media/image59.wmf"/><Relationship Id="rId1" Type="http://schemas.openxmlformats.org/officeDocument/2006/relationships/image" Target="../media/image19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24" Type="http://schemas.openxmlformats.org/officeDocument/2006/relationships/image" Target="../media/image63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23" Type="http://schemas.openxmlformats.org/officeDocument/2006/relationships/image" Target="../media/image62.wmf"/><Relationship Id="rId10" Type="http://schemas.openxmlformats.org/officeDocument/2006/relationships/image" Target="../media/image49.wmf"/><Relationship Id="rId19" Type="http://schemas.openxmlformats.org/officeDocument/2006/relationships/image" Target="../media/image58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Relationship Id="rId22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3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55AB628-38F6-47BA-83AF-53B78A82D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5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1700"/>
            <a:ext cx="54451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88D5C8-A072-400E-B8D1-137F63F074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8D5C8-A072-400E-B8D1-137F63F0748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91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8D5C8-A072-400E-B8D1-137F63F0748F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155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8D5C8-A072-400E-B8D1-137F63F0748F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96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8D5C8-A072-400E-B8D1-137F63F0748F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793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8D5C8-A072-400E-B8D1-137F63F0748F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946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8D5C8-A072-400E-B8D1-137F63F0748F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6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8D5C8-A072-400E-B8D1-137F63F0748F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204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8D5C8-A072-400E-B8D1-137F63F0748F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786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39" indent="0" algn="ctr">
              <a:buNone/>
              <a:defRPr/>
            </a:lvl2pPr>
            <a:lvl3pPr marL="914079" indent="0" algn="ctr">
              <a:buNone/>
              <a:defRPr/>
            </a:lvl3pPr>
            <a:lvl4pPr marL="1371119" indent="0" algn="ctr">
              <a:buNone/>
              <a:defRPr/>
            </a:lvl4pPr>
            <a:lvl5pPr marL="1828159" indent="0" algn="ctr">
              <a:buNone/>
              <a:defRPr/>
            </a:lvl5pPr>
            <a:lvl6pPr marL="2285199" indent="0" algn="ctr">
              <a:buNone/>
              <a:defRPr/>
            </a:lvl6pPr>
            <a:lvl7pPr marL="2742237" indent="0" algn="ctr">
              <a:buNone/>
              <a:defRPr/>
            </a:lvl7pPr>
            <a:lvl8pPr marL="3199278" indent="0" algn="ctr">
              <a:buNone/>
              <a:defRPr/>
            </a:lvl8pPr>
            <a:lvl9pPr marL="36563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79" indent="0">
              <a:buNone/>
              <a:defRPr sz="1600"/>
            </a:lvl3pPr>
            <a:lvl4pPr marL="1371119" indent="0">
              <a:buNone/>
              <a:defRPr sz="1400"/>
            </a:lvl4pPr>
            <a:lvl5pPr marL="1828159" indent="0">
              <a:buNone/>
              <a:defRPr sz="1400"/>
            </a:lvl5pPr>
            <a:lvl6pPr marL="2285199" indent="0">
              <a:buNone/>
              <a:defRPr sz="1400"/>
            </a:lvl6pPr>
            <a:lvl7pPr marL="2742237" indent="0">
              <a:buNone/>
              <a:defRPr sz="1400"/>
            </a:lvl7pPr>
            <a:lvl8pPr marL="3199278" indent="0">
              <a:buNone/>
              <a:defRPr sz="1400"/>
            </a:lvl8pPr>
            <a:lvl9pPr marL="365631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855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3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66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73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34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76200" cy="2286000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286000"/>
            <a:ext cx="762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4572000"/>
            <a:ext cx="76200" cy="22860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28600" y="6515101"/>
            <a:ext cx="7007696" cy="2769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Mining Communities in Big Data with Algorithms and Computational Thinking 2018</a:t>
            </a:r>
            <a:endParaRPr lang="en-US" sz="1200" i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9pPr>
    </p:titleStyle>
    <p:bodyStyle>
      <a:lvl1pPr marL="469845" indent="-46984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7944" indent="-436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377789" indent="-46825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827000" indent="-43809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29684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753991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3211138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66828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4125430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30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9" Type="http://schemas.openxmlformats.org/officeDocument/2006/relationships/oleObject" Target="../embeddings/oleObject58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5.wmf"/><Relationship Id="rId42" Type="http://schemas.openxmlformats.org/officeDocument/2006/relationships/image" Target="../media/image59.wmf"/><Relationship Id="rId47" Type="http://schemas.openxmlformats.org/officeDocument/2006/relationships/oleObject" Target="../embeddings/oleObject62.bin"/><Relationship Id="rId50" Type="http://schemas.openxmlformats.org/officeDocument/2006/relationships/image" Target="../media/image63.wmf"/><Relationship Id="rId55" Type="http://schemas.openxmlformats.org/officeDocument/2006/relationships/oleObject" Target="../embeddings/oleObject6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9" Type="http://schemas.openxmlformats.org/officeDocument/2006/relationships/oleObject" Target="../embeddings/oleObject53.bin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0.wmf"/><Relationship Id="rId32" Type="http://schemas.openxmlformats.org/officeDocument/2006/relationships/image" Target="../media/image54.wmf"/><Relationship Id="rId37" Type="http://schemas.openxmlformats.org/officeDocument/2006/relationships/oleObject" Target="../embeddings/oleObject57.bin"/><Relationship Id="rId40" Type="http://schemas.openxmlformats.org/officeDocument/2006/relationships/image" Target="../media/image58.wmf"/><Relationship Id="rId45" Type="http://schemas.openxmlformats.org/officeDocument/2006/relationships/oleObject" Target="../embeddings/oleObject61.bin"/><Relationship Id="rId53" Type="http://schemas.openxmlformats.org/officeDocument/2006/relationships/oleObject" Target="../embeddings/oleObject66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4" Type="http://schemas.openxmlformats.org/officeDocument/2006/relationships/image" Target="../media/image60.wmf"/><Relationship Id="rId52" Type="http://schemas.openxmlformats.org/officeDocument/2006/relationships/oleObject" Target="../embeddings/oleObject65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56.bin"/><Relationship Id="rId43" Type="http://schemas.openxmlformats.org/officeDocument/2006/relationships/oleObject" Target="../embeddings/oleObject60.bin"/><Relationship Id="rId48" Type="http://schemas.openxmlformats.org/officeDocument/2006/relationships/image" Target="../media/image62.wmf"/><Relationship Id="rId56" Type="http://schemas.openxmlformats.org/officeDocument/2006/relationships/image" Target="../media/image64.wmf"/><Relationship Id="rId8" Type="http://schemas.openxmlformats.org/officeDocument/2006/relationships/image" Target="../media/image42.wmf"/><Relationship Id="rId51" Type="http://schemas.openxmlformats.org/officeDocument/2006/relationships/oleObject" Target="../embeddings/oleObject64.bin"/><Relationship Id="rId3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57.wmf"/><Relationship Id="rId46" Type="http://schemas.openxmlformats.org/officeDocument/2006/relationships/image" Target="../media/image61.wmf"/><Relationship Id="rId20" Type="http://schemas.openxmlformats.org/officeDocument/2006/relationships/image" Target="../media/image48.wmf"/><Relationship Id="rId41" Type="http://schemas.openxmlformats.org/officeDocument/2006/relationships/oleObject" Target="../embeddings/oleObject59.bin"/><Relationship Id="rId54" Type="http://schemas.openxmlformats.org/officeDocument/2006/relationships/oleObject" Target="../embeddings/oleObject6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2.wmf"/><Relationship Id="rId36" Type="http://schemas.openxmlformats.org/officeDocument/2006/relationships/image" Target="../media/image56.wmf"/><Relationship Id="rId49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 sz="6600" dirty="0" smtClean="0">
                <a:solidFill>
                  <a:srgbClr val="002060"/>
                </a:solidFill>
              </a:rPr>
              <a:t>From MLP to CNN</a:t>
            </a:r>
            <a:br>
              <a:rPr lang="en-US" altLang="en-US" sz="6600" dirty="0" smtClean="0">
                <a:solidFill>
                  <a:srgbClr val="002060"/>
                </a:solidFill>
              </a:rPr>
            </a:br>
            <a:r>
              <a:rPr lang="en-US" altLang="en-US" dirty="0" smtClean="0">
                <a:solidFill>
                  <a:srgbClr val="002060"/>
                </a:solidFill>
              </a:rPr>
              <a:t>A brief introduction</a:t>
            </a:r>
            <a:endParaRPr lang="en-PH" altLang="en-US" dirty="0" smtClean="0">
              <a:solidFill>
                <a:srgbClr val="002060"/>
              </a:solidFill>
            </a:endParaRPr>
          </a:p>
        </p:txBody>
      </p:sp>
      <p:sp>
        <p:nvSpPr>
          <p:cNvPr id="16387" name="Subtitle 3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6629400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Ng Yen Kaow</a:t>
            </a:r>
            <a:endParaRPr lang="en-US" i="1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Perceptron training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For each input example: update each weight 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dirty="0" smtClean="0"/>
              <a:t> </a:t>
            </a:r>
            <a:r>
              <a:rPr lang="en-US" altLang="ja-JP" sz="2800" dirty="0" smtClean="0"/>
              <a:t>as follows </a:t>
            </a:r>
          </a:p>
          <a:p>
            <a:pPr lvl="3"/>
            <a:endParaRPr lang="en-US" altLang="ja-JP" sz="1800" dirty="0" smtClean="0"/>
          </a:p>
          <a:p>
            <a:endParaRPr lang="en-US" altLang="ja-JP" sz="2800" dirty="0" smtClean="0"/>
          </a:p>
          <a:p>
            <a:pPr lvl="1"/>
            <a:endParaRPr lang="en-US" altLang="ja-JP" sz="2600" dirty="0" smtClean="0"/>
          </a:p>
          <a:p>
            <a:pPr lvl="1">
              <a:spcBef>
                <a:spcPts val="0"/>
              </a:spcBef>
            </a:pP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sz="2400" dirty="0" smtClean="0"/>
              <a:t> = target output on given example</a:t>
            </a:r>
          </a:p>
          <a:p>
            <a:pPr lvl="1">
              <a:spcBef>
                <a:spcPts val="0"/>
              </a:spcBef>
            </a:pP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400" dirty="0" smtClean="0"/>
              <a:t> = perceptron output on given example</a:t>
            </a:r>
          </a:p>
          <a:p>
            <a:pPr lvl="1">
              <a:spcBef>
                <a:spcPts val="0"/>
              </a:spcBef>
            </a:pPr>
            <a:r>
              <a:rPr lang="en-US" altLang="ja-JP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ja-JP" sz="2400" dirty="0" smtClean="0"/>
              <a:t> = learning rate</a:t>
            </a:r>
          </a:p>
          <a:p>
            <a:r>
              <a:rPr lang="en-US" altLang="ja-JP" sz="2800" dirty="0" smtClean="0"/>
              <a:t>The resultant updating process</a:t>
            </a:r>
          </a:p>
          <a:p>
            <a:pPr lvl="1"/>
            <a:r>
              <a:rPr lang="en-US" altLang="ja-JP" sz="2400" dirty="0" smtClean="0"/>
              <a:t>If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sz="2400" dirty="0" smtClean="0"/>
              <a:t>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= y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ym typeface="Symbol" pitchFamily="18" charset="2"/>
              </a:rPr>
              <a:t></a:t>
            </a:r>
            <a:r>
              <a:rPr lang="en-US" altLang="ja-JP" sz="2400" dirty="0" smtClean="0"/>
              <a:t> no change to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If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t &gt; y </a:t>
            </a:r>
            <a:r>
              <a:rPr lang="en-US" altLang="ja-JP" sz="2400" dirty="0" smtClean="0">
                <a:sym typeface="Symbol" pitchFamily="18" charset="2"/>
              </a:rPr>
              <a:t></a:t>
            </a:r>
            <a:r>
              <a:rPr lang="en-US" altLang="ja-JP" sz="2400" dirty="0" smtClean="0"/>
              <a:t>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400" dirty="0" smtClean="0">
                <a:sym typeface="Symbol" pitchFamily="18" charset="2"/>
              </a:rPr>
              <a:t></a:t>
            </a:r>
            <a:r>
              <a:rPr lang="ja-JP" altLang="en-US" sz="2400" dirty="0" smtClean="0"/>
              <a:t>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400" dirty="0" smtClean="0"/>
              <a:t> increased </a:t>
            </a:r>
            <a:r>
              <a:rPr lang="en-US" altLang="ja-JP" sz="2400" dirty="0"/>
              <a:t>(</a:t>
            </a:r>
            <a:r>
              <a:rPr lang="ja-JP" altLang="en-US" sz="2400" dirty="0" smtClean="0">
                <a:sym typeface="Symbol" pitchFamily="18" charset="2"/>
              </a:rPr>
              <a:t>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ja-JP" sz="2400" dirty="0" smtClean="0">
                <a:sym typeface="Symbol" pitchFamily="18" charset="2"/>
              </a:rPr>
              <a:t> increased)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If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t &lt; y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ym typeface="Symbol" pitchFamily="18" charset="2"/>
              </a:rPr>
              <a:t>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sym typeface="Symbol" pitchFamily="18" charset="2"/>
              </a:rPr>
              <a:t></a:t>
            </a:r>
            <a:r>
              <a:rPr lang="ja-JP" altLang="en-US" sz="2400" dirty="0" smtClean="0"/>
              <a:t>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400" dirty="0" smtClean="0"/>
              <a:t> decreased (</a:t>
            </a:r>
            <a:r>
              <a:rPr lang="ja-JP" altLang="en-US" sz="2400" dirty="0" smtClean="0">
                <a:sym typeface="Symbol" pitchFamily="18" charset="2"/>
              </a:rPr>
              <a:t>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ja-JP" sz="2400" dirty="0" smtClean="0">
                <a:sym typeface="Symbol" pitchFamily="18" charset="2"/>
              </a:rPr>
              <a:t> decreased)</a:t>
            </a:r>
            <a:endParaRPr lang="ja-JP" altLang="en-US" sz="2400" dirty="0" smtClean="0">
              <a:sym typeface="Symbol" pitchFamily="18" charset="2"/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345875"/>
              </p:ext>
            </p:extLst>
          </p:nvPr>
        </p:nvGraphicFramePr>
        <p:xfrm>
          <a:off x="2862263" y="1481138"/>
          <a:ext cx="31670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2" name="Equation" r:id="rId3" imgW="1079280" imgH="241200" progId="Equation.DSMT4">
                  <p:embed/>
                </p:oleObj>
              </mc:Choice>
              <mc:Fallback>
                <p:oleObj name="Equation" r:id="rId3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481138"/>
                        <a:ext cx="316706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93949"/>
              </p:ext>
            </p:extLst>
          </p:nvPr>
        </p:nvGraphicFramePr>
        <p:xfrm>
          <a:off x="2828925" y="1966913"/>
          <a:ext cx="31607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3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966913"/>
                        <a:ext cx="3160713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6804248" y="2708920"/>
            <a:ext cx="2082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Arial" charset="0"/>
              </a:rPr>
              <a:t>(</a:t>
            </a:r>
            <a:r>
              <a:rPr kumimoji="1" lang="en-US" altLang="ja-JP" dirty="0" smtClean="0">
                <a:latin typeface="Arial" charset="0"/>
              </a:rPr>
              <a:t>Rosenblatt </a:t>
            </a:r>
            <a:r>
              <a:rPr kumimoji="1" lang="en-US" altLang="ja-JP" dirty="0">
                <a:latin typeface="Arial" charset="0"/>
              </a:rPr>
              <a:t>1958)</a:t>
            </a:r>
          </a:p>
        </p:txBody>
      </p:sp>
      <p:graphicFrame>
        <p:nvGraphicFramePr>
          <p:cNvPr id="204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34097"/>
              </p:ext>
            </p:extLst>
          </p:nvPr>
        </p:nvGraphicFramePr>
        <p:xfrm>
          <a:off x="2930525" y="2478088"/>
          <a:ext cx="38211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4" name="Equation" r:id="rId7" imgW="1320480" imgH="228600" progId="Equation.DSMT4">
                  <p:embed/>
                </p:oleObj>
              </mc:Choice>
              <mc:Fallback>
                <p:oleObj name="Equation" r:id="rId7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2478088"/>
                        <a:ext cx="3821113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9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9"/>
          <p:cNvSpPr>
            <a:spLocks noChangeArrowheads="1"/>
          </p:cNvSpPr>
          <p:nvPr/>
        </p:nvSpPr>
        <p:spPr bwMode="auto">
          <a:xfrm>
            <a:off x="6156176" y="2852936"/>
            <a:ext cx="2160240" cy="17272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Perform tasks or make predictions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156325" y="2565400"/>
            <a:ext cx="2160588" cy="20161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1"/>
              <a:t>Machine Learner</a:t>
            </a:r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Perceptron learner</a:t>
            </a:r>
            <a:endParaRPr lang="en-US" dirty="0" smtClean="0"/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826768" cy="5638800"/>
          </a:xfrm>
        </p:spPr>
        <p:txBody>
          <a:bodyPr/>
          <a:lstStyle/>
          <a:p>
            <a:r>
              <a:rPr lang="en-US" sz="2800" dirty="0" smtClean="0"/>
              <a:t>The hypothesis space of the perceptron learner is the set of all possible perceptrons</a:t>
            </a:r>
          </a:p>
          <a:p>
            <a:endParaRPr lang="en-US" sz="2800" dirty="0" smtClean="0"/>
          </a:p>
          <a:p>
            <a:r>
              <a:rPr lang="en-US" sz="2800" dirty="0" smtClean="0"/>
              <a:t>Each perceptron specifies a hyperplane</a:t>
            </a:r>
          </a:p>
        </p:txBody>
      </p:sp>
      <p:sp>
        <p:nvSpPr>
          <p:cNvPr id="4101" name="Down Arrow 4"/>
          <p:cNvSpPr>
            <a:spLocks noChangeArrowheads="1"/>
          </p:cNvSpPr>
          <p:nvPr/>
        </p:nvSpPr>
        <p:spPr bwMode="auto">
          <a:xfrm>
            <a:off x="6156325" y="1268413"/>
            <a:ext cx="2232025" cy="1296987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A point X in </a:t>
            </a:r>
            <a:r>
              <a:rPr lang="en-US" sz="1600" i="1" dirty="0" smtClean="0"/>
              <a:t>n</a:t>
            </a:r>
            <a:r>
              <a:rPr lang="en-US" sz="1600" dirty="0" smtClean="0"/>
              <a:t>-D</a:t>
            </a:r>
            <a:endParaRPr lang="en-US" sz="1600" dirty="0"/>
          </a:p>
        </p:txBody>
      </p:sp>
      <p:sp>
        <p:nvSpPr>
          <p:cNvPr id="4102" name="Right Arrow 5"/>
          <p:cNvSpPr>
            <a:spLocks noChangeArrowheads="1"/>
          </p:cNvSpPr>
          <p:nvPr/>
        </p:nvSpPr>
        <p:spPr bwMode="auto">
          <a:xfrm>
            <a:off x="4356100" y="2708275"/>
            <a:ext cx="1800225" cy="1296988"/>
          </a:xfrm>
          <a:prstGeom prst="rightArrow">
            <a:avLst>
              <a:gd name="adj1" fmla="val 50000"/>
              <a:gd name="adj2" fmla="val 4996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Train with examples</a:t>
            </a:r>
          </a:p>
        </p:txBody>
      </p:sp>
      <p:sp>
        <p:nvSpPr>
          <p:cNvPr id="4104" name="TextBox 11"/>
          <p:cNvSpPr txBox="1">
            <a:spLocks noChangeArrowheads="1"/>
          </p:cNvSpPr>
          <p:nvPr/>
        </p:nvSpPr>
        <p:spPr bwMode="auto">
          <a:xfrm>
            <a:off x="6084169" y="3284538"/>
            <a:ext cx="23041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8080"/>
                </a:solidFill>
              </a:rPr>
              <a:t>(Hypothesis</a:t>
            </a:r>
            <a:r>
              <a:rPr lang="en-US" sz="600" b="1" dirty="0" smtClean="0">
                <a:solidFill>
                  <a:srgbClr val="008080"/>
                </a:solidFill>
              </a:rPr>
              <a:t> </a:t>
            </a:r>
            <a:r>
              <a:rPr lang="en-US" b="1" dirty="0" smtClean="0">
                <a:solidFill>
                  <a:srgbClr val="008080"/>
                </a:solidFill>
              </a:rPr>
              <a:t>space = perceptrons</a:t>
            </a:r>
            <a:br>
              <a:rPr lang="en-US" b="1" dirty="0" smtClean="0">
                <a:solidFill>
                  <a:srgbClr val="008080"/>
                </a:solidFill>
              </a:rPr>
            </a:br>
            <a:r>
              <a:rPr lang="en-US" b="1" dirty="0" smtClean="0">
                <a:solidFill>
                  <a:srgbClr val="008080"/>
                </a:solidFill>
              </a:rPr>
              <a:t> = hyperplanes)</a:t>
            </a:r>
            <a:endParaRPr lang="en-US" b="1" dirty="0">
              <a:solidFill>
                <a:srgbClr val="008080"/>
              </a:solidFill>
            </a:endParaRPr>
          </a:p>
        </p:txBody>
      </p:sp>
      <p:sp>
        <p:nvSpPr>
          <p:cNvPr id="9" name="Down Arrow 9"/>
          <p:cNvSpPr>
            <a:spLocks noChangeArrowheads="1"/>
          </p:cNvSpPr>
          <p:nvPr/>
        </p:nvSpPr>
        <p:spPr bwMode="auto">
          <a:xfrm>
            <a:off x="6156176" y="4582120"/>
            <a:ext cx="2160240" cy="17272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 dirty="0" smtClean="0"/>
              <a:t>Classify x according to which side of the hyperplane point X lies in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03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Problem with perceptron learners</a:t>
            </a:r>
            <a:endParaRPr lang="en-US" altLang="ja-JP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When the examples are linearly separable (can be separated using a hyperplane), the perceptron can be trained with the perceptron training rule</a:t>
            </a:r>
          </a:p>
          <a:p>
            <a:r>
              <a:rPr lang="en-US" altLang="ja-JP" dirty="0" smtClean="0"/>
              <a:t>The perceptron learner cannot work on non-linearly separable points</a:t>
            </a:r>
          </a:p>
          <a:p>
            <a:pPr lvl="1"/>
            <a:r>
              <a:rPr lang="en-US" altLang="ja-JP" dirty="0" smtClean="0"/>
              <a:t>In fact, when the examples are not linearly separable, the perceptron training rule will never stop</a:t>
            </a:r>
          </a:p>
        </p:txBody>
      </p:sp>
    </p:spTree>
    <p:extLst>
      <p:ext uri="{BB962C8B-B14F-4D97-AF65-F5344CB8AC3E}">
        <p14:creationId xmlns:p14="http://schemas.microsoft.com/office/powerpoint/2010/main" val="32839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Multilayer perceptron (MLP)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Use multiple layers of perceptrons, constructed as a directed network that is fully connected from one layer to the next</a:t>
            </a:r>
          </a:p>
          <a:p>
            <a:pPr lvl="1"/>
            <a:r>
              <a:rPr lang="en-US" altLang="ja-JP" dirty="0" smtClean="0"/>
              <a:t>Can have any number of perceptrons in each layer, and any number of layers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no longer restricted to </a:t>
            </a:r>
            <a:r>
              <a:rPr lang="en-US" dirty="0" smtClean="0"/>
              <a:t>binary 1-0 </a:t>
            </a:r>
            <a:r>
              <a:rPr lang="en-US" dirty="0"/>
              <a:t>output</a:t>
            </a:r>
            <a:endParaRPr lang="ru-RU" dirty="0"/>
          </a:p>
          <a:p>
            <a:pPr lvl="1"/>
            <a:endParaRPr lang="en-US" altLang="ja-JP" dirty="0" smtClean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1192" y="3627580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charset="0"/>
              </a:rPr>
              <a:t>Input layer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923496" y="3424560"/>
            <a:ext cx="17540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ja-JP" sz="2000" dirty="0">
                <a:latin typeface="Arial" charset="0"/>
              </a:rPr>
              <a:t>Hidden layers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172200" y="3819880"/>
            <a:ext cx="15792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charset="0"/>
              </a:rPr>
              <a:t>Output layer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743200" y="3591280"/>
            <a:ext cx="0" cy="22958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943600" y="3591280"/>
            <a:ext cx="0" cy="214662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3091867" y="3596619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1867" y="4415233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091867" y="5233847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959015" y="3967962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59015" y="4786576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90600" y="4361336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595923" y="3906932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63888" y="4011310"/>
            <a:ext cx="1395127" cy="9163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3595923" y="5063321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3559288" y="4394581"/>
            <a:ext cx="1408497" cy="9264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595923" y="4752707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3584853" y="4271263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411403" y="4317662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5451815" y="4654190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51075"/>
              </p:ext>
            </p:extLst>
          </p:nvPr>
        </p:nvGraphicFramePr>
        <p:xfrm>
          <a:off x="6795803" y="4462854"/>
          <a:ext cx="475725" cy="31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5"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803" y="4462854"/>
                        <a:ext cx="475725" cy="31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 bwMode="auto">
          <a:xfrm flipV="1">
            <a:off x="7307263" y="4621808"/>
            <a:ext cx="793129" cy="222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69146"/>
              </p:ext>
            </p:extLst>
          </p:nvPr>
        </p:nvGraphicFramePr>
        <p:xfrm>
          <a:off x="8141791" y="4484419"/>
          <a:ext cx="174625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6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791" y="4484419"/>
                        <a:ext cx="174625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03760"/>
              </p:ext>
            </p:extLst>
          </p:nvPr>
        </p:nvGraphicFramePr>
        <p:xfrm>
          <a:off x="2009775" y="4030001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7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4030001"/>
                        <a:ext cx="1905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92427"/>
              </p:ext>
            </p:extLst>
          </p:nvPr>
        </p:nvGraphicFramePr>
        <p:xfrm>
          <a:off x="2001838" y="4951048"/>
          <a:ext cx="206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8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951048"/>
                        <a:ext cx="2063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 bwMode="auto">
          <a:xfrm flipV="1">
            <a:off x="2238233" y="3934251"/>
            <a:ext cx="866116" cy="2829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2266471" y="4793658"/>
            <a:ext cx="866116" cy="2829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2238233" y="5172503"/>
            <a:ext cx="846161" cy="21836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2238233" y="4326535"/>
            <a:ext cx="846161" cy="2454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2208213" y="4039739"/>
            <a:ext cx="944420" cy="99530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2212706" y="4380371"/>
            <a:ext cx="926279" cy="92861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6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761310"/>
              </p:ext>
            </p:extLst>
          </p:nvPr>
        </p:nvGraphicFramePr>
        <p:xfrm>
          <a:off x="4967288" y="4087151"/>
          <a:ext cx="4889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9" name="Equation" r:id="rId11" imgW="457200" imgH="215640" progId="Equation.3">
                  <p:embed/>
                </p:oleObj>
              </mc:Choice>
              <mc:Fallback>
                <p:oleObj name="Equation" r:id="rId11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087151"/>
                        <a:ext cx="48895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519830"/>
              </p:ext>
            </p:extLst>
          </p:nvPr>
        </p:nvGraphicFramePr>
        <p:xfrm>
          <a:off x="4953000" y="4893601"/>
          <a:ext cx="4905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0" name="Equation" r:id="rId13" imgW="457200" imgH="215640" progId="Equation.3">
                  <p:embed/>
                </p:oleObj>
              </mc:Choice>
              <mc:Fallback>
                <p:oleObj name="Equation" r:id="rId13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93601"/>
                        <a:ext cx="49053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704285"/>
              </p:ext>
            </p:extLst>
          </p:nvPr>
        </p:nvGraphicFramePr>
        <p:xfrm>
          <a:off x="3103563" y="3706151"/>
          <a:ext cx="4762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1" name="Equation" r:id="rId15" imgW="444240" imgH="215640" progId="Equation.3">
                  <p:embed/>
                </p:oleObj>
              </mc:Choice>
              <mc:Fallback>
                <p:oleObj name="Equation" r:id="rId15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3706151"/>
                        <a:ext cx="47625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34230"/>
              </p:ext>
            </p:extLst>
          </p:nvPr>
        </p:nvGraphicFramePr>
        <p:xfrm>
          <a:off x="3103563" y="4539588"/>
          <a:ext cx="476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2" name="Equation" r:id="rId17" imgW="444240" imgH="215640" progId="Equation.3">
                  <p:embed/>
                </p:oleObj>
              </mc:Choice>
              <mc:Fallback>
                <p:oleObj name="Equation" r:id="rId17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4539588"/>
                        <a:ext cx="4762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83360"/>
              </p:ext>
            </p:extLst>
          </p:nvPr>
        </p:nvGraphicFramePr>
        <p:xfrm>
          <a:off x="3103747" y="5320932"/>
          <a:ext cx="475725" cy="31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3" name="Equation" r:id="rId19" imgW="444240" imgH="228600" progId="Equation.3">
                  <p:embed/>
                </p:oleObj>
              </mc:Choice>
              <mc:Fallback>
                <p:oleObj name="Equation" r:id="rId19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747" y="5320932"/>
                        <a:ext cx="475725" cy="31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1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MLP activation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Except for the input layer, nonlinear activation functions are typically used in the MLP</a:t>
            </a:r>
            <a:endParaRPr lang="ja-JP" altLang="en-US" dirty="0" smtClean="0"/>
          </a:p>
          <a:p>
            <a:pPr lvl="1"/>
            <a:r>
              <a:rPr lang="en-US" altLang="ja-JP" sz="3200" dirty="0" smtClean="0"/>
              <a:t>Most commonly, the sigmoid function (next slide)</a:t>
            </a:r>
          </a:p>
          <a:p>
            <a:pPr lvl="1"/>
            <a:r>
              <a:rPr lang="en-US" altLang="ja-JP" dirty="0" smtClean="0"/>
              <a:t>If only linear activation functions are used, then any number of layers can be reduced to a simple input-output model (later)</a:t>
            </a:r>
          </a:p>
          <a:p>
            <a:pPr lvl="1"/>
            <a:r>
              <a:rPr lang="en-US" altLang="ja-JP" dirty="0" smtClean="0"/>
              <a:t>The name “perceptron” in MLP is historical, and sometimes misleading</a:t>
            </a:r>
          </a:p>
        </p:txBody>
      </p:sp>
    </p:spTree>
    <p:extLst>
      <p:ext uri="{BB962C8B-B14F-4D97-AF65-F5344CB8AC3E}">
        <p14:creationId xmlns:p14="http://schemas.microsoft.com/office/powerpoint/2010/main" val="15255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51" y="5043403"/>
            <a:ext cx="2009524" cy="1247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07" y="5326197"/>
            <a:ext cx="2047828" cy="1340519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MLP activation functions</a:t>
            </a:r>
            <a:endParaRPr lang="en-US" altLang="ja-JP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Perceptron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Non-threshold activation functions</a:t>
            </a:r>
          </a:p>
          <a:p>
            <a:pPr marL="471432" lvl="1" indent="0">
              <a:buNone/>
            </a:pPr>
            <a:r>
              <a:rPr lang="en-US" altLang="ja-JP" dirty="0" smtClean="0"/>
              <a:t>Linear                                      Hyperbolic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4"/>
            <a:endParaRPr lang="en-US" altLang="ja-JP" dirty="0" smtClean="0"/>
          </a:p>
          <a:p>
            <a:pPr marL="471432" lvl="1" indent="0">
              <a:buNone/>
            </a:pPr>
            <a:r>
              <a:rPr lang="en-US" altLang="ja-JP" dirty="0" smtClean="0"/>
              <a:t>Sigmoidal / logistic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475656" y="1412776"/>
          <a:ext cx="3505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54" name="数式" r:id="rId5" imgW="1333500" imgH="469900" progId="Equation.3">
                  <p:embed/>
                </p:oleObj>
              </mc:Choice>
              <mc:Fallback>
                <p:oleObj name="数式" r:id="rId5" imgW="1333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12776"/>
                        <a:ext cx="3505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012054"/>
              </p:ext>
            </p:extLst>
          </p:nvPr>
        </p:nvGraphicFramePr>
        <p:xfrm>
          <a:off x="1187624" y="5472693"/>
          <a:ext cx="2438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55" name="数式" r:id="rId7" imgW="901309" imgH="393529" progId="Equation.3">
                  <p:embed/>
                </p:oleObj>
              </mc:Choice>
              <mc:Fallback>
                <p:oleObj name="数式" r:id="rId7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72693"/>
                        <a:ext cx="24384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073666"/>
              </p:ext>
            </p:extLst>
          </p:nvPr>
        </p:nvGraphicFramePr>
        <p:xfrm>
          <a:off x="1187624" y="3753628"/>
          <a:ext cx="1535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56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53628"/>
                        <a:ext cx="1535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62" y="3600976"/>
            <a:ext cx="2123902" cy="1306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7982" y="40782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4593" y="51156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6094" y="63720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7212" y="33569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23" y="984230"/>
            <a:ext cx="2580457" cy="16452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6536708" y="1111865"/>
            <a:ext cx="0" cy="1368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394710" y="2419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35303" y="2278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52353" y="79143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22425"/>
              </p:ext>
            </p:extLst>
          </p:nvPr>
        </p:nvGraphicFramePr>
        <p:xfrm>
          <a:off x="6003925" y="3544888"/>
          <a:ext cx="25765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57" name="Equation" r:id="rId13" imgW="952200" imgH="419040" progId="Equation.3">
                  <p:embed/>
                </p:oleObj>
              </mc:Choice>
              <mc:Fallback>
                <p:oleObj name="Equation" r:id="rId13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3544888"/>
                        <a:ext cx="25765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04248" y="4746350"/>
            <a:ext cx="6303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0432" y="5482547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Forward activation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r>
              <a:rPr lang="en-US" altLang="ja-JP" sz="2800" dirty="0" smtClean="0"/>
              <a:t>Output of each layer is given as input to the next layer</a:t>
            </a:r>
          </a:p>
          <a:p>
            <a:pPr lvl="1"/>
            <a:endParaRPr lang="en-US" altLang="ja-JP" sz="24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pPr lvl="1"/>
            <a:endParaRPr lang="en-US" altLang="ja-JP" sz="2400" dirty="0"/>
          </a:p>
          <a:p>
            <a:pPr lvl="2"/>
            <a:endParaRPr lang="en-US" altLang="ja-JP" dirty="0" smtClean="0"/>
          </a:p>
          <a:p>
            <a:pPr lvl="2"/>
            <a:endParaRPr lang="en-US" altLang="ja-JP" sz="2000" dirty="0"/>
          </a:p>
          <a:p>
            <a:r>
              <a:rPr lang="en-US" altLang="ja-JP" sz="2800" dirty="0" smtClean="0"/>
              <a:t>Similar to the perceptron’s learning method</a:t>
            </a:r>
          </a:p>
          <a:p>
            <a:pPr lvl="1"/>
            <a:r>
              <a:rPr lang="en-US" altLang="ja-JP" sz="2400" dirty="0" smtClean="0"/>
              <a:t>Output y is compared to the desired output</a:t>
            </a:r>
          </a:p>
          <a:p>
            <a:pPr lvl="1"/>
            <a:r>
              <a:rPr lang="en-US" altLang="ja-JP" sz="2400" dirty="0" smtClean="0">
                <a:solidFill>
                  <a:srgbClr val="008080"/>
                </a:solidFill>
              </a:rPr>
              <a:t>The error is used to correct the network’s weights</a:t>
            </a:r>
            <a:endParaRPr lang="en-US" altLang="ja-JP" sz="2400" dirty="0"/>
          </a:p>
          <a:p>
            <a:pPr lvl="1"/>
            <a:endParaRPr lang="en-US" altLang="ja-JP" sz="2800" dirty="0" smtClean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1192" y="2033524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charset="0"/>
              </a:rPr>
              <a:t>Input layer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923496" y="1830504"/>
            <a:ext cx="17540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ja-JP" sz="2000" dirty="0">
                <a:latin typeface="Arial" charset="0"/>
              </a:rPr>
              <a:t>Hidden layers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172200" y="2225824"/>
            <a:ext cx="15792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charset="0"/>
              </a:rPr>
              <a:t>Output layer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743200" y="1997224"/>
            <a:ext cx="0" cy="22958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943600" y="1997224"/>
            <a:ext cx="0" cy="214662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3091867" y="2002563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1867" y="2821177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091867" y="3639791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959015" y="2373906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59015" y="3192520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90600" y="2767280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595923" y="2312876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63888" y="2417254"/>
            <a:ext cx="1395127" cy="9163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3595923" y="3469265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3559288" y="2800525"/>
            <a:ext cx="1408497" cy="9264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595923" y="3158651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3584853" y="2677207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411403" y="2723606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5451815" y="3060134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283554"/>
              </p:ext>
            </p:extLst>
          </p:nvPr>
        </p:nvGraphicFramePr>
        <p:xfrm>
          <a:off x="6795803" y="2868798"/>
          <a:ext cx="475725" cy="31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1"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803" y="2868798"/>
                        <a:ext cx="475725" cy="31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 bwMode="auto">
          <a:xfrm flipV="1">
            <a:off x="7307263" y="3027752"/>
            <a:ext cx="793129" cy="222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34130"/>
              </p:ext>
            </p:extLst>
          </p:nvPr>
        </p:nvGraphicFramePr>
        <p:xfrm>
          <a:off x="8141791" y="2890363"/>
          <a:ext cx="174625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2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791" y="2890363"/>
                        <a:ext cx="174625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87506"/>
              </p:ext>
            </p:extLst>
          </p:nvPr>
        </p:nvGraphicFramePr>
        <p:xfrm>
          <a:off x="2009775" y="2435945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3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435945"/>
                        <a:ext cx="1905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75651"/>
              </p:ext>
            </p:extLst>
          </p:nvPr>
        </p:nvGraphicFramePr>
        <p:xfrm>
          <a:off x="2001838" y="3356992"/>
          <a:ext cx="206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4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3356992"/>
                        <a:ext cx="2063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 bwMode="auto">
          <a:xfrm flipV="1">
            <a:off x="2238233" y="2340195"/>
            <a:ext cx="866116" cy="2829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2266471" y="3199602"/>
            <a:ext cx="866116" cy="2829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2238233" y="3578447"/>
            <a:ext cx="846161" cy="21836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2238233" y="2732479"/>
            <a:ext cx="846161" cy="2454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2208213" y="2445683"/>
            <a:ext cx="944420" cy="99530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2212706" y="2786315"/>
            <a:ext cx="926279" cy="92861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6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52253"/>
              </p:ext>
            </p:extLst>
          </p:nvPr>
        </p:nvGraphicFramePr>
        <p:xfrm>
          <a:off x="4967288" y="2493095"/>
          <a:ext cx="4889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5" name="Equation" r:id="rId11" imgW="457200" imgH="215640" progId="Equation.3">
                  <p:embed/>
                </p:oleObj>
              </mc:Choice>
              <mc:Fallback>
                <p:oleObj name="Equation" r:id="rId11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2493095"/>
                        <a:ext cx="48895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495446"/>
              </p:ext>
            </p:extLst>
          </p:nvPr>
        </p:nvGraphicFramePr>
        <p:xfrm>
          <a:off x="4953000" y="3299545"/>
          <a:ext cx="4905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6" name="Equation" r:id="rId13" imgW="457200" imgH="215640" progId="Equation.3">
                  <p:embed/>
                </p:oleObj>
              </mc:Choice>
              <mc:Fallback>
                <p:oleObj name="Equation" r:id="rId13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99545"/>
                        <a:ext cx="49053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676014"/>
              </p:ext>
            </p:extLst>
          </p:nvPr>
        </p:nvGraphicFramePr>
        <p:xfrm>
          <a:off x="3103563" y="2112095"/>
          <a:ext cx="4762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7" name="Equation" r:id="rId15" imgW="444240" imgH="215640" progId="Equation.3">
                  <p:embed/>
                </p:oleObj>
              </mc:Choice>
              <mc:Fallback>
                <p:oleObj name="Equation" r:id="rId15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112095"/>
                        <a:ext cx="47625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24789"/>
              </p:ext>
            </p:extLst>
          </p:nvPr>
        </p:nvGraphicFramePr>
        <p:xfrm>
          <a:off x="3103563" y="2945532"/>
          <a:ext cx="4762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8" name="Equation" r:id="rId17" imgW="444240" imgH="215640" progId="Equation.3">
                  <p:embed/>
                </p:oleObj>
              </mc:Choice>
              <mc:Fallback>
                <p:oleObj name="Equation" r:id="rId17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945532"/>
                        <a:ext cx="4762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63398"/>
              </p:ext>
            </p:extLst>
          </p:nvPr>
        </p:nvGraphicFramePr>
        <p:xfrm>
          <a:off x="3103747" y="3726876"/>
          <a:ext cx="475725" cy="31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9" name="Equation" r:id="rId19" imgW="444240" imgH="228600" progId="Equation.3">
                  <p:embed/>
                </p:oleObj>
              </mc:Choice>
              <mc:Fallback>
                <p:oleObj name="Equation" r:id="rId19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747" y="3726876"/>
                        <a:ext cx="475725" cy="31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7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Weight correction rule</a:t>
            </a:r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81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ja-JP" sz="1100" i="1" baseline="-25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 smtClean="0">
                <a:solidFill>
                  <a:srgbClr val="002060"/>
                </a:solidFill>
              </a:rPr>
              <a:t>Suppose the cost function is</a:t>
            </a:r>
            <a:endParaRPr lang="en-US" altLang="ja-JP" sz="1800" i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4">
              <a:lnSpc>
                <a:spcPct val="90000"/>
              </a:lnSpc>
            </a:pPr>
            <a:endParaRPr lang="en-US" altLang="ja-JP" sz="1200" dirty="0"/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 smtClean="0">
                <a:solidFill>
                  <a:srgbClr val="008080"/>
                </a:solidFill>
              </a:rPr>
              <a:t>How to minimize </a:t>
            </a:r>
            <a:r>
              <a:rPr lang="en-US" altLang="ja-JP" i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800" dirty="0" smtClean="0">
                <a:solidFill>
                  <a:srgbClr val="008080"/>
                </a:solidFill>
              </a:rPr>
              <a:t>?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ja-JP" dirty="0" smtClean="0"/>
              <a:t>Find turning point (that is, find </a:t>
            </a:r>
            <a:r>
              <a:rPr lang="en-US" altLang="ja-JP" i="1" dirty="0" smtClean="0">
                <a:sym typeface="Symbol"/>
              </a:rPr>
              <a:t> </a:t>
            </a:r>
            <a:r>
              <a:rPr lang="en-US" altLang="ja-JP" dirty="0">
                <a:sym typeface="Symbol"/>
              </a:rPr>
              <a:t>where             </a:t>
            </a:r>
            <a:r>
              <a:rPr lang="en-US" altLang="ja-JP" dirty="0" smtClean="0">
                <a:sym typeface="Symbol"/>
              </a:rPr>
              <a:t>)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altLang="ja-JP" dirty="0" smtClean="0">
                <a:sym typeface="Symbol"/>
              </a:rPr>
              <a:t>Used for Simple Linear Regression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altLang="ja-JP" dirty="0" smtClean="0">
                <a:sym typeface="Symbol"/>
              </a:rPr>
              <a:t>Not quite possible here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ja-JP" dirty="0" smtClean="0">
                <a:sym typeface="Symbol"/>
              </a:rPr>
              <a:t>Use Newton-Raphson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ja-JP" dirty="0" smtClean="0">
                <a:solidFill>
                  <a:srgbClr val="008080"/>
                </a:solidFill>
                <a:sym typeface="Symbol"/>
              </a:rPr>
              <a:t>Use Gradient Descent</a:t>
            </a:r>
            <a:endParaRPr lang="en-US" altLang="ja-JP" dirty="0">
              <a:solidFill>
                <a:srgbClr val="008080"/>
              </a:solidFill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33231"/>
              </p:ext>
            </p:extLst>
          </p:nvPr>
        </p:nvGraphicFramePr>
        <p:xfrm>
          <a:off x="5350440" y="778352"/>
          <a:ext cx="289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6" name="Equation" r:id="rId3" imgW="1155600" imgH="419040" progId="Equation.DSMT4">
                  <p:embed/>
                </p:oleObj>
              </mc:Choice>
              <mc:Fallback>
                <p:oleObj name="Equation" r:id="rId3" imgW="1155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440" y="778352"/>
                        <a:ext cx="2895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447395"/>
              </p:ext>
            </p:extLst>
          </p:nvPr>
        </p:nvGraphicFramePr>
        <p:xfrm>
          <a:off x="7353016" y="2155130"/>
          <a:ext cx="117633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7" name="Equation" r:id="rId5" imgW="469800" imgH="393480" progId="Equation.DSMT4">
                  <p:embed/>
                </p:oleObj>
              </mc:Choice>
              <mc:Fallback>
                <p:oleObj name="Equation" r:id="rId5" imgW="46980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016" y="2155130"/>
                        <a:ext cx="117633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8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Weight correction rule</a:t>
            </a:r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81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ja-JP" sz="1100" i="1" baseline="-25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 smtClean="0">
                <a:solidFill>
                  <a:srgbClr val="002060"/>
                </a:solidFill>
              </a:rPr>
              <a:t>Suppose the cost function is</a:t>
            </a:r>
            <a:endParaRPr lang="en-US" altLang="ja-JP" sz="1800" i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rgbClr val="008080"/>
                </a:solidFill>
                <a:sym typeface="Symbol"/>
              </a:rPr>
              <a:t>Use Gradient Descent</a:t>
            </a:r>
            <a:endParaRPr lang="en-US" altLang="ja-JP" sz="2800" dirty="0">
              <a:solidFill>
                <a:srgbClr val="008080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ja-JP" dirty="0" smtClean="0"/>
          </a:p>
          <a:p>
            <a:pPr lvl="2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ja-JP" dirty="0" smtClean="0"/>
              <a:t>Use this rule at every layer (chain rule)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dirty="0" smtClean="0"/>
              <a:t>Define a </a:t>
            </a:r>
            <a:r>
              <a:rPr lang="en-US" altLang="ja-JP" i="1" dirty="0" smtClean="0"/>
              <a:t>modified error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sym typeface="Symbol" panose="05050102010706020507" pitchFamily="18" charset="2"/>
              </a:rPr>
              <a:t></a:t>
            </a:r>
            <a:r>
              <a:rPr lang="en-US" altLang="ja-JP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ja-JP" dirty="0" smtClean="0"/>
              <a:t> </a:t>
            </a:r>
            <a:r>
              <a:rPr lang="en-US" altLang="ja-JP" sz="1800" i="1" dirty="0" smtClean="0"/>
              <a:t>(denoted </a:t>
            </a:r>
            <a:r>
              <a:rPr kumimoji="0" lang="en-US" altLang="ja-JP" sz="1800" dirty="0" smtClean="0">
                <a:latin typeface="Tahoma" panose="020B0604030504040204" pitchFamily="34" charset="0"/>
                <a:sym typeface="Symbol" panose="05050102010706020507" pitchFamily="18" charset="2"/>
              </a:rPr>
              <a:t></a:t>
            </a:r>
            <a:r>
              <a:rPr kumimoji="0" lang="en-US" altLang="ja-JP" sz="1800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ja-JP" sz="1800" i="1" dirty="0" smtClean="0"/>
              <a:t> in Russell-</a:t>
            </a:r>
            <a:r>
              <a:rPr lang="en-US" altLang="ja-JP" sz="1800" i="1" dirty="0" err="1" smtClean="0"/>
              <a:t>Norvig</a:t>
            </a:r>
            <a:r>
              <a:rPr lang="en-US" altLang="ja-JP" sz="1800" i="1" dirty="0" smtClean="0"/>
              <a:t>)</a:t>
            </a:r>
            <a:r>
              <a:rPr lang="en-US" altLang="ja-JP" dirty="0" smtClean="0"/>
              <a:t> for node </a:t>
            </a:r>
            <a:r>
              <a:rPr lang="en-US" altLang="ja-JP" sz="2800" i="1" dirty="0" smtClean="0">
                <a:latin typeface="Times New Roman" panose="02020603050405020304" pitchFamily="18" charset="0"/>
              </a:rPr>
              <a:t>k</a:t>
            </a:r>
            <a:r>
              <a:rPr lang="en-US" altLang="ja-JP" i="1" dirty="0" smtClean="0"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ja-JP" sz="3600" dirty="0" smtClean="0"/>
          </a:p>
          <a:p>
            <a:pPr marL="1388901" lvl="3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ja-JP" sz="2400" dirty="0" smtClean="0"/>
              <a:t>This gives the </a:t>
            </a:r>
            <a:r>
              <a:rPr lang="en-US" altLang="ja-JP" sz="2400" dirty="0"/>
              <a:t>weight </a:t>
            </a:r>
            <a:r>
              <a:rPr lang="en-US" altLang="ja-JP" sz="2400" dirty="0" smtClean="0"/>
              <a:t>update/correction rule</a:t>
            </a:r>
            <a:endParaRPr lang="en-US" altLang="ja-JP" sz="2400" dirty="0"/>
          </a:p>
          <a:p>
            <a:pPr marL="1388901" lvl="3" indent="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ja-JP" sz="2400" dirty="0" smtClean="0"/>
              <a:t>                                              , where</a:t>
            </a:r>
          </a:p>
          <a:p>
            <a:pPr marL="1388901" lvl="3" indent="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ja-JP" sz="2400" dirty="0" smtClean="0"/>
              <a:t>at an output node </a:t>
            </a:r>
            <a:r>
              <a:rPr lang="en-US" altLang="ja-JP" sz="2800" i="1" dirty="0" smtClean="0">
                <a:latin typeface="Times New Roman" panose="02020603050405020304" pitchFamily="18" charset="0"/>
              </a:rPr>
              <a:t>k</a:t>
            </a:r>
            <a:r>
              <a:rPr lang="en-US" altLang="ja-JP" sz="2400" i="1" dirty="0" smtClean="0">
                <a:latin typeface="Times New Roman" panose="02020603050405020304" pitchFamily="18" charset="0"/>
              </a:rPr>
              <a:t> </a:t>
            </a:r>
          </a:p>
          <a:p>
            <a:pPr marL="1388901" lvl="3" indent="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ja-JP" sz="2400" dirty="0"/>
              <a:t>a</a:t>
            </a:r>
            <a:r>
              <a:rPr lang="en-US" altLang="ja-JP" sz="2400" dirty="0" smtClean="0"/>
              <a:t>t a hidden node </a:t>
            </a:r>
            <a:r>
              <a:rPr lang="en-US" altLang="ja-JP" sz="2800" i="1" dirty="0" smtClean="0">
                <a:latin typeface="Times New Roman" panose="02020603050405020304" pitchFamily="18" charset="0"/>
              </a:rPr>
              <a:t>k</a:t>
            </a:r>
            <a:r>
              <a:rPr lang="en-US" altLang="ja-JP" sz="2400" dirty="0" smtClean="0"/>
              <a:t>,</a:t>
            </a:r>
            <a:r>
              <a:rPr lang="en-US" altLang="ja-JP" i="1" dirty="0" smtClean="0">
                <a:latin typeface="Times New Roman" panose="02020603050405020304" pitchFamily="18" charset="0"/>
              </a:rPr>
              <a:t> </a:t>
            </a:r>
          </a:p>
          <a:p>
            <a:pPr lvl="4" eaLnBrk="1" hangingPunct="1">
              <a:lnSpc>
                <a:spcPct val="90000"/>
              </a:lnSpc>
            </a:pPr>
            <a:endParaRPr lang="en-US" altLang="ja-JP" sz="700" dirty="0" smtClean="0"/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61274"/>
              </p:ext>
            </p:extLst>
          </p:nvPr>
        </p:nvGraphicFramePr>
        <p:xfrm>
          <a:off x="5350440" y="778352"/>
          <a:ext cx="289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4" name="Equation" r:id="rId3" imgW="1155600" imgH="419040" progId="Equation.DSMT4">
                  <p:embed/>
                </p:oleObj>
              </mc:Choice>
              <mc:Fallback>
                <p:oleObj name="Equation" r:id="rId3" imgW="1155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440" y="778352"/>
                        <a:ext cx="2895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91330"/>
              </p:ext>
            </p:extLst>
          </p:nvPr>
        </p:nvGraphicFramePr>
        <p:xfrm>
          <a:off x="4384675" y="5994400"/>
          <a:ext cx="27670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5" name="Equation" r:id="rId5" imgW="1206360" imgH="355320" progId="Equation.DSMT4">
                  <p:embed/>
                </p:oleObj>
              </mc:Choice>
              <mc:Fallback>
                <p:oleObj name="Equation" r:id="rId5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5994400"/>
                        <a:ext cx="27670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907053"/>
              </p:ext>
            </p:extLst>
          </p:nvPr>
        </p:nvGraphicFramePr>
        <p:xfrm>
          <a:off x="3219450" y="4868863"/>
          <a:ext cx="22923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6" name="Equation" r:id="rId7" imgW="825480" imgH="241200" progId="Equation.DSMT4">
                  <p:embed/>
                </p:oleObj>
              </mc:Choice>
              <mc:Fallback>
                <p:oleObj name="Equation" r:id="rId7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868863"/>
                        <a:ext cx="22923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951451"/>
              </p:ext>
            </p:extLst>
          </p:nvPr>
        </p:nvGraphicFramePr>
        <p:xfrm>
          <a:off x="4418013" y="5516563"/>
          <a:ext cx="2686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7" name="Equation" r:id="rId9" imgW="1231560" imgH="228600" progId="Equation.DSMT4">
                  <p:embed/>
                </p:oleObj>
              </mc:Choice>
              <mc:Fallback>
                <p:oleObj name="Equation" r:id="rId9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516563"/>
                        <a:ext cx="2686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Line 24"/>
          <p:cNvSpPr>
            <a:spLocks noChangeShapeType="1"/>
          </p:cNvSpPr>
          <p:nvPr/>
        </p:nvSpPr>
        <p:spPr bwMode="auto">
          <a:xfrm>
            <a:off x="3759919" y="40232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Oval 25"/>
          <p:cNvSpPr>
            <a:spLocks noChangeArrowheads="1"/>
          </p:cNvSpPr>
          <p:nvPr/>
        </p:nvSpPr>
        <p:spPr bwMode="auto">
          <a:xfrm>
            <a:off x="3302719" y="379469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b="0" i="1"/>
              <a:t>i</a:t>
            </a:r>
          </a:p>
        </p:txBody>
      </p:sp>
      <p:sp>
        <p:nvSpPr>
          <p:cNvPr id="1035" name="Oval 26"/>
          <p:cNvSpPr>
            <a:spLocks noChangeArrowheads="1"/>
          </p:cNvSpPr>
          <p:nvPr/>
        </p:nvSpPr>
        <p:spPr bwMode="auto">
          <a:xfrm>
            <a:off x="4369519" y="379469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b="0" i="1"/>
              <a:t>j</a:t>
            </a:r>
          </a:p>
        </p:txBody>
      </p:sp>
      <p:sp>
        <p:nvSpPr>
          <p:cNvPr id="1036" name="Text Box 27"/>
          <p:cNvSpPr txBox="1">
            <a:spLocks noChangeArrowheads="1"/>
          </p:cNvSpPr>
          <p:nvPr/>
        </p:nvSpPr>
        <p:spPr bwMode="auto">
          <a:xfrm>
            <a:off x="3775794" y="3566096"/>
            <a:ext cx="413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2000" b="0" i="1" dirty="0" smtClean="0">
                <a:sym typeface="Symbol"/>
              </a:rPr>
              <a:t></a:t>
            </a:r>
            <a:r>
              <a:rPr lang="en-US" altLang="ja-JP" sz="2000" b="0" i="1" baseline="-25000" dirty="0" err="1" smtClean="0"/>
              <a:t>ij</a:t>
            </a:r>
            <a:endParaRPr lang="en-US" altLang="ja-JP" sz="2000" b="0" i="1" baseline="-25000" dirty="0"/>
          </a:p>
        </p:txBody>
      </p:sp>
      <p:sp>
        <p:nvSpPr>
          <p:cNvPr id="1037" name="Text Box 28"/>
          <p:cNvSpPr txBox="1">
            <a:spLocks noChangeArrowheads="1"/>
          </p:cNvSpPr>
          <p:nvPr/>
        </p:nvSpPr>
        <p:spPr bwMode="auto">
          <a:xfrm>
            <a:off x="4140919" y="3516883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2000" b="0" i="1">
                <a:sym typeface="Symbol" panose="05050102010706020507" pitchFamily="18" charset="2"/>
              </a:rPr>
              <a:t></a:t>
            </a:r>
            <a:r>
              <a:rPr lang="en-US" altLang="ja-JP" sz="2000" i="1" baseline="-25000"/>
              <a:t>j</a:t>
            </a:r>
          </a:p>
        </p:txBody>
      </p:sp>
      <p:sp>
        <p:nvSpPr>
          <p:cNvPr id="1038" name="Text Box 29"/>
          <p:cNvSpPr txBox="1">
            <a:spLocks noChangeArrowheads="1"/>
          </p:cNvSpPr>
          <p:nvPr/>
        </p:nvSpPr>
        <p:spPr bwMode="auto">
          <a:xfrm>
            <a:off x="3505200" y="4221088"/>
            <a:ext cx="510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b="0" i="1" dirty="0">
                <a:sym typeface="Symbol" panose="05050102010706020507" pitchFamily="18" charset="2"/>
              </a:rPr>
              <a:t>i</a:t>
            </a:r>
            <a:r>
              <a:rPr lang="en-US" altLang="ja-JP" sz="1600" b="0" dirty="0">
                <a:latin typeface="Arial" panose="020B0604020202020204" pitchFamily="34" charset="0"/>
                <a:sym typeface="Symbol" panose="05050102010706020507" pitchFamily="18" charset="2"/>
              </a:rPr>
              <a:t>’s output is </a:t>
            </a:r>
            <a:r>
              <a:rPr lang="en-US" altLang="ja-JP" sz="2000" b="0" i="1" dirty="0">
                <a:sym typeface="Symbol" panose="05050102010706020507" pitchFamily="18" charset="2"/>
              </a:rPr>
              <a:t>o</a:t>
            </a:r>
            <a:r>
              <a:rPr lang="en-US" altLang="ja-JP" sz="2000" i="1" baseline="-25000" dirty="0"/>
              <a:t>i</a:t>
            </a:r>
            <a:r>
              <a:rPr lang="en-US" altLang="ja-JP" i="1" baseline="-25000" dirty="0"/>
              <a:t> </a:t>
            </a:r>
            <a:r>
              <a:rPr lang="en-US" altLang="ja-JP" sz="1600" b="0" dirty="0">
                <a:latin typeface="Arial" panose="020B0604020202020204" pitchFamily="34" charset="0"/>
              </a:rPr>
              <a:t>(for output node)</a:t>
            </a:r>
            <a:r>
              <a:rPr lang="en-US" altLang="ja-JP" b="0" i="1" dirty="0"/>
              <a:t> or </a:t>
            </a:r>
            <a:r>
              <a:rPr lang="en-US" altLang="ja-JP" sz="2000" b="0" i="1" dirty="0" err="1"/>
              <a:t>y</a:t>
            </a:r>
            <a:r>
              <a:rPr lang="en-US" altLang="ja-JP" sz="2000" b="0" i="1" baseline="-25000" dirty="0" err="1"/>
              <a:t>i</a:t>
            </a:r>
            <a:r>
              <a:rPr lang="en-US" altLang="ja-JP" b="0" i="1" baseline="-25000" dirty="0"/>
              <a:t> </a:t>
            </a:r>
            <a:r>
              <a:rPr lang="en-US" altLang="ja-JP" sz="1600" b="0" dirty="0">
                <a:latin typeface="Arial" panose="020B0604020202020204" pitchFamily="34" charset="0"/>
              </a:rPr>
              <a:t>(for hidden node) </a:t>
            </a:r>
          </a:p>
        </p:txBody>
      </p:sp>
      <p:sp>
        <p:nvSpPr>
          <p:cNvPr id="1039" name="Text Box 30"/>
          <p:cNvSpPr txBox="1">
            <a:spLocks noChangeArrowheads="1"/>
          </p:cNvSpPr>
          <p:nvPr/>
        </p:nvSpPr>
        <p:spPr bwMode="auto">
          <a:xfrm>
            <a:off x="3059832" y="3501008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2000" b="0" i="1">
                <a:sym typeface="Symbol" panose="05050102010706020507" pitchFamily="18" charset="2"/>
              </a:rPr>
              <a:t></a:t>
            </a:r>
            <a:r>
              <a:rPr lang="en-US" altLang="ja-JP" sz="2000" i="1" baseline="-25000"/>
              <a:t>i</a:t>
            </a:r>
          </a:p>
        </p:txBody>
      </p:sp>
      <p:graphicFrame>
        <p:nvGraphicFramePr>
          <p:cNvPr id="103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24874"/>
              </p:ext>
            </p:extLst>
          </p:nvPr>
        </p:nvGraphicFramePr>
        <p:xfrm>
          <a:off x="1811338" y="1927225"/>
          <a:ext cx="47513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8" name="Equation" r:id="rId11" imgW="1879560" imgH="355320" progId="Equation.DSMT4">
                  <p:embed/>
                </p:oleObj>
              </mc:Choice>
              <mc:Fallback>
                <p:oleObj name="Equation" r:id="rId11" imgW="1879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927225"/>
                        <a:ext cx="47513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3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Backward propagation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r>
              <a:rPr lang="en-US" altLang="ja-JP" sz="2800" dirty="0" smtClean="0"/>
              <a:t>Correct each node according to its contribution to the error</a:t>
            </a:r>
          </a:p>
          <a:p>
            <a:pPr lvl="1"/>
            <a:r>
              <a:rPr lang="en-US" altLang="ja-JP" dirty="0" smtClean="0"/>
              <a:t>This is indicated by its gradient</a:t>
            </a:r>
          </a:p>
          <a:p>
            <a:r>
              <a:rPr lang="en-US" altLang="ja-JP" sz="2800" dirty="0">
                <a:solidFill>
                  <a:srgbClr val="008080"/>
                </a:solidFill>
              </a:rPr>
              <a:t>C</a:t>
            </a:r>
            <a:r>
              <a:rPr lang="en-US" altLang="ja-JP" sz="2800" dirty="0" smtClean="0">
                <a:solidFill>
                  <a:srgbClr val="008080"/>
                </a:solidFill>
              </a:rPr>
              <a:t>orrection is performed first on the weights to the last layer, then the second last layer, and so on, until the first layer</a:t>
            </a:r>
          </a:p>
          <a:p>
            <a:pPr lvl="1"/>
            <a:r>
              <a:rPr lang="en-US" altLang="ja-JP" dirty="0" smtClean="0">
                <a:solidFill>
                  <a:srgbClr val="008080"/>
                </a:solidFill>
              </a:rPr>
              <a:t>Hence the name </a:t>
            </a:r>
            <a:r>
              <a:rPr lang="en-US" altLang="ja-JP" b="1" dirty="0" smtClean="0">
                <a:solidFill>
                  <a:srgbClr val="008080"/>
                </a:solidFill>
              </a:rPr>
              <a:t>backward propagation of error</a:t>
            </a:r>
            <a:r>
              <a:rPr lang="en-US" altLang="ja-JP" dirty="0" smtClean="0">
                <a:solidFill>
                  <a:srgbClr val="008080"/>
                </a:solidFill>
              </a:rPr>
              <a:t>, or simply </a:t>
            </a:r>
            <a:r>
              <a:rPr lang="en-US" altLang="ja-JP" b="1" dirty="0" smtClean="0">
                <a:solidFill>
                  <a:srgbClr val="008080"/>
                </a:solidFill>
              </a:rPr>
              <a:t>backpropagation</a:t>
            </a:r>
          </a:p>
          <a:p>
            <a:r>
              <a:rPr lang="en-US" altLang="ja-JP" sz="2800" dirty="0" smtClean="0"/>
              <a:t>Problems to struggle with in practice</a:t>
            </a:r>
          </a:p>
          <a:p>
            <a:pPr lvl="1"/>
            <a:r>
              <a:rPr lang="en-US" altLang="ja-JP" dirty="0" smtClean="0"/>
              <a:t>Convergence</a:t>
            </a:r>
          </a:p>
          <a:p>
            <a:pPr lvl="1"/>
            <a:r>
              <a:rPr lang="en-US" altLang="ja-JP" dirty="0" smtClean="0"/>
              <a:t>Optimality</a:t>
            </a:r>
          </a:p>
        </p:txBody>
      </p:sp>
    </p:spTree>
    <p:extLst>
      <p:ext uri="{BB962C8B-B14F-4D97-AF65-F5344CB8AC3E}">
        <p14:creationId xmlns:p14="http://schemas.microsoft.com/office/powerpoint/2010/main" val="35185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deep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878886"/>
            <a:ext cx="864096" cy="5486400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1958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1960</a:t>
            </a:r>
          </a:p>
          <a:p>
            <a:pPr>
              <a:spcBef>
                <a:spcPts val="400"/>
              </a:spcBef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1961</a:t>
            </a:r>
          </a:p>
          <a:p>
            <a:pPr marL="0" indent="0">
              <a:spcBef>
                <a:spcPts val="400"/>
              </a:spcBef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1964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1965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1969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1969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1970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1974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0070C0"/>
                </a:solidFill>
              </a:rPr>
              <a:t>1980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1982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1989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115616" y="874404"/>
            <a:ext cx="5328592" cy="5486400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Perceptron (+ training rule)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           Single-layer NN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           ADALINE training </a:t>
            </a:r>
            <a:r>
              <a:rPr lang="en-US" sz="2200" dirty="0">
                <a:solidFill>
                  <a:srgbClr val="7030A0"/>
                </a:solidFill>
              </a:rPr>
              <a:t>rule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Two-layer perceptron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MADALINE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Kernel perceptron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GMDH (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 layers used in 1971)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Criticism of single-layer NN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i="1" dirty="0" smtClean="0">
                <a:solidFill>
                  <a:srgbClr val="002060"/>
                </a:solidFill>
              </a:rPr>
              <a:t>Various forms of backpropagation (BP)</a:t>
            </a:r>
          </a:p>
          <a:p>
            <a:pPr marL="0" indent="0">
              <a:lnSpc>
                <a:spcPts val="2800"/>
              </a:lnSpc>
              <a:spcBef>
                <a:spcPts val="400"/>
              </a:spcBef>
              <a:buNone/>
            </a:pPr>
            <a:r>
              <a:rPr lang="en-US" sz="1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Discussed in “Deep learning in neural networks: An overview”</a:t>
            </a:r>
          </a:p>
          <a:p>
            <a:pPr marL="0" indent="0">
              <a:lnSpc>
                <a:spcPts val="800"/>
              </a:lnSpc>
              <a:spcBef>
                <a:spcPts val="400"/>
              </a:spcBef>
              <a:buNone/>
            </a:pPr>
            <a:r>
              <a:rPr lang="en-US" sz="1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2014 Schmidhuber</a:t>
            </a:r>
          </a:p>
          <a:p>
            <a:pPr marL="0" indent="0">
              <a:spcBef>
                <a:spcPts val="400"/>
              </a:spcBef>
              <a:buNone/>
            </a:pPr>
            <a:endParaRPr lang="en-US" sz="1100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Neocognitron (Hubel-Wiesel’s model)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Recurrent neural network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Handwritten ZIP code recognition (BP)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Universal </a:t>
            </a:r>
            <a:r>
              <a:rPr lang="en-US" sz="2200" dirty="0">
                <a:solidFill>
                  <a:srgbClr val="7030A0"/>
                </a:solidFill>
              </a:rPr>
              <a:t>Approximation Theorem</a:t>
            </a:r>
          </a:p>
        </p:txBody>
      </p:sp>
      <p:pic>
        <p:nvPicPr>
          <p:cNvPr id="7" name="Picture 5" descr="SingleLayerNeuralNet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96056"/>
            <a:ext cx="110310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372200" y="873442"/>
            <a:ext cx="27453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marL="469845" indent="-46984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7944" indent="-436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7789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000" indent="-4380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6844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53991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1138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8284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5430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sz="2200" kern="0" dirty="0" smtClean="0">
                <a:solidFill>
                  <a:srgbClr val="008080"/>
                </a:solidFill>
              </a:rPr>
              <a:t>Rosenblatt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8080"/>
                </a:solidFill>
              </a:rPr>
              <a:t>Widrow</a:t>
            </a:r>
            <a:r>
              <a:rPr lang="en-US" sz="2200" dirty="0">
                <a:solidFill>
                  <a:srgbClr val="008080"/>
                </a:solidFill>
              </a:rPr>
              <a:t> </a:t>
            </a:r>
            <a:r>
              <a:rPr lang="en-US" sz="2200" dirty="0" smtClean="0">
                <a:solidFill>
                  <a:srgbClr val="008080"/>
                </a:solidFill>
              </a:rPr>
              <a:t>and Hoff</a:t>
            </a:r>
          </a:p>
          <a:p>
            <a:pPr marL="0" indent="0">
              <a:spcBef>
                <a:spcPts val="400"/>
              </a:spcBef>
              <a:buNone/>
            </a:pPr>
            <a:endParaRPr lang="en-US" sz="2200" kern="0" dirty="0">
              <a:solidFill>
                <a:srgbClr val="00808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8080"/>
                </a:solidFill>
              </a:rPr>
              <a:t>Gamba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008080"/>
                </a:solidFill>
              </a:rPr>
              <a:t>Widrow</a:t>
            </a:r>
            <a:endParaRPr lang="en-US" sz="2200" dirty="0" smtClean="0">
              <a:solidFill>
                <a:srgbClr val="00808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8080"/>
                </a:solidFill>
              </a:rPr>
              <a:t>Aizerman </a:t>
            </a:r>
            <a:r>
              <a:rPr lang="en-US" sz="2200" i="1" dirty="0">
                <a:solidFill>
                  <a:srgbClr val="008080"/>
                </a:solidFill>
              </a:rPr>
              <a:t>et </a:t>
            </a:r>
            <a:r>
              <a:rPr lang="en-US" sz="2200" i="1" dirty="0" smtClean="0">
                <a:solidFill>
                  <a:srgbClr val="008080"/>
                </a:solidFill>
              </a:rPr>
              <a:t>al.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Ivakhnenko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rgbClr val="008080"/>
                </a:solidFill>
              </a:rPr>
              <a:t>Minsky </a:t>
            </a:r>
            <a:r>
              <a:rPr lang="en-US" sz="2200" dirty="0">
                <a:solidFill>
                  <a:srgbClr val="008080"/>
                </a:solidFill>
              </a:rPr>
              <a:t>and </a:t>
            </a:r>
            <a:r>
              <a:rPr lang="en-US" sz="2200" dirty="0" smtClean="0">
                <a:solidFill>
                  <a:srgbClr val="008080"/>
                </a:solidFill>
              </a:rPr>
              <a:t>Papert</a:t>
            </a:r>
            <a:endParaRPr lang="en-US" sz="2200" kern="0" dirty="0" smtClean="0">
              <a:solidFill>
                <a:srgbClr val="00808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i="1" kern="0" dirty="0" smtClean="0">
                <a:solidFill>
                  <a:srgbClr val="002060"/>
                </a:solidFill>
              </a:rPr>
              <a:t>Bryson and Ho</a:t>
            </a:r>
            <a:endParaRPr lang="en-US" sz="2200" i="1" kern="0" dirty="0">
              <a:solidFill>
                <a:srgbClr val="00206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i="1" kern="0" dirty="0" smtClean="0">
                <a:solidFill>
                  <a:srgbClr val="002060"/>
                </a:solidFill>
              </a:rPr>
              <a:t>Linnainmaa</a:t>
            </a:r>
            <a:endParaRPr lang="en-US" sz="2200" i="1" kern="0" dirty="0">
              <a:solidFill>
                <a:srgbClr val="00206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i="1" kern="0" dirty="0" smtClean="0">
                <a:solidFill>
                  <a:srgbClr val="002060"/>
                </a:solidFill>
              </a:rPr>
              <a:t>Werbos</a:t>
            </a:r>
            <a:endParaRPr lang="en-US" sz="2200" i="1" kern="0" dirty="0">
              <a:solidFill>
                <a:srgbClr val="00206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kern="0" dirty="0" smtClean="0">
                <a:solidFill>
                  <a:srgbClr val="008080"/>
                </a:solidFill>
              </a:rPr>
              <a:t>Fukushima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kern="0" dirty="0" smtClean="0">
                <a:solidFill>
                  <a:srgbClr val="008080"/>
                </a:solidFill>
              </a:rPr>
              <a:t>Hopfield</a:t>
            </a:r>
            <a:endParaRPr lang="en-US" sz="2200" kern="0" dirty="0">
              <a:solidFill>
                <a:srgbClr val="00808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kern="0" dirty="0" smtClean="0">
                <a:solidFill>
                  <a:srgbClr val="008080"/>
                </a:solidFill>
              </a:rPr>
              <a:t>LeCun </a:t>
            </a:r>
            <a:r>
              <a:rPr lang="en-US" sz="2200" i="1" kern="0" dirty="0" smtClean="0">
                <a:solidFill>
                  <a:srgbClr val="008080"/>
                </a:solidFill>
              </a:rPr>
              <a:t>et al.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kern="0" dirty="0" smtClean="0">
                <a:solidFill>
                  <a:srgbClr val="008080"/>
                </a:solidFill>
              </a:rPr>
              <a:t>Cybenko</a:t>
            </a:r>
          </a:p>
        </p:txBody>
      </p:sp>
    </p:spTree>
    <p:extLst>
      <p:ext uri="{BB962C8B-B14F-4D97-AF65-F5344CB8AC3E}">
        <p14:creationId xmlns:p14="http://schemas.microsoft.com/office/powerpoint/2010/main" val="39408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07896" cy="685800"/>
          </a:xfrm>
        </p:spPr>
        <p:txBody>
          <a:bodyPr/>
          <a:lstStyle/>
          <a:p>
            <a:r>
              <a:rPr lang="en-US" altLang="ja-JP" dirty="0" smtClean="0"/>
              <a:t>Why we need non-linear activation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If only linear activation functions,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(</a:t>
            </a:r>
            <a:r>
              <a:rPr lang="en-US" altLang="ja-JP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ja-JP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ja-JP" sz="2800" dirty="0" smtClean="0">
                <a:sym typeface="Symbol" panose="05050102010706020507" pitchFamily="18" charset="2"/>
              </a:rPr>
              <a:t>, </a:t>
            </a:r>
            <a:r>
              <a:rPr lang="en-US" altLang="ja-JP" sz="2800" dirty="0" smtClean="0"/>
              <a:t>are used, then any number of layers can be reduced to a simple input-output model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85673" y="2368357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charset="0"/>
              </a:rPr>
              <a:t>Input layer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27097" y="2324243"/>
            <a:ext cx="17540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ja-JP" sz="2000" dirty="0">
                <a:latin typeface="Arial" charset="0"/>
              </a:rPr>
              <a:t>Hidden layers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321852" y="2599975"/>
            <a:ext cx="15792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charset="0"/>
              </a:rPr>
              <a:t>Output layer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43632" y="2681095"/>
            <a:ext cx="0" cy="131476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305527" y="2681096"/>
            <a:ext cx="0" cy="131476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3092299" y="2753669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92299" y="3496235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8144" y="3140968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87458" y="3005697"/>
            <a:ext cx="891341" cy="3193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4976388" y="3427952"/>
            <a:ext cx="902411" cy="32074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388325" y="3384921"/>
            <a:ext cx="546491" cy="807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26" name="Object 23"/>
          <p:cNvGraphicFramePr>
            <a:graphicFrameLocks noChangeAspect="1"/>
          </p:cNvGraphicFramePr>
          <p:nvPr>
            <p:extLst/>
          </p:nvPr>
        </p:nvGraphicFramePr>
        <p:xfrm>
          <a:off x="2010207" y="2807822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9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207" y="2807822"/>
                        <a:ext cx="1905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/>
          </p:nvPr>
        </p:nvGraphicFramePr>
        <p:xfrm>
          <a:off x="2002270" y="3645024"/>
          <a:ext cx="206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0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270" y="3645024"/>
                        <a:ext cx="2063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2235094" y="3020694"/>
            <a:ext cx="869687" cy="337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201842" y="3787341"/>
            <a:ext cx="887855" cy="2480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1" name="Straight Arrow Connector 30"/>
          <p:cNvCxnSpPr>
            <a:endCxn id="10" idx="2"/>
          </p:cNvCxnSpPr>
          <p:nvPr/>
        </p:nvCxnSpPr>
        <p:spPr bwMode="auto">
          <a:xfrm>
            <a:off x="2242106" y="3074212"/>
            <a:ext cx="850193" cy="6740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2208645" y="3080312"/>
            <a:ext cx="915959" cy="6952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51" name="Object 23"/>
          <p:cNvGraphicFramePr>
            <a:graphicFrameLocks noChangeAspect="1"/>
          </p:cNvGraphicFramePr>
          <p:nvPr>
            <p:extLst/>
          </p:nvPr>
        </p:nvGraphicFramePr>
        <p:xfrm>
          <a:off x="2486025" y="2636838"/>
          <a:ext cx="340176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1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636838"/>
                        <a:ext cx="340176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3"/>
          <p:cNvGraphicFramePr>
            <a:graphicFrameLocks noChangeAspect="1"/>
          </p:cNvGraphicFramePr>
          <p:nvPr>
            <p:extLst/>
          </p:nvPr>
        </p:nvGraphicFramePr>
        <p:xfrm>
          <a:off x="2452688" y="3006725"/>
          <a:ext cx="2540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2" name="Equation" r:id="rId9" imgW="203040" imgH="215640" progId="Equation.3">
                  <p:embed/>
                </p:oleObj>
              </mc:Choice>
              <mc:Fallback>
                <p:oleObj name="Equation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006725"/>
                        <a:ext cx="2540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3"/>
          <p:cNvGraphicFramePr>
            <a:graphicFrameLocks noChangeAspect="1"/>
          </p:cNvGraphicFramePr>
          <p:nvPr>
            <p:extLst/>
          </p:nvPr>
        </p:nvGraphicFramePr>
        <p:xfrm>
          <a:off x="2171700" y="3298825"/>
          <a:ext cx="25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3"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298825"/>
                        <a:ext cx="25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3"/>
          <p:cNvGraphicFramePr>
            <a:graphicFrameLocks noChangeAspect="1"/>
          </p:cNvGraphicFramePr>
          <p:nvPr>
            <p:extLst/>
          </p:nvPr>
        </p:nvGraphicFramePr>
        <p:xfrm>
          <a:off x="2532063" y="3787775"/>
          <a:ext cx="2540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4" name="Equation" r:id="rId13" imgW="203040" imgH="215640" progId="Equation.3">
                  <p:embed/>
                </p:oleObj>
              </mc:Choice>
              <mc:Fallback>
                <p:oleObj name="Equation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3787775"/>
                        <a:ext cx="2540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3"/>
          <p:cNvGraphicFramePr>
            <a:graphicFrameLocks noChangeAspect="1"/>
          </p:cNvGraphicFramePr>
          <p:nvPr>
            <p:extLst/>
          </p:nvPr>
        </p:nvGraphicFramePr>
        <p:xfrm>
          <a:off x="5484813" y="2841625"/>
          <a:ext cx="25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5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2841625"/>
                        <a:ext cx="25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3"/>
          <p:cNvGraphicFramePr>
            <a:graphicFrameLocks noChangeAspect="1"/>
          </p:cNvGraphicFramePr>
          <p:nvPr>
            <p:extLst/>
          </p:nvPr>
        </p:nvGraphicFramePr>
        <p:xfrm>
          <a:off x="5484812" y="3562350"/>
          <a:ext cx="33422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6" name="Equation" r:id="rId17" imgW="203040" imgH="228600" progId="Equation.3">
                  <p:embed/>
                </p:oleObj>
              </mc:Choice>
              <mc:Fallback>
                <p:oleObj name="Equation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2" y="3562350"/>
                        <a:ext cx="33422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3"/>
          <p:cNvGraphicFramePr>
            <a:graphicFrameLocks noChangeAspect="1"/>
          </p:cNvGraphicFramePr>
          <p:nvPr>
            <p:extLst/>
          </p:nvPr>
        </p:nvGraphicFramePr>
        <p:xfrm>
          <a:off x="774626" y="4365104"/>
          <a:ext cx="12811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7" name="Equation" r:id="rId19" imgW="1002960" imgH="228600" progId="Equation.3">
                  <p:embed/>
                </p:oleObj>
              </mc:Choice>
              <mc:Fallback>
                <p:oleObj name="Equation" r:id="rId19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26" y="4365104"/>
                        <a:ext cx="12811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3"/>
          <p:cNvGraphicFramePr>
            <a:graphicFrameLocks noChangeAspect="1"/>
          </p:cNvGraphicFramePr>
          <p:nvPr>
            <p:extLst/>
          </p:nvPr>
        </p:nvGraphicFramePr>
        <p:xfrm>
          <a:off x="5004048" y="2614613"/>
          <a:ext cx="222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8" name="Equation" r:id="rId21" imgW="177480" imgH="228600" progId="Equation.3">
                  <p:embed/>
                </p:oleObj>
              </mc:Choice>
              <mc:Fallback>
                <p:oleObj name="Equation" r:id="rId2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14613"/>
                        <a:ext cx="222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3"/>
          <p:cNvGraphicFramePr>
            <a:graphicFrameLocks noChangeAspect="1"/>
          </p:cNvGraphicFramePr>
          <p:nvPr>
            <p:extLst/>
          </p:nvPr>
        </p:nvGraphicFramePr>
        <p:xfrm>
          <a:off x="5004048" y="3726234"/>
          <a:ext cx="222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9" name="Equation" r:id="rId23" imgW="177480" imgH="215640" progId="Equation.3">
                  <p:embed/>
                </p:oleObj>
              </mc:Choice>
              <mc:Fallback>
                <p:oleObj name="Equation" r:id="rId2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726234"/>
                        <a:ext cx="2222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3"/>
          <p:cNvGraphicFramePr>
            <a:graphicFrameLocks noChangeAspect="1"/>
          </p:cNvGraphicFramePr>
          <p:nvPr>
            <p:extLst/>
          </p:nvPr>
        </p:nvGraphicFramePr>
        <p:xfrm>
          <a:off x="6516216" y="3129980"/>
          <a:ext cx="1587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0" name="Equation" r:id="rId25" imgW="126720" imgH="139680" progId="Equation.3">
                  <p:embed/>
                </p:oleObj>
              </mc:Choice>
              <mc:Fallback>
                <p:oleObj name="Equation" r:id="rId2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129980"/>
                        <a:ext cx="1587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 bwMode="auto">
          <a:xfrm>
            <a:off x="4464787" y="2740222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464787" y="3482788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36" name="Object 23"/>
          <p:cNvGraphicFramePr>
            <a:graphicFrameLocks noChangeAspect="1"/>
          </p:cNvGraphicFramePr>
          <p:nvPr>
            <p:extLst/>
          </p:nvPr>
        </p:nvGraphicFramePr>
        <p:xfrm>
          <a:off x="3536950" y="2636838"/>
          <a:ext cx="206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1" name="Equation" r:id="rId27" imgW="164880" imgH="215640" progId="Equation.3">
                  <p:embed/>
                </p:oleObj>
              </mc:Choice>
              <mc:Fallback>
                <p:oleObj name="Equation" r:id="rId2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2636838"/>
                        <a:ext cx="2063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/>
          </p:nvPr>
        </p:nvGraphicFramePr>
        <p:xfrm>
          <a:off x="3565525" y="3721100"/>
          <a:ext cx="222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2" name="Equation" r:id="rId29" imgW="177480" imgH="215640" progId="Equation.3">
                  <p:embed/>
                </p:oleObj>
              </mc:Choice>
              <mc:Fallback>
                <p:oleObj name="Equation" r:id="rId2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3721100"/>
                        <a:ext cx="2222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607582" y="3007247"/>
            <a:ext cx="869687" cy="337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3574330" y="3773894"/>
            <a:ext cx="887855" cy="2480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0" name="Straight Arrow Connector 39"/>
          <p:cNvCxnSpPr>
            <a:endCxn id="35" idx="2"/>
          </p:cNvCxnSpPr>
          <p:nvPr/>
        </p:nvCxnSpPr>
        <p:spPr bwMode="auto">
          <a:xfrm>
            <a:off x="3614594" y="3060765"/>
            <a:ext cx="850193" cy="6740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581133" y="3066865"/>
            <a:ext cx="915959" cy="6952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42" name="Object 23"/>
          <p:cNvGraphicFramePr>
            <a:graphicFrameLocks noChangeAspect="1"/>
          </p:cNvGraphicFramePr>
          <p:nvPr>
            <p:extLst/>
          </p:nvPr>
        </p:nvGraphicFramePr>
        <p:xfrm>
          <a:off x="3849688" y="2624138"/>
          <a:ext cx="2850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3" name="Equation" r:id="rId31" imgW="203040" imgH="215640" progId="Equation.3">
                  <p:embed/>
                </p:oleObj>
              </mc:Choice>
              <mc:Fallback>
                <p:oleObj name="Equation" r:id="rId31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2624138"/>
                        <a:ext cx="2850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3"/>
          <p:cNvGraphicFramePr>
            <a:graphicFrameLocks noChangeAspect="1"/>
          </p:cNvGraphicFramePr>
          <p:nvPr>
            <p:extLst/>
          </p:nvPr>
        </p:nvGraphicFramePr>
        <p:xfrm>
          <a:off x="3779912" y="2994025"/>
          <a:ext cx="2698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4" name="Equation" r:id="rId33" imgW="215640" imgH="215640" progId="Equation.3">
                  <p:embed/>
                </p:oleObj>
              </mc:Choice>
              <mc:Fallback>
                <p:oleObj name="Equation" r:id="rId3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994025"/>
                        <a:ext cx="2698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3"/>
          <p:cNvGraphicFramePr>
            <a:graphicFrameLocks noChangeAspect="1"/>
          </p:cNvGraphicFramePr>
          <p:nvPr>
            <p:extLst/>
          </p:nvPr>
        </p:nvGraphicFramePr>
        <p:xfrm>
          <a:off x="3544888" y="3284538"/>
          <a:ext cx="29109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5" name="Equation" r:id="rId35" imgW="203040" imgH="228600" progId="Equation.3">
                  <p:embed/>
                </p:oleObj>
              </mc:Choice>
              <mc:Fallback>
                <p:oleObj name="Equation" r:id="rId3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3284538"/>
                        <a:ext cx="29109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3"/>
          <p:cNvGraphicFramePr>
            <a:graphicFrameLocks noChangeAspect="1"/>
          </p:cNvGraphicFramePr>
          <p:nvPr>
            <p:extLst/>
          </p:nvPr>
        </p:nvGraphicFramePr>
        <p:xfrm>
          <a:off x="3897313" y="3775075"/>
          <a:ext cx="2698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6" name="Equation" r:id="rId37" imgW="215640" imgH="215640" progId="Equation.3">
                  <p:embed/>
                </p:oleObj>
              </mc:Choice>
              <mc:Fallback>
                <p:oleObj name="Equation" r:id="rId3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3775075"/>
                        <a:ext cx="2698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3"/>
          <p:cNvGraphicFramePr>
            <a:graphicFrameLocks noChangeAspect="1"/>
          </p:cNvGraphicFramePr>
          <p:nvPr>
            <p:extLst/>
          </p:nvPr>
        </p:nvGraphicFramePr>
        <p:xfrm>
          <a:off x="755576" y="4861272"/>
          <a:ext cx="1314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7" name="Equation" r:id="rId39" imgW="1028520" imgH="215640" progId="Equation.3">
                  <p:embed/>
                </p:oleObj>
              </mc:Choice>
              <mc:Fallback>
                <p:oleObj name="Equation" r:id="rId39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861272"/>
                        <a:ext cx="13144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3"/>
          <p:cNvGraphicFramePr>
            <a:graphicFrameLocks noChangeAspect="1"/>
          </p:cNvGraphicFramePr>
          <p:nvPr>
            <p:extLst/>
          </p:nvPr>
        </p:nvGraphicFramePr>
        <p:xfrm>
          <a:off x="2516188" y="4400029"/>
          <a:ext cx="59451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8" name="Equation" r:id="rId41" imgW="4660560" imgH="228600" progId="Equation.3">
                  <p:embed/>
                </p:oleObj>
              </mc:Choice>
              <mc:Fallback>
                <p:oleObj name="Equation" r:id="rId41" imgW="466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400029"/>
                        <a:ext cx="59451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3"/>
          <p:cNvGraphicFramePr>
            <a:graphicFrameLocks noChangeAspect="1"/>
          </p:cNvGraphicFramePr>
          <p:nvPr>
            <p:extLst/>
          </p:nvPr>
        </p:nvGraphicFramePr>
        <p:xfrm>
          <a:off x="2481263" y="4861272"/>
          <a:ext cx="59769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9" name="Equation" r:id="rId43" imgW="4686120" imgH="228600" progId="Equation.3">
                  <p:embed/>
                </p:oleObj>
              </mc:Choice>
              <mc:Fallback>
                <p:oleObj name="Equation" r:id="rId43" imgW="4686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4861272"/>
                        <a:ext cx="59769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3"/>
          <p:cNvGraphicFramePr>
            <a:graphicFrameLocks noChangeAspect="1"/>
          </p:cNvGraphicFramePr>
          <p:nvPr>
            <p:extLst/>
          </p:nvPr>
        </p:nvGraphicFramePr>
        <p:xfrm>
          <a:off x="1133475" y="5517232"/>
          <a:ext cx="66563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0" name="Equation" r:id="rId45" imgW="5219640" imgH="228600" progId="Equation.3">
                  <p:embed/>
                </p:oleObj>
              </mc:Choice>
              <mc:Fallback>
                <p:oleObj name="Equation" r:id="rId45" imgW="5219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5517232"/>
                        <a:ext cx="66563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3"/>
          <p:cNvGraphicFramePr>
            <a:graphicFrameLocks noChangeAspect="1"/>
          </p:cNvGraphicFramePr>
          <p:nvPr>
            <p:extLst/>
          </p:nvPr>
        </p:nvGraphicFramePr>
        <p:xfrm>
          <a:off x="1259632" y="5898232"/>
          <a:ext cx="69135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1" name="Equation" r:id="rId47" imgW="5422680" imgH="228600" progId="Equation.3">
                  <p:embed/>
                </p:oleObj>
              </mc:Choice>
              <mc:Fallback>
                <p:oleObj name="Equation" r:id="rId47" imgW="542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898232"/>
                        <a:ext cx="691356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3"/>
          <p:cNvGraphicFramePr>
            <a:graphicFrameLocks noChangeAspect="1"/>
          </p:cNvGraphicFramePr>
          <p:nvPr>
            <p:extLst/>
          </p:nvPr>
        </p:nvGraphicFramePr>
        <p:xfrm>
          <a:off x="4572000" y="2855819"/>
          <a:ext cx="29206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2" name="Equation" r:id="rId49" imgW="164880" imgH="152280" progId="Equation.3">
                  <p:embed/>
                </p:oleObj>
              </mc:Choice>
              <mc:Fallback>
                <p:oleObj name="Equation" r:id="rId49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5819"/>
                        <a:ext cx="29206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3"/>
          <p:cNvGraphicFramePr>
            <a:graphicFrameLocks noChangeAspect="1"/>
          </p:cNvGraphicFramePr>
          <p:nvPr>
            <p:extLst/>
          </p:nvPr>
        </p:nvGraphicFramePr>
        <p:xfrm>
          <a:off x="4577393" y="3613398"/>
          <a:ext cx="29206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3" name="Equation" r:id="rId51" imgW="164880" imgH="152280" progId="Equation.3">
                  <p:embed/>
                </p:oleObj>
              </mc:Choice>
              <mc:Fallback>
                <p:oleObj name="Equation" r:id="rId51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393" y="3613398"/>
                        <a:ext cx="29206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3"/>
          <p:cNvGraphicFramePr>
            <a:graphicFrameLocks noChangeAspect="1"/>
          </p:cNvGraphicFramePr>
          <p:nvPr>
            <p:extLst/>
          </p:nvPr>
        </p:nvGraphicFramePr>
        <p:xfrm>
          <a:off x="5966747" y="3256103"/>
          <a:ext cx="29206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4" name="Equation" r:id="rId52" imgW="164880" imgH="152280" progId="Equation.3">
                  <p:embed/>
                </p:oleObj>
              </mc:Choice>
              <mc:Fallback>
                <p:oleObj name="Equation" r:id="rId52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747" y="3256103"/>
                        <a:ext cx="29206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3"/>
          <p:cNvGraphicFramePr>
            <a:graphicFrameLocks noChangeAspect="1"/>
          </p:cNvGraphicFramePr>
          <p:nvPr>
            <p:extLst/>
          </p:nvPr>
        </p:nvGraphicFramePr>
        <p:xfrm>
          <a:off x="3183170" y="2876598"/>
          <a:ext cx="29206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5" name="Equation" r:id="rId53" imgW="164880" imgH="152280" progId="Equation.3">
                  <p:embed/>
                </p:oleObj>
              </mc:Choice>
              <mc:Fallback>
                <p:oleObj name="Equation" r:id="rId53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170" y="2876598"/>
                        <a:ext cx="29206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3"/>
          <p:cNvGraphicFramePr>
            <a:graphicFrameLocks noChangeAspect="1"/>
          </p:cNvGraphicFramePr>
          <p:nvPr>
            <p:extLst/>
          </p:nvPr>
        </p:nvGraphicFramePr>
        <p:xfrm>
          <a:off x="3192968" y="3639339"/>
          <a:ext cx="29206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6" name="Equation" r:id="rId54" imgW="164880" imgH="152280" progId="Equation.3">
                  <p:embed/>
                </p:oleObj>
              </mc:Choice>
              <mc:Fallback>
                <p:oleObj name="Equation" r:id="rId54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968" y="3639339"/>
                        <a:ext cx="29206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3"/>
          <p:cNvGraphicFramePr>
            <a:graphicFrameLocks noChangeAspect="1"/>
          </p:cNvGraphicFramePr>
          <p:nvPr>
            <p:extLst/>
          </p:nvPr>
        </p:nvGraphicFramePr>
        <p:xfrm>
          <a:off x="1261969" y="6224588"/>
          <a:ext cx="10366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7" name="Equation" r:id="rId55" imgW="812520" imgH="215640" progId="Equation.3">
                  <p:embed/>
                </p:oleObj>
              </mc:Choice>
              <mc:Fallback>
                <p:oleObj name="Equation" r:id="rId55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969" y="6224588"/>
                        <a:ext cx="10366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0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An equally effective cost function is</a:t>
            </a:r>
          </a:p>
          <a:p>
            <a:pPr lvl="3"/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lvl="1"/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  <a:p>
            <a:pPr marL="471432" lvl="1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see https</a:t>
            </a:r>
            <a:r>
              <a:rPr lang="en-US" sz="2000" dirty="0">
                <a:solidFill>
                  <a:srgbClr val="002060"/>
                </a:solidFill>
              </a:rPr>
              <a:t>://</a:t>
            </a:r>
            <a:r>
              <a:rPr lang="en-US" sz="2000" dirty="0" smtClean="0">
                <a:solidFill>
                  <a:srgbClr val="002060"/>
                </a:solidFill>
              </a:rPr>
              <a:t>see.stanford.edu/materials/aimlcs229/cs229-notes1.pdf</a:t>
            </a:r>
          </a:p>
          <a:p>
            <a:pPr lvl="3"/>
            <a:endParaRPr lang="en-US" dirty="0" smtClean="0">
              <a:solidFill>
                <a:srgbClr val="002060"/>
              </a:solidFill>
            </a:endParaRPr>
          </a:p>
          <a:p>
            <a:pPr lvl="3"/>
            <a:endParaRPr lang="en-US" dirty="0" smtClean="0">
              <a:solidFill>
                <a:srgbClr val="002060"/>
              </a:solidFill>
            </a:endParaRPr>
          </a:p>
          <a:p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In the mean time, ask yourself what </a:t>
            </a: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</a:rPr>
              <a:t>does the MLP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learn:</a:t>
            </a:r>
            <a:endParaRPr lang="en-US" altLang="ja-JP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Function?</a:t>
            </a:r>
          </a:p>
          <a:p>
            <a:pPr lvl="1"/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Probability distribution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560" y="5886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47898"/>
              </p:ext>
            </p:extLst>
          </p:nvPr>
        </p:nvGraphicFramePr>
        <p:xfrm>
          <a:off x="1604963" y="1412875"/>
          <a:ext cx="66309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70" name="Equation" r:id="rId3" imgW="2692080" imgH="431640" progId="Equation.DSMT4">
                  <p:embed/>
                </p:oleObj>
              </mc:Choice>
              <mc:Fallback>
                <p:oleObj name="Equation" r:id="rId3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412875"/>
                        <a:ext cx="6630987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ular Callout 7"/>
          <p:cNvSpPr/>
          <p:nvPr/>
        </p:nvSpPr>
        <p:spPr bwMode="auto">
          <a:xfrm>
            <a:off x="614463" y="2429928"/>
            <a:ext cx="1882552" cy="469001"/>
          </a:xfrm>
          <a:prstGeom prst="wedgeRoundRectCallout">
            <a:avLst>
              <a:gd name="adj1" fmla="val 72105"/>
              <a:gd name="adj2" fmla="val -5749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Over examples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4463" y="2793016"/>
            <a:ext cx="2816783" cy="366261"/>
          </a:xfrm>
          <a:prstGeom prst="wedgeRoundRectCallout">
            <a:avLst>
              <a:gd name="adj1" fmla="val 51901"/>
              <a:gd name="adj2" fmla="val -1549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Over output perceptrons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279224" y="2746201"/>
            <a:ext cx="3317112" cy="459889"/>
          </a:xfrm>
          <a:prstGeom prst="wedgeRoundRectCallout">
            <a:avLst>
              <a:gd name="adj1" fmla="val -60864"/>
              <a:gd name="adj2" fmla="val -18048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Expected perceptron output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873587" y="2258822"/>
            <a:ext cx="3029080" cy="459889"/>
          </a:xfrm>
          <a:prstGeom prst="wedgeRoundRectCallout">
            <a:avLst>
              <a:gd name="adj1" fmla="val 43513"/>
              <a:gd name="adj2" fmla="val -861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Actual perceptron output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05595" y="3861048"/>
            <a:ext cx="619268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2060"/>
                </a:solidFill>
              </a:rPr>
              <a:t>Similar cost used in logistic </a:t>
            </a:r>
            <a:r>
              <a:rPr lang="en-US" dirty="0" smtClean="0">
                <a:solidFill>
                  <a:srgbClr val="002060"/>
                </a:solidFill>
              </a:rPr>
              <a:t>regression… for good reasons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2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does MLP work?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r>
              <a:rPr lang="en-US" altLang="ja-JP" sz="2800" dirty="0" smtClean="0"/>
              <a:t>While a perceptron works as a linear classifier, an MLP can be used to approximate </a:t>
            </a:r>
            <a:r>
              <a:rPr lang="en-US" altLang="ja-JP" sz="2800" b="1" dirty="0" smtClean="0"/>
              <a:t>any real function </a:t>
            </a:r>
            <a:r>
              <a:rPr lang="en-US" altLang="ja-JP" sz="2800" dirty="0" smtClean="0"/>
              <a:t>(non-linear regression), according to the following result</a:t>
            </a:r>
          </a:p>
          <a:p>
            <a:pPr lvl="2"/>
            <a:endParaRPr lang="en-US" altLang="ja-JP" sz="1200" dirty="0" smtClean="0"/>
          </a:p>
          <a:p>
            <a:r>
              <a:rPr lang="en-US" altLang="ja-JP" sz="3600" dirty="0" smtClean="0">
                <a:solidFill>
                  <a:srgbClr val="008080"/>
                </a:solidFill>
              </a:rPr>
              <a:t>Universal Approximation Theorem</a:t>
            </a:r>
          </a:p>
          <a:p>
            <a:pPr algn="r">
              <a:spcBef>
                <a:spcPts val="0"/>
              </a:spcBef>
              <a:buNone/>
            </a:pPr>
            <a:r>
              <a:rPr lang="en-US" altLang="ja-JP" sz="2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(Cybenko 1989)</a:t>
            </a:r>
            <a:endParaRPr lang="en-US" altLang="ja-JP" dirty="0" smtClean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ja-JP" dirty="0" smtClean="0">
                <a:solidFill>
                  <a:srgbClr val="008080"/>
                </a:solidFill>
              </a:rPr>
              <a:t>The standard multilayer feed-forward network with a single hidden layer that contains finite number of hidden neurons, and with arbitrary activation function are universal approximators on a compact subset of </a:t>
            </a:r>
            <a:r>
              <a:rPr lang="en-US" altLang="ja-JP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i="1" baseline="300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87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non-deep MLP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579296" cy="5638800"/>
          </a:xfrm>
        </p:spPr>
        <p:txBody>
          <a:bodyPr/>
          <a:lstStyle/>
          <a:p>
            <a:r>
              <a:rPr lang="en-US" altLang="ja-JP" sz="2800" dirty="0" smtClean="0"/>
              <a:t>Chain rule </a:t>
            </a:r>
            <a:r>
              <a:rPr lang="en-US" altLang="ja-JP" sz="2800" dirty="0" smtClean="0">
                <a:sym typeface="Symbol" panose="05050102010706020507" pitchFamily="18" charset="2"/>
              </a:rPr>
              <a:t> diminishing gradient in backpropagation</a:t>
            </a:r>
            <a:endParaRPr lang="en-US" altLang="ja-JP" sz="2800" dirty="0" smtClean="0"/>
          </a:p>
          <a:p>
            <a:pPr lvl="1"/>
            <a:endParaRPr lang="en-US" altLang="ja-JP" sz="24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pPr lvl="1"/>
            <a:endParaRPr lang="en-US" altLang="ja-JP" sz="2400" dirty="0"/>
          </a:p>
          <a:p>
            <a:pPr lvl="2"/>
            <a:endParaRPr lang="en-US" altLang="ja-JP" dirty="0" smtClean="0"/>
          </a:p>
          <a:p>
            <a:pPr lvl="2"/>
            <a:endParaRPr lang="en-US" altLang="ja-JP" sz="2000" dirty="0"/>
          </a:p>
          <a:p>
            <a:pPr marL="471432" lvl="1" indent="0">
              <a:buNone/>
            </a:pPr>
            <a:endParaRPr lang="en-US" altLang="ja-JP" sz="2800" dirty="0" smtClean="0"/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631045" y="2357264"/>
            <a:ext cx="0" cy="2295872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6160056" y="2357814"/>
            <a:ext cx="0" cy="2146623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 bwMode="auto">
          <a:xfrm>
            <a:off x="1979712" y="2362603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3181217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979712" y="3999831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75471" y="2734496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175471" y="3553110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007056" y="3127870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812379" y="2673466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3780344" y="2777844"/>
            <a:ext cx="1395127" cy="9163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3812379" y="3829855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3775744" y="3161115"/>
            <a:ext cx="1408497" cy="9264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3812379" y="3519241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3801309" y="3037797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627859" y="3084196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5668271" y="3420724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V="1">
            <a:off x="7523719" y="3388342"/>
            <a:ext cx="793129" cy="222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85360"/>
              </p:ext>
            </p:extLst>
          </p:nvPr>
        </p:nvGraphicFramePr>
        <p:xfrm>
          <a:off x="8358247" y="3250953"/>
          <a:ext cx="174625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5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247" y="3250953"/>
                        <a:ext cx="174625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881380"/>
              </p:ext>
            </p:extLst>
          </p:nvPr>
        </p:nvGraphicFramePr>
        <p:xfrm>
          <a:off x="897620" y="2795985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6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620" y="2795985"/>
                        <a:ext cx="1905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39228"/>
              </p:ext>
            </p:extLst>
          </p:nvPr>
        </p:nvGraphicFramePr>
        <p:xfrm>
          <a:off x="889683" y="3717032"/>
          <a:ext cx="206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7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83" y="3717032"/>
                        <a:ext cx="2063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Arrow Connector 81"/>
          <p:cNvCxnSpPr/>
          <p:nvPr/>
        </p:nvCxnSpPr>
        <p:spPr bwMode="auto">
          <a:xfrm flipV="1">
            <a:off x="1126078" y="2700235"/>
            <a:ext cx="866116" cy="2829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V="1">
            <a:off x="1154316" y="3559642"/>
            <a:ext cx="866116" cy="2829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1126078" y="3938487"/>
            <a:ext cx="846161" cy="21836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1126078" y="3092519"/>
            <a:ext cx="846161" cy="2454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1096058" y="2805723"/>
            <a:ext cx="944420" cy="99530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1100551" y="3146355"/>
            <a:ext cx="926279" cy="92861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3" name="Oval 112"/>
          <p:cNvSpPr/>
          <p:nvPr/>
        </p:nvSpPr>
        <p:spPr bwMode="auto">
          <a:xfrm>
            <a:off x="3297253" y="2362603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3297253" y="3181217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3297253" y="3999831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9" name="Straight Arrow Connector 118"/>
          <p:cNvCxnSpPr>
            <a:endCxn id="113" idx="2"/>
          </p:cNvCxnSpPr>
          <p:nvPr/>
        </p:nvCxnSpPr>
        <p:spPr bwMode="auto">
          <a:xfrm>
            <a:off x="2504631" y="2603569"/>
            <a:ext cx="792622" cy="1106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2463291" y="2750978"/>
            <a:ext cx="843358" cy="61973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513485" y="3435957"/>
            <a:ext cx="792622" cy="1106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3" name="Straight Arrow Connector 122"/>
          <p:cNvCxnSpPr>
            <a:stCxn id="48" idx="7"/>
          </p:cNvCxnSpPr>
          <p:nvPr/>
        </p:nvCxnSpPr>
        <p:spPr bwMode="auto">
          <a:xfrm flipV="1">
            <a:off x="2409951" y="2834551"/>
            <a:ext cx="983437" cy="123909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4" name="Straight Arrow Connector 123"/>
          <p:cNvCxnSpPr>
            <a:endCxn id="115" idx="1"/>
          </p:cNvCxnSpPr>
          <p:nvPr/>
        </p:nvCxnSpPr>
        <p:spPr bwMode="auto">
          <a:xfrm>
            <a:off x="2386525" y="2805723"/>
            <a:ext cx="984545" cy="126792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2463291" y="3552459"/>
            <a:ext cx="843358" cy="61973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 flipV="1">
            <a:off x="2468049" y="2713842"/>
            <a:ext cx="830963" cy="5895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flipV="1">
            <a:off x="2493807" y="3547785"/>
            <a:ext cx="830963" cy="5895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2504631" y="4280423"/>
            <a:ext cx="792622" cy="1106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6" name="Left Arrow 15"/>
          <p:cNvSpPr/>
          <p:nvPr/>
        </p:nvSpPr>
        <p:spPr bwMode="auto">
          <a:xfrm>
            <a:off x="3320118" y="5212486"/>
            <a:ext cx="3172520" cy="720080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Gradient diminishes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9929" y="4543356"/>
            <a:ext cx="92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slow update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non-deep </a:t>
            </a:r>
            <a:r>
              <a:rPr lang="en-US" dirty="0" smtClean="0"/>
              <a:t>MLP</a:t>
            </a:r>
            <a:endParaRPr lang="en-US" altLang="ja-JP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579296" cy="5638800"/>
          </a:xfrm>
        </p:spPr>
        <p:txBody>
          <a:bodyPr/>
          <a:lstStyle/>
          <a:p>
            <a:r>
              <a:rPr lang="en-US" altLang="ja-JP" sz="2800" dirty="0" smtClean="0"/>
              <a:t>Single hidden layer MLP suffices (</a:t>
            </a:r>
            <a:r>
              <a:rPr lang="en-US" altLang="ja-JP" sz="2800" dirty="0" err="1" smtClean="0"/>
              <a:t>Cybenko</a:t>
            </a:r>
            <a:r>
              <a:rPr lang="en-US" altLang="ja-JP" sz="2800" dirty="0" smtClean="0"/>
              <a:t> 89)</a:t>
            </a:r>
          </a:p>
          <a:p>
            <a:pPr lvl="1"/>
            <a:endParaRPr lang="en-US" altLang="ja-JP" sz="24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pPr lvl="1"/>
            <a:endParaRPr lang="en-US" altLang="ja-JP" sz="2400" dirty="0"/>
          </a:p>
          <a:p>
            <a:pPr lvl="2"/>
            <a:endParaRPr lang="en-US" altLang="ja-JP" dirty="0" smtClean="0"/>
          </a:p>
          <a:p>
            <a:pPr lvl="2"/>
            <a:endParaRPr lang="en-US" altLang="ja-JP" sz="2000" dirty="0"/>
          </a:p>
          <a:p>
            <a:pPr marL="471432" lvl="1" indent="0">
              <a:buNone/>
            </a:pPr>
            <a:endParaRPr lang="en-US" altLang="ja-JP" sz="2800" dirty="0" smtClean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1192" y="2731935"/>
            <a:ext cx="1380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charset="0"/>
              </a:rPr>
              <a:t>Input layer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591004" y="2072807"/>
            <a:ext cx="15792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charset="0"/>
              </a:rPr>
              <a:t>Output layer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555776" y="1662969"/>
            <a:ext cx="0" cy="437346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286101" y="1824116"/>
            <a:ext cx="0" cy="4281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3091867" y="2700974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1867" y="3519588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091867" y="5207531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959015" y="3072317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59015" y="3890931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595923" y="3011287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63888" y="3115665"/>
            <a:ext cx="1395127" cy="9163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3586117" y="4273787"/>
            <a:ext cx="1382702" cy="104220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595923" y="3857062"/>
            <a:ext cx="1363092" cy="2520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3584853" y="3375618"/>
            <a:ext cx="1371862" cy="3505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5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7764"/>
              </p:ext>
            </p:extLst>
          </p:nvPr>
        </p:nvGraphicFramePr>
        <p:xfrm>
          <a:off x="2009775" y="3134356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9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134356"/>
                        <a:ext cx="1905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80690"/>
              </p:ext>
            </p:extLst>
          </p:nvPr>
        </p:nvGraphicFramePr>
        <p:xfrm>
          <a:off x="2001838" y="4055403"/>
          <a:ext cx="206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0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055403"/>
                        <a:ext cx="2063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 bwMode="auto">
          <a:xfrm flipV="1">
            <a:off x="2238233" y="3038606"/>
            <a:ext cx="866116" cy="2829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2266471" y="3898013"/>
            <a:ext cx="866116" cy="2829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2238233" y="3430890"/>
            <a:ext cx="846161" cy="2454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2208213" y="3144094"/>
            <a:ext cx="944420" cy="99530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3084394" y="1876161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2181445" y="2257007"/>
            <a:ext cx="944420" cy="99530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212706" y="4389256"/>
            <a:ext cx="926279" cy="92861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609316" y="2200118"/>
            <a:ext cx="1395127" cy="9163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463071" y="4177806"/>
            <a:ext cx="793129" cy="222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5463071" y="3325798"/>
            <a:ext cx="793129" cy="222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2712212" y="1462914"/>
            <a:ext cx="16257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Arial" charset="0"/>
              </a:rPr>
              <a:t>Hidden </a:t>
            </a:r>
            <a:r>
              <a:rPr lang="en-US" altLang="ja-JP" sz="2000" dirty="0">
                <a:latin typeface="Arial" charset="0"/>
              </a:rPr>
              <a:t>layer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091867" y="6021288"/>
            <a:ext cx="504056" cy="50405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2151529" y="4424535"/>
            <a:ext cx="1043354" cy="165391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3513141" y="4343435"/>
            <a:ext cx="1519402" cy="17168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 rot="5400000">
            <a:off x="1912509" y="48302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3158227" y="428243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14" idx="1"/>
          </p:cNvCxnSpPr>
          <p:nvPr/>
        </p:nvCxnSpPr>
        <p:spPr bwMode="auto">
          <a:xfrm>
            <a:off x="3600404" y="2254912"/>
            <a:ext cx="1432428" cy="170983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3525095" y="3485193"/>
            <a:ext cx="1431620" cy="176016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 rot="5400000">
            <a:off x="5040339" y="4593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3479800" y="3576373"/>
            <a:ext cx="1552743" cy="24434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16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MLP to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79296" cy="6263208"/>
          </a:xfrm>
        </p:spPr>
        <p:txBody>
          <a:bodyPr/>
          <a:lstStyle/>
          <a:p>
            <a:r>
              <a:rPr lang="en-US" sz="2400" dirty="0">
                <a:solidFill>
                  <a:srgbClr val="008080"/>
                </a:solidFill>
                <a:sym typeface="Symbol" panose="05050102010706020507" pitchFamily="18" charset="2"/>
              </a:rPr>
              <a:t>Early attempts at deeper NN </a:t>
            </a:r>
            <a:r>
              <a:rPr lang="en-US" sz="2400" dirty="0" smtClean="0">
                <a:solidFill>
                  <a:srgbClr val="008080"/>
                </a:solidFill>
                <a:sym typeface="Symbol" panose="05050102010706020507" pitchFamily="18" charset="2"/>
              </a:rPr>
              <a:t>train </a:t>
            </a:r>
            <a:r>
              <a:rPr lang="en-US" sz="2400" dirty="0">
                <a:solidFill>
                  <a:srgbClr val="008080"/>
                </a:solidFill>
                <a:sym typeface="Symbol" panose="05050102010706020507" pitchFamily="18" charset="2"/>
              </a:rPr>
              <a:t>one level at a time</a:t>
            </a:r>
          </a:p>
          <a:p>
            <a:pPr lvl="3"/>
            <a:endParaRPr lang="en-US" sz="600" dirty="0" smtClean="0">
              <a:solidFill>
                <a:srgbClr val="008080"/>
              </a:solidFill>
              <a:sym typeface="Symbol" panose="05050102010706020507" pitchFamily="18" charset="2"/>
            </a:endParaRPr>
          </a:p>
          <a:p>
            <a:r>
              <a:rPr lang="en-US" sz="2400" dirty="0" smtClean="0">
                <a:solidFill>
                  <a:srgbClr val="008080"/>
                </a:solidFill>
                <a:sym typeface="Symbol" panose="05050102010706020507" pitchFamily="18" charset="2"/>
              </a:rPr>
              <a:t>In 1989, </a:t>
            </a:r>
            <a:r>
              <a:rPr lang="en-US" sz="2400" dirty="0" err="1" smtClean="0">
                <a:solidFill>
                  <a:srgbClr val="008080"/>
                </a:solidFill>
                <a:sym typeface="Symbol" panose="05050102010706020507" pitchFamily="18" charset="2"/>
              </a:rPr>
              <a:t>LeCun’s</a:t>
            </a:r>
            <a:r>
              <a:rPr lang="en-US" sz="2400" dirty="0" smtClean="0">
                <a:solidFill>
                  <a:srgbClr val="008080"/>
                </a:solidFill>
                <a:sym typeface="Symbol" panose="05050102010706020507" pitchFamily="18" charset="2"/>
              </a:rPr>
              <a:t> AT&amp;T handwritten zip code recognizer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2060"/>
                </a:solidFill>
                <a:sym typeface="Symbol" panose="05050102010706020507" pitchFamily="18" charset="2"/>
              </a:rPr>
              <a:t>Trained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entirely using </a:t>
            </a:r>
            <a:r>
              <a:rPr lang="en-US" sz="2400" dirty="0" smtClean="0">
                <a:solidFill>
                  <a:srgbClr val="002060"/>
                </a:solidFill>
                <a:sym typeface="Symbol" panose="05050102010706020507" pitchFamily="18" charset="2"/>
              </a:rPr>
              <a:t>backpropagation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2060"/>
                </a:solidFill>
                <a:sym typeface="Symbol" panose="05050102010706020507" pitchFamily="18" charset="2"/>
              </a:rPr>
              <a:t>3 hidden layers</a:t>
            </a:r>
          </a:p>
          <a:p>
            <a:pPr lvl="4">
              <a:spcBef>
                <a:spcPts val="600"/>
              </a:spcBef>
            </a:pPr>
            <a:endParaRPr lang="en-US" sz="400" dirty="0" smtClean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8080"/>
                </a:solidFill>
                <a:sym typeface="Symbol" panose="05050102010706020507" pitchFamily="18" charset="2"/>
              </a:rPr>
              <a:t>By 1998, most of the major components (except ReLU) of </a:t>
            </a:r>
            <a:br>
              <a:rPr lang="en-US" sz="2400" dirty="0" smtClean="0">
                <a:solidFill>
                  <a:srgbClr val="008080"/>
                </a:solidFill>
                <a:sym typeface="Symbol" panose="05050102010706020507" pitchFamily="18" charset="2"/>
              </a:rPr>
            </a:br>
            <a:r>
              <a:rPr lang="en-US" sz="2400" dirty="0" smtClean="0">
                <a:solidFill>
                  <a:srgbClr val="008080"/>
                </a:solidFill>
                <a:sym typeface="Symbol" panose="05050102010706020507" pitchFamily="18" charset="2"/>
              </a:rPr>
              <a:t>convolutional neural networks have been established</a:t>
            </a:r>
            <a:endParaRPr lang="en-US" sz="2000" dirty="0" smtClean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Convolutional layer </a:t>
            </a:r>
            <a:endParaRPr lang="en-US" sz="2400" dirty="0" smtClean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2060"/>
                </a:solidFill>
                <a:sym typeface="Symbol" panose="05050102010706020507" pitchFamily="18" charset="2"/>
              </a:rPr>
              <a:t>Pooling (or subsampling) layer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2060"/>
                </a:solidFill>
                <a:sym typeface="Symbol" panose="05050102010706020507" pitchFamily="18" charset="2"/>
              </a:rPr>
              <a:t>Backpropagation</a:t>
            </a:r>
            <a:endParaRPr lang="en-US" sz="2800" dirty="0" smtClean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4">
              <a:spcBef>
                <a:spcPts val="600"/>
              </a:spcBef>
            </a:pPr>
            <a:endParaRPr lang="en-US" sz="800" dirty="0" smtClean="0">
              <a:solidFill>
                <a:srgbClr val="00808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8080"/>
                </a:solidFill>
              </a:rPr>
              <a:t>In 2006, Hinton rebranded NN “deep learning” (DL)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olidFill>
                  <a:srgbClr val="008080"/>
                </a:solidFill>
              </a:rPr>
              <a:t>In 2011, ReLU introduced to solve vanishing gradient</a:t>
            </a:r>
            <a:br>
              <a:rPr lang="en-US" sz="2400" dirty="0" smtClean="0">
                <a:solidFill>
                  <a:srgbClr val="00808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“Deep Sparse Rectifier Neural Networks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Glorot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04" y="3933056"/>
            <a:ext cx="3011949" cy="893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5712" y="3791743"/>
            <a:ext cx="94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LeNet-5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51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ectified </a:t>
            </a:r>
            <a:r>
              <a:rPr lang="en-US" dirty="0"/>
              <a:t>linear </a:t>
            </a:r>
            <a:r>
              <a:rPr lang="en-US" dirty="0" smtClean="0"/>
              <a:t>unit (ReLU)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>
                    <a:solidFill>
                      <a:srgbClr val="006666"/>
                    </a:solidFill>
                  </a:rPr>
                  <a:t>Both convolution and pooling are linear</a:t>
                </a:r>
              </a:p>
              <a:p>
                <a:pPr lvl="1"/>
                <a:r>
                  <a:rPr lang="en-US" sz="2400" dirty="0" smtClean="0"/>
                  <a:t>Needs non-linearity</a:t>
                </a:r>
              </a:p>
              <a:p>
                <a:r>
                  <a:rPr lang="en-US" sz="2800" dirty="0" smtClean="0">
                    <a:solidFill>
                      <a:srgbClr val="006666"/>
                    </a:solidFill>
                  </a:rPr>
                  <a:t>Traditional activation functions</a:t>
                </a:r>
              </a:p>
              <a:p>
                <a:pPr lvl="1"/>
                <a:r>
                  <a:rPr lang="en-US" sz="2400" dirty="0" smtClean="0"/>
                  <a:t>Sigmoidal / logistic</a:t>
                </a:r>
              </a:p>
              <a:p>
                <a:pPr marL="47143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 smtClean="0"/>
                  <a:t>Hyperbolic</a:t>
                </a:r>
              </a:p>
              <a:p>
                <a:pPr marL="47143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>
                    <a:solidFill>
                      <a:srgbClr val="006666"/>
                    </a:solidFill>
                  </a:rPr>
                  <a:t>ReLU</a:t>
                </a:r>
              </a:p>
              <a:p>
                <a:pPr marL="0" indent="0">
                  <a:buNone/>
                </a:pPr>
                <a:r>
                  <a:rPr lang="en-US" sz="2800" i="1" dirty="0" smtClean="0">
                    <a:solidFill>
                      <a:srgbClr val="006666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)=max(0, </a:t>
                </a:r>
                <a:r>
                  <a:rPr lang="en-US" sz="28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400" dirty="0" smtClean="0"/>
                  <a:t>More “biological”</a:t>
                </a:r>
              </a:p>
              <a:p>
                <a:pPr marL="471432" lvl="1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dirty="0" err="1" smtClean="0"/>
                  <a:t>Hahnloser</a:t>
                </a:r>
                <a:r>
                  <a:rPr lang="en-US" sz="1800" dirty="0" smtClean="0"/>
                  <a:t> </a:t>
                </a:r>
                <a:r>
                  <a:rPr lang="en-US" sz="1800" i="1" dirty="0" smtClean="0"/>
                  <a:t>et al.</a:t>
                </a:r>
                <a:r>
                  <a:rPr lang="en-US" sz="1800" dirty="0" smtClean="0"/>
                  <a:t> (2000)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800" dirty="0" smtClean="0">
                  <a:solidFill>
                    <a:srgbClr val="006666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66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1189" b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13829"/>
            <a:ext cx="2047828" cy="1340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4196" y="19045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4247" y="30596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7313" y="3899592"/>
            <a:ext cx="2872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38" y="4878952"/>
            <a:ext cx="1984388" cy="12977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28384" y="5837985"/>
            <a:ext cx="2872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02" y="3485778"/>
            <a:ext cx="2073801" cy="13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 (ReLU)</a:t>
            </a:r>
            <a:endParaRPr lang="en-US" altLang="ja-JP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579296" cy="5638800"/>
          </a:xfrm>
        </p:spPr>
        <p:txBody>
          <a:bodyPr/>
          <a:lstStyle/>
          <a:p>
            <a:r>
              <a:rPr lang="en-US" altLang="ja-JP" sz="2800" dirty="0" smtClean="0"/>
              <a:t>Recall our earlier problem with linear function</a:t>
            </a:r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Will ReLU give the same problem?</a:t>
            </a:r>
            <a:endParaRPr lang="en-US" altLang="ja-JP" sz="24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pPr lvl="1"/>
            <a:endParaRPr lang="en-US" altLang="ja-JP" sz="2400" dirty="0"/>
          </a:p>
          <a:p>
            <a:pPr lvl="2"/>
            <a:endParaRPr lang="en-US" altLang="ja-JP" dirty="0" smtClean="0"/>
          </a:p>
          <a:p>
            <a:pPr lvl="2"/>
            <a:endParaRPr lang="en-US" altLang="ja-JP" sz="2000" dirty="0"/>
          </a:p>
          <a:p>
            <a:pPr marL="471432" lvl="1" indent="0">
              <a:buNone/>
            </a:pPr>
            <a:endParaRPr lang="en-US" altLang="ja-JP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24000"/>
            <a:ext cx="4503698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4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ectified </a:t>
            </a:r>
            <a:r>
              <a:rPr lang="en-US" dirty="0"/>
              <a:t>linear </a:t>
            </a:r>
            <a:r>
              <a:rPr lang="en-US" dirty="0" smtClean="0"/>
              <a:t>unit (ReLU)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>
                    <a:solidFill>
                      <a:srgbClr val="006666"/>
                    </a:solidFill>
                  </a:rPr>
                  <a:t>Linear combination of ReLU functions can assume very diverse shapes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6666"/>
                    </a:solidFill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b="0" dirty="0" smtClean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471432" lvl="1" indent="0">
                  <a:buNone/>
                </a:pPr>
                <a:endParaRPr lang="en-US" dirty="0" smtClean="0">
                  <a:solidFill>
                    <a:srgbClr val="0066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96344" cy="1980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40" y="2491378"/>
            <a:ext cx="2810267" cy="1838582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2123728" y="4763672"/>
            <a:ext cx="6563072" cy="969583"/>
          </a:xfrm>
          <a:prstGeom prst="wedgeRoundRectCallout">
            <a:avLst>
              <a:gd name="adj1" fmla="val -803"/>
              <a:gd name="adj2" fmla="val -6779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kern="100" dirty="0">
                <a:solidFill>
                  <a:srgbClr val="7030A0"/>
                </a:solidFill>
                <a:latin typeface="Lucida Console" panose="020B060904050402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plot(Piecewise[{{0,x&lt;0},{</a:t>
            </a:r>
            <a:r>
              <a:rPr lang="en-US" kern="100" dirty="0" err="1">
                <a:solidFill>
                  <a:srgbClr val="7030A0"/>
                </a:solidFill>
                <a:latin typeface="Lucida Console" panose="020B060904050402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x,x</a:t>
            </a:r>
            <a:r>
              <a:rPr lang="en-US" kern="100" dirty="0">
                <a:solidFill>
                  <a:srgbClr val="7030A0"/>
                </a:solidFill>
                <a:latin typeface="Lucida Console" panose="020B060904050402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&gt;0}}]</a:t>
            </a:r>
            <a:br>
              <a:rPr lang="en-US" kern="100" dirty="0">
                <a:solidFill>
                  <a:srgbClr val="7030A0"/>
                </a:solidFill>
                <a:latin typeface="Lucida Console" panose="020B060904050402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kern="100" dirty="0">
                <a:solidFill>
                  <a:srgbClr val="7030A0"/>
                </a:solidFill>
                <a:latin typeface="Lucida Console" panose="020B060904050402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+Piecewise[{{0,2x-2&lt;0},{2x-2,2x-2&gt;0}}]) from x=-1 to 2</a:t>
            </a:r>
            <a:endParaRPr lang="en-US" dirty="0">
              <a:solidFill>
                <a:srgbClr val="7030A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5538718"/>
            <a:ext cx="352839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Try in http</a:t>
            </a:r>
            <a:r>
              <a:rPr lang="en-US" sz="1600" dirty="0"/>
              <a:t>://www.wolframalpha.com/</a:t>
            </a:r>
          </a:p>
        </p:txBody>
      </p:sp>
    </p:spTree>
    <p:extLst>
      <p:ext uri="{BB962C8B-B14F-4D97-AF65-F5344CB8AC3E}">
        <p14:creationId xmlns:p14="http://schemas.microsoft.com/office/powerpoint/2010/main" val="25665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ectified </a:t>
            </a:r>
            <a:r>
              <a:rPr lang="en-US" dirty="0"/>
              <a:t>linear </a:t>
            </a:r>
            <a:r>
              <a:rPr lang="en-US" dirty="0" smtClean="0"/>
              <a:t>unit (ReLU)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6666"/>
                </a:solidFill>
              </a:rPr>
              <a:t>What about this function?</a:t>
            </a:r>
            <a:endParaRPr lang="en-US" sz="4000" dirty="0"/>
          </a:p>
          <a:p>
            <a:pPr marL="471432" lvl="1" indent="0">
              <a:buNone/>
            </a:pPr>
            <a:endParaRPr lang="en-US" dirty="0" smtClean="0">
              <a:solidFill>
                <a:srgbClr val="006666"/>
              </a:solidFill>
            </a:endParaRPr>
          </a:p>
        </p:txBody>
      </p:sp>
      <p:pic>
        <p:nvPicPr>
          <p:cNvPr id="266242" name="Picture 2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07884"/>
            <a:ext cx="4320480" cy="302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Idea for artificial neural network</a:t>
            </a:r>
            <a:endParaRPr lang="en-MY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A biological neuron </a:t>
            </a:r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pPr lvl="3"/>
            <a:endParaRPr lang="en-US" altLang="ja-JP" sz="1800" dirty="0" smtClean="0"/>
          </a:p>
          <a:p>
            <a:pPr lvl="4"/>
            <a:endParaRPr lang="en-US" altLang="ja-JP" sz="1800" dirty="0" smtClean="0"/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Dendrites – receive signal</a:t>
            </a:r>
          </a:p>
          <a:p>
            <a:r>
              <a:rPr lang="en-US" altLang="ja-JP" sz="2800" dirty="0" smtClean="0"/>
              <a:t>Nucleus – process</a:t>
            </a:r>
          </a:p>
          <a:p>
            <a:r>
              <a:rPr lang="en-US" altLang="ja-JP" sz="2800" dirty="0" smtClean="0"/>
              <a:t>Axon – send signal out</a:t>
            </a:r>
            <a:endParaRPr lang="en-MY" sz="2800" dirty="0" smtClean="0"/>
          </a:p>
        </p:txBody>
      </p:sp>
      <p:pic>
        <p:nvPicPr>
          <p:cNvPr id="6148" name="Picture 5" descr="800px-Neuron_Hand-tun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8950" y="1676400"/>
            <a:ext cx="5029200" cy="27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357563" y="1468438"/>
            <a:ext cx="142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>
                <a:latin typeface="Arial" charset="0"/>
              </a:rPr>
              <a:t>Dendrite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647950" y="4114800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>
                <a:latin typeface="Arial" charset="0"/>
              </a:rPr>
              <a:t>Nucleus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4629150" y="23622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Soma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5162550" y="3886200"/>
            <a:ext cx="159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Myelin sheath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6534150" y="3657600"/>
            <a:ext cx="154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Shawann cell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619750" y="1981200"/>
            <a:ext cx="98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Node of</a:t>
            </a:r>
          </a:p>
          <a:p>
            <a:r>
              <a:rPr lang="en-US" altLang="ja-JP">
                <a:latin typeface="Arial" charset="0"/>
              </a:rPr>
              <a:t>Ranvier</a:t>
            </a:r>
          </a:p>
        </p:txBody>
      </p:sp>
      <p:sp>
        <p:nvSpPr>
          <p:cNvPr id="6155" name="Text Box 13"/>
          <p:cNvSpPr txBox="1">
            <a:spLocks noChangeArrowheads="1"/>
          </p:cNvSpPr>
          <p:nvPr/>
        </p:nvSpPr>
        <p:spPr bwMode="auto">
          <a:xfrm>
            <a:off x="5197475" y="2895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>
                <a:latin typeface="Arial" charset="0"/>
              </a:rPr>
              <a:t>Axon</a:t>
            </a:r>
          </a:p>
        </p:txBody>
      </p: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6853238" y="1524000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>
                <a:latin typeface="Arial" charset="0"/>
              </a:rPr>
              <a:t>Axon</a:t>
            </a:r>
          </a:p>
          <a:p>
            <a:pPr algn="ctr"/>
            <a:r>
              <a:rPr lang="en-US" altLang="ja-JP">
                <a:latin typeface="Arial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10263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ectified </a:t>
            </a:r>
            <a:r>
              <a:rPr lang="en-US" dirty="0"/>
              <a:t>linear </a:t>
            </a:r>
            <a:r>
              <a:rPr lang="en-US" dirty="0" smtClean="0"/>
              <a:t>unit (ReLU)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Pros</a:t>
            </a:r>
          </a:p>
          <a:p>
            <a:pPr lvl="1"/>
            <a:r>
              <a:rPr lang="en-US" sz="2400" dirty="0" smtClean="0">
                <a:solidFill>
                  <a:srgbClr val="008080"/>
                </a:solidFill>
              </a:rPr>
              <a:t>Solves vanishing gradient problem</a:t>
            </a:r>
            <a:endParaRPr lang="en-US" sz="2400" dirty="0">
              <a:solidFill>
                <a:srgbClr val="008080"/>
              </a:solidFill>
            </a:endParaRPr>
          </a:p>
          <a:p>
            <a:pPr lvl="1"/>
            <a:r>
              <a:rPr lang="en-US" sz="2400" dirty="0" smtClean="0">
                <a:solidFill>
                  <a:srgbClr val="008080"/>
                </a:solidFill>
              </a:rPr>
              <a:t>Extremely easy to compute (good for GPU)</a:t>
            </a:r>
            <a:endParaRPr lang="en-US" sz="2400" dirty="0">
              <a:solidFill>
                <a:srgbClr val="008080"/>
              </a:solidFill>
            </a:endParaRPr>
          </a:p>
          <a:p>
            <a:pPr lvl="1"/>
            <a:r>
              <a:rPr lang="en-US" sz="2400" dirty="0" smtClean="0">
                <a:solidFill>
                  <a:srgbClr val="008080"/>
                </a:solidFill>
              </a:rPr>
              <a:t>Similar result to </a:t>
            </a:r>
            <a:r>
              <a:rPr lang="en-US" sz="2400" dirty="0" err="1" smtClean="0">
                <a:solidFill>
                  <a:srgbClr val="008080"/>
                </a:solidFill>
              </a:rPr>
              <a:t>Cybenko’s</a:t>
            </a:r>
            <a:r>
              <a:rPr lang="en-US" sz="2400" dirty="0" smtClean="0">
                <a:solidFill>
                  <a:srgbClr val="00808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Deep Neural Networks With Rectified Linear Units”,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Arora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2400" dirty="0">
                <a:solidFill>
                  <a:srgbClr val="002060"/>
                </a:solidFill>
              </a:rPr>
              <a:t>.)</a:t>
            </a: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Cons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Non-differentiable 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 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zero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Unbounded</a:t>
            </a:r>
          </a:p>
          <a:p>
            <a:pPr lvl="1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Dying ReLU 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problem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814559" cy="3794778"/>
          </a:xfrm>
        </p:spPr>
      </p:pic>
      <p:sp>
        <p:nvSpPr>
          <p:cNvPr id="5" name="TextBox 4"/>
          <p:cNvSpPr txBox="1"/>
          <p:nvPr/>
        </p:nvSpPr>
        <p:spPr>
          <a:xfrm>
            <a:off x="2123728" y="5661248"/>
            <a:ext cx="677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“Recent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Convolutional Neural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Networks”, 2015 Gu et al.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CNN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Possibility 1: </a:t>
            </a:r>
            <a:r>
              <a:rPr lang="en-US" dirty="0" err="1" smtClean="0"/>
              <a:t>Cybenko</a:t>
            </a:r>
            <a:r>
              <a:rPr lang="en-US" dirty="0" smtClean="0"/>
              <a:t> theorem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 model that is sufficiently complex may be able to “memorize” every detail in the images in the training set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Overfitting the data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/>
              <a:t>Possibility </a:t>
            </a:r>
            <a:r>
              <a:rPr lang="en-US" dirty="0" smtClean="0"/>
              <a:t>2: </a:t>
            </a:r>
            <a:r>
              <a:rPr lang="en-US" dirty="0"/>
              <a:t>Mimics human vision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The interlacing conv and </a:t>
            </a:r>
            <a:r>
              <a:rPr lang="en-US" dirty="0" smtClean="0">
                <a:solidFill>
                  <a:srgbClr val="7030A0"/>
                </a:solidFill>
              </a:rPr>
              <a:t>pooling layers, as well as the ReLU function is modeled from human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096" y="2780928"/>
            <a:ext cx="4038600" cy="355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6666"/>
                </a:solidFill>
              </a:rPr>
              <a:t>Theano family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Theano (U of Montreal)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TensorFlow (Google)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6666"/>
                </a:solidFill>
              </a:rPr>
              <a:t>Torch family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Torch (NYU)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PyTorch (Facebook)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6666"/>
                </a:solidFill>
              </a:rPr>
              <a:t>Caffe family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Caffe (UC Berkeley)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Caffe2 (Facebook)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81872" y="2780928"/>
            <a:ext cx="4038600" cy="355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6666"/>
                </a:solidFill>
              </a:rPr>
              <a:t>CNTK (Microsoft)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6666"/>
                </a:solidFill>
              </a:rPr>
              <a:t>MXNet (Amazon)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6666"/>
                </a:solidFill>
              </a:rPr>
              <a:t>Wrapper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keras (works with Theano, TensorFlow, CNTK)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82280" y="861762"/>
            <a:ext cx="8204520" cy="141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marL="469845" indent="-46984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7944" indent="-4365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7789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000" indent="-4380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6844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53991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1138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8284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5430" indent="-4682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6666"/>
                </a:solidFill>
              </a:rPr>
              <a:t>Library functions to DL components</a:t>
            </a:r>
          </a:p>
          <a:p>
            <a:r>
              <a:rPr lang="en-US" sz="2400" dirty="0" smtClean="0">
                <a:solidFill>
                  <a:srgbClr val="006666"/>
                </a:solidFill>
              </a:rPr>
              <a:t>Backpropagation gradient computation</a:t>
            </a:r>
          </a:p>
          <a:p>
            <a:r>
              <a:rPr lang="en-US" sz="2400" dirty="0" smtClean="0">
                <a:solidFill>
                  <a:srgbClr val="006666"/>
                </a:solidFill>
              </a:rPr>
              <a:t>GPU-support</a:t>
            </a:r>
          </a:p>
          <a:p>
            <a:r>
              <a:rPr lang="en-US" sz="2400" dirty="0" smtClean="0">
                <a:solidFill>
                  <a:srgbClr val="006666"/>
                </a:solidFill>
              </a:rPr>
              <a:t>Popular frameworks</a:t>
            </a:r>
            <a:endParaRPr lang="en-US" sz="2400" dirty="0">
              <a:solidFill>
                <a:srgbClr val="006666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90194" y="2708920"/>
            <a:ext cx="8050160" cy="3768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39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Siamese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simple CNN with a special loss function</a:t>
                </a:r>
                <a:endParaRPr lang="en-US" dirty="0"/>
              </a:p>
              <a:p>
                <a:pPr marL="47143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71432" lvl="1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 is the output of the </a:t>
                </a:r>
                <a:r>
                  <a:rPr lang="en-US" dirty="0" smtClean="0"/>
                  <a:t>CNN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dirty="0" smtClean="0"/>
                  <a:t>Hence, given input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we 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 only compute the loss and perform the backpropagation</a:t>
                </a:r>
              </a:p>
              <a:p>
                <a:pPr marL="471432" lvl="1" indent="0">
                  <a:buNone/>
                </a:pPr>
                <a:r>
                  <a:rPr lang="en-US" dirty="0" smtClean="0"/>
                  <a:t>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51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0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Artificial neuron</a:t>
            </a:r>
            <a:endParaRPr lang="en-MY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pPr lvl="4"/>
            <a:endParaRPr lang="en-US" altLang="ja-JP" sz="1800" dirty="0" smtClean="0"/>
          </a:p>
          <a:p>
            <a:endParaRPr lang="en-US" altLang="ja-JP" sz="4000" dirty="0" smtClean="0"/>
          </a:p>
          <a:p>
            <a:pPr lvl="4"/>
            <a:endParaRPr lang="en-US" altLang="ja-JP" sz="1800" dirty="0" smtClean="0"/>
          </a:p>
          <a:p>
            <a:pPr lvl="4"/>
            <a:endParaRPr lang="en-US" altLang="ja-JP" sz="1800" dirty="0" smtClean="0"/>
          </a:p>
          <a:p>
            <a:r>
              <a:rPr lang="en-US" altLang="ja-JP" sz="2800" dirty="0" smtClean="0"/>
              <a:t>Input (Dendrites)</a:t>
            </a:r>
          </a:p>
          <a:p>
            <a:r>
              <a:rPr lang="en-US" altLang="ja-JP" sz="2800" dirty="0" smtClean="0"/>
              <a:t>Summation and Activation (Nucleus)</a:t>
            </a:r>
          </a:p>
          <a:p>
            <a:r>
              <a:rPr lang="en-US" altLang="ja-JP" sz="2800" dirty="0" smtClean="0"/>
              <a:t>Output (Axon)</a:t>
            </a:r>
          </a:p>
          <a:p>
            <a:r>
              <a:rPr lang="en-US" altLang="ja-JP" sz="2400" dirty="0" smtClean="0"/>
              <a:t>Idea: Network many of these together to form an artificial neural network (</a:t>
            </a:r>
            <a:r>
              <a:rPr lang="en-MY" sz="2400" dirty="0" smtClean="0"/>
              <a:t>McCulloch and Pitts, 1943)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3228975" y="2717800"/>
            <a:ext cx="5341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32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ja-JP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860675" y="2640013"/>
            <a:ext cx="99060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4" name="Oval 8"/>
          <p:cNvSpPr>
            <a:spLocks noChangeArrowheads="1"/>
          </p:cNvSpPr>
          <p:nvPr/>
        </p:nvSpPr>
        <p:spPr bwMode="auto">
          <a:xfrm>
            <a:off x="3868738" y="187325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4478338" y="19256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2784475" y="1919288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3970338" y="2173288"/>
            <a:ext cx="4780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>
                <a:latin typeface="Times New Roman" pitchFamily="18" charset="0"/>
                <a:cs typeface="Times New Roman" pitchFamily="18" charset="0"/>
              </a:rPr>
              <a:t>∑</a:t>
            </a:r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4438650" y="2112963"/>
            <a:ext cx="625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400">
                <a:latin typeface="Times New Roman" pitchFamily="18" charset="0"/>
                <a:cs typeface="Times New Roman" pitchFamily="18" charset="0"/>
              </a:rPr>
              <a:t>Ф</a:t>
            </a:r>
          </a:p>
        </p:txBody>
      </p:sp>
      <p:sp>
        <p:nvSpPr>
          <p:cNvPr id="7179" name="Line 13"/>
          <p:cNvSpPr>
            <a:spLocks noChangeShapeType="1"/>
          </p:cNvSpPr>
          <p:nvPr/>
        </p:nvSpPr>
        <p:spPr bwMode="auto">
          <a:xfrm>
            <a:off x="5789613" y="24828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3187700" y="1604963"/>
            <a:ext cx="636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</a:t>
            </a:r>
            <a:r>
              <a:rPr lang="en-US" altLang="ja-JP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ja-JP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1" name="Text Box 15"/>
          <p:cNvSpPr txBox="1">
            <a:spLocks noChangeArrowheads="1"/>
          </p:cNvSpPr>
          <p:nvPr/>
        </p:nvSpPr>
        <p:spPr bwMode="auto">
          <a:xfrm>
            <a:off x="2327275" y="2147888"/>
            <a:ext cx="503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2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6623050" y="2132013"/>
            <a:ext cx="36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ja-JP" sz="32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3" name="Line 17"/>
          <p:cNvSpPr>
            <a:spLocks noChangeShapeType="1"/>
          </p:cNvSpPr>
          <p:nvPr/>
        </p:nvSpPr>
        <p:spPr bwMode="auto">
          <a:xfrm>
            <a:off x="2762250" y="2520950"/>
            <a:ext cx="10890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2843213" y="1954521"/>
            <a:ext cx="5341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ja-JP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5" name="Text Box 19"/>
          <p:cNvSpPr txBox="1">
            <a:spLocks noChangeArrowheads="1"/>
          </p:cNvSpPr>
          <p:nvPr/>
        </p:nvSpPr>
        <p:spPr bwMode="auto">
          <a:xfrm>
            <a:off x="2416175" y="2711450"/>
            <a:ext cx="503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2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ja-JP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6" name="Oval 20"/>
          <p:cNvSpPr>
            <a:spLocks noChangeArrowheads="1"/>
          </p:cNvSpPr>
          <p:nvPr/>
        </p:nvSpPr>
        <p:spPr bwMode="auto">
          <a:xfrm>
            <a:off x="4495800" y="1868488"/>
            <a:ext cx="12192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7" name="Line 21"/>
          <p:cNvSpPr>
            <a:spLocks noChangeShapeType="1"/>
          </p:cNvSpPr>
          <p:nvPr/>
        </p:nvSpPr>
        <p:spPr bwMode="auto">
          <a:xfrm>
            <a:off x="5105400" y="190341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8" name="Text Box 22"/>
          <p:cNvSpPr txBox="1">
            <a:spLocks noChangeArrowheads="1"/>
          </p:cNvSpPr>
          <p:nvPr/>
        </p:nvSpPr>
        <p:spPr bwMode="auto">
          <a:xfrm>
            <a:off x="4597400" y="2168525"/>
            <a:ext cx="478016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>
                <a:latin typeface="Times New Roman" pitchFamily="18" charset="0"/>
                <a:cs typeface="Times New Roman" pitchFamily="18" charset="0"/>
              </a:rPr>
              <a:t>∑</a:t>
            </a:r>
          </a:p>
        </p:txBody>
      </p:sp>
      <p:sp>
        <p:nvSpPr>
          <p:cNvPr id="7189" name="Text Box 23"/>
          <p:cNvSpPr txBox="1">
            <a:spLocks noChangeArrowheads="1"/>
          </p:cNvSpPr>
          <p:nvPr/>
        </p:nvSpPr>
        <p:spPr bwMode="auto">
          <a:xfrm>
            <a:off x="5065713" y="2090738"/>
            <a:ext cx="625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400">
                <a:latin typeface="Times New Roman" pitchFamily="18" charset="0"/>
                <a:cs typeface="Times New Roman" pitchFamily="18" charset="0"/>
              </a:rPr>
              <a:t>Ф</a:t>
            </a:r>
          </a:p>
        </p:txBody>
      </p:sp>
      <p:sp>
        <p:nvSpPr>
          <p:cNvPr id="7190" name="Rectangle 24"/>
          <p:cNvSpPr>
            <a:spLocks noChangeArrowheads="1"/>
          </p:cNvSpPr>
          <p:nvPr/>
        </p:nvSpPr>
        <p:spPr bwMode="auto">
          <a:xfrm>
            <a:off x="4495800" y="1622425"/>
            <a:ext cx="577850" cy="1693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1" name="Line 25"/>
          <p:cNvSpPr>
            <a:spLocks noChangeShapeType="1"/>
          </p:cNvSpPr>
          <p:nvPr/>
        </p:nvSpPr>
        <p:spPr bwMode="auto">
          <a:xfrm>
            <a:off x="4495800" y="2536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2" name="Text Box 26"/>
          <p:cNvSpPr txBox="1">
            <a:spLocks noChangeArrowheads="1"/>
          </p:cNvSpPr>
          <p:nvPr/>
        </p:nvSpPr>
        <p:spPr bwMode="auto">
          <a:xfrm>
            <a:off x="4584700" y="195738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>
                <a:latin typeface="Times New Roman" pitchFamily="18" charset="0"/>
                <a:cs typeface="Times New Roman" pitchFamily="18" charset="0"/>
              </a:rPr>
              <a:t>u</a:t>
            </a:r>
            <a:endParaRPr lang="en-US" altLang="ja-JP" sz="32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3" name="Text Box 27"/>
          <p:cNvSpPr txBox="1">
            <a:spLocks noChangeArrowheads="1"/>
          </p:cNvSpPr>
          <p:nvPr/>
        </p:nvSpPr>
        <p:spPr bwMode="auto">
          <a:xfrm>
            <a:off x="2320925" y="1452563"/>
            <a:ext cx="503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2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7194" name="Object 30"/>
          <p:cNvGraphicFramePr>
            <a:graphicFrameLocks noChangeAspect="1"/>
          </p:cNvGraphicFramePr>
          <p:nvPr/>
        </p:nvGraphicFramePr>
        <p:xfrm>
          <a:off x="1752600" y="1757363"/>
          <a:ext cx="9667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02" name="数式" r:id="rId3" imgW="152268" imgH="215713" progId="Equation.3">
                  <p:embed/>
                </p:oleObj>
              </mc:Choice>
              <mc:Fallback>
                <p:oleObj name="数式" r:id="rId3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7363"/>
                        <a:ext cx="96678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31"/>
          <p:cNvSpPr txBox="1">
            <a:spLocks noChangeArrowheads="1"/>
          </p:cNvSpPr>
          <p:nvPr/>
        </p:nvSpPr>
        <p:spPr bwMode="auto">
          <a:xfrm>
            <a:off x="3032125" y="3317875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Synaptic</a:t>
            </a:r>
          </a:p>
          <a:p>
            <a:r>
              <a:rPr lang="en-US" altLang="ja-JP">
                <a:latin typeface="Arial" charset="0"/>
              </a:rPr>
              <a:t>Weights</a:t>
            </a:r>
          </a:p>
        </p:txBody>
      </p:sp>
      <p:sp>
        <p:nvSpPr>
          <p:cNvPr id="7196" name="Text Box 32"/>
          <p:cNvSpPr txBox="1">
            <a:spLocks noChangeArrowheads="1"/>
          </p:cNvSpPr>
          <p:nvPr/>
        </p:nvSpPr>
        <p:spPr bwMode="auto">
          <a:xfrm>
            <a:off x="561975" y="1989138"/>
            <a:ext cx="1266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2400" b="1">
                <a:latin typeface="Arial" charset="0"/>
              </a:rPr>
              <a:t>Input</a:t>
            </a:r>
          </a:p>
          <a:p>
            <a:pPr algn="r"/>
            <a:r>
              <a:rPr lang="en-US" altLang="ja-JP" sz="2400" b="1">
                <a:latin typeface="Arial" charset="0"/>
              </a:rPr>
              <a:t>Signals</a:t>
            </a:r>
          </a:p>
        </p:txBody>
      </p:sp>
      <p:sp>
        <p:nvSpPr>
          <p:cNvPr id="7197" name="Text Box 33"/>
          <p:cNvSpPr txBox="1">
            <a:spLocks noChangeArrowheads="1"/>
          </p:cNvSpPr>
          <p:nvPr/>
        </p:nvSpPr>
        <p:spPr bwMode="auto">
          <a:xfrm>
            <a:off x="3532188" y="990600"/>
            <a:ext cx="1571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400" b="1">
                <a:latin typeface="Arial" charset="0"/>
              </a:rPr>
              <a:t>Summing</a:t>
            </a:r>
          </a:p>
          <a:p>
            <a:pPr algn="ctr"/>
            <a:r>
              <a:rPr lang="en-US" altLang="ja-JP" sz="2400" b="1">
                <a:latin typeface="Arial" charset="0"/>
              </a:rPr>
              <a:t>Junction</a:t>
            </a:r>
          </a:p>
        </p:txBody>
      </p:sp>
      <p:sp>
        <p:nvSpPr>
          <p:cNvPr id="7198" name="Text Box 34"/>
          <p:cNvSpPr txBox="1">
            <a:spLocks noChangeArrowheads="1"/>
          </p:cNvSpPr>
          <p:nvPr/>
        </p:nvSpPr>
        <p:spPr bwMode="auto">
          <a:xfrm>
            <a:off x="4638675" y="3121025"/>
            <a:ext cx="1657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400" b="1">
                <a:latin typeface="Arial" charset="0"/>
              </a:rPr>
              <a:t>Activation</a:t>
            </a:r>
          </a:p>
          <a:p>
            <a:pPr algn="ctr"/>
            <a:r>
              <a:rPr lang="en-US" altLang="ja-JP" sz="2400" b="1">
                <a:latin typeface="Arial" charset="0"/>
              </a:rPr>
              <a:t>Function</a:t>
            </a:r>
          </a:p>
        </p:txBody>
      </p:sp>
      <p:sp>
        <p:nvSpPr>
          <p:cNvPr id="7199" name="Text Box 35"/>
          <p:cNvSpPr txBox="1">
            <a:spLocks noChangeArrowheads="1"/>
          </p:cNvSpPr>
          <p:nvPr/>
        </p:nvSpPr>
        <p:spPr bwMode="auto">
          <a:xfrm>
            <a:off x="7156450" y="2206625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2400" b="1">
                <a:latin typeface="Arial" charset="0"/>
              </a:rPr>
              <a:t>Output</a:t>
            </a:r>
          </a:p>
        </p:txBody>
      </p:sp>
      <p:sp>
        <p:nvSpPr>
          <p:cNvPr id="7200" name="Text Box 36"/>
          <p:cNvSpPr txBox="1">
            <a:spLocks noChangeArrowheads="1"/>
          </p:cNvSpPr>
          <p:nvPr/>
        </p:nvSpPr>
        <p:spPr bwMode="auto">
          <a:xfrm rot="5400000">
            <a:off x="2932907" y="2496343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47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Perceptron</a:t>
            </a:r>
            <a:endParaRPr lang="en-MY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Rosenblatt (1958)</a:t>
            </a:r>
          </a:p>
          <a:p>
            <a:pPr>
              <a:spcBef>
                <a:spcPts val="1800"/>
              </a:spcBef>
            </a:pPr>
            <a:r>
              <a:rPr lang="en-US" altLang="ja-JP" sz="2800" dirty="0" smtClean="0"/>
              <a:t>Computation: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sz="2800" dirty="0" smtClean="0"/>
              <a:t>Input values are (positive or negative) real numbers, but output value is binary (0 or 1)</a:t>
            </a:r>
          </a:p>
        </p:txBody>
      </p:sp>
      <p:sp>
        <p:nvSpPr>
          <p:cNvPr id="8196" name="Content Placeholder 2"/>
          <p:cNvSpPr>
            <a:spLocks/>
          </p:cNvSpPr>
          <p:nvPr/>
        </p:nvSpPr>
        <p:spPr bwMode="auto">
          <a:xfrm>
            <a:off x="3352800" y="1524000"/>
            <a:ext cx="5486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kumimoji="1" lang="en-US" altLang="ja-JP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sz="2800" dirty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kumimoji="1" lang="en-US" altLang="ja-JP" sz="2400" baseline="-25000" dirty="0">
              <a:cs typeface="Times New Roman" pitchFamily="18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kumimoji="1" lang="en-US" altLang="ja-JP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l-GR" altLang="ja-JP" sz="28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ja-JP" sz="2800" dirty="0">
                <a:latin typeface="Times New Roman" pitchFamily="18" charset="0"/>
                <a:cs typeface="Times New Roman" pitchFamily="18" charset="0"/>
              </a:rPr>
              <a:t>),</a:t>
            </a:r>
            <a:endParaRPr kumimoji="1" lang="en-MY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Text Box 12"/>
          <p:cNvSpPr txBox="1">
            <a:spLocks noChangeArrowheads="1"/>
          </p:cNvSpPr>
          <p:nvPr/>
        </p:nvSpPr>
        <p:spPr bwMode="auto">
          <a:xfrm>
            <a:off x="3228975" y="4049713"/>
            <a:ext cx="5341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32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198" name="Line 14"/>
          <p:cNvSpPr>
            <a:spLocks noChangeShapeType="1"/>
          </p:cNvSpPr>
          <p:nvPr/>
        </p:nvSpPr>
        <p:spPr bwMode="auto">
          <a:xfrm flipV="1">
            <a:off x="2860675" y="3971925"/>
            <a:ext cx="99060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9" name="Oval 15"/>
          <p:cNvSpPr>
            <a:spLocks noChangeArrowheads="1"/>
          </p:cNvSpPr>
          <p:nvPr/>
        </p:nvSpPr>
        <p:spPr bwMode="auto">
          <a:xfrm>
            <a:off x="3868738" y="3205163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4478338" y="32575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Line 17"/>
          <p:cNvSpPr>
            <a:spLocks noChangeShapeType="1"/>
          </p:cNvSpPr>
          <p:nvPr/>
        </p:nvSpPr>
        <p:spPr bwMode="auto">
          <a:xfrm>
            <a:off x="2784475" y="3251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3970338" y="3505200"/>
            <a:ext cx="4780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Times New Roman" pitchFamily="18" charset="0"/>
                <a:cs typeface="Times New Roman" pitchFamily="18" charset="0"/>
              </a:rPr>
              <a:t>∑</a:t>
            </a:r>
          </a:p>
        </p:txBody>
      </p:sp>
      <p:sp>
        <p:nvSpPr>
          <p:cNvPr id="8203" name="Text Box 19"/>
          <p:cNvSpPr txBox="1">
            <a:spLocks noChangeArrowheads="1"/>
          </p:cNvSpPr>
          <p:nvPr/>
        </p:nvSpPr>
        <p:spPr bwMode="auto">
          <a:xfrm>
            <a:off x="4438650" y="3444875"/>
            <a:ext cx="625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400">
                <a:cs typeface="Times New Roman" pitchFamily="18" charset="0"/>
              </a:rPr>
              <a:t>Ф</a:t>
            </a:r>
          </a:p>
        </p:txBody>
      </p:sp>
      <p:sp>
        <p:nvSpPr>
          <p:cNvPr id="8204" name="Line 20"/>
          <p:cNvSpPr>
            <a:spLocks noChangeShapeType="1"/>
          </p:cNvSpPr>
          <p:nvPr/>
        </p:nvSpPr>
        <p:spPr bwMode="auto">
          <a:xfrm>
            <a:off x="5789613" y="38147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Text Box 21"/>
          <p:cNvSpPr txBox="1">
            <a:spLocks noChangeArrowheads="1"/>
          </p:cNvSpPr>
          <p:nvPr/>
        </p:nvSpPr>
        <p:spPr bwMode="auto">
          <a:xfrm>
            <a:off x="3187700" y="2936875"/>
            <a:ext cx="5341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06" name="Text Box 22"/>
          <p:cNvSpPr txBox="1">
            <a:spLocks noChangeArrowheads="1"/>
          </p:cNvSpPr>
          <p:nvPr/>
        </p:nvSpPr>
        <p:spPr bwMode="auto">
          <a:xfrm>
            <a:off x="2286000" y="2801938"/>
            <a:ext cx="503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2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07" name="Text Box 23"/>
          <p:cNvSpPr txBox="1">
            <a:spLocks noChangeArrowheads="1"/>
          </p:cNvSpPr>
          <p:nvPr/>
        </p:nvSpPr>
        <p:spPr bwMode="auto">
          <a:xfrm>
            <a:off x="2327275" y="3479800"/>
            <a:ext cx="503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2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208" name="Text Box 24"/>
          <p:cNvSpPr txBox="1">
            <a:spLocks noChangeArrowheads="1"/>
          </p:cNvSpPr>
          <p:nvPr/>
        </p:nvSpPr>
        <p:spPr bwMode="auto">
          <a:xfrm>
            <a:off x="6623050" y="3463925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ja-JP" sz="32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9" name="Line 25"/>
          <p:cNvSpPr>
            <a:spLocks noChangeShapeType="1"/>
          </p:cNvSpPr>
          <p:nvPr/>
        </p:nvSpPr>
        <p:spPr bwMode="auto">
          <a:xfrm>
            <a:off x="2762250" y="3852863"/>
            <a:ext cx="10890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0" name="Text Box 26"/>
          <p:cNvSpPr txBox="1">
            <a:spLocks noChangeArrowheads="1"/>
          </p:cNvSpPr>
          <p:nvPr/>
        </p:nvSpPr>
        <p:spPr bwMode="auto">
          <a:xfrm>
            <a:off x="2843213" y="3293689"/>
            <a:ext cx="5341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altLang="ja-JP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211" name="Text Box 27"/>
          <p:cNvSpPr txBox="1">
            <a:spLocks noChangeArrowheads="1"/>
          </p:cNvSpPr>
          <p:nvPr/>
        </p:nvSpPr>
        <p:spPr bwMode="auto">
          <a:xfrm>
            <a:off x="2416175" y="4043363"/>
            <a:ext cx="503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2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212" name="Oval 31"/>
          <p:cNvSpPr>
            <a:spLocks noChangeArrowheads="1"/>
          </p:cNvSpPr>
          <p:nvPr/>
        </p:nvSpPr>
        <p:spPr bwMode="auto">
          <a:xfrm>
            <a:off x="4495800" y="3200400"/>
            <a:ext cx="12192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32"/>
          <p:cNvSpPr>
            <a:spLocks noChangeShapeType="1"/>
          </p:cNvSpPr>
          <p:nvPr/>
        </p:nvSpPr>
        <p:spPr bwMode="auto">
          <a:xfrm>
            <a:off x="5105400" y="3235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Text Box 33"/>
          <p:cNvSpPr txBox="1">
            <a:spLocks noChangeArrowheads="1"/>
          </p:cNvSpPr>
          <p:nvPr/>
        </p:nvSpPr>
        <p:spPr bwMode="auto">
          <a:xfrm>
            <a:off x="4597400" y="3500438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>
                <a:cs typeface="Times New Roman" pitchFamily="18" charset="0"/>
              </a:rPr>
              <a:t>∑</a:t>
            </a:r>
          </a:p>
        </p:txBody>
      </p:sp>
      <p:sp>
        <p:nvSpPr>
          <p:cNvPr id="8215" name="Text Box 34"/>
          <p:cNvSpPr txBox="1">
            <a:spLocks noChangeArrowheads="1"/>
          </p:cNvSpPr>
          <p:nvPr/>
        </p:nvSpPr>
        <p:spPr bwMode="auto">
          <a:xfrm>
            <a:off x="5065713" y="3422650"/>
            <a:ext cx="625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Ф</a:t>
            </a:r>
          </a:p>
        </p:txBody>
      </p:sp>
      <p:sp>
        <p:nvSpPr>
          <p:cNvPr id="8216" name="Rectangle 35"/>
          <p:cNvSpPr>
            <a:spLocks noChangeArrowheads="1"/>
          </p:cNvSpPr>
          <p:nvPr/>
        </p:nvSpPr>
        <p:spPr bwMode="auto">
          <a:xfrm>
            <a:off x="4495800" y="2954338"/>
            <a:ext cx="577850" cy="1693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36"/>
          <p:cNvSpPr>
            <a:spLocks noChangeShapeType="1"/>
          </p:cNvSpPr>
          <p:nvPr/>
        </p:nvSpPr>
        <p:spPr bwMode="auto">
          <a:xfrm>
            <a:off x="4495800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8" name="Text Box 37"/>
          <p:cNvSpPr txBox="1">
            <a:spLocks noChangeArrowheads="1"/>
          </p:cNvSpPr>
          <p:nvPr/>
        </p:nvSpPr>
        <p:spPr bwMode="auto">
          <a:xfrm>
            <a:off x="4584700" y="32893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n-US" altLang="ja-JP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2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56178"/>
              </p:ext>
            </p:extLst>
          </p:nvPr>
        </p:nvGraphicFramePr>
        <p:xfrm>
          <a:off x="7496175" y="1503363"/>
          <a:ext cx="10160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74" name="Equation" r:id="rId3" imgW="444240" imgH="342720" progId="Equation.DSMT4">
                  <p:embed/>
                </p:oleObj>
              </mc:Choice>
              <mc:Fallback>
                <p:oleObj name="Equation" r:id="rId3" imgW="444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1503363"/>
                        <a:ext cx="10160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96580"/>
              </p:ext>
            </p:extLst>
          </p:nvPr>
        </p:nvGraphicFramePr>
        <p:xfrm>
          <a:off x="5516563" y="2092325"/>
          <a:ext cx="3048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75" name="Equation" r:id="rId5" imgW="1333500" imgH="469900" progId="Equation.DSMT4">
                  <p:embed/>
                </p:oleObj>
              </mc:Choice>
              <mc:Fallback>
                <p:oleObj name="Equation" r:id="rId5" imgW="1333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092325"/>
                        <a:ext cx="30480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9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Perceptron geometrical meaning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</a:p>
          <a:p>
            <a:pPr lvl="4"/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en-US" altLang="ja-JP" dirty="0" smtClean="0"/>
              <a:t> 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graphicFrame>
        <p:nvGraphicFramePr>
          <p:cNvPr id="1331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97106"/>
              </p:ext>
            </p:extLst>
          </p:nvPr>
        </p:nvGraphicFramePr>
        <p:xfrm>
          <a:off x="1044575" y="836613"/>
          <a:ext cx="1873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8" name="Equation" r:id="rId3" imgW="660240" imgH="342720" progId="Equation.DSMT4">
                  <p:embed/>
                </p:oleObj>
              </mc:Choice>
              <mc:Fallback>
                <p:oleObj name="Equation" r:id="rId3" imgW="660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836613"/>
                        <a:ext cx="18732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55730"/>
              </p:ext>
            </p:extLst>
          </p:nvPr>
        </p:nvGraphicFramePr>
        <p:xfrm>
          <a:off x="935038" y="3937000"/>
          <a:ext cx="6130925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9" name="Equation" r:id="rId5" imgW="2095200" imgH="711000" progId="Equation.DSMT4">
                  <p:embed/>
                </p:oleObj>
              </mc:Choice>
              <mc:Fallback>
                <p:oleObj name="Equation" r:id="rId5" imgW="2095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937000"/>
                        <a:ext cx="6130925" cy="208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989736"/>
              </p:ext>
            </p:extLst>
          </p:nvPr>
        </p:nvGraphicFramePr>
        <p:xfrm>
          <a:off x="1019175" y="1887538"/>
          <a:ext cx="369093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0" name="Equation" r:id="rId7" imgW="1346040" imgH="457200" progId="Equation.3">
                  <p:embed/>
                </p:oleObj>
              </mc:Choice>
              <mc:Fallback>
                <p:oleObj name="Equation" r:id="rId7" imgW="1346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887538"/>
                        <a:ext cx="3690938" cy="125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41"/>
          <p:cNvSpPr txBox="1">
            <a:spLocks noChangeArrowheads="1"/>
          </p:cNvSpPr>
          <p:nvPr/>
        </p:nvSpPr>
        <p:spPr bwMode="auto">
          <a:xfrm rot="5400000">
            <a:off x="2427288" y="3243262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4000">
                <a:latin typeface="HGS創英角ｺﾞｼｯｸUB" pitchFamily="50" charset="-128"/>
                <a:ea typeface="HGS創英角ｺﾞｼｯｸUB" pitchFamily="50" charset="-128"/>
              </a:rPr>
              <a:t>⇒</a:t>
            </a:r>
          </a:p>
        </p:txBody>
      </p:sp>
      <p:sp>
        <p:nvSpPr>
          <p:cNvPr id="13320" name="Text Box 44"/>
          <p:cNvSpPr txBox="1">
            <a:spLocks noChangeArrowheads="1"/>
          </p:cNvSpPr>
          <p:nvPr/>
        </p:nvSpPr>
        <p:spPr bwMode="auto">
          <a:xfrm>
            <a:off x="2971800" y="3328988"/>
            <a:ext cx="269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/>
              <a:t>In the case of 2 elements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28184" y="3068960"/>
            <a:ext cx="2592288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 = b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is a line equation – it’s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x + b/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28184" y="5085184"/>
            <a:ext cx="259228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)=1 if (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lies on one side of a line,</a:t>
            </a:r>
          </a:p>
          <a:p>
            <a:pPr algn="ctr"/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)=0 if (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lies on the other side</a:t>
            </a:r>
          </a:p>
          <a:p>
            <a:pPr lvl="0" algn="ctr"/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76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Perceptron geometrical meaning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 perceptron is a </a:t>
            </a:r>
            <a:r>
              <a:rPr lang="en-US" altLang="ja-JP" b="1" dirty="0" smtClean="0"/>
              <a:t>linear</a:t>
            </a:r>
            <a:r>
              <a:rPr lang="en-US" altLang="ja-JP" dirty="0" smtClean="0"/>
              <a:t> classifier</a:t>
            </a:r>
          </a:p>
          <a:p>
            <a:r>
              <a:rPr lang="en-US" altLang="ja-JP" dirty="0" smtClean="0"/>
              <a:t>The perceptron cannot solve non-linearly separable cases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81400"/>
            <a:ext cx="2362200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81400"/>
            <a:ext cx="2362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505200"/>
            <a:ext cx="23622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581400" y="3886200"/>
            <a:ext cx="1905000" cy="1524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914400" y="4038600"/>
            <a:ext cx="1981200" cy="1828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5796136" y="2492896"/>
            <a:ext cx="2520280" cy="792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This is called a hyperplane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 bwMode="auto">
          <a:xfrm flipH="1">
            <a:off x="4283968" y="3168985"/>
            <a:ext cx="1881255" cy="1196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979831" y="3456296"/>
            <a:ext cx="530331" cy="30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en-US" sz="18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en-US" sz="18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29880" y="4978758"/>
            <a:ext cx="417240" cy="2838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64164" y="3462070"/>
            <a:ext cx="417240" cy="2838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734980" y="5041193"/>
            <a:ext cx="417240" cy="2838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79854" y="3403552"/>
            <a:ext cx="417240" cy="2838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478180" y="4952748"/>
            <a:ext cx="417240" cy="2838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Perceptron geometrical meaning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A hyperplane in 2D is a line</a:t>
            </a:r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A hyperplane in 3D is a plane</a:t>
            </a:r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This extends to any number of dimensions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24128" y="980728"/>
            <a:ext cx="2362200" cy="1917700"/>
            <a:chOff x="5631160" y="803176"/>
            <a:chExt cx="2362200" cy="1917700"/>
          </a:xfrm>
        </p:grpSpPr>
        <p:pic>
          <p:nvPicPr>
            <p:cNvPr id="18434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1160" y="803176"/>
              <a:ext cx="2362200" cy="191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8" name="Line 10"/>
            <p:cNvSpPr>
              <a:spLocks noChangeShapeType="1"/>
            </p:cNvSpPr>
            <p:nvPr/>
          </p:nvSpPr>
          <p:spPr bwMode="auto">
            <a:xfrm flipV="1">
              <a:off x="6012160" y="1412776"/>
              <a:ext cx="1524000" cy="129540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439" name="Picture 13" descr="Plane_10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12976"/>
            <a:ext cx="311243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74427"/>
              </p:ext>
            </p:extLst>
          </p:nvPr>
        </p:nvGraphicFramePr>
        <p:xfrm>
          <a:off x="1003300" y="3284538"/>
          <a:ext cx="339248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4" name="Equation" r:id="rId5" imgW="1358640" imgH="711000" progId="Equation.DSMT4">
                  <p:embed/>
                </p:oleObj>
              </mc:Choice>
              <mc:Fallback>
                <p:oleObj name="Equation" r:id="rId5" imgW="1358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84538"/>
                        <a:ext cx="3392488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5723857" y="893137"/>
            <a:ext cx="417240" cy="2838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73418" y="2369404"/>
            <a:ext cx="417240" cy="2838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9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Training the perceptron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Given 2 sets of points that are linearly separable, how do we </a:t>
            </a:r>
            <a:r>
              <a:rPr lang="en-US" altLang="ja-JP" b="1" dirty="0" smtClean="0"/>
              <a:t>automatically</a:t>
            </a:r>
            <a:r>
              <a:rPr lang="en-US" altLang="ja-JP" dirty="0" smtClean="0"/>
              <a:t> find a hyperplane which separates the two sets?</a:t>
            </a:r>
          </a:p>
          <a:p>
            <a:pPr lvl="1"/>
            <a:r>
              <a:rPr lang="en-US" altLang="ja-JP" sz="3200" dirty="0" smtClean="0"/>
              <a:t>Yes, this can be done</a:t>
            </a:r>
          </a:p>
          <a:p>
            <a:pPr lvl="2"/>
            <a:r>
              <a:rPr lang="en-US" altLang="ja-JP" sz="3200" dirty="0" smtClean="0"/>
              <a:t>Perceptron training rule</a:t>
            </a:r>
          </a:p>
        </p:txBody>
      </p:sp>
    </p:spTree>
    <p:extLst>
      <p:ext uri="{BB962C8B-B14F-4D97-AF65-F5344CB8AC3E}">
        <p14:creationId xmlns:p14="http://schemas.microsoft.com/office/powerpoint/2010/main" val="169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2_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2_Quadrant">
      <a:majorFont>
        <a:latin typeface="Tahoma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15903</TotalTime>
  <Words>1553</Words>
  <Application>Microsoft Office PowerPoint</Application>
  <PresentationFormat>On-screen Show (4:3)</PresentationFormat>
  <Paragraphs>434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HGS創英角ｺﾞｼｯｸUB</vt:lpstr>
      <vt:lpstr>MS Mincho</vt:lpstr>
      <vt:lpstr>ＭＳ Ｐゴシック</vt:lpstr>
      <vt:lpstr>ＭＳ Ｐ明朝</vt:lpstr>
      <vt:lpstr>Arial</vt:lpstr>
      <vt:lpstr>Cambria Math</vt:lpstr>
      <vt:lpstr>Lucida Console</vt:lpstr>
      <vt:lpstr>Symbol</vt:lpstr>
      <vt:lpstr>Tahoma</vt:lpstr>
      <vt:lpstr>Times New Roman</vt:lpstr>
      <vt:lpstr>Wingdings</vt:lpstr>
      <vt:lpstr>1_Theme1</vt:lpstr>
      <vt:lpstr>数式</vt:lpstr>
      <vt:lpstr>Equation</vt:lpstr>
      <vt:lpstr>From MLP to CNN A brief introduction</vt:lpstr>
      <vt:lpstr>Before deep learning</vt:lpstr>
      <vt:lpstr>Idea for artificial neural network</vt:lpstr>
      <vt:lpstr>Artificial neuron</vt:lpstr>
      <vt:lpstr>Perceptron</vt:lpstr>
      <vt:lpstr>Perceptron geometrical meaning</vt:lpstr>
      <vt:lpstr>Perceptron geometrical meaning</vt:lpstr>
      <vt:lpstr>Perceptron geometrical meaning</vt:lpstr>
      <vt:lpstr>Training the perceptron</vt:lpstr>
      <vt:lpstr>Perceptron training</vt:lpstr>
      <vt:lpstr>Perceptron learner</vt:lpstr>
      <vt:lpstr>Problem with perceptron learners</vt:lpstr>
      <vt:lpstr>Multilayer perceptron (MLP)</vt:lpstr>
      <vt:lpstr>MLP activation functions</vt:lpstr>
      <vt:lpstr>MLP activation functions</vt:lpstr>
      <vt:lpstr>Forward activation</vt:lpstr>
      <vt:lpstr>Weight correction rule</vt:lpstr>
      <vt:lpstr>Weight correction rule</vt:lpstr>
      <vt:lpstr>Backward propagation</vt:lpstr>
      <vt:lpstr>Why we need non-linear activation</vt:lpstr>
      <vt:lpstr>Other cost function</vt:lpstr>
      <vt:lpstr>Why does MLP work?</vt:lpstr>
      <vt:lpstr>Reasons for non-deep MLP</vt:lpstr>
      <vt:lpstr>Reasons for non-deep MLP</vt:lpstr>
      <vt:lpstr>From MLP to Deep Learning</vt:lpstr>
      <vt:lpstr>Rectified linear unit (ReLU)</vt:lpstr>
      <vt:lpstr>Rectified linear unit (ReLU)</vt:lpstr>
      <vt:lpstr>Rectified linear unit (ReLU)</vt:lpstr>
      <vt:lpstr>Rectified linear unit (ReLU)</vt:lpstr>
      <vt:lpstr>Rectified linear unit (ReLU)</vt:lpstr>
      <vt:lpstr>CNN components</vt:lpstr>
      <vt:lpstr>Why does CNN work</vt:lpstr>
      <vt:lpstr>DL Frameworks</vt:lpstr>
      <vt:lpstr>Siamese Network</vt:lpstr>
    </vt:vector>
  </TitlesOfParts>
  <Company>Organization1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Consensus Patterns In Very Scarce Biosequence Samples From Their Minimal Multiple Generalizations</dc:title>
  <dc:creator>Ng Yen Kaow</dc:creator>
  <cp:lastModifiedBy>Surface</cp:lastModifiedBy>
  <cp:revision>11402</cp:revision>
  <dcterms:created xsi:type="dcterms:W3CDTF">2006-03-23T17:23:24Z</dcterms:created>
  <dcterms:modified xsi:type="dcterms:W3CDTF">2018-07-27T13:36:37Z</dcterms:modified>
</cp:coreProperties>
</file>