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76092"/>
    <a:srgbClr val="4F81BD"/>
    <a:srgbClr val="008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0" autoAdjust="0"/>
  </p:normalViewPr>
  <p:slideViewPr>
    <p:cSldViewPr snapToGrid="0">
      <p:cViewPr>
        <p:scale>
          <a:sx n="50" d="100"/>
          <a:sy n="50" d="100"/>
        </p:scale>
        <p:origin x="-520" y="2408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C0143-8EB5-C549-9A84-E1F7D9C7CB2B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5A455-8570-A64C-BDC3-BD5B7A237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4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7/25/18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48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7/25/18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228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7/25/18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249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7/25/18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15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7/25/18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355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7/25/18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356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7/25/18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108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7/25/18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469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7/25/18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09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7/25/18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80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7/25/18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608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F23B-43EF-485E-9370-8ABA3905B7DB}" type="datetimeFigureOut">
              <a:rPr lang="en-SG" smtClean="0"/>
              <a:t>7/25/18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75E89-D20B-4218-ADBE-75110182310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010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-2" y="29732600"/>
            <a:ext cx="213836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7565" y="0"/>
            <a:ext cx="0" cy="30275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838930" y="0"/>
            <a:ext cx="0" cy="30275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-2" y="453097"/>
            <a:ext cx="4470443" cy="2055114"/>
          </a:xfrm>
          <a:prstGeom prst="rect">
            <a:avLst/>
          </a:prstGeom>
          <a:solidFill>
            <a:srgbClr val="00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092" y="649455"/>
            <a:ext cx="3432938" cy="1645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70262"/>
            <a:ext cx="4470441" cy="160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SG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SWS3001</a:t>
            </a:r>
          </a:p>
          <a:p>
            <a:pPr algn="ctr">
              <a:lnSpc>
                <a:spcPct val="120000"/>
              </a:lnSpc>
            </a:pPr>
            <a:r>
              <a:rPr lang="en-SG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Summer 2018</a:t>
            </a:r>
            <a:endParaRPr lang="en-SG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495992"/>
            <a:ext cx="2138362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-2" y="453097"/>
            <a:ext cx="2138362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/>
          <p:cNvSpPr txBox="1"/>
          <p:nvPr/>
        </p:nvSpPr>
        <p:spPr>
          <a:xfrm>
            <a:off x="5349239" y="620682"/>
            <a:ext cx="12228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of Project</a:t>
            </a:r>
            <a:endParaRPr lang="en-SG" sz="4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9240" y="1390123"/>
            <a:ext cx="12228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000" b="1" dirty="0" smtClean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Students (in alphabetical order)</a:t>
            </a:r>
            <a:br>
              <a:rPr lang="en-SG" sz="3000" b="1" dirty="0" smtClean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sz="30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56540" y="1362421"/>
            <a:ext cx="1354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 smtClean="0">
                <a:solidFill>
                  <a:srgbClr val="376092"/>
                </a:solidFill>
                <a:latin typeface="Arial Rounded MT Bold" panose="020F0704030504030204" pitchFamily="34" charset="0"/>
              </a:rPr>
              <a:t>Team</a:t>
            </a:r>
            <a:br>
              <a:rPr lang="en-SG" sz="3200" dirty="0" smtClean="0">
                <a:solidFill>
                  <a:srgbClr val="376092"/>
                </a:solidFill>
                <a:latin typeface="Arial Rounded MT Bold" panose="020F0704030504030204" pitchFamily="34" charset="0"/>
              </a:rPr>
            </a:br>
            <a:r>
              <a:rPr lang="en-SG" sz="3200" dirty="0" smtClean="0">
                <a:solidFill>
                  <a:srgbClr val="376092"/>
                </a:solidFill>
                <a:latin typeface="Arial Rounded MT Bold" panose="020F0704030504030204" pitchFamily="34" charset="0"/>
              </a:rPr>
              <a:t>XX</a:t>
            </a:r>
            <a:endParaRPr lang="en-SG" sz="3200" dirty="0">
              <a:solidFill>
                <a:srgbClr val="37609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130" y="3024554"/>
            <a:ext cx="9931036" cy="4772837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/>
          <p:cNvSpPr txBox="1"/>
          <p:nvPr/>
        </p:nvSpPr>
        <p:spPr>
          <a:xfrm>
            <a:off x="4059216" y="3158274"/>
            <a:ext cx="292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 smtClean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Introduction</a:t>
            </a:r>
            <a:endParaRPr lang="en-SG" sz="3600" dirty="0">
              <a:solidFill>
                <a:srgbClr val="376092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7169" y="4075725"/>
            <a:ext cx="937846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Give general description (short sentences in point form)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Template describes major components of poster.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add/subtract components to your poster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Leave some margins on all 4 sides of the poster.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You are free to change the colour and layout.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Change the size of each block if needed.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 suggested font types and sizes for easy viewing.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55130" y="8102175"/>
            <a:ext cx="9931036" cy="4063787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/>
          <p:cNvSpPr txBox="1"/>
          <p:nvPr/>
        </p:nvSpPr>
        <p:spPr>
          <a:xfrm>
            <a:off x="4327108" y="8365642"/>
            <a:ext cx="231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 smtClean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Objective</a:t>
            </a:r>
            <a:endParaRPr lang="en-SG" sz="3600" dirty="0">
              <a:solidFill>
                <a:srgbClr val="376092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3852" y="9257694"/>
            <a:ext cx="93784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Concise description of objective of project, eg</a:t>
            </a:r>
          </a:p>
          <a:p>
            <a:pPr>
              <a:spcAft>
                <a:spcPts val="600"/>
              </a:spcAft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identify and analyze communities in &lt;some domain&gt;;</a:t>
            </a:r>
          </a:p>
          <a:p>
            <a:pPr>
              <a:spcAft>
                <a:spcPts val="600"/>
              </a:spcAft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describe the input data you use</a:t>
            </a:r>
          </a:p>
          <a:p>
            <a:pPr>
              <a:spcAft>
                <a:spcPts val="600"/>
              </a:spcAft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Scope of project: We restrict our study to only &lt;&gt;</a:t>
            </a:r>
          </a:p>
          <a:p>
            <a:pPr>
              <a:spcAft>
                <a:spcPts val="600"/>
              </a:spcAft>
            </a:pPr>
            <a:endParaRPr lang="en-SG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47565" y="12391366"/>
            <a:ext cx="9931036" cy="3863781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/>
          <p:cNvSpPr txBox="1"/>
          <p:nvPr/>
        </p:nvSpPr>
        <p:spPr>
          <a:xfrm>
            <a:off x="2801809" y="12525086"/>
            <a:ext cx="542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 smtClean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Overview of Your Study</a:t>
            </a:r>
            <a:endParaRPr lang="en-SG" sz="3600" dirty="0">
              <a:solidFill>
                <a:srgbClr val="376092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9604" y="13328240"/>
            <a:ext cx="9378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your input data, </a:t>
            </a:r>
          </a:p>
          <a:p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the labels (or subclasses) in your input,</a:t>
            </a:r>
          </a:p>
          <a:p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and other relevant details (number of images, attrib…)</a:t>
            </a:r>
          </a:p>
          <a:p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what you hope to discover… 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55130" y="22503220"/>
            <a:ext cx="9931036" cy="7229380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1882661" y="22796693"/>
            <a:ext cx="7276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 smtClean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Details of Data &amp; Methods Used</a:t>
            </a:r>
            <a:endParaRPr lang="en-SG" sz="3600" dirty="0">
              <a:solidFill>
                <a:srgbClr val="376092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7169" y="23764942"/>
            <a:ext cx="9378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Give relevant details of data used (if appropriate)</a:t>
            </a:r>
          </a:p>
          <a:p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Give details of methods (algorithms) used</a:t>
            </a:r>
          </a:p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including whatever changes you made/adjusted</a:t>
            </a:r>
          </a:p>
          <a:p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Give details of the analyses you did </a:t>
            </a:r>
          </a:p>
          <a:p>
            <a:endParaRPr lang="en-SG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907894" y="3024553"/>
            <a:ext cx="9931036" cy="8978301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/>
          <p:cNvSpPr txBox="1"/>
          <p:nvPr/>
        </p:nvSpPr>
        <p:spPr>
          <a:xfrm>
            <a:off x="13862635" y="3158274"/>
            <a:ext cx="4021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 smtClean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Results Obtained</a:t>
            </a:r>
            <a:endParaRPr lang="en-SG" sz="3600" dirty="0">
              <a:solidFill>
                <a:srgbClr val="376092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149933" y="4126523"/>
            <a:ext cx="937846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Give details of the results you obtained.</a:t>
            </a:r>
          </a:p>
          <a:p>
            <a:pPr>
              <a:spcAft>
                <a:spcPts val="600"/>
              </a:spcAft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Give more details on this part.</a:t>
            </a:r>
          </a:p>
          <a:p>
            <a:pPr>
              <a:spcAft>
                <a:spcPts val="600"/>
              </a:spcAft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what you did when analyzing the communiites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what they mean… 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what kind of conclusions you can draw, and what/  </a:t>
            </a:r>
            <a:b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where are the supporting evidences?</a:t>
            </a:r>
          </a:p>
          <a:p>
            <a:pPr>
              <a:spcAft>
                <a:spcPts val="600"/>
              </a:spcAft>
            </a:pP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This should be the main part of your </a:t>
            </a: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poster / project.</a:t>
            </a:r>
          </a:p>
          <a:p>
            <a:pPr>
              <a:spcAft>
                <a:spcPts val="600"/>
              </a:spcAft>
            </a:pP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907894" y="12324773"/>
            <a:ext cx="9931036" cy="9899062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/>
          <p:cNvSpPr txBox="1"/>
          <p:nvPr/>
        </p:nvSpPr>
        <p:spPr>
          <a:xfrm>
            <a:off x="14327791" y="12458493"/>
            <a:ext cx="3091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 smtClean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More Results</a:t>
            </a:r>
            <a:endParaRPr lang="en-SG" sz="3600" dirty="0">
              <a:solidFill>
                <a:srgbClr val="376092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149933" y="13426742"/>
            <a:ext cx="937846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appropriate, you can divide your results into 2 or more parts.</a:t>
            </a:r>
          </a:p>
          <a:p>
            <a:pPr>
              <a:spcAft>
                <a:spcPts val="600"/>
              </a:spcAft>
            </a:pP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Aft>
                <a:spcPts val="600"/>
              </a:spcAft>
            </a:pPr>
            <a:endParaRPr lang="en-SG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SG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0907894" y="22528619"/>
            <a:ext cx="9931036" cy="7203981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/>
          <p:cNvSpPr txBox="1"/>
          <p:nvPr/>
        </p:nvSpPr>
        <p:spPr>
          <a:xfrm>
            <a:off x="12521600" y="22871369"/>
            <a:ext cx="663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 smtClean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Conclusions, Lessons Learnt</a:t>
            </a:r>
            <a:endParaRPr lang="en-SG" sz="3600" dirty="0">
              <a:solidFill>
                <a:srgbClr val="376092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49933" y="23906125"/>
            <a:ext cx="937846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(This </a:t>
            </a:r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part is required only for the final poster</a:t>
            </a: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SG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the conclusions you found?</a:t>
            </a:r>
            <a:b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Are they good?</a:t>
            </a:r>
          </a:p>
          <a:p>
            <a:pPr>
              <a:spcAft>
                <a:spcPts val="600"/>
              </a:spcAft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some shortcomings of this project</a:t>
            </a:r>
          </a:p>
          <a:p>
            <a:pPr>
              <a:spcAft>
                <a:spcPts val="600"/>
              </a:spcAft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How can it be improved?</a:t>
            </a:r>
          </a:p>
          <a:p>
            <a:pPr>
              <a:spcAft>
                <a:spcPts val="600"/>
              </a:spcAft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Lessons learnt from this project.</a:t>
            </a:r>
          </a:p>
          <a:p>
            <a:pPr>
              <a:spcAft>
                <a:spcPts val="600"/>
              </a:spcAft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* Technical lessons</a:t>
            </a:r>
          </a:p>
          <a:p>
            <a:pPr>
              <a:spcAft>
                <a:spcPts val="600"/>
              </a:spcAft>
            </a:pP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* Non-technical lessons learnt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598365" y="16534533"/>
            <a:ext cx="9931036" cy="5714700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TextBox 59"/>
          <p:cNvSpPr txBox="1"/>
          <p:nvPr/>
        </p:nvSpPr>
        <p:spPr>
          <a:xfrm>
            <a:off x="2564975" y="16766725"/>
            <a:ext cx="5997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 smtClean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Overall Workflow of Study</a:t>
            </a:r>
            <a:endParaRPr lang="en-SG" sz="3600" dirty="0">
              <a:solidFill>
                <a:srgbClr val="376092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901232" y="17808487"/>
            <a:ext cx="5353907" cy="4319756"/>
            <a:chOff x="1901232" y="1383797"/>
            <a:chExt cx="5353907" cy="4319756"/>
          </a:xfrm>
        </p:grpSpPr>
        <p:sp>
          <p:nvSpPr>
            <p:cNvPr id="42" name="Freeform 41"/>
            <p:cNvSpPr/>
            <p:nvPr/>
          </p:nvSpPr>
          <p:spPr>
            <a:xfrm>
              <a:off x="1901232" y="1383797"/>
              <a:ext cx="2443301" cy="977320"/>
            </a:xfrm>
            <a:custGeom>
              <a:avLst/>
              <a:gdLst>
                <a:gd name="connsiteX0" fmla="*/ 0 w 2443301"/>
                <a:gd name="connsiteY0" fmla="*/ 0 h 977320"/>
                <a:gd name="connsiteX1" fmla="*/ 1954641 w 2443301"/>
                <a:gd name="connsiteY1" fmla="*/ 0 h 977320"/>
                <a:gd name="connsiteX2" fmla="*/ 2443301 w 2443301"/>
                <a:gd name="connsiteY2" fmla="*/ 488660 h 977320"/>
                <a:gd name="connsiteX3" fmla="*/ 1954641 w 2443301"/>
                <a:gd name="connsiteY3" fmla="*/ 977320 h 977320"/>
                <a:gd name="connsiteX4" fmla="*/ 0 w 2443301"/>
                <a:gd name="connsiteY4" fmla="*/ 977320 h 977320"/>
                <a:gd name="connsiteX5" fmla="*/ 488660 w 2443301"/>
                <a:gd name="connsiteY5" fmla="*/ 488660 h 977320"/>
                <a:gd name="connsiteX6" fmla="*/ 0 w 2443301"/>
                <a:gd name="connsiteY6" fmla="*/ 0 h 97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3301" h="977320">
                  <a:moveTo>
                    <a:pt x="0" y="0"/>
                  </a:moveTo>
                  <a:lnTo>
                    <a:pt x="1954641" y="0"/>
                  </a:lnTo>
                  <a:lnTo>
                    <a:pt x="2443301" y="488660"/>
                  </a:lnTo>
                  <a:lnTo>
                    <a:pt x="1954641" y="977320"/>
                  </a:lnTo>
                  <a:lnTo>
                    <a:pt x="0" y="977320"/>
                  </a:lnTo>
                  <a:lnTo>
                    <a:pt x="488660" y="4886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5330" tIns="13335" rIns="488660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Compute Dissimilarity</a:t>
              </a:r>
              <a:endParaRPr lang="en-US" sz="210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026903" y="1466870"/>
              <a:ext cx="3228236" cy="811175"/>
            </a:xfrm>
            <a:custGeom>
              <a:avLst/>
              <a:gdLst>
                <a:gd name="connsiteX0" fmla="*/ 0 w 3228236"/>
                <a:gd name="connsiteY0" fmla="*/ 0 h 811175"/>
                <a:gd name="connsiteX1" fmla="*/ 2822649 w 3228236"/>
                <a:gd name="connsiteY1" fmla="*/ 0 h 811175"/>
                <a:gd name="connsiteX2" fmla="*/ 3228236 w 3228236"/>
                <a:gd name="connsiteY2" fmla="*/ 405588 h 811175"/>
                <a:gd name="connsiteX3" fmla="*/ 2822649 w 3228236"/>
                <a:gd name="connsiteY3" fmla="*/ 811175 h 811175"/>
                <a:gd name="connsiteX4" fmla="*/ 0 w 3228236"/>
                <a:gd name="connsiteY4" fmla="*/ 811175 h 811175"/>
                <a:gd name="connsiteX5" fmla="*/ 405588 w 3228236"/>
                <a:gd name="connsiteY5" fmla="*/ 405588 h 811175"/>
                <a:gd name="connsiteX6" fmla="*/ 0 w 3228236"/>
                <a:gd name="connsiteY6" fmla="*/ 0 h 81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8236" h="811175">
                  <a:moveTo>
                    <a:pt x="0" y="0"/>
                  </a:moveTo>
                  <a:lnTo>
                    <a:pt x="2822649" y="0"/>
                  </a:lnTo>
                  <a:lnTo>
                    <a:pt x="3228236" y="405588"/>
                  </a:lnTo>
                  <a:lnTo>
                    <a:pt x="2822649" y="811175"/>
                  </a:lnTo>
                  <a:lnTo>
                    <a:pt x="0" y="811175"/>
                  </a:lnTo>
                  <a:lnTo>
                    <a:pt x="405588" y="4055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6068" tIns="15240" rIns="405587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Dissimilarity matrix</a:t>
              </a:r>
              <a:endParaRPr lang="en-US" sz="2400" kern="1200" dirty="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901232" y="2531817"/>
              <a:ext cx="2443301" cy="977320"/>
            </a:xfrm>
            <a:custGeom>
              <a:avLst/>
              <a:gdLst>
                <a:gd name="connsiteX0" fmla="*/ 0 w 2443301"/>
                <a:gd name="connsiteY0" fmla="*/ 0 h 977320"/>
                <a:gd name="connsiteX1" fmla="*/ 1954641 w 2443301"/>
                <a:gd name="connsiteY1" fmla="*/ 0 h 977320"/>
                <a:gd name="connsiteX2" fmla="*/ 2443301 w 2443301"/>
                <a:gd name="connsiteY2" fmla="*/ 488660 h 977320"/>
                <a:gd name="connsiteX3" fmla="*/ 1954641 w 2443301"/>
                <a:gd name="connsiteY3" fmla="*/ 977320 h 977320"/>
                <a:gd name="connsiteX4" fmla="*/ 0 w 2443301"/>
                <a:gd name="connsiteY4" fmla="*/ 977320 h 977320"/>
                <a:gd name="connsiteX5" fmla="*/ 488660 w 2443301"/>
                <a:gd name="connsiteY5" fmla="*/ 488660 h 977320"/>
                <a:gd name="connsiteX6" fmla="*/ 0 w 2443301"/>
                <a:gd name="connsiteY6" fmla="*/ 0 h 97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3301" h="977320">
                  <a:moveTo>
                    <a:pt x="0" y="0"/>
                  </a:moveTo>
                  <a:lnTo>
                    <a:pt x="1954641" y="0"/>
                  </a:lnTo>
                  <a:lnTo>
                    <a:pt x="2443301" y="488660"/>
                  </a:lnTo>
                  <a:lnTo>
                    <a:pt x="1954641" y="977320"/>
                  </a:lnTo>
                  <a:lnTo>
                    <a:pt x="0" y="977320"/>
                  </a:lnTo>
                  <a:lnTo>
                    <a:pt x="488660" y="4886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5330" tIns="13335" rIns="488660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Form Graph</a:t>
              </a:r>
              <a:endParaRPr lang="en-US" sz="210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4026903" y="2614881"/>
              <a:ext cx="3228236" cy="811175"/>
            </a:xfrm>
            <a:custGeom>
              <a:avLst/>
              <a:gdLst>
                <a:gd name="connsiteX0" fmla="*/ 0 w 3228236"/>
                <a:gd name="connsiteY0" fmla="*/ 0 h 811175"/>
                <a:gd name="connsiteX1" fmla="*/ 2822649 w 3228236"/>
                <a:gd name="connsiteY1" fmla="*/ 0 h 811175"/>
                <a:gd name="connsiteX2" fmla="*/ 3228236 w 3228236"/>
                <a:gd name="connsiteY2" fmla="*/ 405588 h 811175"/>
                <a:gd name="connsiteX3" fmla="*/ 2822649 w 3228236"/>
                <a:gd name="connsiteY3" fmla="*/ 811175 h 811175"/>
                <a:gd name="connsiteX4" fmla="*/ 0 w 3228236"/>
                <a:gd name="connsiteY4" fmla="*/ 811175 h 811175"/>
                <a:gd name="connsiteX5" fmla="*/ 405588 w 3228236"/>
                <a:gd name="connsiteY5" fmla="*/ 405588 h 811175"/>
                <a:gd name="connsiteX6" fmla="*/ 0 w 3228236"/>
                <a:gd name="connsiteY6" fmla="*/ 0 h 81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8236" h="811175">
                  <a:moveTo>
                    <a:pt x="0" y="0"/>
                  </a:moveTo>
                  <a:lnTo>
                    <a:pt x="2822649" y="0"/>
                  </a:lnTo>
                  <a:lnTo>
                    <a:pt x="3228236" y="405588"/>
                  </a:lnTo>
                  <a:lnTo>
                    <a:pt x="2822649" y="811175"/>
                  </a:lnTo>
                  <a:lnTo>
                    <a:pt x="0" y="811175"/>
                  </a:lnTo>
                  <a:lnTo>
                    <a:pt x="405588" y="4055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6068" tIns="15240" rIns="405587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Sparse graph</a:t>
              </a:r>
              <a:endParaRPr lang="en-US" sz="240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901232" y="3612088"/>
              <a:ext cx="2443301" cy="977320"/>
            </a:xfrm>
            <a:custGeom>
              <a:avLst/>
              <a:gdLst>
                <a:gd name="connsiteX0" fmla="*/ 0 w 2443301"/>
                <a:gd name="connsiteY0" fmla="*/ 0 h 977320"/>
                <a:gd name="connsiteX1" fmla="*/ 1954641 w 2443301"/>
                <a:gd name="connsiteY1" fmla="*/ 0 h 977320"/>
                <a:gd name="connsiteX2" fmla="*/ 2443301 w 2443301"/>
                <a:gd name="connsiteY2" fmla="*/ 488660 h 977320"/>
                <a:gd name="connsiteX3" fmla="*/ 1954641 w 2443301"/>
                <a:gd name="connsiteY3" fmla="*/ 977320 h 977320"/>
                <a:gd name="connsiteX4" fmla="*/ 0 w 2443301"/>
                <a:gd name="connsiteY4" fmla="*/ 977320 h 977320"/>
                <a:gd name="connsiteX5" fmla="*/ 488660 w 2443301"/>
                <a:gd name="connsiteY5" fmla="*/ 488660 h 977320"/>
                <a:gd name="connsiteX6" fmla="*/ 0 w 2443301"/>
                <a:gd name="connsiteY6" fmla="*/ 0 h 97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3301" h="977320">
                  <a:moveTo>
                    <a:pt x="0" y="0"/>
                  </a:moveTo>
                  <a:lnTo>
                    <a:pt x="1954641" y="0"/>
                  </a:lnTo>
                  <a:lnTo>
                    <a:pt x="2443301" y="488660"/>
                  </a:lnTo>
                  <a:lnTo>
                    <a:pt x="1954641" y="977320"/>
                  </a:lnTo>
                  <a:lnTo>
                    <a:pt x="0" y="977320"/>
                  </a:lnTo>
                  <a:lnTo>
                    <a:pt x="488660" y="4886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5330" tIns="13335" rIns="488660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Community Detection</a:t>
              </a:r>
              <a:endParaRPr lang="en-US" sz="2100" kern="1200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4026903" y="3695160"/>
              <a:ext cx="3228236" cy="811175"/>
            </a:xfrm>
            <a:custGeom>
              <a:avLst/>
              <a:gdLst>
                <a:gd name="connsiteX0" fmla="*/ 0 w 3228236"/>
                <a:gd name="connsiteY0" fmla="*/ 0 h 811175"/>
                <a:gd name="connsiteX1" fmla="*/ 2822649 w 3228236"/>
                <a:gd name="connsiteY1" fmla="*/ 0 h 811175"/>
                <a:gd name="connsiteX2" fmla="*/ 3228236 w 3228236"/>
                <a:gd name="connsiteY2" fmla="*/ 405588 h 811175"/>
                <a:gd name="connsiteX3" fmla="*/ 2822649 w 3228236"/>
                <a:gd name="connsiteY3" fmla="*/ 811175 h 811175"/>
                <a:gd name="connsiteX4" fmla="*/ 0 w 3228236"/>
                <a:gd name="connsiteY4" fmla="*/ 811175 h 811175"/>
                <a:gd name="connsiteX5" fmla="*/ 405588 w 3228236"/>
                <a:gd name="connsiteY5" fmla="*/ 405588 h 811175"/>
                <a:gd name="connsiteX6" fmla="*/ 0 w 3228236"/>
                <a:gd name="connsiteY6" fmla="*/ 0 h 81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8236" h="811175">
                  <a:moveTo>
                    <a:pt x="0" y="0"/>
                  </a:moveTo>
                  <a:lnTo>
                    <a:pt x="2822649" y="0"/>
                  </a:lnTo>
                  <a:lnTo>
                    <a:pt x="3228236" y="405588"/>
                  </a:lnTo>
                  <a:lnTo>
                    <a:pt x="2822649" y="811175"/>
                  </a:lnTo>
                  <a:lnTo>
                    <a:pt x="0" y="811175"/>
                  </a:lnTo>
                  <a:lnTo>
                    <a:pt x="405588" y="4055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6068" tIns="15240" rIns="405587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Communities</a:t>
              </a:r>
              <a:endParaRPr lang="en-US" sz="2400" kern="1200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1901232" y="4726233"/>
              <a:ext cx="2443301" cy="977320"/>
            </a:xfrm>
            <a:custGeom>
              <a:avLst/>
              <a:gdLst>
                <a:gd name="connsiteX0" fmla="*/ 0 w 2443301"/>
                <a:gd name="connsiteY0" fmla="*/ 0 h 977320"/>
                <a:gd name="connsiteX1" fmla="*/ 1954641 w 2443301"/>
                <a:gd name="connsiteY1" fmla="*/ 0 h 977320"/>
                <a:gd name="connsiteX2" fmla="*/ 2443301 w 2443301"/>
                <a:gd name="connsiteY2" fmla="*/ 488660 h 977320"/>
                <a:gd name="connsiteX3" fmla="*/ 1954641 w 2443301"/>
                <a:gd name="connsiteY3" fmla="*/ 977320 h 977320"/>
                <a:gd name="connsiteX4" fmla="*/ 0 w 2443301"/>
                <a:gd name="connsiteY4" fmla="*/ 977320 h 977320"/>
                <a:gd name="connsiteX5" fmla="*/ 488660 w 2443301"/>
                <a:gd name="connsiteY5" fmla="*/ 488660 h 977320"/>
                <a:gd name="connsiteX6" fmla="*/ 0 w 2443301"/>
                <a:gd name="connsiteY6" fmla="*/ 0 h 97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3301" h="977320">
                  <a:moveTo>
                    <a:pt x="0" y="0"/>
                  </a:moveTo>
                  <a:lnTo>
                    <a:pt x="1954641" y="0"/>
                  </a:lnTo>
                  <a:lnTo>
                    <a:pt x="2443301" y="488660"/>
                  </a:lnTo>
                  <a:lnTo>
                    <a:pt x="1954641" y="977320"/>
                  </a:lnTo>
                  <a:lnTo>
                    <a:pt x="0" y="977320"/>
                  </a:lnTo>
                  <a:lnTo>
                    <a:pt x="488660" y="4886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5330" tIns="13335" rIns="488660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Analysis and Visualization</a:t>
              </a:r>
              <a:endParaRPr lang="en-US" sz="2100" kern="1200" dirty="0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4026903" y="4809305"/>
              <a:ext cx="3228236" cy="811175"/>
            </a:xfrm>
            <a:custGeom>
              <a:avLst/>
              <a:gdLst>
                <a:gd name="connsiteX0" fmla="*/ 0 w 3228236"/>
                <a:gd name="connsiteY0" fmla="*/ 0 h 811175"/>
                <a:gd name="connsiteX1" fmla="*/ 2822649 w 3228236"/>
                <a:gd name="connsiteY1" fmla="*/ 0 h 811175"/>
                <a:gd name="connsiteX2" fmla="*/ 3228236 w 3228236"/>
                <a:gd name="connsiteY2" fmla="*/ 405588 h 811175"/>
                <a:gd name="connsiteX3" fmla="*/ 2822649 w 3228236"/>
                <a:gd name="connsiteY3" fmla="*/ 811175 h 811175"/>
                <a:gd name="connsiteX4" fmla="*/ 0 w 3228236"/>
                <a:gd name="connsiteY4" fmla="*/ 811175 h 811175"/>
                <a:gd name="connsiteX5" fmla="*/ 405588 w 3228236"/>
                <a:gd name="connsiteY5" fmla="*/ 405588 h 811175"/>
                <a:gd name="connsiteX6" fmla="*/ 0 w 3228236"/>
                <a:gd name="connsiteY6" fmla="*/ 0 h 81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8236" h="811175">
                  <a:moveTo>
                    <a:pt x="0" y="0"/>
                  </a:moveTo>
                  <a:lnTo>
                    <a:pt x="2822649" y="0"/>
                  </a:lnTo>
                  <a:lnTo>
                    <a:pt x="3228236" y="405588"/>
                  </a:lnTo>
                  <a:lnTo>
                    <a:pt x="2822649" y="811175"/>
                  </a:lnTo>
                  <a:lnTo>
                    <a:pt x="0" y="811175"/>
                  </a:lnTo>
                  <a:lnTo>
                    <a:pt x="405588" y="4055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6068" tIns="15240" rIns="405587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Facts &amp; </a:t>
              </a:r>
              <a:br>
                <a:rPr lang="en-US" sz="2400" kern="1200" dirty="0" smtClean="0"/>
              </a:br>
              <a:r>
                <a:rPr lang="en-US" sz="2400" kern="1200" dirty="0" smtClean="0"/>
                <a:t>Actionable insights</a:t>
              </a:r>
              <a:endParaRPr lang="en-US" sz="2400" kern="12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7645400" y="18914338"/>
            <a:ext cx="2362200" cy="1015663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SG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this workflow </a:t>
            </a:r>
            <a:br>
              <a:rPr lang="en-SG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appropriate…</a:t>
            </a:r>
            <a:endParaRPr lang="en-SG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7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307</Words>
  <Application>Microsoft Macintosh PowerPoint</Application>
  <PresentationFormat>Custom</PresentationFormat>
  <Paragraphs>60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AdminCOOP</dc:creator>
  <cp:lastModifiedBy>Leong Hon Wai</cp:lastModifiedBy>
  <cp:revision>25</cp:revision>
  <cp:lastPrinted>2018-07-24T13:09:52Z</cp:lastPrinted>
  <dcterms:created xsi:type="dcterms:W3CDTF">2017-10-05T02:11:11Z</dcterms:created>
  <dcterms:modified xsi:type="dcterms:W3CDTF">2018-07-25T03:20:35Z</dcterms:modified>
</cp:coreProperties>
</file>