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81BD"/>
    <a:srgbClr val="376092"/>
    <a:srgbClr val="008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127" autoAdjust="0"/>
    <p:restoredTop sz="96387" autoAdjust="0"/>
  </p:normalViewPr>
  <p:slideViewPr>
    <p:cSldViewPr snapToGrid="0">
      <p:cViewPr>
        <p:scale>
          <a:sx n="33" d="100"/>
          <a:sy n="33" d="100"/>
        </p:scale>
        <p:origin x="3318" y="-119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C0143-8EB5-C549-9A84-E1F7D9C7CB2B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5A455-8570-A64C-BDC3-BD5B7A237CF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0"/>
            </a:lvl1pPr>
            <a:lvl2pPr marL="1069340" indent="0" algn="ctr">
              <a:buNone/>
              <a:defRPr sz="4675"/>
            </a:lvl2pPr>
            <a:lvl3pPr marL="2138045" indent="0" algn="ctr">
              <a:buNone/>
              <a:defRPr sz="4210"/>
            </a:lvl3pPr>
            <a:lvl4pPr marL="3207385" indent="0" algn="ctr">
              <a:buNone/>
              <a:defRPr sz="3740"/>
            </a:lvl4pPr>
            <a:lvl5pPr marL="4276725" indent="0" algn="ctr">
              <a:buNone/>
              <a:defRPr sz="3740"/>
            </a:lvl5pPr>
            <a:lvl6pPr marL="5346065" indent="0" algn="ctr">
              <a:buNone/>
              <a:defRPr sz="3740"/>
            </a:lvl6pPr>
            <a:lvl7pPr marL="6414770" indent="0" algn="ctr">
              <a:buNone/>
              <a:defRPr sz="3740"/>
            </a:lvl7pPr>
            <a:lvl8pPr marL="7484110" indent="0" algn="ctr">
              <a:buNone/>
              <a:defRPr sz="3740"/>
            </a:lvl8pPr>
            <a:lvl9pPr marL="8553450" indent="0" algn="ctr">
              <a:buNone/>
              <a:defRPr sz="3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0">
                <a:solidFill>
                  <a:schemeClr val="tx1"/>
                </a:solidFill>
              </a:defRPr>
            </a:lvl1pPr>
            <a:lvl2pPr marL="1069340" indent="0">
              <a:buNone/>
              <a:defRPr sz="4675">
                <a:solidFill>
                  <a:schemeClr val="tx1">
                    <a:tint val="75000"/>
                  </a:schemeClr>
                </a:solidFill>
              </a:defRPr>
            </a:lvl2pPr>
            <a:lvl3pPr marL="2138045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738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4pPr>
            <a:lvl5pPr marL="427672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5pPr>
            <a:lvl6pPr marL="5346065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6pPr>
            <a:lvl7pPr marL="641477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7pPr>
            <a:lvl8pPr marL="748411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8pPr>
            <a:lvl9pPr marL="8553450" indent="0">
              <a:buNone/>
              <a:defRPr sz="3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0" b="1"/>
            </a:lvl1pPr>
            <a:lvl2pPr marL="1069340" indent="0">
              <a:buNone/>
              <a:defRPr sz="4675" b="1"/>
            </a:lvl2pPr>
            <a:lvl3pPr marL="2138045" indent="0">
              <a:buNone/>
              <a:defRPr sz="4210" b="1"/>
            </a:lvl3pPr>
            <a:lvl4pPr marL="3207385" indent="0">
              <a:buNone/>
              <a:defRPr sz="3740" b="1"/>
            </a:lvl4pPr>
            <a:lvl5pPr marL="4276725" indent="0">
              <a:buNone/>
              <a:defRPr sz="3740" b="1"/>
            </a:lvl5pPr>
            <a:lvl6pPr marL="5346065" indent="0">
              <a:buNone/>
              <a:defRPr sz="3740" b="1"/>
            </a:lvl6pPr>
            <a:lvl7pPr marL="6414770" indent="0">
              <a:buNone/>
              <a:defRPr sz="3740" b="1"/>
            </a:lvl7pPr>
            <a:lvl8pPr marL="7484110" indent="0">
              <a:buNone/>
              <a:defRPr sz="3740" b="1"/>
            </a:lvl8pPr>
            <a:lvl9pPr marL="8553450" indent="0">
              <a:buNone/>
              <a:defRPr sz="3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5"/>
            </a:lvl1pPr>
            <a:lvl2pPr>
              <a:defRPr sz="6550"/>
            </a:lvl2pPr>
            <a:lvl3pPr>
              <a:defRPr sz="5610"/>
            </a:lvl3pPr>
            <a:lvl4pPr>
              <a:defRPr sz="4675"/>
            </a:lvl4pPr>
            <a:lvl5pPr>
              <a:defRPr sz="4675"/>
            </a:lvl5pPr>
            <a:lvl6pPr>
              <a:defRPr sz="4675"/>
            </a:lvl6pPr>
            <a:lvl7pPr>
              <a:defRPr sz="4675"/>
            </a:lvl7pPr>
            <a:lvl8pPr>
              <a:defRPr sz="4675"/>
            </a:lvl8pPr>
            <a:lvl9pPr>
              <a:defRPr sz="4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340" indent="0">
              <a:buNone/>
              <a:defRPr sz="6550"/>
            </a:lvl2pPr>
            <a:lvl3pPr marL="2138045" indent="0">
              <a:buNone/>
              <a:defRPr sz="5610"/>
            </a:lvl3pPr>
            <a:lvl4pPr marL="3207385" indent="0">
              <a:buNone/>
              <a:defRPr sz="4675"/>
            </a:lvl4pPr>
            <a:lvl5pPr marL="4276725" indent="0">
              <a:buNone/>
              <a:defRPr sz="4675"/>
            </a:lvl5pPr>
            <a:lvl6pPr marL="5346065" indent="0">
              <a:buNone/>
              <a:defRPr sz="4675"/>
            </a:lvl6pPr>
            <a:lvl7pPr marL="6414770" indent="0">
              <a:buNone/>
              <a:defRPr sz="4675"/>
            </a:lvl7pPr>
            <a:lvl8pPr marL="7484110" indent="0">
              <a:buNone/>
              <a:defRPr sz="4675"/>
            </a:lvl8pPr>
            <a:lvl9pPr marL="8553450" indent="0">
              <a:buNone/>
              <a:defRPr sz="467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0"/>
            </a:lvl1pPr>
            <a:lvl2pPr marL="1069340" indent="0">
              <a:buNone/>
              <a:defRPr sz="3275"/>
            </a:lvl2pPr>
            <a:lvl3pPr marL="2138045" indent="0">
              <a:buNone/>
              <a:defRPr sz="2805"/>
            </a:lvl3pPr>
            <a:lvl4pPr marL="3207385" indent="0">
              <a:buNone/>
              <a:defRPr sz="2340"/>
            </a:lvl4pPr>
            <a:lvl5pPr marL="4276725" indent="0">
              <a:buNone/>
              <a:defRPr sz="2340"/>
            </a:lvl5pPr>
            <a:lvl6pPr marL="5346065" indent="0">
              <a:buNone/>
              <a:defRPr sz="2340"/>
            </a:lvl6pPr>
            <a:lvl7pPr marL="6414770" indent="0">
              <a:buNone/>
              <a:defRPr sz="2340"/>
            </a:lvl7pPr>
            <a:lvl8pPr marL="7484110" indent="0">
              <a:buNone/>
              <a:defRPr sz="2340"/>
            </a:lvl8pPr>
            <a:lvl9pPr marL="8553450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F23B-43EF-485E-9370-8ABA3905B7DB}" type="datetimeFigureOut">
              <a:rPr lang="en-SG" smtClean="0"/>
              <a:t>30/7/2018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5E89-D20B-4218-ADBE-751101823102}" type="slidenum">
              <a:rPr lang="en-SG" smtClean="0"/>
              <a:t>‹#›</a:t>
            </a:fld>
            <a:endParaRPr lang="en-S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38045" rtl="0" eaLnBrk="1" latinLnBrk="0" hangingPunct="1">
        <a:lnSpc>
          <a:spcPct val="90000"/>
        </a:lnSpc>
        <a:spcBef>
          <a:spcPct val="0"/>
        </a:spcBef>
        <a:buNone/>
        <a:defRPr sz="10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804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0" kern="1200">
          <a:solidFill>
            <a:schemeClr val="tx1"/>
          </a:solidFill>
          <a:latin typeface="+mn-lt"/>
          <a:ea typeface="+mn-ea"/>
          <a:cs typeface="+mn-cs"/>
        </a:defRPr>
      </a:lvl2pPr>
      <a:lvl3pPr marL="267271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3pPr>
      <a:lvl4pPr marL="374205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139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010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4944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1878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812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04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06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477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411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345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emf"/><Relationship Id="rId21" Type="http://schemas.openxmlformats.org/officeDocument/2006/relationships/image" Target="../media/image20.jpe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4764A692-9EE1-4A0E-8728-A18427D4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82" y="599173"/>
            <a:ext cx="3326273" cy="1822743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-2" y="29732600"/>
            <a:ext cx="213836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613890" y="-754380"/>
            <a:ext cx="0" cy="30275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092" y="649455"/>
            <a:ext cx="3432938" cy="1645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56" y="744155"/>
            <a:ext cx="3987449" cy="155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SG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SWS3001</a:t>
            </a:r>
          </a:p>
          <a:p>
            <a:pPr algn="ctr">
              <a:lnSpc>
                <a:spcPct val="120000"/>
              </a:lnSpc>
            </a:pPr>
            <a:r>
              <a:rPr lang="en-SG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Summer 2018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95992"/>
            <a:ext cx="2138362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-2" y="453097"/>
            <a:ext cx="2138362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/>
          <p:cNvSpPr txBox="1"/>
          <p:nvPr/>
        </p:nvSpPr>
        <p:spPr>
          <a:xfrm>
            <a:off x="4461675" y="715624"/>
            <a:ext cx="132036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76092"/>
                </a:solidFill>
                <a:latin typeface="Algerian" panose="04020705040A02060702" pitchFamily="82" charset="0"/>
                <a:ea typeface="맑은 고딕" pitchFamily="50" charset="-127"/>
                <a:cs typeface="Arial" pitchFamily="34" charset="0"/>
              </a:rPr>
              <a:t>Nerd’s Gallery: </a:t>
            </a:r>
          </a:p>
          <a:p>
            <a:pPr algn="ctr"/>
            <a:r>
              <a:rPr lang="en-US" altLang="zh-CN" sz="3200" dirty="0">
                <a:solidFill>
                  <a:srgbClr val="376092"/>
                </a:solidFill>
                <a:latin typeface="Algerian" panose="04020705040A02060702" pitchFamily="82" charset="0"/>
                <a:ea typeface="맑은 고딕" pitchFamily="50" charset="-127"/>
                <a:cs typeface="Arial" pitchFamily="34" charset="0"/>
              </a:rPr>
              <a:t>Communitiy</a:t>
            </a:r>
            <a:r>
              <a:rPr lang="en-US" altLang="zh-CN" sz="3200" dirty="0">
                <a:solidFill>
                  <a:srgbClr val="376092"/>
                </a:solidFill>
                <a:latin typeface="Algerian" panose="04020705040A02060702" pitchFamily="82" charset="0"/>
                <a:ea typeface="맑은 고딕" pitchFamily="50" charset="-127"/>
                <a:cs typeface="Arial" pitchFamily="34" charset="0"/>
              </a:rPr>
              <a:t> detection  on paintings</a:t>
            </a:r>
            <a:endParaRPr lang="en-SG" sz="3200" dirty="0">
              <a:solidFill>
                <a:srgbClr val="376092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06773" y="1757718"/>
            <a:ext cx="7949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SG" sz="2800" b="1" dirty="0">
                <a:solidFill>
                  <a:srgbClr val="376092"/>
                </a:solidFill>
                <a:latin typeface="Arial Narrow" panose="020B0606020202030204" pitchFamily="34" charset="0"/>
                <a:cs typeface="Angsana New" panose="020B0502040204020203" pitchFamily="18" charset="-34"/>
              </a:rPr>
              <a:t>Jiang Shuyu   Liu Ziqian    Zhang Ming   Zhang Jiacan</a:t>
            </a:r>
            <a:r>
              <a:rPr lang="en-US" altLang="en-SG" sz="3600" b="1" dirty="0">
                <a:solidFill>
                  <a:srgbClr val="376092"/>
                </a:solidFill>
                <a:latin typeface="Curlz MT" panose="04040404050702020202" pitchFamily="82" charset="0"/>
                <a:cs typeface="Angsana New" panose="020B0502040204020203" pitchFamily="18" charset="-34"/>
              </a:rPr>
              <a:t> </a:t>
            </a:r>
            <a:r>
              <a:rPr lang="en-SG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925" y="1271764"/>
            <a:ext cx="1753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376092"/>
                </a:solidFill>
                <a:latin typeface="Arial Rounded MT Bold" panose="020F0704030504030204" pitchFamily="34" charset="0"/>
              </a:rPr>
              <a:t>Project ID: 19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8903" y="2779468"/>
            <a:ext cx="9930765" cy="4934077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4076305" y="2825672"/>
            <a:ext cx="292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6629" y="3394412"/>
            <a:ext cx="97001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</a:rPr>
              <a:t>In this project, we aim to identify styles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of different paintings with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community detection(CD) algorithms , compare various CD algorithms’ performance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</a:rPr>
              <a:t>take insights into the relationships of genres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paintings of 1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 styles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</a:rPr>
              <a:t>, and each style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</a:rPr>
              <a:t>20 paintings.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</a:rPr>
              <a:t>Algorithms: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</a:rPr>
              <a:t> Girvan-Newman, Markov Clustering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Clique Percolation Method.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21475" y="7908574"/>
            <a:ext cx="9930765" cy="6654205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884308" y="8943109"/>
            <a:ext cx="937846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Data: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</a:rPr>
              <a:t>Each painting is a RGB image labeled with a certain style(abstract art, naive art, etc.).</a:t>
            </a: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 vector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We use pre-trained CNN to get feature vectors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Feature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vectors’ size is (12, 1), and the i</a:t>
            </a:r>
            <a:r>
              <a:rPr lang="en-US" altLang="en-SG" sz="2400" baseline="30000" dirty="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value indicates the probability of belonging to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en-US" altLang="en-SG" sz="2400" baseline="30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</a:t>
            </a:r>
            <a:r>
              <a:rPr lang="en-US" altLang="en-SG" sz="2400" baseline="30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style</a:t>
            </a:r>
            <a:r>
              <a:rPr lang="en-US" altLang="en-SG" sz="2800" dirty="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Dissimilarity matrix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For each pair of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painting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s, we compute the Euler distance of their feature vectors as their dissimilarities, set a threshold manually and remove all values that are greater than the threshold.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SG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Graph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We use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NetworkX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generate graphs.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compare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algorithms’ performance on both </a:t>
            </a:r>
            <a:r>
              <a:rPr lang="en-US" altLang="en-SG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weighted graphs and unweighted </a:t>
            </a:r>
            <a:r>
              <a:rPr lang="en-US" altLang="en-SG" sz="28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graphs.</a:t>
            </a:r>
            <a:endParaRPr lang="en-US" altLang="en-SG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6598" y="20227452"/>
            <a:ext cx="9931036" cy="9899062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989171" y="20414810"/>
            <a:ext cx="686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Comparison of CD Algorithms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18903" y="14781305"/>
            <a:ext cx="9843694" cy="5244055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/>
          <p:cNvSpPr txBox="1"/>
          <p:nvPr/>
        </p:nvSpPr>
        <p:spPr>
          <a:xfrm>
            <a:off x="4398485" y="14791785"/>
            <a:ext cx="227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4F81BD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AB9A6B-F91F-43B6-AF7E-4573F1349FF1}"/>
              </a:ext>
            </a:extLst>
          </p:cNvPr>
          <p:cNvSpPr txBox="1"/>
          <p:nvPr/>
        </p:nvSpPr>
        <p:spPr>
          <a:xfrm>
            <a:off x="897952" y="25065346"/>
            <a:ext cx="5872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Figure </a:t>
            </a:r>
            <a:r>
              <a:rPr lang="en-US" altLang="zh-CN" sz="1200" dirty="0" smtClean="0"/>
              <a:t>2: </a:t>
            </a:r>
            <a:r>
              <a:rPr lang="en-US" altLang="zh-CN" sz="1200" dirty="0"/>
              <a:t>Modularity-threshold curve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E66AF4-0949-4B61-9D2E-62D49C77BB08}"/>
              </a:ext>
            </a:extLst>
          </p:cNvPr>
          <p:cNvSpPr txBox="1"/>
          <p:nvPr/>
        </p:nvSpPr>
        <p:spPr>
          <a:xfrm>
            <a:off x="32432" y="44724"/>
            <a:ext cx="2737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000" dirty="0">
                <a:solidFill>
                  <a:srgbClr val="376092"/>
                </a:solidFill>
                <a:latin typeface="Arial Rounded MT Bold" panose="020F0704030504030204" pitchFamily="34" charset="0"/>
              </a:rPr>
              <a:t>Team </a:t>
            </a:r>
            <a:r>
              <a:rPr lang="en-US" altLang="en-SG" sz="2000" dirty="0">
                <a:solidFill>
                  <a:srgbClr val="376092"/>
                </a:solidFill>
                <a:latin typeface="Arial Rounded MT Bold" panose="020F0704030504030204" pitchFamily="34" charset="0"/>
              </a:rPr>
              <a:t>05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B2ABEB-92E9-4643-BA97-BAE611D10EB9}"/>
              </a:ext>
            </a:extLst>
          </p:cNvPr>
          <p:cNvSpPr txBox="1"/>
          <p:nvPr/>
        </p:nvSpPr>
        <p:spPr>
          <a:xfrm>
            <a:off x="6824747" y="23446869"/>
            <a:ext cx="353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CB71BB9-EFD0-49AA-811B-44FB0ABFC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37" y="21180698"/>
            <a:ext cx="2709358" cy="186707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F7008AA-E0A1-4501-AB3D-D967186CEE2E}"/>
              </a:ext>
            </a:extLst>
          </p:cNvPr>
          <p:cNvSpPr txBox="1"/>
          <p:nvPr/>
        </p:nvSpPr>
        <p:spPr>
          <a:xfrm>
            <a:off x="7387175" y="22940570"/>
            <a:ext cx="201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Figure </a:t>
            </a:r>
            <a:r>
              <a:rPr lang="en-US" altLang="zh-CN" sz="1200" dirty="0" smtClean="0"/>
              <a:t>3.1</a:t>
            </a:r>
            <a:r>
              <a:rPr lang="en-US" altLang="zh-CN" sz="1200" dirty="0"/>
              <a:t>: MCL(unweighted)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2D1901A8-85CC-43E1-B1EB-F4000EB89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40" y="23344102"/>
            <a:ext cx="2709355" cy="1932324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2D20A78C-080D-4FC5-AD5B-FF2147496ED3}"/>
              </a:ext>
            </a:extLst>
          </p:cNvPr>
          <p:cNvSpPr txBox="1"/>
          <p:nvPr/>
        </p:nvSpPr>
        <p:spPr>
          <a:xfrm>
            <a:off x="6974500" y="25168292"/>
            <a:ext cx="296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Figure </a:t>
            </a:r>
            <a:r>
              <a:rPr lang="en-US" altLang="zh-CN" sz="1200" dirty="0" smtClean="0"/>
              <a:t>3.2</a:t>
            </a:r>
            <a:r>
              <a:rPr lang="en-US" altLang="zh-CN" sz="1200" dirty="0"/>
              <a:t>: MCL(weighted)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7DC8E8C-2757-4799-9CFC-F26D7A298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31" y="25583451"/>
            <a:ext cx="2754564" cy="2049415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FDC1C528-723C-4833-B265-BFD4D61FE220}"/>
              </a:ext>
            </a:extLst>
          </p:cNvPr>
          <p:cNvSpPr txBox="1"/>
          <p:nvPr/>
        </p:nvSpPr>
        <p:spPr>
          <a:xfrm>
            <a:off x="6934471" y="27506064"/>
            <a:ext cx="2932767" cy="27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Figure </a:t>
            </a:r>
            <a:r>
              <a:rPr lang="en-US" altLang="zh-CN" sz="1200" dirty="0" smtClean="0"/>
              <a:t>3.3</a:t>
            </a:r>
            <a:r>
              <a:rPr lang="en-US" altLang="zh-CN" sz="1200" dirty="0"/>
              <a:t>: GN(unweighted)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BFC18FC-9D3E-4989-ABE0-A13C6AF58685}"/>
              </a:ext>
            </a:extLst>
          </p:cNvPr>
          <p:cNvSpPr txBox="1"/>
          <p:nvPr/>
        </p:nvSpPr>
        <p:spPr>
          <a:xfrm>
            <a:off x="639093" y="25381543"/>
            <a:ext cx="6107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 three algorithms perform better on unweighted graphs than weighted graphs.(see 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Markov Clustering is more stable than </a:t>
            </a:r>
            <a:r>
              <a:rPr lang="en-US" altLang="en-SG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Girvan-Newman and K-Clique, and there are more fluctuations on GN’s curve.(see figure </a:t>
            </a:r>
            <a:r>
              <a:rPr lang="en-US" altLang="en-SG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2)</a:t>
            </a:r>
            <a:endParaRPr lang="en-US" altLang="en-SG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Modularity is not a good measurement when the threshold is very low, because we cut off so many edges that only few core communities can survive.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MCL tends to divide communities strictly and generate many single-node communities, especially on weighted graphs(see 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3.[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1,2,3]). That’s why the modularity is low on the MCL(weighted) curve even though the threshold is very low(see figure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find that if we set the self-loop value to be the minimum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dissimilarity matrix,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MCL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performs similarly on weighted graphs like other algorithms.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1EF910F-548D-4FF9-931D-04257A76FE8A}"/>
              </a:ext>
            </a:extLst>
          </p:cNvPr>
          <p:cNvSpPr txBox="1"/>
          <p:nvPr/>
        </p:nvSpPr>
        <p:spPr>
          <a:xfrm>
            <a:off x="6918902" y="29664895"/>
            <a:ext cx="288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Figure </a:t>
            </a:r>
            <a:r>
              <a:rPr lang="en-US" altLang="zh-CN" sz="1200" dirty="0" smtClean="0"/>
              <a:t>3.4</a:t>
            </a:r>
            <a:r>
              <a:rPr lang="en-US" altLang="zh-CN" sz="1200" dirty="0"/>
              <a:t>: MCL(weighted)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F7008AA-E0A1-4501-AB3D-D967186CEE2E}"/>
              </a:ext>
            </a:extLst>
          </p:cNvPr>
          <p:cNvSpPr txBox="1"/>
          <p:nvPr/>
        </p:nvSpPr>
        <p:spPr>
          <a:xfrm>
            <a:off x="7104248" y="21014364"/>
            <a:ext cx="278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Threshold=0.6,Modularity=0.56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F7008AA-E0A1-4501-AB3D-D967186CEE2E}"/>
              </a:ext>
            </a:extLst>
          </p:cNvPr>
          <p:cNvSpPr txBox="1"/>
          <p:nvPr/>
        </p:nvSpPr>
        <p:spPr>
          <a:xfrm>
            <a:off x="7066469" y="23187548"/>
            <a:ext cx="278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Threshold=0.6,Modularity=0.77</a:t>
            </a:r>
            <a:endParaRPr lang="zh-CN" altLang="en-US" sz="12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7008AA-E0A1-4501-AB3D-D967186CEE2E}"/>
              </a:ext>
            </a:extLst>
          </p:cNvPr>
          <p:cNvSpPr txBox="1"/>
          <p:nvPr/>
        </p:nvSpPr>
        <p:spPr>
          <a:xfrm>
            <a:off x="7074251" y="25433470"/>
            <a:ext cx="278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Threshold=0.6,Modularity=0.77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7008AA-E0A1-4501-AB3D-D967186CEE2E}"/>
              </a:ext>
            </a:extLst>
          </p:cNvPr>
          <p:cNvSpPr txBox="1"/>
          <p:nvPr/>
        </p:nvSpPr>
        <p:spPr>
          <a:xfrm>
            <a:off x="7081795" y="27757923"/>
            <a:ext cx="2785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Threshold=0.22,Modularity=0.36</a:t>
            </a:r>
            <a:endParaRPr lang="zh-CN" altLang="en-US" sz="1200" dirty="0"/>
          </a:p>
        </p:txBody>
      </p:sp>
      <p:grpSp>
        <p:nvGrpSpPr>
          <p:cNvPr id="74" name="Group 40"/>
          <p:cNvGrpSpPr/>
          <p:nvPr/>
        </p:nvGrpSpPr>
        <p:grpSpPr>
          <a:xfrm>
            <a:off x="1823802" y="15309954"/>
            <a:ext cx="7233895" cy="4601004"/>
            <a:chOff x="1901232" y="1383797"/>
            <a:chExt cx="7030082" cy="4319756"/>
          </a:xfrm>
        </p:grpSpPr>
        <p:sp>
          <p:nvSpPr>
            <p:cNvPr id="75" name="Freeform 41"/>
            <p:cNvSpPr/>
            <p:nvPr/>
          </p:nvSpPr>
          <p:spPr>
            <a:xfrm>
              <a:off x="1901232" y="1383797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>
                  <a:solidFill>
                    <a:schemeClr val="bg1"/>
                  </a:solidFill>
                </a:rPr>
                <a:t>Project Proposal</a:t>
              </a:r>
              <a:endParaRPr lang="en-US" sz="2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6" name="Freeform 42"/>
            <p:cNvSpPr/>
            <p:nvPr/>
          </p:nvSpPr>
          <p:spPr>
            <a:xfrm>
              <a:off x="4026902" y="1466870"/>
              <a:ext cx="4904412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Decide our project theme </a:t>
              </a:r>
              <a:r>
                <a:rPr lang="en-US" sz="2400" kern="1200" dirty="0" smtClean="0"/>
                <a:t>and gather dataset</a:t>
              </a:r>
              <a:endParaRPr lang="en-US" sz="2400" kern="1200" dirty="0"/>
            </a:p>
          </p:txBody>
        </p:sp>
        <p:sp>
          <p:nvSpPr>
            <p:cNvPr id="77" name="Freeform 43"/>
            <p:cNvSpPr/>
            <p:nvPr/>
          </p:nvSpPr>
          <p:spPr>
            <a:xfrm>
              <a:off x="1901232" y="2531817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00" dirty="0"/>
                <a:t>Compute Dissimilarity</a:t>
              </a:r>
            </a:p>
          </p:txBody>
        </p:sp>
        <p:sp>
          <p:nvSpPr>
            <p:cNvPr id="78" name="Freeform 44"/>
            <p:cNvSpPr/>
            <p:nvPr/>
          </p:nvSpPr>
          <p:spPr>
            <a:xfrm>
              <a:off x="4026902" y="2614881"/>
              <a:ext cx="4904412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 smtClean="0"/>
                <a:t>  Calculate </a:t>
              </a:r>
              <a:r>
                <a:rPr lang="en-US" altLang="zh-CN" sz="2400" dirty="0"/>
                <a:t>the dissimilarity matrix</a:t>
              </a:r>
            </a:p>
          </p:txBody>
        </p:sp>
        <p:sp>
          <p:nvSpPr>
            <p:cNvPr id="79" name="Freeform 45"/>
            <p:cNvSpPr/>
            <p:nvPr/>
          </p:nvSpPr>
          <p:spPr>
            <a:xfrm>
              <a:off x="1901232" y="3612088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00" dirty="0"/>
                <a:t>Form Graph</a:t>
              </a:r>
            </a:p>
          </p:txBody>
        </p:sp>
        <p:sp>
          <p:nvSpPr>
            <p:cNvPr id="80" name="Freeform 46"/>
            <p:cNvSpPr/>
            <p:nvPr/>
          </p:nvSpPr>
          <p:spPr>
            <a:xfrm>
              <a:off x="4026902" y="3695160"/>
              <a:ext cx="4904411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/>
                <a:t>Construct </a:t>
              </a:r>
              <a:r>
                <a:rPr lang="en-US" altLang="zh-CN" sz="2400" dirty="0" smtClean="0"/>
                <a:t>graphs </a:t>
              </a:r>
              <a:r>
                <a:rPr lang="en-US" altLang="zh-CN" sz="2400" dirty="0"/>
                <a:t>for paintings</a:t>
              </a:r>
            </a:p>
          </p:txBody>
        </p:sp>
        <p:sp>
          <p:nvSpPr>
            <p:cNvPr id="81" name="Freeform 50"/>
            <p:cNvSpPr/>
            <p:nvPr/>
          </p:nvSpPr>
          <p:spPr>
            <a:xfrm>
              <a:off x="1901232" y="4726233"/>
              <a:ext cx="2443301" cy="977320"/>
            </a:xfrm>
            <a:custGeom>
              <a:avLst/>
              <a:gdLst>
                <a:gd name="connsiteX0" fmla="*/ 0 w 2443301"/>
                <a:gd name="connsiteY0" fmla="*/ 0 h 977320"/>
                <a:gd name="connsiteX1" fmla="*/ 1954641 w 2443301"/>
                <a:gd name="connsiteY1" fmla="*/ 0 h 977320"/>
                <a:gd name="connsiteX2" fmla="*/ 2443301 w 2443301"/>
                <a:gd name="connsiteY2" fmla="*/ 488660 h 977320"/>
                <a:gd name="connsiteX3" fmla="*/ 1954641 w 2443301"/>
                <a:gd name="connsiteY3" fmla="*/ 977320 h 977320"/>
                <a:gd name="connsiteX4" fmla="*/ 0 w 2443301"/>
                <a:gd name="connsiteY4" fmla="*/ 977320 h 977320"/>
                <a:gd name="connsiteX5" fmla="*/ 488660 w 2443301"/>
                <a:gd name="connsiteY5" fmla="*/ 488660 h 977320"/>
                <a:gd name="connsiteX6" fmla="*/ 0 w 2443301"/>
                <a:gd name="connsiteY6" fmla="*/ 0 h 97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3301" h="977320">
                  <a:moveTo>
                    <a:pt x="0" y="0"/>
                  </a:moveTo>
                  <a:lnTo>
                    <a:pt x="1954641" y="0"/>
                  </a:lnTo>
                  <a:lnTo>
                    <a:pt x="2443301" y="488660"/>
                  </a:lnTo>
                  <a:lnTo>
                    <a:pt x="1954641" y="977320"/>
                  </a:lnTo>
                  <a:lnTo>
                    <a:pt x="0" y="977320"/>
                  </a:lnTo>
                  <a:lnTo>
                    <a:pt x="488660" y="4886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5330" tIns="13335" rIns="488660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100" dirty="0"/>
                <a:t>Community Detection</a:t>
              </a:r>
            </a:p>
          </p:txBody>
        </p:sp>
        <p:sp>
          <p:nvSpPr>
            <p:cNvPr id="82" name="Freeform 54"/>
            <p:cNvSpPr/>
            <p:nvPr/>
          </p:nvSpPr>
          <p:spPr>
            <a:xfrm>
              <a:off x="4026903" y="4789338"/>
              <a:ext cx="4904410" cy="811175"/>
            </a:xfrm>
            <a:custGeom>
              <a:avLst/>
              <a:gdLst>
                <a:gd name="connsiteX0" fmla="*/ 0 w 3228236"/>
                <a:gd name="connsiteY0" fmla="*/ 0 h 811175"/>
                <a:gd name="connsiteX1" fmla="*/ 2822649 w 3228236"/>
                <a:gd name="connsiteY1" fmla="*/ 0 h 811175"/>
                <a:gd name="connsiteX2" fmla="*/ 3228236 w 3228236"/>
                <a:gd name="connsiteY2" fmla="*/ 405588 h 811175"/>
                <a:gd name="connsiteX3" fmla="*/ 2822649 w 3228236"/>
                <a:gd name="connsiteY3" fmla="*/ 811175 h 811175"/>
                <a:gd name="connsiteX4" fmla="*/ 0 w 3228236"/>
                <a:gd name="connsiteY4" fmla="*/ 811175 h 811175"/>
                <a:gd name="connsiteX5" fmla="*/ 405588 w 3228236"/>
                <a:gd name="connsiteY5" fmla="*/ 405588 h 811175"/>
                <a:gd name="connsiteX6" fmla="*/ 0 w 3228236"/>
                <a:gd name="connsiteY6" fmla="*/ 0 h 81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28236" h="811175">
                  <a:moveTo>
                    <a:pt x="0" y="0"/>
                  </a:moveTo>
                  <a:lnTo>
                    <a:pt x="2822649" y="0"/>
                  </a:lnTo>
                  <a:lnTo>
                    <a:pt x="3228236" y="405588"/>
                  </a:lnTo>
                  <a:lnTo>
                    <a:pt x="2822649" y="811175"/>
                  </a:lnTo>
                  <a:lnTo>
                    <a:pt x="0" y="811175"/>
                  </a:lnTo>
                  <a:lnTo>
                    <a:pt x="405588" y="4055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6068" tIns="15240" rIns="405587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/>
                <a:t>Detect communities using GN ,CPM and </a:t>
              </a:r>
              <a:r>
                <a:rPr lang="en-US" altLang="zh-CN" sz="2400" dirty="0" smtClean="0"/>
                <a:t>MCL</a:t>
              </a:r>
              <a:endParaRPr lang="en-US" altLang="zh-CN" sz="2400" dirty="0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78BC21CE-C451-49D9-92C2-E0F576FA4B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1" t="9387" r="9065" b="7359"/>
          <a:stretch/>
        </p:blipFill>
        <p:spPr>
          <a:xfrm>
            <a:off x="803661" y="21033750"/>
            <a:ext cx="6060272" cy="40907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42" y="27909494"/>
            <a:ext cx="2756331" cy="1870368"/>
          </a:xfrm>
          <a:prstGeom prst="rect">
            <a:avLst/>
          </a:prstGeom>
        </p:spPr>
      </p:pic>
      <p:sp>
        <p:nvSpPr>
          <p:cNvPr id="72" name="TextBox 37">
            <a:extLst>
              <a:ext uri="{FF2B5EF4-FFF2-40B4-BE49-F238E27FC236}">
                <a16:creationId xmlns:a16="http://schemas.microsoft.com/office/drawing/2014/main" id="{68ADDFE6-CACE-4CC0-9A1B-9008E2ED1AEC}"/>
              </a:ext>
            </a:extLst>
          </p:cNvPr>
          <p:cNvSpPr txBox="1"/>
          <p:nvPr/>
        </p:nvSpPr>
        <p:spPr>
          <a:xfrm>
            <a:off x="1874621" y="8133847"/>
            <a:ext cx="727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Details of Data &amp; Methods Used</a:t>
            </a:r>
          </a:p>
        </p:txBody>
      </p:sp>
      <p:sp>
        <p:nvSpPr>
          <p:cNvPr id="66" name="Rounded Rectangle 47"/>
          <p:cNvSpPr/>
          <p:nvPr/>
        </p:nvSpPr>
        <p:spPr>
          <a:xfrm>
            <a:off x="10936954" y="2701542"/>
            <a:ext cx="9931036" cy="21618369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48"/>
          <p:cNvSpPr txBox="1"/>
          <p:nvPr/>
        </p:nvSpPr>
        <p:spPr>
          <a:xfrm>
            <a:off x="13685337" y="2854949"/>
            <a:ext cx="4307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Results </a:t>
            </a:r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&amp; Analysis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ounded Rectangle 55"/>
          <p:cNvSpPr/>
          <p:nvPr/>
        </p:nvSpPr>
        <p:spPr>
          <a:xfrm>
            <a:off x="10908030" y="24754808"/>
            <a:ext cx="9930765" cy="5251481"/>
          </a:xfrm>
          <a:prstGeom prst="roundRect">
            <a:avLst>
              <a:gd name="adj" fmla="val 96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TextBox 56"/>
          <p:cNvSpPr txBox="1"/>
          <p:nvPr/>
        </p:nvSpPr>
        <p:spPr>
          <a:xfrm>
            <a:off x="12960472" y="24930034"/>
            <a:ext cx="549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solidFill>
                  <a:srgbClr val="3760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Conclusions &amp; Lessons</a:t>
            </a:r>
            <a:endParaRPr lang="en-SG" sz="3600" dirty="0">
              <a:solidFill>
                <a:srgbClr val="376092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57"/>
          <p:cNvSpPr txBox="1"/>
          <p:nvPr/>
        </p:nvSpPr>
        <p:spPr>
          <a:xfrm>
            <a:off x="11213240" y="25720416"/>
            <a:ext cx="944331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Most of the relationships we find by the communities can be validated by the painting’s style development history and real genres. It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results of our analysis 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good and reasonable.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deep learning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helpful to do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whereas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CNN’s recognition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of styles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improved.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SG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project can be used in painting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very important,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everyone's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is an indispensable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49"/>
          <p:cNvSpPr txBox="1"/>
          <p:nvPr/>
        </p:nvSpPr>
        <p:spPr>
          <a:xfrm>
            <a:off x="11460448" y="4260401"/>
            <a:ext cx="937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x-none" alt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985" y="3526000"/>
            <a:ext cx="6830804" cy="5832794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11454728" y="9510490"/>
            <a:ext cx="9412795" cy="1498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communities are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closed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others, and some are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far from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others. It shows that some painting styles are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seperated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while some are intertwined.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We have detected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unique or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intertwined ones from figure 1.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1"/>
            <a:r>
              <a:rPr lang="en-US" altLang="zh-CN" sz="1600" b="1" dirty="0"/>
              <a:t>Unique</a:t>
            </a:r>
            <a:r>
              <a:rPr lang="en-US" altLang="zh-CN" sz="1600" dirty="0"/>
              <a:t>: </a:t>
            </a:r>
            <a:r>
              <a:rPr lang="en-US" altLang="zh-CN" sz="1600" i="1" dirty="0"/>
              <a:t>Early Renaissance, Ukiyo-e</a:t>
            </a:r>
          </a:p>
          <a:p>
            <a:pPr marL="714375" lvl="1"/>
            <a:r>
              <a:rPr lang="en-US" altLang="zh-CN" sz="1600" b="1" dirty="0"/>
              <a:t>Intertwined</a:t>
            </a:r>
            <a:r>
              <a:rPr lang="en-US" altLang="zh-CN" sz="1600" dirty="0"/>
              <a:t>: </a:t>
            </a:r>
            <a:r>
              <a:rPr lang="en-US" altLang="zh-CN" sz="1600" i="1" dirty="0"/>
              <a:t>&lt;Cubism, Magic Realism, Naive Art, Surrealism&gt;, and &lt;Abstract Expressionism, Color Field Painting, Minimalism&gt; and &lt;Abstract Expressionism, Art Informal&gt; and &lt;Impressionism, Post-Impressionism</a:t>
            </a:r>
            <a:endParaRPr lang="en-US" altLang="zh-CN" sz="1600" i="1" dirty="0" smtClean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intertwined styles</a:t>
            </a:r>
            <a:endParaRPr lang="en-US" altLang="zh-CN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recognition accuracy 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x-none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81.25%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the 4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painting style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Cubism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Magic Realism, Naive Art,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and Surrealism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x-non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Naive Art and Cubism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are two communities, however, they have many connections.</a:t>
            </a: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-26670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-26670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altLang="en-US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painting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and Minimalism </a:t>
            </a: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are different styles while they have 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something </a:t>
            </a: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in common 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Expressionism.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-26670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lvl="1" indent="-26670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Abstract Expressionism and Art Informal have strong connections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CNN recognition 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accuracy is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82.5%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Impressionism and Post-Impressionism also have strong connections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Color Field painting and Minimalism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are developed from </a:t>
            </a: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Abstrac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Expressionis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 which can be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validated on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Wikipedia and can support our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  <a:r>
              <a:rPr lang="x-none" altLang="en-US" dirty="0">
                <a:latin typeface="Arial" panose="020B0604020202020204" pitchFamily="34" charset="0"/>
                <a:cs typeface="Arial" panose="020B0604020202020204" pitchFamily="34" charset="0"/>
              </a:rPr>
              <a:t>Expressionism and Art </a:t>
            </a:r>
            <a:r>
              <a:rPr lang="x-none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are connected tightly in the communities. Actually they are called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equally by artists.(</a:t>
            </a:r>
            <a:r>
              <a:rPr lang="x-none" altLang="en-US" i="1" dirty="0"/>
              <a:t>ideelart.com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2AB9A6B-F91F-43B6-AF7E-4573F1349FF1}"/>
              </a:ext>
            </a:extLst>
          </p:cNvPr>
          <p:cNvSpPr txBox="1"/>
          <p:nvPr/>
        </p:nvSpPr>
        <p:spPr>
          <a:xfrm>
            <a:off x="13029587" y="9357324"/>
            <a:ext cx="574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Figure1: Community Detection using Girvan-Newman Algorithm</a:t>
            </a:r>
            <a:endParaRPr lang="zh-CN" altLang="en-US" sz="1400" dirty="0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99088" y="12819279"/>
            <a:ext cx="2498003" cy="1825882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32074" y="15268097"/>
            <a:ext cx="2028694" cy="176746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7379" y="17764917"/>
            <a:ext cx="2746142" cy="1681241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62690" y="20019274"/>
            <a:ext cx="2377829" cy="2592050"/>
          </a:xfrm>
          <a:prstGeom prst="rect">
            <a:avLst/>
          </a:prstGeom>
        </p:spPr>
      </p:pic>
      <p:pic>
        <p:nvPicPr>
          <p:cNvPr id="94" name="图片 93" descr="avigdor-arikha_the-library-197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55965" y="12970535"/>
            <a:ext cx="1029970" cy="1358900"/>
          </a:xfrm>
          <a:prstGeom prst="rect">
            <a:avLst/>
          </a:prstGeom>
        </p:spPr>
      </p:pic>
      <p:pic>
        <p:nvPicPr>
          <p:cNvPr id="95" name="图片 94" descr="albin-brunovsky_unknown-title-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196145" y="12970535"/>
            <a:ext cx="929005" cy="1358265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16844093" y="14262560"/>
            <a:ext cx="899487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000" dirty="0" smtClean="0">
                <a:sym typeface="+mn-ea"/>
              </a:rPr>
              <a:t>Magic realism</a:t>
            </a:r>
            <a:endParaRPr lang="zh-CN" altLang="en-US" sz="1000" dirty="0"/>
          </a:p>
        </p:txBody>
      </p:sp>
      <p:sp>
        <p:nvSpPr>
          <p:cNvPr id="97" name="文本框 96"/>
          <p:cNvSpPr txBox="1"/>
          <p:nvPr/>
        </p:nvSpPr>
        <p:spPr>
          <a:xfrm>
            <a:off x="18357967" y="14274108"/>
            <a:ext cx="767183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000" dirty="0" smtClean="0"/>
              <a:t>Surrealism</a:t>
            </a:r>
            <a:endParaRPr lang="x-none" altLang="zh-CN" sz="1000" dirty="0"/>
          </a:p>
        </p:txBody>
      </p:sp>
      <p:sp>
        <p:nvSpPr>
          <p:cNvPr id="98" name="矩形 97"/>
          <p:cNvSpPr/>
          <p:nvPr/>
        </p:nvSpPr>
        <p:spPr>
          <a:xfrm>
            <a:off x="16611820" y="12898145"/>
            <a:ext cx="271272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6809914" y="19193780"/>
            <a:ext cx="843224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000" dirty="0" smtClean="0">
                <a:sym typeface="+mn-ea"/>
              </a:rPr>
              <a:t>Art Informal</a:t>
            </a:r>
            <a:endParaRPr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16182832" y="17710651"/>
            <a:ext cx="3742470" cy="172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1" name="图片 100" descr="alfred-manessier_le-sang-et-l-eau-19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55467" y="17793924"/>
            <a:ext cx="1929765" cy="1412240"/>
          </a:xfrm>
          <a:prstGeom prst="rect">
            <a:avLst/>
          </a:prstGeom>
        </p:spPr>
      </p:pic>
      <p:pic>
        <p:nvPicPr>
          <p:cNvPr id="102" name="图片 101" descr="arthur-pinajian_untitled-landscape-bellport-no-732-199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255518" y="17876258"/>
            <a:ext cx="1631950" cy="1286510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18333132" y="19165424"/>
            <a:ext cx="1476721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000" dirty="0" smtClean="0">
                <a:sym typeface="+mn-ea"/>
              </a:rPr>
              <a:t>Abstract Expressionism</a:t>
            </a:r>
            <a:endParaRPr lang="zh-CN" altLang="en-US" sz="1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6883034" y="16677557"/>
            <a:ext cx="811908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000" dirty="0" smtClean="0">
                <a:sym typeface="+mn-ea"/>
              </a:rPr>
              <a:t>Minimalism</a:t>
            </a:r>
            <a:endParaRPr lang="zh-CN" altLang="en-US" sz="10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8364727" y="16703908"/>
            <a:ext cx="753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000" dirty="0"/>
              <a:t>Color </a:t>
            </a:r>
            <a:r>
              <a:rPr lang="x-none" altLang="zh-CN" sz="1000" dirty="0" smtClean="0"/>
              <a:t>Field</a:t>
            </a:r>
            <a:endParaRPr lang="x-none" altLang="zh-CN" sz="1000" dirty="0"/>
          </a:p>
        </p:txBody>
      </p:sp>
      <p:sp>
        <p:nvSpPr>
          <p:cNvPr id="106" name="矩形 105"/>
          <p:cNvSpPr/>
          <p:nvPr/>
        </p:nvSpPr>
        <p:spPr>
          <a:xfrm>
            <a:off x="16611820" y="15327863"/>
            <a:ext cx="271272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" name="图片 106" descr="angelo-de-sousa_86-3-15q-198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684210" y="15472008"/>
            <a:ext cx="1193800" cy="1190625"/>
          </a:xfrm>
          <a:prstGeom prst="rect">
            <a:avLst/>
          </a:prstGeom>
        </p:spPr>
      </p:pic>
      <p:pic>
        <p:nvPicPr>
          <p:cNvPr id="108" name="图片 107" descr="anne-appleby_verona-variation-4-200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052000" y="15472008"/>
            <a:ext cx="1220470" cy="1220470"/>
          </a:xfrm>
          <a:prstGeom prst="rect">
            <a:avLst/>
          </a:prstGeom>
        </p:spPr>
      </p:pic>
      <p:pic>
        <p:nvPicPr>
          <p:cNvPr id="109" name="图片 108" descr="adam-baltatu_br-ne-ti-landscap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267712" y="20448582"/>
            <a:ext cx="1736725" cy="1313180"/>
          </a:xfrm>
          <a:prstGeom prst="rect">
            <a:avLst/>
          </a:prstGeom>
        </p:spPr>
      </p:pic>
      <p:pic>
        <p:nvPicPr>
          <p:cNvPr id="110" name="图片 109" descr="alekos-kontopoulos_the-forest-193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237401" y="20464457"/>
            <a:ext cx="1572260" cy="1281430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16649259" y="21737748"/>
            <a:ext cx="1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 sz="1000" dirty="0" smtClean="0">
                <a:sym typeface="+mn-ea"/>
              </a:rPr>
              <a:t>Impresssionism</a:t>
            </a:r>
            <a:endParaRPr lang="zh-CN" altLang="en-US" sz="1000" dirty="0"/>
          </a:p>
        </p:txBody>
      </p:sp>
      <p:sp>
        <p:nvSpPr>
          <p:cNvPr id="112" name="矩形 111"/>
          <p:cNvSpPr/>
          <p:nvPr/>
        </p:nvSpPr>
        <p:spPr>
          <a:xfrm>
            <a:off x="16164587" y="20282975"/>
            <a:ext cx="3742470" cy="172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50000"/>
                        <a:satMod val="300000"/>
                      </a:schemeClr>
                    </a:gs>
                    <a:gs pos="35000">
                      <a:schemeClr val="dk1">
                        <a:tint val="37000"/>
                        <a:satMod val="30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  <a:lin ang="16200000" scaled="1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8440790" y="21737947"/>
            <a:ext cx="1192709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1000" dirty="0"/>
              <a:t>Post-Impressionism</a:t>
            </a:r>
            <a:endParaRPr lang="zh-CN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734</Words>
  <Application>Microsoft Office PowerPoint</Application>
  <PresentationFormat>自定义</PresentationFormat>
  <Paragraphs>103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Angsana New</vt:lpstr>
      <vt:lpstr>맑은 고딕</vt:lpstr>
      <vt:lpstr>等线</vt:lpstr>
      <vt:lpstr>Algerian</vt:lpstr>
      <vt:lpstr>Arial</vt:lpstr>
      <vt:lpstr>Arial Narrow</vt:lpstr>
      <vt:lpstr>Arial Rounded MT Bold</vt:lpstr>
      <vt:lpstr>Calibri</vt:lpstr>
      <vt:lpstr>Calibri Light</vt:lpstr>
      <vt:lpstr>Curlz MT</vt:lpstr>
      <vt:lpstr>Wingdings</vt:lpstr>
      <vt:lpstr>Office Theme</vt:lpstr>
      <vt:lpstr>PowerPoint 演示文稿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AdminCOOP</dc:creator>
  <cp:lastModifiedBy>Windows 用户</cp:lastModifiedBy>
  <cp:revision>189</cp:revision>
  <cp:lastPrinted>2018-07-24T13:09:00Z</cp:lastPrinted>
  <dcterms:created xsi:type="dcterms:W3CDTF">2017-10-05T02:11:00Z</dcterms:created>
  <dcterms:modified xsi:type="dcterms:W3CDTF">2018-07-30T13:01:27Z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