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3" autoAdjust="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6778"/>
            <a:ext cx="860444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42796" y="1600201"/>
            <a:ext cx="774400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953140" y="2276872"/>
            <a:ext cx="7744003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anose="02080604020202020204" charset="0"/>
          <a:ea typeface="+mj-ea"/>
          <a:cs typeface="Arial" panose="0208060402020202020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1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16993" y="4077072"/>
            <a:ext cx="1110013" cy="272795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0" y="350100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TITLE</a:t>
            </a:r>
            <a:endParaRPr kumimoji="0" lang="en-US" altLang="ko-KR" sz="1200" b="1" dirty="0" smtClean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0" y="2924944"/>
            <a:ext cx="9144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anose="02080604020202020204" charset="0"/>
                <a:ea typeface="맑은 고딕" pitchFamily="50" charset="-127"/>
                <a:cs typeface="Arial" panose="02080604020202020204" charset="0"/>
              </a:rPr>
              <a:t>FREE PPT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Analysis </a:t>
            </a:r>
            <a:r>
              <a:rPr lang="x-none" altLang="en-US" b="1" dirty="0" smtClean="0"/>
              <a:t>4</a:t>
            </a:r>
            <a:endParaRPr lang="x-none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5" y="1746250"/>
            <a:ext cx="9120505" cy="5112385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Impressionism and Post-Impressionism also have strong connections.</a:t>
            </a:r>
            <a:endParaRPr lang="x-none" altLang="en-US" sz="1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1800" dirty="0" smtClean="0"/>
              <a:t>CNN </a:t>
            </a:r>
            <a:r>
              <a:rPr lang="en-US" altLang="zh-CN" sz="1800" dirty="0"/>
              <a:t>recognition accuracy </a:t>
            </a:r>
            <a:r>
              <a:rPr lang="x-none" altLang="en-US" sz="1800" dirty="0" smtClean="0"/>
              <a:t>is </a:t>
            </a:r>
            <a:r>
              <a:rPr lang="x-none" altLang="en-US" sz="1800" b="1" dirty="0" smtClean="0"/>
              <a:t>90.0%</a:t>
            </a:r>
            <a:r>
              <a:rPr lang="x-none" altLang="en-US" sz="1800" dirty="0" smtClean="0"/>
              <a:t>. </a:t>
            </a:r>
            <a:endParaRPr lang="x-none" altLang="en-US" sz="1800" dirty="0" smtClean="0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2432050"/>
            <a:ext cx="9119235" cy="4474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Analysis </a:t>
            </a:r>
            <a:r>
              <a:rPr lang="x-none" altLang="en-US" b="1" dirty="0" smtClean="0"/>
              <a:t>4</a:t>
            </a:r>
            <a:endParaRPr lang="x-none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0" y="1635125"/>
            <a:ext cx="9144000" cy="5227955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Impressionism and Post-Impressionism are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developed from France in 19th centuray, so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it's reasonable that their communities to be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together. Here are the examples.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 a) "Abstract Expressionism-12", "Art Informal-5"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>
                <a:sym typeface="+mn-ea"/>
              </a:rPr>
              <a:t>           b) "Abstract Expressionism-19", "Art Informal-16"</a:t>
            </a:r>
            <a:endParaRPr lang="x-none" altLang="en-US" sz="1200" dirty="0" smtClean="0">
              <a:sym typeface="+mn-ea"/>
            </a:endParaRPr>
          </a:p>
          <a:p>
            <a:pPr>
              <a:buFont typeface="Arial" panose="02080604020202020204" charset="0"/>
            </a:pPr>
            <a:r>
              <a:rPr lang="x-none" altLang="en-US" sz="1200" dirty="0" smtClean="0">
                <a:sym typeface="+mn-ea"/>
              </a:rPr>
              <a:t>       </a:t>
            </a:r>
            <a:endParaRPr lang="x-none" altLang="en-US" sz="1200" dirty="0" smtClean="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800" dirty="0" smtClean="0"/>
              <a:t> History of the Impressionism and Post 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Impressionsim can be found.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Both Impressionism and Post-Impressionism refer to 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influential artistic movements arising in late 19th-century France.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(ideelart.com)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</a:t>
            </a:r>
            <a:endParaRPr lang="x-none" altLang="en-US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299835" y="3068955"/>
            <a:ext cx="114427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Impressionism-20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7407910" y="3068955"/>
            <a:ext cx="146177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/>
              <a:t>Post-Impressionism-14</a:t>
            </a:r>
            <a:endParaRPr lang="x-none" altLang="zh-CN" sz="1000"/>
          </a:p>
        </p:txBody>
      </p:sp>
      <p:sp>
        <p:nvSpPr>
          <p:cNvPr id="14" name="文本框 13"/>
          <p:cNvSpPr txBox="1"/>
          <p:nvPr/>
        </p:nvSpPr>
        <p:spPr>
          <a:xfrm>
            <a:off x="7092950" y="4940935"/>
            <a:ext cx="123253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Impresssionism-5</a:t>
            </a:r>
            <a:endParaRPr lang="zh-CN" altLang="en-US" sz="1000"/>
          </a:p>
        </p:txBody>
      </p:sp>
      <p:sp>
        <p:nvSpPr>
          <p:cNvPr id="16" name="矩形 15"/>
          <p:cNvSpPr/>
          <p:nvPr/>
        </p:nvSpPr>
        <p:spPr>
          <a:xfrm>
            <a:off x="5890260" y="1853565"/>
            <a:ext cx="305625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55690" y="3500755"/>
            <a:ext cx="2712720" cy="31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75780" y="6381115"/>
            <a:ext cx="152336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/>
              <a:t>Post-Impressionism-16</a:t>
            </a:r>
            <a:endParaRPr lang="x-none" altLang="zh-CN" sz="1000"/>
          </a:p>
        </p:txBody>
      </p:sp>
      <p:pic>
        <p:nvPicPr>
          <p:cNvPr id="2" name="图片 1" descr="adam-baltatu_still-life-with-apples-and-pipk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0" y="2099310"/>
            <a:ext cx="1299845" cy="958215"/>
          </a:xfrm>
          <a:prstGeom prst="rect">
            <a:avLst/>
          </a:prstGeom>
        </p:spPr>
      </p:pic>
      <p:pic>
        <p:nvPicPr>
          <p:cNvPr id="8" name="图片 7" descr="albert-marquet_pons-charente-maritime-19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2132965"/>
            <a:ext cx="1304925" cy="907415"/>
          </a:xfrm>
          <a:prstGeom prst="rect">
            <a:avLst/>
          </a:prstGeom>
        </p:spPr>
      </p:pic>
      <p:pic>
        <p:nvPicPr>
          <p:cNvPr id="11" name="图片 10" descr="adam-baltatu_br-ne-ti-landsca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0" y="3644900"/>
            <a:ext cx="1736725" cy="1313180"/>
          </a:xfrm>
          <a:prstGeom prst="rect">
            <a:avLst/>
          </a:prstGeom>
        </p:spPr>
      </p:pic>
      <p:pic>
        <p:nvPicPr>
          <p:cNvPr id="15" name="图片 14" descr="alekos-kontopoulos_the-forest-19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25" y="5156835"/>
            <a:ext cx="1572260" cy="128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Results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0" y="1745376"/>
            <a:ext cx="9144000" cy="5112624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1800" dirty="0" smtClean="0"/>
              <a:t>We got communities for different </a:t>
            </a:r>
            <a:r>
              <a:rPr lang="en-US" altLang="zh-CN" sz="1800" dirty="0"/>
              <a:t>styles and </a:t>
            </a:r>
            <a:r>
              <a:rPr lang="en-US" altLang="zh-CN" sz="1800" dirty="0" smtClean="0"/>
              <a:t>plotted </a:t>
            </a:r>
            <a:r>
              <a:rPr lang="en-US" altLang="zh-CN" sz="1800" dirty="0"/>
              <a:t>them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1800" dirty="0" smtClean="0"/>
              <a:t>Label: </a:t>
            </a:r>
            <a:r>
              <a:rPr lang="en-US" altLang="zh-CN" sz="1800" i="1" dirty="0" smtClean="0"/>
              <a:t>&lt;</a:t>
            </a:r>
            <a:r>
              <a:rPr lang="en-US" altLang="zh-CN" sz="1800" dirty="0" smtClean="0"/>
              <a:t>style-id&gt;, it means the node is the </a:t>
            </a:r>
            <a:r>
              <a:rPr lang="en-US" altLang="zh-CN" sz="1800" dirty="0" err="1" smtClean="0"/>
              <a:t>id</a:t>
            </a:r>
            <a:r>
              <a:rPr lang="en-US" altLang="zh-CN" sz="1200" dirty="0" err="1" smtClean="0"/>
              <a:t>th</a:t>
            </a:r>
            <a:r>
              <a:rPr lang="en-US" altLang="zh-CN" sz="1200" dirty="0" smtClean="0"/>
              <a:t> </a:t>
            </a:r>
            <a:r>
              <a:rPr lang="en-US" altLang="zh-CN" sz="1800" dirty="0" smtClean="0"/>
              <a:t>painting of the style.</a:t>
            </a:r>
            <a:endParaRPr lang="en-US" altLang="zh-CN" sz="1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1800" dirty="0" smtClean="0"/>
              <a:t>Community types:</a:t>
            </a:r>
            <a:endParaRPr lang="en-US" altLang="zh-CN" sz="1800" dirty="0" smtClean="0"/>
          </a:p>
          <a:p>
            <a:pPr marL="1028700" lvl="1">
              <a:buFont typeface="Arial" panose="02080604020202020204" charset="0"/>
              <a:buChar char="•"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ome styles are almost separated from others like Early Renaissance 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and Ukiyo-e.</a:t>
            </a:r>
            <a:endParaRPr lang="en-US" altLang="zh-CN" sz="1800" dirty="0" smtClean="0"/>
          </a:p>
          <a:p>
            <a:pPr marL="1028700" lvl="1">
              <a:buFont typeface="Arial" panose="02080604020202020204" charset="0"/>
              <a:buChar char="•"/>
            </a:pPr>
            <a:r>
              <a:rPr lang="en-US" altLang="zh-CN" sz="1800" dirty="0" smtClean="0"/>
              <a:t>Some styles are closed to others, such as </a:t>
            </a:r>
            <a:r>
              <a:rPr lang="en-US" altLang="zh-CN" sz="1800" dirty="0"/>
              <a:t>Impressionism</a:t>
            </a:r>
            <a:r>
              <a:rPr lang="en-US" altLang="zh-CN" sz="1800" dirty="0"/>
              <a:t>, Post Impressionism and Color Field painting, </a:t>
            </a:r>
            <a:r>
              <a:rPr lang="en-US" altLang="zh-CN" sz="1800" dirty="0" smtClean="0"/>
              <a:t>Minimalism</a:t>
            </a:r>
            <a:r>
              <a:rPr lang="en-US" altLang="zh-CN" sz="1800" dirty="0" smtClean="0"/>
              <a:t> and so on.</a:t>
            </a:r>
            <a:endParaRPr lang="en-US" altLang="zh-CN" sz="1800" dirty="0" smtClean="0"/>
          </a:p>
          <a:p>
            <a:pPr marL="0" lvl="1" indent="0">
              <a:buNone/>
            </a:pPr>
            <a:r>
              <a:rPr lang="en-US" altLang="zh-CN" sz="1800" dirty="0" smtClean="0"/>
              <a:t>    Here’s the relationship between styles we found.</a:t>
            </a:r>
            <a:endParaRPr lang="en-US" altLang="zh-CN" sz="1800" dirty="0" smtClean="0"/>
          </a:p>
          <a:p>
            <a:pPr marL="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Here’s the Global sight of communities with Pals.</a:t>
            </a:r>
            <a:endParaRPr lang="en-US" altLang="zh-CN" sz="1800" dirty="0" smtClean="0"/>
          </a:p>
          <a:p>
            <a:pPr marL="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9105"/>
            <a:ext cx="9145527" cy="5728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80604020202020204" charset="0"/>
                <a:cs typeface="Arial" panose="02080604020202020204" charset="0"/>
              </a:rPr>
              <a:t>Results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Analysis </a:t>
            </a:r>
            <a:r>
              <a:rPr lang="x-none" altLang="en-US" b="1" dirty="0" smtClean="0"/>
              <a:t>1</a:t>
            </a:r>
            <a:endParaRPr lang="x-none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0" y="1745376"/>
            <a:ext cx="9144000" cy="5112624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1800" dirty="0" smtClean="0"/>
              <a:t>The communities of Cubism, Magic Realism, Naive Art, Surrealism is closed to each other from the result. </a:t>
            </a:r>
            <a:endParaRPr lang="en-US" altLang="zh-CN" sz="1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1800" dirty="0" smtClean="0"/>
              <a:t>CNN </a:t>
            </a:r>
            <a:r>
              <a:rPr lang="en-US" altLang="zh-CN" sz="1800" dirty="0"/>
              <a:t>recognition accuracy for </a:t>
            </a:r>
            <a:r>
              <a:rPr lang="x-none" altLang="en-US" sz="1800" dirty="0"/>
              <a:t>the 4 </a:t>
            </a:r>
            <a:r>
              <a:rPr lang="en-US" altLang="zh-CN" sz="1800" dirty="0" smtClean="0"/>
              <a:t>painting style</a:t>
            </a:r>
            <a:r>
              <a:rPr lang="x-none" altLang="en-US" sz="1800" dirty="0" smtClean="0"/>
              <a:t>s</a:t>
            </a:r>
            <a:r>
              <a:rPr lang="en-US" altLang="zh-CN" sz="1800" dirty="0" smtClean="0"/>
              <a:t> </a:t>
            </a:r>
            <a:r>
              <a:rPr lang="x-none" altLang="en-US" sz="1800" dirty="0" smtClean="0"/>
              <a:t>is </a:t>
            </a:r>
            <a:r>
              <a:rPr lang="x-none" altLang="en-US" sz="1800" b="1" dirty="0" smtClean="0"/>
              <a:t>81.25%</a:t>
            </a:r>
            <a:r>
              <a:rPr lang="x-none" altLang="en-US" sz="1800" dirty="0" smtClean="0"/>
              <a:t>.</a:t>
            </a:r>
            <a:endParaRPr lang="x-none" altLang="en-US" sz="1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Naive Art and Cubism seem reperated, but they are generally connected to others.</a:t>
            </a:r>
            <a:endParaRPr lang="x-none" altLang="en-US" sz="18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3357880"/>
            <a:ext cx="6490335" cy="340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Analysis </a:t>
            </a:r>
            <a:r>
              <a:rPr lang="x-none" altLang="en-US" b="1" dirty="0" smtClean="0"/>
              <a:t>1</a:t>
            </a:r>
            <a:endParaRPr lang="x-none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0" y="1635125"/>
            <a:ext cx="9144000" cy="5227955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There are many connections between 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the 4 style paintings, Some examples here.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a) "Magic realism-3", "Surrealism-19"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b) "</a:t>
            </a:r>
            <a:r>
              <a:rPr lang="x-none" altLang="en-US" sz="1200" dirty="0" smtClean="0">
                <a:sym typeface="+mn-ea"/>
              </a:rPr>
              <a:t>Surrealism</a:t>
            </a:r>
            <a:r>
              <a:rPr lang="x-none" altLang="en-US" sz="1200" dirty="0" smtClean="0">
                <a:sym typeface="+mn-ea"/>
              </a:rPr>
              <a:t>-3</a:t>
            </a:r>
            <a:r>
              <a:rPr lang="x-none" altLang="en-US" sz="1200" dirty="0" smtClean="0"/>
              <a:t>", "Cubism-5"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c) "Cubism-11", "Magic realism-6", "Naive art-16"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endParaRPr lang="x-none" altLang="en-US" sz="12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We can get some commonality between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them and we have found some reference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to prove this.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a) Surrealism is a further development of Collage, Cubism, 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 and Dada. (</a:t>
            </a:r>
            <a:r>
              <a:rPr lang="x-none" altLang="en-US" sz="1200" i="1" dirty="0" smtClean="0"/>
              <a:t>infoplease.com</a:t>
            </a:r>
            <a:r>
              <a:rPr lang="x-none" altLang="en-US" sz="1200" dirty="0" smtClean="0"/>
              <a:t>)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b) Both Surrealism and Magic Realism use a mixture of realism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and fantastic elements. (</a:t>
            </a:r>
            <a:r>
              <a:rPr lang="x-none" altLang="en-US" sz="1200" i="1" dirty="0" smtClean="0"/>
              <a:t>Mia Feigelson Gallery introduction</a:t>
            </a:r>
            <a:r>
              <a:rPr lang="x-none" altLang="en-US" sz="1200" dirty="0" smtClean="0"/>
              <a:t>)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c) Important influences on Magic Realism  came from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the Naive art of Henri Rousseau and the 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Metaphysical works of Giorgio de Chirico. 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(</a:t>
            </a:r>
            <a:r>
              <a:rPr lang="x-none" altLang="en-US" sz="1200" i="1" dirty="0" smtClean="0"/>
              <a:t>tendreams.org/Magic-art.htm</a:t>
            </a:r>
            <a:r>
              <a:rPr lang="x-none" altLang="en-US" sz="1200" dirty="0" smtClean="0"/>
              <a:t>)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</a:t>
            </a:r>
            <a:endParaRPr lang="x-none" altLang="en-US" sz="1200" dirty="0" smtClean="0"/>
          </a:p>
        </p:txBody>
      </p:sp>
      <p:pic>
        <p:nvPicPr>
          <p:cNvPr id="5" name="图片 4" descr="avigdor-arikha_the-library-19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935" y="1772920"/>
            <a:ext cx="1029970" cy="1358900"/>
          </a:xfrm>
          <a:prstGeom prst="rect">
            <a:avLst/>
          </a:prstGeom>
        </p:spPr>
      </p:pic>
      <p:pic>
        <p:nvPicPr>
          <p:cNvPr id="7" name="图片 6" descr="albin-brunovsky_unknown-title-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115" y="1772920"/>
            <a:ext cx="929005" cy="13582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83935" y="3068955"/>
            <a:ext cx="103251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Magic realism-3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7524115" y="3068955"/>
            <a:ext cx="9188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/>
              <a:t>Surrealism-19</a:t>
            </a:r>
            <a:endParaRPr lang="x-none" altLang="zh-CN" sz="1000"/>
          </a:p>
        </p:txBody>
      </p:sp>
      <p:pic>
        <p:nvPicPr>
          <p:cNvPr id="12" name="图片 11" descr="alekos-kontopoulos_he-wasn-t-18-19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3500755"/>
            <a:ext cx="1147445" cy="1283970"/>
          </a:xfrm>
          <a:prstGeom prst="rect">
            <a:avLst/>
          </a:prstGeom>
        </p:spPr>
      </p:pic>
      <p:pic>
        <p:nvPicPr>
          <p:cNvPr id="13" name="图片 12" descr="andre-masson_little-genius-of-whe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870" y="3500755"/>
            <a:ext cx="917575" cy="12738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72225" y="4725035"/>
            <a:ext cx="103251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Cubism-5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7668260" y="4725035"/>
            <a:ext cx="96075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Surrealism</a:t>
            </a:r>
            <a:r>
              <a:rPr lang="x-none" altLang="en-US" sz="1000" dirty="0" smtClean="0">
                <a:sym typeface="+mn-ea"/>
              </a:rPr>
              <a:t>-3</a:t>
            </a:r>
            <a:endParaRPr lang="zh-CN" altLang="en-US" sz="1000"/>
          </a:p>
        </p:txBody>
      </p:sp>
      <p:sp>
        <p:nvSpPr>
          <p:cNvPr id="16" name="矩形 15"/>
          <p:cNvSpPr/>
          <p:nvPr/>
        </p:nvSpPr>
        <p:spPr>
          <a:xfrm>
            <a:off x="5939790" y="1700530"/>
            <a:ext cx="271272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39790" y="3429000"/>
            <a:ext cx="2712720" cy="148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avigdor-arikha_canadian-envelope-19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690" y="5229225"/>
            <a:ext cx="1358265" cy="1128395"/>
          </a:xfrm>
          <a:prstGeom prst="rect">
            <a:avLst/>
          </a:prstGeom>
        </p:spPr>
      </p:pic>
      <p:pic>
        <p:nvPicPr>
          <p:cNvPr id="24" name="图片 23" descr="antonio-ligabue_flight-into-egyp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870" y="5229225"/>
            <a:ext cx="1332230" cy="1092835"/>
          </a:xfrm>
          <a:prstGeom prst="rect">
            <a:avLst/>
          </a:prstGeom>
        </p:spPr>
      </p:pic>
      <p:pic>
        <p:nvPicPr>
          <p:cNvPr id="25" name="图片 24" descr="andre-masson_no-name-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3800" y="5156835"/>
            <a:ext cx="1019810" cy="11811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075555" y="6309360"/>
            <a:ext cx="80962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Cubism-11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7884160" y="6309360"/>
            <a:ext cx="86804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 dirty="0" smtClean="0">
                <a:sym typeface="+mn-ea"/>
              </a:rPr>
              <a:t>Naive art-16</a:t>
            </a:r>
            <a:endParaRPr lang="x-none" sz="1000"/>
          </a:p>
        </p:txBody>
      </p:sp>
      <p:sp>
        <p:nvSpPr>
          <p:cNvPr id="29" name="文本框 28"/>
          <p:cNvSpPr txBox="1"/>
          <p:nvPr/>
        </p:nvSpPr>
        <p:spPr>
          <a:xfrm>
            <a:off x="6299835" y="6309360"/>
            <a:ext cx="103251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Magic realism-6</a:t>
            </a:r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4932045" y="5085080"/>
            <a:ext cx="4091940" cy="14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Analysis </a:t>
            </a:r>
            <a:r>
              <a:rPr lang="x-none" altLang="en-US" b="1" dirty="0" smtClean="0"/>
              <a:t>2</a:t>
            </a:r>
            <a:endParaRPr lang="x-none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5" y="1746250"/>
            <a:ext cx="9120505" cy="5112385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Color Field</a:t>
            </a:r>
            <a:r>
              <a:rPr lang="en-US" altLang="zh-CN" sz="1800" dirty="0" smtClean="0"/>
              <a:t> painting</a:t>
            </a:r>
            <a:r>
              <a:rPr lang="x-none" altLang="en-US" sz="1800" dirty="0" smtClean="0"/>
              <a:t>,</a:t>
            </a:r>
            <a:r>
              <a:rPr lang="x-none" altLang="en-US" sz="1800" dirty="0" smtClean="0"/>
              <a:t> </a:t>
            </a:r>
            <a:r>
              <a:rPr lang="en-US" altLang="zh-CN" sz="1800" dirty="0" smtClean="0"/>
              <a:t>Minimalism</a:t>
            </a:r>
            <a:r>
              <a:rPr lang="en-US" altLang="zh-CN" sz="1800" dirty="0" smtClean="0"/>
              <a:t> </a:t>
            </a:r>
            <a:r>
              <a:rPr lang="x-none" altLang="en-US" sz="1800" dirty="0" smtClean="0"/>
              <a:t>are different styles while they have 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something in common with Abstract Expressionism.</a:t>
            </a:r>
            <a:endParaRPr lang="x-none" altLang="en-US" sz="1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1800" dirty="0" smtClean="0"/>
              <a:t>CNN </a:t>
            </a:r>
            <a:r>
              <a:rPr lang="en-US" altLang="zh-CN" sz="1800" dirty="0"/>
              <a:t>recognition accuracy </a:t>
            </a:r>
            <a:r>
              <a:rPr lang="x-none" altLang="en-US" sz="1800" dirty="0" smtClean="0"/>
              <a:t>is </a:t>
            </a:r>
            <a:r>
              <a:rPr lang="x-none" altLang="en-US" sz="1800" b="1" dirty="0" smtClean="0"/>
              <a:t>90.0%</a:t>
            </a:r>
            <a:r>
              <a:rPr lang="x-none" altLang="en-US" sz="1800" dirty="0" smtClean="0"/>
              <a:t>.</a:t>
            </a:r>
            <a:endParaRPr lang="x-none" altLang="en-US" sz="1800" dirty="0" smtClean="0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708910"/>
            <a:ext cx="6333490" cy="411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Analysis </a:t>
            </a:r>
            <a:r>
              <a:rPr lang="x-none" altLang="en-US" b="1" dirty="0" smtClean="0"/>
              <a:t>2</a:t>
            </a:r>
            <a:endParaRPr lang="x-none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0" y="1635125"/>
            <a:ext cx="9144000" cy="5227955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Color Field painting and Minimalism have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two paintings in the same style.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"Minimalism-15" and "Color Field-13" are both in light color.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endParaRPr lang="x-none" altLang="en-US" sz="12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Abstract Expressionism has connections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with Color Field painting and Minimalism.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 a) </a:t>
            </a:r>
            <a:r>
              <a:rPr lang="x-none" altLang="en-US" sz="1200" dirty="0" smtClean="0"/>
              <a:t>"Color Field -7", "abstract-expressionism-14"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>
                <a:sym typeface="+mn-ea"/>
              </a:rPr>
              <a:t>           b) "</a:t>
            </a:r>
            <a:r>
              <a:rPr lang="x-none" altLang="en-US" sz="1200" dirty="0" smtClean="0">
                <a:sym typeface="+mn-ea"/>
              </a:rPr>
              <a:t>Minimalism</a:t>
            </a:r>
            <a:r>
              <a:rPr lang="x-none" altLang="en-US" sz="1200" dirty="0" smtClean="0">
                <a:sym typeface="+mn-ea"/>
              </a:rPr>
              <a:t>-6</a:t>
            </a:r>
            <a:r>
              <a:rPr lang="x-none" altLang="en-US" sz="1200" dirty="0" smtClean="0">
                <a:sym typeface="+mn-ea"/>
              </a:rPr>
              <a:t>", "abstract-expressionism-8"</a:t>
            </a:r>
            <a:endParaRPr lang="x-none" altLang="en-US" sz="1200" dirty="0" smtClean="0">
              <a:sym typeface="+mn-ea"/>
            </a:endParaRPr>
          </a:p>
          <a:p>
            <a:pPr>
              <a:buFont typeface="Arial" panose="02080604020202020204" charset="0"/>
            </a:pPr>
            <a:endParaRPr lang="x-none" altLang="en-US" sz="12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We have found some reference and known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that both Minimalism and Color Field are 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developed from Abstract Expressionism.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a) Color Field painting is a style of abstract painting. It was 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inspired by European modernism and closely related to 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Abstract Expressionism. (</a:t>
            </a:r>
            <a:r>
              <a:rPr lang="x-none" altLang="en-US" sz="1200" i="1" dirty="0" smtClean="0"/>
              <a:t>wikipedia</a:t>
            </a:r>
            <a:r>
              <a:rPr lang="x-none" altLang="en-US" sz="1200" dirty="0" smtClean="0"/>
              <a:t>)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b) Morris Louis's painting Where 1960, was a major innovation 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that moved Abstract Expressionist painting forward in a new </a:t>
            </a:r>
            <a:br>
              <a:rPr lang="x-none" altLang="en-US" sz="1200" dirty="0" smtClean="0"/>
            </a:br>
            <a:r>
              <a:rPr lang="x-none" altLang="en-US" sz="1200" dirty="0" smtClean="0"/>
              <a:t>          direction toward Color Field and Minimalism. (</a:t>
            </a:r>
            <a:r>
              <a:rPr lang="x-none" altLang="en-US" sz="1200" i="1" dirty="0" smtClean="0">
                <a:sym typeface="+mn-ea"/>
              </a:rPr>
              <a:t>wikipedia</a:t>
            </a:r>
            <a:r>
              <a:rPr lang="x-none" altLang="en-US" sz="1200" dirty="0" smtClean="0"/>
              <a:t>)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</a:t>
            </a:r>
            <a:endParaRPr lang="x-none" altLang="en-US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083935" y="3068955"/>
            <a:ext cx="103251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Minimalism-15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7524115" y="3068955"/>
            <a:ext cx="91884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/>
              <a:t>Color Field-13</a:t>
            </a:r>
            <a:endParaRPr lang="x-none" altLang="zh-CN" sz="1000"/>
          </a:p>
        </p:txBody>
      </p:sp>
      <p:sp>
        <p:nvSpPr>
          <p:cNvPr id="14" name="文本框 13"/>
          <p:cNvSpPr txBox="1"/>
          <p:nvPr/>
        </p:nvSpPr>
        <p:spPr>
          <a:xfrm>
            <a:off x="6228080" y="4725035"/>
            <a:ext cx="103251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>
                <a:sym typeface="+mn-ea"/>
              </a:rPr>
              <a:t>Color Field-7</a:t>
            </a:r>
            <a:endParaRPr lang="zh-CN" altLang="en-US" sz="1000"/>
          </a:p>
        </p:txBody>
      </p:sp>
      <p:sp>
        <p:nvSpPr>
          <p:cNvPr id="15" name="文本框 14"/>
          <p:cNvSpPr txBox="1"/>
          <p:nvPr/>
        </p:nvSpPr>
        <p:spPr>
          <a:xfrm>
            <a:off x="7164070" y="4725035"/>
            <a:ext cx="159575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/>
              <a:t>Abstract Expressionism-14</a:t>
            </a:r>
            <a:endParaRPr lang="x-none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5939790" y="1700530"/>
            <a:ext cx="271272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39790" y="3429000"/>
            <a:ext cx="2712720" cy="148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angelo-de-sousa_86-3-15q-19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1844675"/>
            <a:ext cx="1193800" cy="1190625"/>
          </a:xfrm>
          <a:prstGeom prst="rect">
            <a:avLst/>
          </a:prstGeom>
        </p:spPr>
      </p:pic>
      <p:pic>
        <p:nvPicPr>
          <p:cNvPr id="8" name="图片 7" descr="anne-appleby_verona-variation-4-2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70" y="1844675"/>
            <a:ext cx="1220470" cy="1220470"/>
          </a:xfrm>
          <a:prstGeom prst="rect">
            <a:avLst/>
          </a:prstGeom>
        </p:spPr>
      </p:pic>
      <p:pic>
        <p:nvPicPr>
          <p:cNvPr id="11" name="图片 10" descr="andre-pierre-arnal_ficelage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35" y="3500755"/>
            <a:ext cx="772160" cy="1262380"/>
          </a:xfrm>
          <a:prstGeom prst="rect">
            <a:avLst/>
          </a:prstGeom>
        </p:spPr>
      </p:pic>
      <p:pic>
        <p:nvPicPr>
          <p:cNvPr id="17" name="图片 16" descr="alice-baber_before-songs-19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260" y="3500755"/>
            <a:ext cx="840740" cy="127254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939790" y="5013325"/>
            <a:ext cx="2712720" cy="148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12180" y="6236970"/>
            <a:ext cx="151892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000">
                <a:sym typeface="+mn-ea"/>
              </a:rPr>
              <a:t>Abstract Expressionism-8</a:t>
            </a:r>
            <a:endParaRPr lang="zh-CN" altLang="en-US" sz="1000"/>
          </a:p>
        </p:txBody>
      </p:sp>
      <p:pic>
        <p:nvPicPr>
          <p:cNvPr id="22" name="图片 21" descr="agnes-martin_untitled-1977-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360" y="5085080"/>
            <a:ext cx="1132840" cy="1139190"/>
          </a:xfrm>
          <a:prstGeom prst="rect">
            <a:avLst/>
          </a:prstGeom>
        </p:spPr>
      </p:pic>
      <p:pic>
        <p:nvPicPr>
          <p:cNvPr id="27" name="图片 26" descr="ad-reinhardt_number-107-19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980" y="5085080"/>
            <a:ext cx="524510" cy="116014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524115" y="6236970"/>
            <a:ext cx="103251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Minimalism-6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Analysis </a:t>
            </a:r>
            <a:r>
              <a:rPr lang="x-none" altLang="en-US" b="1" dirty="0" smtClean="0"/>
              <a:t>3</a:t>
            </a:r>
            <a:endParaRPr lang="x-none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5" y="1746250"/>
            <a:ext cx="9120505" cy="5112385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Abstract Expressionism and Art Informal have strong connections.</a:t>
            </a:r>
            <a:endParaRPr lang="x-none" altLang="en-US" sz="1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1800" dirty="0" smtClean="0"/>
              <a:t>CNN </a:t>
            </a:r>
            <a:r>
              <a:rPr lang="en-US" altLang="zh-CN" sz="1800" dirty="0"/>
              <a:t>recognition accuracy </a:t>
            </a:r>
            <a:r>
              <a:rPr lang="x-none" altLang="en-US" sz="1800" dirty="0" smtClean="0"/>
              <a:t>is </a:t>
            </a:r>
            <a:r>
              <a:rPr lang="x-none" altLang="en-US" sz="1800" b="1" dirty="0" smtClean="0"/>
              <a:t>82.5%</a:t>
            </a:r>
            <a:r>
              <a:rPr lang="x-none" altLang="en-US" sz="1800" dirty="0" smtClean="0"/>
              <a:t>. It means that the CNN doesn't 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800" dirty="0" smtClean="0"/>
              <a:t>    distinguish the two styles very well.</a:t>
            </a:r>
            <a:endParaRPr lang="x-none" altLang="en-US" sz="1800" dirty="0" smtClean="0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US" sz="1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795" y="2799080"/>
            <a:ext cx="9151620" cy="4070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Grivan</a:t>
            </a:r>
            <a:r>
              <a:rPr lang="en-US" altLang="zh-CN" b="0" dirty="0" smtClean="0"/>
              <a:t>-Newman Algorithm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196752"/>
            <a:ext cx="7744003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Analysis </a:t>
            </a:r>
            <a:r>
              <a:rPr lang="x-none" altLang="en-US" b="1" dirty="0" smtClean="0"/>
              <a:t>3</a:t>
            </a:r>
            <a:endParaRPr lang="x-none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0" y="1635125"/>
            <a:ext cx="9144000" cy="5227955"/>
          </a:xfrm>
        </p:spPr>
        <p:txBody>
          <a:bodyPr/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sz="1800" dirty="0" smtClean="0"/>
              <a:t>Difference between </a:t>
            </a:r>
            <a:r>
              <a:rPr lang="x-none" altLang="en-US" sz="1800" dirty="0" smtClean="0">
                <a:sym typeface="+mn-ea"/>
              </a:rPr>
              <a:t>Abstract Expressionism</a:t>
            </a:r>
            <a:endParaRPr lang="x-none" altLang="en-US" sz="1800" dirty="0" smtClean="0">
              <a:sym typeface="+mn-ea"/>
            </a:endParaRPr>
          </a:p>
          <a:p>
            <a:pPr>
              <a:buFont typeface="Arial" panose="02080604020202020204" charset="0"/>
            </a:pPr>
            <a:r>
              <a:rPr lang="x-none" altLang="en-US" sz="1800" dirty="0" smtClean="0">
                <a:sym typeface="+mn-ea"/>
              </a:rPr>
              <a:t>    and Art Informal is small. Examples here.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 a) "Abstract Expressionism-12", "Art Informal-5"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>
                <a:sym typeface="+mn-ea"/>
              </a:rPr>
              <a:t>           b) </a:t>
            </a:r>
            <a:r>
              <a:rPr lang="x-none" altLang="en-US" sz="1200" dirty="0" smtClean="0">
                <a:sym typeface="+mn-ea"/>
              </a:rPr>
              <a:t>"Abstract Expressionism-19", "Art Informal-16"</a:t>
            </a:r>
            <a:endParaRPr lang="x-none" altLang="en-US" sz="1200" dirty="0" smtClean="0">
              <a:sym typeface="+mn-ea"/>
            </a:endParaRPr>
          </a:p>
          <a:p>
            <a:pPr>
              <a:buFont typeface="Arial" panose="02080604020202020204" charset="0"/>
            </a:pPr>
            <a:r>
              <a:rPr lang="x-none" altLang="en-US" sz="1200" dirty="0" smtClean="0">
                <a:sym typeface="+mn-ea"/>
              </a:rPr>
              <a:t>       The two styles are quite similar from the pictures.</a:t>
            </a:r>
            <a:endParaRPr lang="x-none" altLang="en-US" sz="1200" dirty="0" smtClean="0">
              <a:sym typeface="+mn-ea"/>
            </a:endParaRPr>
          </a:p>
          <a:p>
            <a:pPr>
              <a:buFont typeface="Arial" panose="02080604020202020204" charset="0"/>
            </a:pPr>
            <a:endParaRPr lang="x-none" altLang="en-US" sz="1200" dirty="0" smtClean="0">
              <a:sym typeface="+mn-ea"/>
            </a:endParaRPr>
          </a:p>
          <a:p>
            <a:pPr>
              <a:buFont typeface="Arial" panose="02080604020202020204" charset="0"/>
            </a:pPr>
            <a:endParaRPr lang="x-none" altLang="en-US" sz="1200" dirty="0" smtClean="0">
              <a:sym typeface="+mn-ea"/>
            </a:endParaRPr>
          </a:p>
          <a:p>
            <a:pPr marL="171450" indent="-171450">
              <a:buFont typeface="Arial" panose="02080604020202020204" charset="0"/>
              <a:buChar char="•"/>
            </a:pPr>
            <a:r>
              <a:rPr lang="x-none" altLang="en-US" sz="1800" dirty="0" smtClean="0"/>
              <a:t> There also are evidence to prove this.</a:t>
            </a:r>
            <a:endParaRPr lang="x-none" altLang="en-US" sz="18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The artists associated with Art Informel are sometimes called 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the international equivalents of the Abstract Expressionists.</a:t>
            </a: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      (</a:t>
            </a:r>
            <a:r>
              <a:rPr lang="x-none" altLang="en-US" sz="1200" i="1" dirty="0" smtClean="0"/>
              <a:t>ideelart.com</a:t>
            </a:r>
            <a:r>
              <a:rPr lang="x-none" altLang="en-US" sz="1200" dirty="0" smtClean="0"/>
              <a:t>)</a:t>
            </a:r>
            <a:br>
              <a:rPr lang="x-none" altLang="en-US" sz="1200" dirty="0" smtClean="0"/>
            </a:br>
            <a:endParaRPr lang="x-none" altLang="en-US" sz="1200" dirty="0" smtClean="0"/>
          </a:p>
          <a:p>
            <a:pPr>
              <a:buFont typeface="Arial" panose="02080604020202020204" charset="0"/>
            </a:pPr>
            <a:r>
              <a:rPr lang="x-none" altLang="en-US" sz="1200" dirty="0" smtClean="0"/>
              <a:t>    </a:t>
            </a:r>
            <a:endParaRPr lang="x-none" altLang="en-US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155690" y="3068955"/>
            <a:ext cx="156210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Abstract Expressionism-12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7740015" y="3068955"/>
            <a:ext cx="10096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Art Informal-5</a:t>
            </a:r>
            <a:endParaRPr lang="x-none" altLang="zh-CN" sz="1000"/>
          </a:p>
        </p:txBody>
      </p:sp>
      <p:sp>
        <p:nvSpPr>
          <p:cNvPr id="14" name="文本框 13"/>
          <p:cNvSpPr txBox="1"/>
          <p:nvPr/>
        </p:nvSpPr>
        <p:spPr>
          <a:xfrm>
            <a:off x="7092315" y="4940935"/>
            <a:ext cx="103251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Art Informal-16</a:t>
            </a:r>
            <a:endParaRPr lang="zh-CN" altLang="en-US" sz="1000"/>
          </a:p>
        </p:txBody>
      </p:sp>
      <p:sp>
        <p:nvSpPr>
          <p:cNvPr id="16" name="矩形 15"/>
          <p:cNvSpPr/>
          <p:nvPr/>
        </p:nvSpPr>
        <p:spPr>
          <a:xfrm>
            <a:off x="6155690" y="1701165"/>
            <a:ext cx="271272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55690" y="3484880"/>
            <a:ext cx="2712720" cy="31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albert-rafols-casamada_unknown-title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5870" y="1844675"/>
            <a:ext cx="1198880" cy="1198880"/>
          </a:xfrm>
          <a:prstGeom prst="rect">
            <a:avLst/>
          </a:prstGeom>
        </p:spPr>
      </p:pic>
      <p:pic>
        <p:nvPicPr>
          <p:cNvPr id="7" name="图片 6" descr="alexander-liberman_untitled-abstract-19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35" y="1844675"/>
            <a:ext cx="929005" cy="1216660"/>
          </a:xfrm>
          <a:prstGeom prst="rect">
            <a:avLst/>
          </a:prstGeom>
        </p:spPr>
      </p:pic>
      <p:pic>
        <p:nvPicPr>
          <p:cNvPr id="12" name="图片 11" descr="alfred-manessier_le-sang-et-l-eau-19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5" y="3500755"/>
            <a:ext cx="1929765" cy="1412240"/>
          </a:xfrm>
          <a:prstGeom prst="rect">
            <a:avLst/>
          </a:prstGeom>
        </p:spPr>
      </p:pic>
      <p:pic>
        <p:nvPicPr>
          <p:cNvPr id="13" name="图片 12" descr="arthur-pinajian_untitled-landscape-bellport-no-732-19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70" y="5156835"/>
            <a:ext cx="1631950" cy="12865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804660" y="6453505"/>
            <a:ext cx="164655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dirty="0" smtClean="0">
                <a:sym typeface="+mn-ea"/>
              </a:rPr>
              <a:t>Abstract Expressionism-19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4532</Words>
  <Application>Kingsoft Office WPP</Application>
  <PresentationFormat>全屏显示(4:3)</PresentationFormat>
  <Paragraphs>183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PowerPoint 演示文稿</vt:lpstr>
      <vt:lpstr>Grivan-Newman Algorithm</vt:lpstr>
      <vt:lpstr>Grivan-Newman Algorithm</vt:lpstr>
      <vt:lpstr>Grivan-Newman Algorithm</vt:lpstr>
      <vt:lpstr>Grivan-Newman Algorithm</vt:lpstr>
      <vt:lpstr>Grivan-Newman Algorithm</vt:lpstr>
      <vt:lpstr>Grivan-Newman Algorithm</vt:lpstr>
      <vt:lpstr>Grivan-Newman Algorithm</vt:lpstr>
      <vt:lpstr>Grivan-Newman Algorithm</vt:lpstr>
      <vt:lpstr>Grivan-Newman Algorithm</vt:lpstr>
      <vt:lpstr>Grivan-Newman Algorithm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ming</cp:lastModifiedBy>
  <cp:revision>213</cp:revision>
  <dcterms:created xsi:type="dcterms:W3CDTF">2018-07-29T16:09:59Z</dcterms:created>
  <dcterms:modified xsi:type="dcterms:W3CDTF">2018-07-29T16:09:59Z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