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815" autoAdjust="0"/>
    <p:restoredTop sz="94660"/>
  </p:normalViewPr>
  <p:slideViewPr>
    <p:cSldViewPr>
      <p:cViewPr>
        <p:scale>
          <a:sx n="150" d="100"/>
          <a:sy n="150" d="100"/>
        </p:scale>
        <p:origin x="-7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4226-BCAC-4E2B-B13A-8EC63402A7B3}" type="datetimeFigureOut">
              <a:rPr lang="ko-KR" altLang="en-US" smtClean="0"/>
              <a:pPr/>
              <a:t>2025-07-02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6A3-20D2-4F21-B852-73AD3B3329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4226-BCAC-4E2B-B13A-8EC63402A7B3}" type="datetimeFigureOut">
              <a:rPr lang="ko-KR" altLang="en-US" smtClean="0"/>
              <a:pPr/>
              <a:t>2025-07-02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6A3-20D2-4F21-B852-73AD3B3329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4226-BCAC-4E2B-B13A-8EC63402A7B3}" type="datetimeFigureOut">
              <a:rPr lang="ko-KR" altLang="en-US" smtClean="0"/>
              <a:pPr/>
              <a:t>2025-07-02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6A3-20D2-4F21-B852-73AD3B3329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4226-BCAC-4E2B-B13A-8EC63402A7B3}" type="datetimeFigureOut">
              <a:rPr lang="ko-KR" altLang="en-US" smtClean="0"/>
              <a:pPr/>
              <a:t>2025-07-02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6A3-20D2-4F21-B852-73AD3B3329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4226-BCAC-4E2B-B13A-8EC63402A7B3}" type="datetimeFigureOut">
              <a:rPr lang="ko-KR" altLang="en-US" smtClean="0"/>
              <a:pPr/>
              <a:t>2025-07-02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6A3-20D2-4F21-B852-73AD3B3329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4226-BCAC-4E2B-B13A-8EC63402A7B3}" type="datetimeFigureOut">
              <a:rPr lang="ko-KR" altLang="en-US" smtClean="0"/>
              <a:pPr/>
              <a:t>2025-07-02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6A3-20D2-4F21-B852-73AD3B3329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4226-BCAC-4E2B-B13A-8EC63402A7B3}" type="datetimeFigureOut">
              <a:rPr lang="ko-KR" altLang="en-US" smtClean="0"/>
              <a:pPr/>
              <a:t>2025-07-02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6A3-20D2-4F21-B852-73AD3B3329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4226-BCAC-4E2B-B13A-8EC63402A7B3}" type="datetimeFigureOut">
              <a:rPr lang="ko-KR" altLang="en-US" smtClean="0"/>
              <a:pPr/>
              <a:t>2025-07-02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6A3-20D2-4F21-B852-73AD3B3329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4226-BCAC-4E2B-B13A-8EC63402A7B3}" type="datetimeFigureOut">
              <a:rPr lang="ko-KR" altLang="en-US" smtClean="0"/>
              <a:pPr/>
              <a:t>2025-07-02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6A3-20D2-4F21-B852-73AD3B3329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4226-BCAC-4E2B-B13A-8EC63402A7B3}" type="datetimeFigureOut">
              <a:rPr lang="ko-KR" altLang="en-US" smtClean="0"/>
              <a:pPr/>
              <a:t>2025-07-02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6A3-20D2-4F21-B852-73AD3B3329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44226-BCAC-4E2B-B13A-8EC63402A7B3}" type="datetimeFigureOut">
              <a:rPr lang="ko-KR" altLang="en-US" smtClean="0"/>
              <a:pPr/>
              <a:t>2025-07-02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36A3-20D2-4F21-B852-73AD3B3329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44226-BCAC-4E2B-B13A-8EC63402A7B3}" type="datetimeFigureOut">
              <a:rPr lang="ko-KR" altLang="en-US" smtClean="0"/>
              <a:pPr/>
              <a:t>2025-07-02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736A3-20D2-4F21-B852-73AD3B33290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06" y="214290"/>
            <a:ext cx="9106980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*JPA( Java Persistence API)</a:t>
            </a:r>
          </a:p>
          <a:p>
            <a:r>
              <a:rPr lang="en-US" altLang="ko-KR" sz="1600" dirty="0" smtClean="0"/>
              <a:t> - </a:t>
            </a:r>
            <a:r>
              <a:rPr lang="ko-KR" altLang="en-US" sz="1600" dirty="0" smtClean="0"/>
              <a:t>자바에서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와 객체간의 매핑</a:t>
            </a:r>
            <a:r>
              <a:rPr lang="en-US" altLang="ko-KR" sz="1600" dirty="0" smtClean="0"/>
              <a:t>( ORM –Object Relational Mapping)</a:t>
            </a:r>
            <a:r>
              <a:rPr lang="ko-KR" altLang="en-US" sz="1600" dirty="0" smtClean="0"/>
              <a:t>을 제공하는 표준 </a:t>
            </a:r>
            <a:r>
              <a:rPr lang="en-US" altLang="ko-KR" sz="1600" dirty="0" smtClean="0"/>
              <a:t>API.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DBMS</a:t>
            </a:r>
            <a:r>
              <a:rPr lang="ko-KR" altLang="en-US" sz="1600" dirty="0" smtClean="0"/>
              <a:t>작업 단순화하고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객체 지향적인 방식으로 데이터 처리를 할 수 있도록 도와줌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*</a:t>
            </a:r>
            <a:r>
              <a:rPr lang="ko-KR" altLang="en-US" sz="1600" dirty="0" smtClean="0"/>
              <a:t>사용이유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1.OOP</a:t>
            </a:r>
            <a:r>
              <a:rPr lang="ko-KR" altLang="en-US" sz="1600" dirty="0" smtClean="0"/>
              <a:t>선호 </a:t>
            </a:r>
            <a:r>
              <a:rPr lang="ko-KR" altLang="en-US" sz="1600" dirty="0" err="1" smtClean="0"/>
              <a:t>할때</a:t>
            </a:r>
            <a:r>
              <a:rPr lang="en-US" altLang="ko-KR" sz="1600" dirty="0" smtClean="0"/>
              <a:t>( </a:t>
            </a:r>
            <a:r>
              <a:rPr lang="ko-KR" altLang="en-US" sz="1600" dirty="0" smtClean="0"/>
              <a:t>개발자가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테이블을 중심으로 </a:t>
            </a:r>
            <a:r>
              <a:rPr lang="ko-KR" altLang="en-US" sz="1600" dirty="0" err="1" smtClean="0"/>
              <a:t>코딩하는</a:t>
            </a:r>
            <a:r>
              <a:rPr lang="ko-KR" altLang="en-US" sz="1600" dirty="0" smtClean="0"/>
              <a:t> 것보다 객체 중심으로 </a:t>
            </a:r>
            <a:r>
              <a:rPr lang="ko-KR" altLang="en-US" sz="1600" dirty="0" err="1" smtClean="0"/>
              <a:t>코딩할</a:t>
            </a:r>
            <a:r>
              <a:rPr lang="ko-KR" altLang="en-US" sz="1600" dirty="0" smtClean="0"/>
              <a:t> 때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    </a:t>
            </a:r>
            <a:r>
              <a:rPr lang="ko-KR" altLang="en-US" sz="1600" dirty="0" smtClean="0"/>
              <a:t>코드가 직관적이고 유지보수가 편리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2. SQL</a:t>
            </a:r>
            <a:r>
              <a:rPr lang="ko-KR" altLang="en-US" sz="1600" dirty="0" smtClean="0"/>
              <a:t>작성 및 관리를 최소화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문을 직접 작성하지 않고 </a:t>
            </a:r>
            <a:r>
              <a:rPr lang="en-US" altLang="ko-KR" sz="1600" dirty="0" smtClean="0"/>
              <a:t>( Entity )</a:t>
            </a:r>
            <a:r>
              <a:rPr lang="ko-KR" altLang="en-US" sz="1600" dirty="0" smtClean="0"/>
              <a:t>클래스와 </a:t>
            </a:r>
            <a:r>
              <a:rPr lang="en-US" altLang="ko-KR" sz="1600" dirty="0" smtClean="0"/>
              <a:t>method</a:t>
            </a:r>
            <a:r>
              <a:rPr lang="ko-KR" altLang="en-US" sz="1600" dirty="0" smtClean="0"/>
              <a:t>통해서 데이터를 조작할 수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JPQL( Java Persistence Query </a:t>
            </a:r>
            <a:r>
              <a:rPr lang="en-US" altLang="ko-KR" sz="1600" dirty="0" err="1" smtClean="0"/>
              <a:t>Lanaguage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또는 </a:t>
            </a:r>
            <a:r>
              <a:rPr lang="en-US" altLang="ko-KR" sz="1600" dirty="0" smtClean="0"/>
              <a:t>method </a:t>
            </a:r>
            <a:r>
              <a:rPr lang="ko-KR" altLang="en-US" sz="1600" dirty="0" smtClean="0"/>
              <a:t>이름 기반 쿼리를 통해서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복잡한 쿼리를 간편하게 작성 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3. </a:t>
            </a:r>
            <a:r>
              <a:rPr lang="ko-KR" altLang="en-US" sz="1600" dirty="0" smtClean="0"/>
              <a:t>반복적인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작업을 단순화할 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ko-KR" altLang="en-US" sz="1600" dirty="0" smtClean="0"/>
              <a:t>간단한 </a:t>
            </a:r>
            <a:r>
              <a:rPr lang="en-US" altLang="ko-KR" sz="1600" dirty="0" smtClean="0"/>
              <a:t>CRUD</a:t>
            </a:r>
            <a:r>
              <a:rPr lang="ko-KR" altLang="en-US" sz="1600" dirty="0" smtClean="0"/>
              <a:t>가 반복적으로 사용할 때 </a:t>
            </a:r>
            <a:r>
              <a:rPr lang="en-US" altLang="ko-KR" sz="1600" dirty="0" err="1" smtClean="0"/>
              <a:t>JpaRepository</a:t>
            </a:r>
            <a:r>
              <a:rPr lang="ko-KR" altLang="en-US" sz="1600" dirty="0" smtClean="0"/>
              <a:t>에서 제공하는 </a:t>
            </a:r>
            <a:r>
              <a:rPr lang="en-US" altLang="ko-KR" sz="1600" dirty="0" smtClean="0"/>
              <a:t>method.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  (save(), </a:t>
            </a:r>
            <a:r>
              <a:rPr lang="en-US" altLang="ko-KR" sz="1600" dirty="0" err="1" smtClean="0"/>
              <a:t>findById</a:t>
            </a:r>
            <a:r>
              <a:rPr lang="en-US" altLang="ko-KR" sz="1600" dirty="0" smtClean="0"/>
              <a:t>(), delete() </a:t>
            </a:r>
            <a:r>
              <a:rPr lang="ko-KR" altLang="en-US" sz="1600" dirty="0" smtClean="0"/>
              <a:t>등을 제공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4. </a:t>
            </a:r>
            <a:r>
              <a:rPr lang="ko-KR" altLang="en-US" sz="1600" dirty="0" smtClean="0"/>
              <a:t>다양한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를 지원하는 </a:t>
            </a:r>
            <a:r>
              <a:rPr lang="en-US" altLang="ko-KR" sz="1600" dirty="0" smtClean="0"/>
              <a:t>application</a:t>
            </a:r>
            <a:r>
              <a:rPr lang="ko-KR" altLang="en-US" sz="1600" dirty="0" smtClean="0"/>
              <a:t>제작되어야 할 때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-</a:t>
            </a:r>
            <a:r>
              <a:rPr lang="ko-KR" altLang="en-US" sz="1600" dirty="0" smtClean="0"/>
              <a:t>소스코드에서 </a:t>
            </a:r>
            <a:r>
              <a:rPr lang="ko-KR" altLang="en-US" sz="1600" dirty="0" err="1" smtClean="0"/>
              <a:t>쿼리문이</a:t>
            </a:r>
            <a:r>
              <a:rPr lang="ko-KR" altLang="en-US" sz="1600" dirty="0" smtClean="0"/>
              <a:t> 나오지 않기 때문에 </a:t>
            </a:r>
            <a:r>
              <a:rPr lang="en-US" altLang="ko-KR" sz="1600" dirty="0" smtClean="0"/>
              <a:t>JPA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에 종속되지 않는다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*</a:t>
            </a:r>
            <a:r>
              <a:rPr lang="ko-KR" altLang="en-US" sz="1600" dirty="0" smtClean="0"/>
              <a:t>장점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생산성 </a:t>
            </a:r>
            <a:r>
              <a:rPr lang="en-US" altLang="ko-KR" sz="1600" dirty="0" smtClean="0"/>
              <a:t>: SQL</a:t>
            </a:r>
            <a:r>
              <a:rPr lang="ko-KR" altLang="en-US" sz="1600" dirty="0" smtClean="0"/>
              <a:t>문을 직접 정의하지 않아도 된다</a:t>
            </a:r>
            <a:r>
              <a:rPr lang="en-US" altLang="ko-KR" sz="1600" dirty="0" smtClean="0"/>
              <a:t>. ( </a:t>
            </a:r>
            <a:r>
              <a:rPr lang="ko-KR" altLang="en-US" sz="1600" dirty="0" smtClean="0"/>
              <a:t>자바의 객체로 가능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유지보수 </a:t>
            </a:r>
            <a:r>
              <a:rPr lang="en-US" altLang="ko-KR" sz="1600" dirty="0" smtClean="0"/>
              <a:t>: DBMS </a:t>
            </a:r>
            <a:r>
              <a:rPr lang="ko-KR" altLang="en-US" sz="1600" dirty="0" smtClean="0"/>
              <a:t>테이블이 변경되면 </a:t>
            </a:r>
            <a:r>
              <a:rPr lang="en-US" altLang="ko-KR" sz="1600" dirty="0" smtClean="0"/>
              <a:t>Entity</a:t>
            </a:r>
            <a:r>
              <a:rPr lang="ko-KR" altLang="en-US" sz="1600" dirty="0" smtClean="0"/>
              <a:t>클래스만 </a:t>
            </a:r>
            <a:r>
              <a:rPr lang="ko-KR" altLang="en-US" sz="1600" dirty="0" err="1" smtClean="0"/>
              <a:t>수정하면된다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이식성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다양한 </a:t>
            </a:r>
            <a:r>
              <a:rPr lang="en-US" altLang="ko-KR" sz="1600" dirty="0" smtClean="0"/>
              <a:t>DBMS</a:t>
            </a:r>
            <a:r>
              <a:rPr lang="ko-KR" altLang="en-US" sz="1600" dirty="0" smtClean="0"/>
              <a:t>와 호환가능하다</a:t>
            </a:r>
            <a:r>
              <a:rPr lang="en-US" altLang="ko-KR" sz="1600" dirty="0" smtClean="0"/>
              <a:t>.( DBMS </a:t>
            </a:r>
            <a:r>
              <a:rPr lang="ko-KR" altLang="en-US" sz="1600" dirty="0" smtClean="0"/>
              <a:t>변경되더라도 코드 수정의 거의 필요가 없다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703160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*JPA </a:t>
            </a:r>
            <a:r>
              <a:rPr lang="ko-KR" altLang="en-US" sz="1600" dirty="0" smtClean="0"/>
              <a:t>사용</a:t>
            </a:r>
            <a:r>
              <a:rPr lang="ko-KR" altLang="en-US" sz="1600" dirty="0"/>
              <a:t>하</a:t>
            </a:r>
            <a:r>
              <a:rPr lang="ko-KR" altLang="en-US" sz="1600" dirty="0" smtClean="0"/>
              <a:t>지 </a:t>
            </a:r>
            <a:r>
              <a:rPr lang="ko-KR" altLang="en-US" sz="1600" dirty="0" err="1" smtClean="0"/>
              <a:t>않아야할</a:t>
            </a:r>
            <a:r>
              <a:rPr lang="ko-KR" altLang="en-US" sz="1600" dirty="0" smtClean="0"/>
              <a:t> 때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1. </a:t>
            </a:r>
            <a:r>
              <a:rPr lang="ko-KR" altLang="en-US" sz="1600" dirty="0" smtClean="0"/>
              <a:t>복잡한 </a:t>
            </a:r>
            <a:r>
              <a:rPr lang="en-US" altLang="ko-KR" sz="1600" dirty="0" smtClean="0"/>
              <a:t>SQL</a:t>
            </a:r>
            <a:r>
              <a:rPr lang="ko-KR" altLang="en-US" sz="1600" dirty="0" smtClean="0"/>
              <a:t>이 필요한 경우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2. DB</a:t>
            </a:r>
            <a:r>
              <a:rPr lang="ko-KR" altLang="en-US" sz="1600" dirty="0" smtClean="0"/>
              <a:t>작업이 거의 없는 간단한 </a:t>
            </a:r>
            <a:r>
              <a:rPr lang="en-US" altLang="ko-KR" sz="1600" dirty="0" smtClean="0"/>
              <a:t>application </a:t>
            </a:r>
            <a:r>
              <a:rPr lang="ko-KR" altLang="en-US" sz="1600" dirty="0" smtClean="0"/>
              <a:t>제작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3. </a:t>
            </a:r>
            <a:r>
              <a:rPr lang="ko-KR" altLang="en-US" sz="1600" dirty="0" smtClean="0"/>
              <a:t>성능에 대한 요구사항이 매우 높은 경우</a:t>
            </a:r>
            <a:r>
              <a:rPr lang="en-US" altLang="ko-KR" sz="1600" dirty="0" smtClean="0"/>
              <a:t>. (</a:t>
            </a:r>
            <a:r>
              <a:rPr lang="ko-KR" altLang="en-US" sz="1600" dirty="0" smtClean="0"/>
              <a:t>튜닝이 필요한 경우 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-</a:t>
            </a:r>
            <a:r>
              <a:rPr lang="ko-KR" altLang="en-US" sz="1600" dirty="0" smtClean="0"/>
              <a:t>간단한 </a:t>
            </a:r>
            <a:r>
              <a:rPr lang="en-US" altLang="ko-KR" sz="1600" dirty="0" smtClean="0"/>
              <a:t>CRUD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JPA</a:t>
            </a:r>
            <a:r>
              <a:rPr lang="ko-KR" altLang="en-US" sz="1600" dirty="0" smtClean="0"/>
              <a:t>가 유리하고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복잡한 쿼리문의 작업은 </a:t>
            </a:r>
            <a:r>
              <a:rPr lang="en-US" altLang="ko-KR" sz="1600" dirty="0" err="1" smtClean="0"/>
              <a:t>MyBatis</a:t>
            </a:r>
            <a:r>
              <a:rPr lang="ko-KR" altLang="en-US" sz="1600" dirty="0" smtClean="0"/>
              <a:t>를 사용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b="1" dirty="0" smtClean="0"/>
              <a:t>*</a:t>
            </a:r>
            <a:r>
              <a:rPr lang="en-US" altLang="ko-KR" sz="1600" b="1" dirty="0" err="1" smtClean="0"/>
              <a:t>pom.xml</a:t>
            </a:r>
            <a:r>
              <a:rPr lang="ko-KR" altLang="en-US" sz="1600" b="1" dirty="0" smtClean="0"/>
              <a:t>설정</a:t>
            </a:r>
            <a:endParaRPr lang="en-US" altLang="ko-KR" sz="1600" b="1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1.JPA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2.OracleDriver </a:t>
            </a:r>
            <a:r>
              <a:rPr lang="ko-KR" altLang="en-US" sz="1600" dirty="0" smtClean="0"/>
              <a:t>설정 </a:t>
            </a:r>
            <a:r>
              <a:rPr lang="en-US" altLang="ko-KR" sz="1600" dirty="0" smtClean="0"/>
              <a:t>( DB</a:t>
            </a:r>
            <a:r>
              <a:rPr lang="ko-KR" altLang="en-US" sz="1600" dirty="0" smtClean="0"/>
              <a:t>관리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Spring Framework)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endParaRPr lang="ko-KR" alt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714620"/>
            <a:ext cx="4857784" cy="67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714752"/>
            <a:ext cx="4492625" cy="96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9036961" cy="649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application.properties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r>
              <a:rPr lang="en-US" altLang="ko-KR" sz="1600" dirty="0" smtClean="0"/>
              <a:t> -view</a:t>
            </a:r>
            <a:r>
              <a:rPr lang="ko-KR" altLang="en-US" sz="1600" dirty="0" smtClean="0"/>
              <a:t>설정</a:t>
            </a:r>
            <a:r>
              <a:rPr lang="en-US" altLang="ko-KR" sz="1600" dirty="0" smtClean="0"/>
              <a:t>, Spring Framework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DBMS </a:t>
            </a:r>
            <a:r>
              <a:rPr lang="ko-KR" altLang="en-US" sz="1600" dirty="0" smtClean="0"/>
              <a:t>연결설정</a:t>
            </a:r>
            <a:r>
              <a:rPr lang="en-US" altLang="ko-KR" sz="1600" dirty="0" smtClean="0"/>
              <a:t>, JPA </a:t>
            </a:r>
            <a:r>
              <a:rPr lang="ko-KR" altLang="en-US" sz="1600" dirty="0" smtClean="0"/>
              <a:t>설정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*JPA</a:t>
            </a:r>
            <a:r>
              <a:rPr lang="ko-KR" altLang="en-US" sz="1600" dirty="0" smtClean="0"/>
              <a:t>에서 제공하는 </a:t>
            </a:r>
            <a:r>
              <a:rPr lang="en-US" altLang="ko-KR" sz="1600" dirty="0" smtClean="0"/>
              <a:t>annotation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* @Entity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 DBMS </a:t>
            </a:r>
            <a:r>
              <a:rPr lang="ko-KR" altLang="en-US" sz="1600" dirty="0" smtClean="0"/>
              <a:t>테이블과 </a:t>
            </a:r>
            <a:r>
              <a:rPr lang="en-US" altLang="ko-KR" sz="1600" dirty="0" smtClean="0"/>
              <a:t>Mapping </a:t>
            </a:r>
            <a:r>
              <a:rPr lang="ko-KR" altLang="en-US" sz="1600" dirty="0" smtClean="0"/>
              <a:t>되는 </a:t>
            </a:r>
            <a:r>
              <a:rPr lang="en-US" altLang="ko-KR" sz="1600" dirty="0" smtClean="0"/>
              <a:t>java class</a:t>
            </a:r>
            <a:r>
              <a:rPr lang="ko-KR" altLang="en-US" sz="1600" dirty="0" smtClean="0"/>
              <a:t>를 </a:t>
            </a:r>
            <a:r>
              <a:rPr lang="ko-KR" altLang="en-US" sz="1600" dirty="0" err="1" smtClean="0"/>
              <a:t>설정할때</a:t>
            </a:r>
            <a:r>
              <a:rPr lang="ko-KR" altLang="en-US" sz="1600" dirty="0" smtClean="0"/>
              <a:t>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   - class</a:t>
            </a:r>
            <a:r>
              <a:rPr lang="ko-KR" altLang="en-US" sz="1600" dirty="0"/>
              <a:t>위</a:t>
            </a:r>
            <a:r>
              <a:rPr lang="ko-KR" altLang="en-US" sz="1600" dirty="0" smtClean="0"/>
              <a:t> 정의</a:t>
            </a:r>
            <a:endParaRPr lang="en-US" altLang="ko-KR" sz="1600" dirty="0"/>
          </a:p>
          <a:p>
            <a:r>
              <a:rPr lang="en-US" altLang="ko-KR" sz="1600" dirty="0" smtClean="0"/>
              <a:t>* @Table</a:t>
            </a:r>
          </a:p>
          <a:p>
            <a:r>
              <a:rPr lang="en-US" altLang="ko-KR" sz="1600" dirty="0" smtClean="0"/>
              <a:t>    - Mapping </a:t>
            </a:r>
            <a:r>
              <a:rPr lang="ko-KR" altLang="en-US" sz="1600" dirty="0" smtClean="0"/>
              <a:t>테이블을 지정하는 </a:t>
            </a:r>
            <a:r>
              <a:rPr lang="en-US" altLang="ko-KR" sz="1600" dirty="0" smtClean="0"/>
              <a:t>annotation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- class</a:t>
            </a:r>
            <a:r>
              <a:rPr lang="ko-KR" altLang="en-US" sz="1600" dirty="0" smtClean="0"/>
              <a:t>위  정의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@Table(name=“</a:t>
            </a:r>
            <a:r>
              <a:rPr lang="ko-KR" altLang="en-US" sz="1600" dirty="0" err="1" smtClean="0"/>
              <a:t>매핑할테이블명</a:t>
            </a:r>
            <a:r>
              <a:rPr lang="en-US" altLang="ko-KR" sz="1600" dirty="0" smtClean="0"/>
              <a:t>”)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* @Id</a:t>
            </a:r>
          </a:p>
          <a:p>
            <a:r>
              <a:rPr lang="en-US" altLang="ko-KR" sz="1600" dirty="0" smtClean="0"/>
              <a:t>  - instance </a:t>
            </a:r>
            <a:r>
              <a:rPr lang="ko-KR" altLang="en-US" sz="1600" dirty="0" smtClean="0"/>
              <a:t>변수에 대응되는 값이 </a:t>
            </a:r>
            <a:r>
              <a:rPr lang="en-US" altLang="ko-KR" sz="1600" dirty="0" smtClean="0"/>
              <a:t>PK</a:t>
            </a:r>
            <a:r>
              <a:rPr lang="ko-KR" altLang="en-US" sz="1600" dirty="0" err="1" smtClean="0"/>
              <a:t>컬럼</a:t>
            </a:r>
            <a:r>
              <a:rPr lang="ko-KR" altLang="en-US" sz="1600" dirty="0" smtClean="0"/>
              <a:t> 일 때 사용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600" dirty="0" smtClean="0"/>
              <a:t>  - field</a:t>
            </a:r>
            <a:r>
              <a:rPr lang="ko-KR" altLang="en-US" sz="1600" dirty="0" smtClean="0"/>
              <a:t>위 정의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* @Column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instance </a:t>
            </a:r>
            <a:r>
              <a:rPr lang="ko-KR" altLang="en-US" sz="1600" dirty="0" smtClean="0"/>
              <a:t>변수가 </a:t>
            </a:r>
            <a:r>
              <a:rPr lang="ko-KR" altLang="en-US" sz="1600" dirty="0" err="1" smtClean="0"/>
              <a:t>매핑될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컬럼을</a:t>
            </a:r>
            <a:r>
              <a:rPr lang="ko-KR" altLang="en-US" sz="1600" dirty="0" smtClean="0"/>
              <a:t> 정의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field</a:t>
            </a:r>
            <a:r>
              <a:rPr lang="ko-KR" altLang="en-US" sz="1600" dirty="0" smtClean="0"/>
              <a:t>위 정의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@Column(name=“</a:t>
            </a:r>
            <a:r>
              <a:rPr lang="ko-KR" altLang="en-US" sz="1600" dirty="0" err="1" smtClean="0"/>
              <a:t>매핑할컬럼명</a:t>
            </a:r>
            <a:r>
              <a:rPr lang="en-US" altLang="ko-KR" sz="1600" dirty="0" smtClean="0"/>
              <a:t>”, length=</a:t>
            </a:r>
            <a:r>
              <a:rPr lang="ko-KR" altLang="en-US" sz="1600" dirty="0" smtClean="0"/>
              <a:t>길이</a:t>
            </a:r>
            <a:r>
              <a:rPr lang="en-US" altLang="ko-KR" sz="1600" dirty="0" smtClean="0"/>
              <a:t>, precision=</a:t>
            </a:r>
            <a:r>
              <a:rPr lang="ko-KR" altLang="en-US" sz="1600" dirty="0" err="1" smtClean="0"/>
              <a:t>숫자의자리수</a:t>
            </a:r>
            <a:r>
              <a:rPr lang="en-US" altLang="ko-KR" sz="1600" dirty="0" smtClean="0"/>
              <a:t>, scale=</a:t>
            </a:r>
            <a:r>
              <a:rPr lang="ko-KR" altLang="en-US" sz="1600" dirty="0" smtClean="0"/>
              <a:t>소수점 자릿수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4929190" y="5929330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rot="5400000">
            <a:off x="5464975" y="5679297"/>
            <a:ext cx="28575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72132" y="5357826"/>
            <a:ext cx="1479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Number</a:t>
            </a:r>
            <a:r>
              <a:rPr lang="ko-KR" altLang="en-US" sz="1200" dirty="0" smtClean="0"/>
              <a:t>형 에 사용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*Entity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4286280" cy="442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오른쪽 중괄호 4"/>
          <p:cNvSpPr/>
          <p:nvPr/>
        </p:nvSpPr>
        <p:spPr>
          <a:xfrm>
            <a:off x="1214414" y="571480"/>
            <a:ext cx="214314" cy="4286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428728" y="642918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lombok</a:t>
            </a:r>
            <a:endParaRPr lang="ko-KR" altLang="en-US" sz="1100" dirty="0"/>
          </a:p>
        </p:txBody>
      </p:sp>
      <p:cxnSp>
        <p:nvCxnSpPr>
          <p:cNvPr id="8" name="직선 화살표 연결선 7"/>
          <p:cNvCxnSpPr/>
          <p:nvPr/>
        </p:nvCxnSpPr>
        <p:spPr>
          <a:xfrm rot="10800000" flipV="1">
            <a:off x="1000100" y="1142984"/>
            <a:ext cx="71438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5608" y="952812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DBMS</a:t>
            </a:r>
            <a:r>
              <a:rPr lang="ko-KR" altLang="en-US" sz="1100" dirty="0" smtClean="0"/>
              <a:t>와 매핑되는 클래스</a:t>
            </a:r>
            <a:endParaRPr lang="ko-KR" altLang="en-US" sz="1100" dirty="0"/>
          </a:p>
        </p:txBody>
      </p:sp>
      <p:cxnSp>
        <p:nvCxnSpPr>
          <p:cNvPr id="10" name="직선 화살표 연결선 9"/>
          <p:cNvCxnSpPr/>
          <p:nvPr/>
        </p:nvCxnSpPr>
        <p:spPr>
          <a:xfrm rot="10800000" flipV="1">
            <a:off x="2357422" y="1295384"/>
            <a:ext cx="71438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72930" y="1105212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DBMS</a:t>
            </a:r>
            <a:r>
              <a:rPr lang="ko-KR" altLang="en-US" sz="1100" dirty="0" smtClean="0"/>
              <a:t>의 테이블 명을 설정</a:t>
            </a:r>
            <a:endParaRPr lang="ko-KR" altLang="en-US" sz="11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>
            <a:off x="1000100" y="1857364"/>
            <a:ext cx="27146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86182" y="1714488"/>
            <a:ext cx="9316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Primary key</a:t>
            </a:r>
            <a:endParaRPr lang="ko-KR" altLang="en-US" sz="1100" dirty="0"/>
          </a:p>
        </p:txBody>
      </p:sp>
      <p:cxnSp>
        <p:nvCxnSpPr>
          <p:cNvPr id="15" name="직선 화살표 연결선 14"/>
          <p:cNvCxnSpPr/>
          <p:nvPr/>
        </p:nvCxnSpPr>
        <p:spPr>
          <a:xfrm rot="10800000">
            <a:off x="2571736" y="2095820"/>
            <a:ext cx="271464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57818" y="1952944"/>
            <a:ext cx="1885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실제 테이블과 연결할 </a:t>
            </a:r>
            <a:r>
              <a:rPr lang="ko-KR" altLang="en-US" sz="1100" dirty="0" err="1" smtClean="0"/>
              <a:t>컬럼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121134" cy="7971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여러 </a:t>
            </a:r>
            <a:r>
              <a:rPr lang="ko-KR" altLang="en-US" sz="1600" dirty="0" err="1" smtClean="0"/>
              <a:t>컬럼이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PK</a:t>
            </a:r>
            <a:r>
              <a:rPr lang="ko-KR" altLang="en-US" sz="1600" dirty="0" smtClean="0"/>
              <a:t>로 구성되는 경우</a:t>
            </a:r>
            <a:endParaRPr lang="en-US" altLang="ko-KR" sz="1600" dirty="0" smtClean="0"/>
          </a:p>
          <a:p>
            <a:r>
              <a:rPr lang="en-US" altLang="ko-KR" sz="1600" dirty="0" smtClean="0"/>
              <a:t>  @</a:t>
            </a:r>
            <a:r>
              <a:rPr lang="en-US" altLang="ko-KR" sz="1600" dirty="0" err="1" smtClean="0"/>
              <a:t>IdClass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사용하여 </a:t>
            </a:r>
            <a:r>
              <a:rPr lang="en-US" altLang="ko-KR" sz="1600" dirty="0" smtClean="0"/>
              <a:t>PK</a:t>
            </a:r>
            <a:r>
              <a:rPr lang="ko-KR" altLang="en-US" sz="1600" dirty="0" smtClean="0"/>
              <a:t>클래스를 생성하고 사용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pPr marL="342900" indent="-342900"/>
            <a:r>
              <a:rPr lang="en-US" altLang="ko-KR" sz="1600" dirty="0" smtClean="0"/>
              <a:t>1</a:t>
            </a:r>
            <a:r>
              <a:rPr lang="en-US" altLang="ko-KR" sz="1600" b="1" dirty="0" smtClean="0"/>
              <a:t>.PK</a:t>
            </a:r>
            <a:r>
              <a:rPr lang="ko-KR" altLang="en-US" sz="1600" dirty="0" smtClean="0"/>
              <a:t>를 저장할 클래스 생성</a:t>
            </a:r>
            <a:endParaRPr lang="en-US" altLang="ko-KR" sz="1600" dirty="0" smtClean="0"/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public class </a:t>
            </a:r>
            <a:r>
              <a:rPr lang="en-US" altLang="ko-KR" sz="1600" dirty="0" err="1" smtClean="0"/>
              <a:t>EmpId</a:t>
            </a:r>
            <a:r>
              <a:rPr lang="en-US" altLang="ko-KR" sz="1600" dirty="0" smtClean="0"/>
              <a:t> implements </a:t>
            </a:r>
            <a:r>
              <a:rPr lang="en-US" altLang="ko-KR" sz="1600" dirty="0" err="1" smtClean="0"/>
              <a:t>Serializable</a:t>
            </a:r>
            <a:r>
              <a:rPr lang="en-US" altLang="ko-KR" sz="1600" dirty="0" smtClean="0"/>
              <a:t>{</a:t>
            </a:r>
          </a:p>
          <a:p>
            <a:pPr marL="342900" indent="-342900"/>
            <a:r>
              <a:rPr lang="en-US" altLang="ko-KR" sz="1600" dirty="0" smtClean="0"/>
              <a:t>     //</a:t>
            </a:r>
            <a:r>
              <a:rPr lang="ko-KR" altLang="en-US" sz="1600" dirty="0" err="1" smtClean="0"/>
              <a:t>복합키를</a:t>
            </a:r>
            <a:r>
              <a:rPr lang="ko-KR" altLang="en-US" sz="1600" dirty="0" smtClean="0"/>
              <a:t> 저장할 </a:t>
            </a:r>
            <a:r>
              <a:rPr lang="en-US" altLang="ko-KR" sz="1600" dirty="0" smtClean="0"/>
              <a:t>field </a:t>
            </a:r>
            <a:r>
              <a:rPr lang="ko-KR" altLang="en-US" sz="1600" dirty="0" smtClean="0"/>
              <a:t>선언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private Integer </a:t>
            </a:r>
            <a:r>
              <a:rPr lang="en-US" altLang="ko-KR" sz="1600" b="1" dirty="0" err="1" smtClean="0"/>
              <a:t>empno</a:t>
            </a:r>
            <a:r>
              <a:rPr lang="en-US" altLang="ko-KR" sz="1600" dirty="0" smtClean="0"/>
              <a:t>;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private String </a:t>
            </a:r>
            <a:r>
              <a:rPr lang="en-US" altLang="ko-KR" sz="1600" b="1" dirty="0" err="1" smtClean="0"/>
              <a:t>ename</a:t>
            </a:r>
            <a:r>
              <a:rPr lang="en-US" altLang="ko-KR" sz="1600" dirty="0" smtClean="0"/>
              <a:t>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  @Override</a:t>
            </a:r>
          </a:p>
          <a:p>
            <a:pPr marL="342900" indent="-342900"/>
            <a:r>
              <a:rPr lang="en-US" altLang="ko-KR" sz="1600" dirty="0" smtClean="0"/>
              <a:t>    public 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equals(Object o){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ko-KR" altLang="en-US" sz="1600" dirty="0" smtClean="0"/>
              <a:t>입력된 </a:t>
            </a:r>
            <a:r>
              <a:rPr lang="en-US" altLang="ko-KR" sz="1600" dirty="0" smtClean="0"/>
              <a:t>Object</a:t>
            </a:r>
            <a:r>
              <a:rPr lang="ko-KR" altLang="en-US" sz="1600" dirty="0" smtClean="0"/>
              <a:t>과 현재 객체 </a:t>
            </a:r>
            <a:r>
              <a:rPr lang="en-US" altLang="ko-KR" sz="1600" dirty="0" smtClean="0"/>
              <a:t>this</a:t>
            </a:r>
            <a:r>
              <a:rPr lang="ko-KR" altLang="en-US" sz="1600" dirty="0" smtClean="0"/>
              <a:t>를 비교하여 반환하는 코드작성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	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boolean</a:t>
            </a:r>
            <a:r>
              <a:rPr lang="en-US" altLang="ko-KR" sz="1600" dirty="0" smtClean="0"/>
              <a:t> flag=false;</a:t>
            </a:r>
          </a:p>
          <a:p>
            <a:pPr marL="342900" indent="-342900"/>
            <a:r>
              <a:rPr lang="en-US" altLang="ko-KR" sz="1600" dirty="0" smtClean="0"/>
              <a:t>      if( this == o ) return true; // </a:t>
            </a:r>
            <a:r>
              <a:rPr lang="en-US" altLang="ko-KR" sz="1600" b="1" dirty="0" smtClean="0"/>
              <a:t>flag= this == o;</a:t>
            </a:r>
            <a:r>
              <a:rPr lang="en-US" altLang="ko-KR" sz="1600" dirty="0" smtClean="0"/>
              <a:t> //</a:t>
            </a:r>
            <a:r>
              <a:rPr lang="ko-KR" altLang="en-US" sz="1600" dirty="0" smtClean="0"/>
              <a:t>주소가 같은 지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  if( o == null || </a:t>
            </a:r>
            <a:r>
              <a:rPr lang="en-US" altLang="ko-KR" sz="1600" dirty="0" err="1" smtClean="0"/>
              <a:t>getClass</a:t>
            </a:r>
            <a:r>
              <a:rPr lang="en-US" altLang="ko-KR" sz="1600" dirty="0" smtClean="0"/>
              <a:t>() != </a:t>
            </a:r>
            <a:r>
              <a:rPr lang="en-US" altLang="ko-KR" sz="1600" dirty="0" err="1" smtClean="0"/>
              <a:t>o.getClass</a:t>
            </a:r>
            <a:r>
              <a:rPr lang="en-US" altLang="ko-KR" sz="1600" dirty="0" smtClean="0"/>
              <a:t>()) return false; //</a:t>
            </a:r>
            <a:r>
              <a:rPr lang="ko-KR" altLang="en-US" sz="1600" dirty="0" err="1" smtClean="0"/>
              <a:t>클래스명이</a:t>
            </a:r>
            <a:r>
              <a:rPr lang="ko-KR" altLang="en-US" sz="1600" dirty="0" smtClean="0"/>
              <a:t> 같은지 비교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  </a:t>
            </a:r>
            <a:r>
              <a:rPr lang="en-US" altLang="ko-KR" sz="1600" b="1" dirty="0" smtClean="0"/>
              <a:t>flag= o == null || </a:t>
            </a:r>
            <a:r>
              <a:rPr lang="en-US" altLang="ko-KR" sz="1600" b="1" dirty="0" err="1" smtClean="0"/>
              <a:t>getClass</a:t>
            </a:r>
            <a:r>
              <a:rPr lang="en-US" altLang="ko-KR" sz="1600" b="1" dirty="0" smtClean="0"/>
              <a:t>() != </a:t>
            </a:r>
            <a:r>
              <a:rPr lang="en-US" altLang="ko-KR" sz="1600" b="1" dirty="0" err="1" smtClean="0"/>
              <a:t>o.getClass</a:t>
            </a:r>
            <a:r>
              <a:rPr lang="en-US" altLang="ko-KR" sz="1600" b="1" dirty="0" smtClean="0"/>
              <a:t>();</a:t>
            </a:r>
          </a:p>
          <a:p>
            <a:pPr marL="342900" indent="-342900"/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     //</a:t>
            </a:r>
            <a:r>
              <a:rPr lang="ko-KR" altLang="en-US" sz="1600" dirty="0" err="1" smtClean="0"/>
              <a:t>객체안에</a:t>
            </a:r>
            <a:r>
              <a:rPr lang="ko-KR" altLang="en-US" sz="1600" dirty="0" smtClean="0"/>
              <a:t> 값과 입력된 객체가 가진 값이 같은지</a:t>
            </a:r>
            <a:r>
              <a:rPr lang="en-US" altLang="ko-KR" sz="1600" dirty="0" smtClean="0"/>
              <a:t>?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 </a:t>
            </a:r>
            <a:r>
              <a:rPr lang="en-US" altLang="ko-KR" sz="1600" dirty="0" err="1" smtClean="0"/>
              <a:t>EmpId</a:t>
            </a:r>
            <a:r>
              <a:rPr lang="en-US" altLang="ko-KR" sz="1600" dirty="0" smtClean="0"/>
              <a:t> e=(</a:t>
            </a:r>
            <a:r>
              <a:rPr lang="en-US" altLang="ko-KR" sz="1600" dirty="0" err="1" smtClean="0"/>
              <a:t>Empno</a:t>
            </a:r>
            <a:r>
              <a:rPr lang="en-US" altLang="ko-KR" sz="1600" dirty="0" smtClean="0"/>
              <a:t>)o;</a:t>
            </a:r>
          </a:p>
          <a:p>
            <a:pPr marL="342900" indent="-342900"/>
            <a:r>
              <a:rPr lang="en-US" altLang="ko-KR" sz="1600" dirty="0"/>
              <a:t>	</a:t>
            </a:r>
            <a:r>
              <a:rPr lang="en-US" altLang="ko-KR" sz="1600" dirty="0" smtClean="0"/>
              <a:t>flag=</a:t>
            </a:r>
            <a:r>
              <a:rPr lang="en-US" altLang="ko-KR" sz="1600" dirty="0" err="1" smtClean="0"/>
              <a:t>empno.equals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e.empno</a:t>
            </a:r>
            <a:r>
              <a:rPr lang="en-US" altLang="ko-KR" sz="1600" dirty="0" smtClean="0"/>
              <a:t> ) &amp;&amp; </a:t>
            </a:r>
            <a:r>
              <a:rPr lang="en-US" altLang="ko-KR" sz="1600" dirty="0" err="1" smtClean="0"/>
              <a:t>ename.equals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e.ename</a:t>
            </a:r>
            <a:r>
              <a:rPr lang="en-US" altLang="ko-KR" sz="1600" dirty="0" smtClean="0"/>
              <a:t> );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    return  flag;</a:t>
            </a:r>
          </a:p>
          <a:p>
            <a:pPr marL="342900" indent="-342900"/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    }</a:t>
            </a:r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  @Override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public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hashCode</a:t>
            </a:r>
            <a:r>
              <a:rPr lang="en-US" altLang="ko-KR" sz="1600" dirty="0" smtClean="0"/>
              <a:t>(){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   </a:t>
            </a:r>
            <a:r>
              <a:rPr lang="ko-KR" altLang="en-US" sz="1600" dirty="0" smtClean="0"/>
              <a:t>필드를 모두 사용하여  </a:t>
            </a:r>
            <a:r>
              <a:rPr lang="en-US" altLang="ko-KR" sz="1600" dirty="0" err="1" smtClean="0"/>
              <a:t>hashCode</a:t>
            </a:r>
            <a:r>
              <a:rPr lang="ko-KR" altLang="en-US" sz="1600" dirty="0" smtClean="0"/>
              <a:t>를 생성하고 반환</a:t>
            </a:r>
            <a:r>
              <a:rPr lang="en-US" altLang="ko-KR" sz="1600" dirty="0" smtClean="0"/>
              <a:t>. </a:t>
            </a:r>
            <a:r>
              <a:rPr lang="ko-KR" altLang="en-US" sz="1600" dirty="0" err="1" smtClean="0"/>
              <a:t>필드값이</a:t>
            </a:r>
            <a:r>
              <a:rPr lang="ko-KR" altLang="en-US" sz="1600" dirty="0" smtClean="0"/>
              <a:t> 유일한 주소로 관리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	 </a:t>
            </a:r>
            <a:r>
              <a:rPr lang="en-US" altLang="ko-KR" sz="1600" dirty="0" smtClean="0"/>
              <a:t> return </a:t>
            </a:r>
            <a:r>
              <a:rPr lang="en-US" altLang="ko-KR" sz="1600" dirty="0" err="1" smtClean="0"/>
              <a:t>Objects.hash</a:t>
            </a:r>
            <a:r>
              <a:rPr lang="en-US" altLang="ko-KR" sz="1600" dirty="0" smtClean="0"/>
              <a:t>( </a:t>
            </a:r>
            <a:r>
              <a:rPr lang="en-US" altLang="ko-KR" sz="1600" b="1" dirty="0" err="1" smtClean="0"/>
              <a:t>empno</a:t>
            </a:r>
            <a:r>
              <a:rPr lang="en-US" altLang="ko-KR" sz="1600" b="1" dirty="0" smtClean="0"/>
              <a:t>, </a:t>
            </a:r>
            <a:r>
              <a:rPr lang="en-US" altLang="ko-KR" sz="1600" b="1" dirty="0" err="1" smtClean="0"/>
              <a:t>ename</a:t>
            </a:r>
            <a:r>
              <a:rPr lang="en-US" altLang="ko-KR" sz="1600" b="1" dirty="0" smtClean="0"/>
              <a:t> </a:t>
            </a:r>
            <a:r>
              <a:rPr lang="en-US" altLang="ko-KR" sz="1600" dirty="0" smtClean="0"/>
              <a:t>)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 }</a:t>
            </a:r>
            <a:endParaRPr lang="en-US" altLang="ko-KR" sz="1600" dirty="0"/>
          </a:p>
          <a:p>
            <a:pPr marL="342900" indent="-342900"/>
            <a:r>
              <a:rPr lang="en-US" altLang="ko-KR" sz="1600" dirty="0" smtClean="0"/>
              <a:t> }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49412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2. Entity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@</a:t>
            </a:r>
            <a:r>
              <a:rPr lang="en-US" altLang="ko-KR" dirty="0" err="1" smtClean="0"/>
              <a:t>IdClass</a:t>
            </a:r>
            <a:r>
              <a:rPr lang="en-US" altLang="ko-KR" dirty="0" smtClean="0"/>
              <a:t> </a:t>
            </a:r>
            <a:r>
              <a:rPr lang="ko-KR" altLang="en-US" dirty="0" smtClean="0"/>
              <a:t>을 정의하여 사용</a:t>
            </a:r>
            <a:endParaRPr lang="en-US" altLang="ko-KR" dirty="0" smtClean="0"/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 smtClean="0"/>
              <a:t> @Entity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@Table(name=“</a:t>
            </a:r>
            <a:r>
              <a:rPr lang="ko-KR" altLang="en-US" sz="1600" dirty="0" err="1" smtClean="0"/>
              <a:t>테이블명</a:t>
            </a:r>
            <a:r>
              <a:rPr lang="en-US" altLang="ko-KR" sz="1600" dirty="0" smtClean="0"/>
              <a:t>”)</a:t>
            </a:r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en-US" altLang="ko-KR" sz="1600" b="1" dirty="0" smtClean="0"/>
              <a:t>@</a:t>
            </a:r>
            <a:r>
              <a:rPr lang="en-US" altLang="ko-KR" sz="1600" b="1" dirty="0" err="1" smtClean="0"/>
              <a:t>IdClass</a:t>
            </a:r>
            <a:r>
              <a:rPr lang="en-US" altLang="ko-KR" sz="1600" b="1" dirty="0" smtClean="0"/>
              <a:t>( </a:t>
            </a:r>
            <a:r>
              <a:rPr lang="en-US" altLang="ko-KR" sz="1600" b="1" dirty="0" err="1" smtClean="0"/>
              <a:t>EmpId.class</a:t>
            </a:r>
            <a:r>
              <a:rPr lang="en-US" altLang="ko-KR" sz="1600" b="1" dirty="0" smtClean="0"/>
              <a:t> ) </a:t>
            </a:r>
            <a:r>
              <a:rPr lang="en-US" altLang="ko-KR" sz="1600" dirty="0" smtClean="0"/>
              <a:t>// </a:t>
            </a:r>
            <a:r>
              <a:rPr lang="ko-KR" altLang="en-US" sz="1600" dirty="0" err="1" smtClean="0"/>
              <a:t>복합키의</a:t>
            </a:r>
            <a:r>
              <a:rPr lang="ko-KR" altLang="en-US" sz="1600" dirty="0" smtClean="0"/>
              <a:t> 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public class Entity{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 @Id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@Column(name=“EMPNO”)</a:t>
            </a:r>
          </a:p>
          <a:p>
            <a:r>
              <a:rPr lang="en-US" altLang="ko-KR" sz="1600" dirty="0"/>
              <a:t>  </a:t>
            </a:r>
            <a:r>
              <a:rPr lang="en-US" altLang="ko-KR" sz="1600" dirty="0" smtClean="0"/>
              <a:t> private Integer </a:t>
            </a:r>
            <a:r>
              <a:rPr lang="en-US" altLang="ko-KR" sz="1600" dirty="0" err="1" smtClean="0"/>
              <a:t>empno</a:t>
            </a:r>
            <a:r>
              <a:rPr lang="en-US" altLang="ko-KR" sz="1600" dirty="0" smtClean="0"/>
              <a:t>; //</a:t>
            </a:r>
            <a:r>
              <a:rPr lang="ko-KR" altLang="en-US" sz="1600" dirty="0" err="1" smtClean="0"/>
              <a:t>기본키로</a:t>
            </a:r>
            <a:r>
              <a:rPr lang="ko-KR" altLang="en-US" sz="1600" dirty="0" smtClean="0"/>
              <a:t> 사용할 </a:t>
            </a:r>
            <a:r>
              <a:rPr lang="en-US" altLang="ko-KR" sz="1600" dirty="0" smtClean="0"/>
              <a:t>field 1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@Id</a:t>
            </a:r>
          </a:p>
          <a:p>
            <a:r>
              <a:rPr lang="en-US" altLang="ko-KR" sz="1600" dirty="0" smtClean="0"/>
              <a:t>   @Column(name=“ENAME”, length=10)</a:t>
            </a:r>
          </a:p>
          <a:p>
            <a:r>
              <a:rPr lang="en-US" altLang="ko-KR" sz="1600" dirty="0" smtClean="0"/>
              <a:t>   private String name; //</a:t>
            </a:r>
            <a:r>
              <a:rPr lang="ko-KR" altLang="en-US" sz="1600" dirty="0" err="1" smtClean="0"/>
              <a:t>기본키로</a:t>
            </a:r>
            <a:r>
              <a:rPr lang="ko-KR" altLang="en-US" sz="1600" dirty="0" smtClean="0"/>
              <a:t> 사용할 </a:t>
            </a:r>
            <a:r>
              <a:rPr lang="en-US" altLang="ko-KR" sz="1600" dirty="0" smtClean="0"/>
              <a:t>field 2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 @Column(name=“JOB”, length=9)</a:t>
            </a:r>
          </a:p>
          <a:p>
            <a:r>
              <a:rPr lang="en-US" altLang="ko-KR" sz="1600" dirty="0" smtClean="0"/>
              <a:t>   private String job; //</a:t>
            </a:r>
            <a:r>
              <a:rPr lang="ko-KR" altLang="en-US" sz="1600" dirty="0" err="1" smtClean="0"/>
              <a:t>일반컬럼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}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603</Words>
  <Application>Microsoft Office PowerPoint</Application>
  <PresentationFormat>화면 슬라이드 쇼(4:3)</PresentationFormat>
  <Paragraphs>134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26</cp:revision>
  <dcterms:created xsi:type="dcterms:W3CDTF">2025-07-01T03:16:06Z</dcterms:created>
  <dcterms:modified xsi:type="dcterms:W3CDTF">2025-07-02T00:01:10Z</dcterms:modified>
</cp:coreProperties>
</file>