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7941" autoAdjust="0"/>
    <p:restoredTop sz="94660"/>
  </p:normalViewPr>
  <p:slideViewPr>
    <p:cSldViewPr>
      <p:cViewPr>
        <p:scale>
          <a:sx n="150" d="100"/>
          <a:sy n="150" d="100"/>
        </p:scale>
        <p:origin x="-918" y="6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7A43-479A-44AF-920B-0645657F94CE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61F8-6A81-4DF3-A1C4-FB58A6DA1E0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7A43-479A-44AF-920B-0645657F94CE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61F8-6A81-4DF3-A1C4-FB58A6DA1E0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7A43-479A-44AF-920B-0645657F94CE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61F8-6A81-4DF3-A1C4-FB58A6DA1E0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7A43-479A-44AF-920B-0645657F94CE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61F8-6A81-4DF3-A1C4-FB58A6DA1E0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7A43-479A-44AF-920B-0645657F94CE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61F8-6A81-4DF3-A1C4-FB58A6DA1E0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7A43-479A-44AF-920B-0645657F94CE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61F8-6A81-4DF3-A1C4-FB58A6DA1E0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7A43-479A-44AF-920B-0645657F94CE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61F8-6A81-4DF3-A1C4-FB58A6DA1E0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7A43-479A-44AF-920B-0645657F94CE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61F8-6A81-4DF3-A1C4-FB58A6DA1E0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7A43-479A-44AF-920B-0645657F94CE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61F8-6A81-4DF3-A1C4-FB58A6DA1E0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7A43-479A-44AF-920B-0645657F94CE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61F8-6A81-4DF3-A1C4-FB58A6DA1E0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7A43-479A-44AF-920B-0645657F94CE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61F8-6A81-4DF3-A1C4-FB58A6DA1E0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47A43-479A-44AF-920B-0645657F94CE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C61F8-6A81-4DF3-A1C4-FB58A6DA1E0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214290"/>
            <a:ext cx="8542723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*Spring DI( Dependency Injection )</a:t>
            </a:r>
          </a:p>
          <a:p>
            <a:r>
              <a:rPr lang="en-US" altLang="ko-KR" sz="1600" dirty="0" smtClean="0"/>
              <a:t> - Spring framework </a:t>
            </a:r>
            <a:r>
              <a:rPr lang="ko-KR" altLang="en-US" sz="1600" dirty="0" smtClean="0"/>
              <a:t>핵심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- 2002</a:t>
            </a:r>
            <a:r>
              <a:rPr lang="ko-KR" altLang="en-US" sz="1600" dirty="0" smtClean="0"/>
              <a:t>년에 </a:t>
            </a:r>
            <a:r>
              <a:rPr lang="en-US" altLang="ko-KR" sz="1600" dirty="0" smtClean="0"/>
              <a:t>Rod Johnson </a:t>
            </a:r>
            <a:r>
              <a:rPr lang="ko-KR" altLang="en-US" sz="1600" dirty="0" smtClean="0"/>
              <a:t>시작한 프로젝트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모듈로 개발하기 좋다</a:t>
            </a:r>
            <a:r>
              <a:rPr lang="en-US" altLang="ko-KR" sz="1600" dirty="0" smtClean="0"/>
              <a:t>.( </a:t>
            </a:r>
            <a:r>
              <a:rPr lang="ko-KR" altLang="en-US" sz="1600" dirty="0" smtClean="0"/>
              <a:t>기능을 추가하거나 제거하기 좋다</a:t>
            </a:r>
            <a:r>
              <a:rPr lang="en-US" altLang="ko-KR" sz="1600" dirty="0" smtClean="0"/>
              <a:t>. – </a:t>
            </a:r>
            <a:r>
              <a:rPr lang="ko-KR" altLang="en-US" sz="1600" dirty="0" smtClean="0"/>
              <a:t>유연한 구조 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초기명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Spring </a:t>
            </a:r>
            <a:r>
              <a:rPr lang="en-US" altLang="ko-KR" sz="1600" dirty="0" err="1" smtClean="0"/>
              <a:t>IoC</a:t>
            </a:r>
            <a:r>
              <a:rPr lang="en-US" altLang="ko-KR" sz="1600" dirty="0" smtClean="0"/>
              <a:t>( 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Inversion of Control ) =&gt; Spring DI</a:t>
            </a:r>
            <a:r>
              <a:rPr lang="ko-KR" altLang="en-US" sz="1600" dirty="0" smtClean="0"/>
              <a:t>로 변경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Spring </a:t>
            </a:r>
            <a:r>
              <a:rPr lang="ko-KR" altLang="en-US" sz="1600" dirty="0" smtClean="0"/>
              <a:t>객체</a:t>
            </a:r>
            <a:r>
              <a:rPr lang="en-US" altLang="ko-KR" sz="1600" dirty="0" smtClean="0"/>
              <a:t>( bean )</a:t>
            </a:r>
            <a:r>
              <a:rPr lang="ko-KR" altLang="en-US" sz="1600" dirty="0" smtClean="0"/>
              <a:t>들의 의존성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생명주기 관리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코드의 </a:t>
            </a:r>
            <a:r>
              <a:rPr lang="ko-KR" altLang="en-US" sz="1600" dirty="0" err="1" smtClean="0"/>
              <a:t>결합도를</a:t>
            </a:r>
            <a:r>
              <a:rPr lang="ko-KR" altLang="en-US" sz="1600" dirty="0" smtClean="0"/>
              <a:t> 낮출 때 사용</a:t>
            </a:r>
            <a:r>
              <a:rPr lang="en-US" altLang="ko-KR" sz="1600" dirty="0" smtClean="0"/>
              <a:t>.( </a:t>
            </a:r>
            <a:r>
              <a:rPr lang="ko-KR" altLang="en-US" sz="1600" dirty="0" smtClean="0"/>
              <a:t>유연성 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프로그램은 </a:t>
            </a:r>
            <a:r>
              <a:rPr lang="ko-KR" altLang="en-US" sz="1600" dirty="0" err="1" smtClean="0"/>
              <a:t>강결합과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약결합방식을</a:t>
            </a:r>
            <a:r>
              <a:rPr lang="ko-KR" altLang="en-US" sz="1600" dirty="0" smtClean="0"/>
              <a:t> 사용하여 제작할 수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*</a:t>
            </a:r>
            <a:r>
              <a:rPr lang="ko-KR" altLang="en-US" sz="1600" dirty="0" err="1" smtClean="0"/>
              <a:t>강결합</a:t>
            </a:r>
            <a:r>
              <a:rPr lang="en-US" altLang="ko-KR" sz="1600" dirty="0" smtClean="0"/>
              <a:t>( Strongly Coupled 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ko-KR" altLang="en-US" sz="1600" dirty="0" smtClean="0"/>
              <a:t>사용하려는 클래스의 객체를 클래스에 안에서 객체화하여 사용하는 구조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smtClean="0"/>
              <a:t>*</a:t>
            </a:r>
            <a:r>
              <a:rPr lang="ko-KR" altLang="en-US" sz="1600" dirty="0" err="1" smtClean="0"/>
              <a:t>약결합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 Loosely Coupled )</a:t>
            </a:r>
          </a:p>
          <a:p>
            <a:endParaRPr lang="ko-KR" alt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7" y="3357562"/>
            <a:ext cx="6143668" cy="1108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4912042"/>
            <a:ext cx="6929486" cy="1945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214290"/>
            <a:ext cx="244971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err="1" smtClean="0"/>
              <a:t>약결합</a:t>
            </a:r>
            <a:endParaRPr lang="en-US" altLang="ko-KR" dirty="0" smtClean="0"/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객체간의 유연성 증대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071546"/>
            <a:ext cx="6929486" cy="2088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직선 화살표 연결선 5"/>
          <p:cNvCxnSpPr/>
          <p:nvPr/>
        </p:nvCxnSpPr>
        <p:spPr>
          <a:xfrm rot="10800000" flipV="1">
            <a:off x="2214546" y="571480"/>
            <a:ext cx="2500330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rot="5400000">
            <a:off x="4143372" y="642918"/>
            <a:ext cx="642942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14876" y="357166"/>
            <a:ext cx="4315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Interface :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-</a:t>
            </a:r>
            <a:r>
              <a:rPr lang="ko-KR" altLang="en-US" sz="1200" dirty="0" err="1" smtClean="0"/>
              <a:t>약결합을</a:t>
            </a:r>
            <a:r>
              <a:rPr lang="ko-KR" altLang="en-US" sz="1200" dirty="0" smtClean="0"/>
              <a:t> 구현하여 객체간의 유연성을 높이기 위해 사용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-</a:t>
            </a:r>
            <a:r>
              <a:rPr lang="ko-KR" altLang="en-US" sz="1200" dirty="0" smtClean="0"/>
              <a:t>구현 클래스에서 반드시 구현해야 할 일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업무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의 목록 정의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11" name="직선 화살표 연결선 10"/>
          <p:cNvCxnSpPr/>
          <p:nvPr/>
        </p:nvCxnSpPr>
        <p:spPr>
          <a:xfrm rot="5400000" flipH="1" flipV="1">
            <a:off x="71406" y="2285992"/>
            <a:ext cx="1928826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2844" y="3571876"/>
            <a:ext cx="1850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*Interface :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DBMS </a:t>
            </a:r>
            <a:r>
              <a:rPr lang="ko-KR" altLang="en-US" sz="1200" dirty="0" smtClean="0"/>
              <a:t>작업의 목록정의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/>
          <p:nvPr/>
        </p:nvCxnSpPr>
        <p:spPr>
          <a:xfrm rot="5400000" flipH="1" flipV="1">
            <a:off x="2393141" y="2393149"/>
            <a:ext cx="1714512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28860" y="3571876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*Interface : </a:t>
            </a:r>
          </a:p>
          <a:p>
            <a:r>
              <a:rPr lang="ko-KR" altLang="en-US" sz="1200" dirty="0" smtClean="0"/>
              <a:t>업무 목록 정의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/>
          <p:nvPr/>
        </p:nvCxnSpPr>
        <p:spPr>
          <a:xfrm rot="5400000" flipH="1" flipV="1">
            <a:off x="3893339" y="2893215"/>
            <a:ext cx="1714512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57620" y="4071942"/>
            <a:ext cx="38268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*Assembly :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Service </a:t>
            </a:r>
            <a:r>
              <a:rPr lang="ko-KR" altLang="en-US" sz="1200" dirty="0" smtClean="0"/>
              <a:t>에서 어떤</a:t>
            </a:r>
            <a:r>
              <a:rPr lang="en-US" altLang="ko-KR" sz="1200" dirty="0" smtClean="0"/>
              <a:t>DAO</a:t>
            </a:r>
            <a:r>
              <a:rPr lang="ko-KR" altLang="en-US" sz="1200" dirty="0" smtClean="0"/>
              <a:t>를 사용할 지 결정하고</a:t>
            </a:r>
            <a:r>
              <a:rPr lang="en-US" altLang="ko-KR" sz="1200" dirty="0" smtClean="0"/>
              <a:t>,</a:t>
            </a:r>
          </a:p>
          <a:p>
            <a:r>
              <a:rPr lang="en-US" altLang="ko-KR" sz="1200" dirty="0" smtClean="0"/>
              <a:t>DAO</a:t>
            </a:r>
            <a:r>
              <a:rPr lang="ko-KR" altLang="en-US" sz="1200" dirty="0" smtClean="0"/>
              <a:t>를 생성하고</a:t>
            </a:r>
            <a:r>
              <a:rPr lang="en-US" altLang="ko-KR" sz="1200" dirty="0" smtClean="0"/>
              <a:t>, Service</a:t>
            </a:r>
            <a:r>
              <a:rPr lang="ko-KR" altLang="en-US" sz="1200" dirty="0" smtClean="0"/>
              <a:t>에 의존성 주입하는 코드를 </a:t>
            </a:r>
            <a:endParaRPr lang="en-US" altLang="ko-KR" sz="1200" dirty="0" smtClean="0"/>
          </a:p>
          <a:p>
            <a:r>
              <a:rPr lang="ko-KR" altLang="en-US" sz="1200" dirty="0" smtClean="0"/>
              <a:t>구현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객체를 생성하여 객체간의 관계를 설정하는 일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20" name="직선 화살표 연결선 19"/>
          <p:cNvCxnSpPr/>
          <p:nvPr/>
        </p:nvCxnSpPr>
        <p:spPr>
          <a:xfrm rot="16200000" flipV="1">
            <a:off x="6465107" y="2750339"/>
            <a:ext cx="357190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29322" y="3071810"/>
            <a:ext cx="36118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*Controller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Assembly</a:t>
            </a:r>
            <a:r>
              <a:rPr lang="ko-KR" altLang="en-US" sz="1200" dirty="0" smtClean="0"/>
              <a:t>에서 객체를 생성하고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의존성 </a:t>
            </a:r>
            <a:r>
              <a:rPr lang="ko-KR" altLang="en-US" sz="1200" dirty="0" err="1" smtClean="0"/>
              <a:t>주입받은</a:t>
            </a:r>
            <a:endParaRPr lang="en-US" altLang="ko-KR" sz="1200" dirty="0" smtClean="0"/>
          </a:p>
          <a:p>
            <a:r>
              <a:rPr lang="en-US" altLang="ko-KR" sz="1200" dirty="0" smtClean="0"/>
              <a:t>Service</a:t>
            </a:r>
            <a:r>
              <a:rPr lang="ko-KR" altLang="en-US" sz="1200" dirty="0" smtClean="0"/>
              <a:t>객체를 얻고</a:t>
            </a:r>
            <a:r>
              <a:rPr lang="en-US" altLang="ko-KR" sz="1200" dirty="0" smtClean="0"/>
              <a:t>, service</a:t>
            </a:r>
            <a:r>
              <a:rPr lang="ko-KR" altLang="en-US" sz="1200" dirty="0" smtClean="0"/>
              <a:t>객체가 제공하는</a:t>
            </a:r>
            <a:endParaRPr lang="en-US" altLang="ko-KR" sz="1200" dirty="0" smtClean="0"/>
          </a:p>
          <a:p>
            <a:r>
              <a:rPr lang="ko-KR" altLang="en-US" sz="1200" dirty="0" smtClean="0"/>
              <a:t>기능을 사용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  <p:cxnSp>
        <p:nvCxnSpPr>
          <p:cNvPr id="24" name="직선 연결선 23"/>
          <p:cNvCxnSpPr/>
          <p:nvPr/>
        </p:nvCxnSpPr>
        <p:spPr>
          <a:xfrm rot="5400000" flipH="1" flipV="1">
            <a:off x="2464579" y="3250405"/>
            <a:ext cx="1857388" cy="785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214546" y="4572008"/>
            <a:ext cx="1542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DAO</a:t>
            </a:r>
            <a:r>
              <a:rPr lang="ko-KR" altLang="en-US" sz="1200" dirty="0" smtClean="0"/>
              <a:t>를 의존성 주입</a:t>
            </a:r>
            <a:endParaRPr lang="en-US" altLang="ko-KR" sz="1200" dirty="0" smtClean="0"/>
          </a:p>
          <a:p>
            <a:r>
              <a:rPr lang="ko-KR" altLang="en-US" sz="1200" dirty="0" smtClean="0"/>
              <a:t>받아서 업무를 </a:t>
            </a:r>
            <a:endParaRPr lang="en-US" altLang="ko-KR" sz="1200" dirty="0" smtClean="0"/>
          </a:p>
          <a:p>
            <a:r>
              <a:rPr lang="ko-KR" altLang="en-US" sz="1200" dirty="0" smtClean="0"/>
              <a:t>구현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214290"/>
            <a:ext cx="8956298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*Spring DI =&gt; </a:t>
            </a:r>
            <a:r>
              <a:rPr lang="ko-KR" altLang="en-US" dirty="0" err="1" smtClean="0"/>
              <a:t>약결합</a:t>
            </a:r>
            <a:endParaRPr lang="en-US" altLang="ko-KR" dirty="0" smtClean="0"/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의존성을 주입하고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의존성 주입을 받을 객체를 찾고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객체를 </a:t>
            </a:r>
            <a:r>
              <a:rPr lang="ko-KR" altLang="en-US" sz="1600" dirty="0" err="1" smtClean="0"/>
              <a:t>얻기위해서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Spring </a:t>
            </a:r>
            <a:r>
              <a:rPr lang="en-US" altLang="ko-KR" sz="1600" dirty="0" err="1" smtClean="0"/>
              <a:t>Contrainer</a:t>
            </a:r>
            <a:r>
              <a:rPr lang="ko-KR" altLang="en-US" sz="1600" dirty="0" smtClean="0"/>
              <a:t>를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사용한다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-Spring Container</a:t>
            </a:r>
            <a:r>
              <a:rPr lang="ko-KR" altLang="en-US" sz="1600" dirty="0" smtClean="0"/>
              <a:t>를 </a:t>
            </a:r>
            <a:r>
              <a:rPr lang="ko-KR" altLang="en-US" sz="1600" dirty="0" err="1" smtClean="0"/>
              <a:t>실행하기위한</a:t>
            </a:r>
            <a:r>
              <a:rPr lang="ko-KR" altLang="en-US" sz="1600" dirty="0" smtClean="0"/>
              <a:t> 별도의 </a:t>
            </a:r>
            <a:r>
              <a:rPr lang="en-US" altLang="ko-KR" sz="1600" dirty="0" smtClean="0"/>
              <a:t>Container </a:t>
            </a:r>
            <a:r>
              <a:rPr lang="ko-KR" altLang="en-US" sz="1600" dirty="0" smtClean="0"/>
              <a:t>가 필요하지 않는다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b="1" dirty="0" smtClean="0"/>
              <a:t>*Bean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Spring Container</a:t>
            </a:r>
            <a:r>
              <a:rPr lang="ko-KR" altLang="en-US" sz="1600" dirty="0" smtClean="0"/>
              <a:t>가 객체를 생성하고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생명주기를 관리하는 대상 클래스들을 지칭하는 용어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설정파일에 등록되거나</a:t>
            </a:r>
            <a:r>
              <a:rPr lang="en-US" altLang="ko-KR" sz="1600" dirty="0" smtClean="0"/>
              <a:t>( applicationContext.xml ), annotation</a:t>
            </a:r>
            <a:r>
              <a:rPr lang="ko-KR" altLang="en-US" sz="1600" dirty="0" smtClean="0"/>
              <a:t>으로 사용할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bean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Spring Container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singleton </a:t>
            </a:r>
            <a:r>
              <a:rPr lang="ko-KR" altLang="en-US" sz="1600" dirty="0" smtClean="0"/>
              <a:t>방식으로 하나의 객체만 생성되고 사용한다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2214546" y="2428868"/>
            <a:ext cx="857256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28728" y="3000372"/>
            <a:ext cx="7297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&lt;bean id=“</a:t>
            </a:r>
            <a:r>
              <a:rPr lang="ko-KR" altLang="en-US" sz="1400" dirty="0" err="1" smtClean="0"/>
              <a:t>객체명</a:t>
            </a:r>
            <a:r>
              <a:rPr lang="en-US" altLang="ko-KR" sz="1400" dirty="0" smtClean="0"/>
              <a:t>” class=“</a:t>
            </a:r>
            <a:r>
              <a:rPr lang="ko-KR" altLang="en-US" sz="1400" dirty="0" err="1" smtClean="0"/>
              <a:t>객체화클래스</a:t>
            </a:r>
            <a:r>
              <a:rPr lang="en-US" altLang="ko-KR" sz="1400" dirty="0" smtClean="0"/>
              <a:t>” scope=“</a:t>
            </a:r>
            <a:r>
              <a:rPr lang="en-US" altLang="ko-KR" sz="1400" dirty="0" err="1" smtClean="0"/>
              <a:t>singleton|prototype|session|request</a:t>
            </a:r>
            <a:r>
              <a:rPr lang="en-US" altLang="ko-KR" sz="1400" dirty="0" smtClean="0"/>
              <a:t>”/&gt;</a:t>
            </a:r>
            <a:endParaRPr lang="ko-KR" altLang="en-US" sz="14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5500694" y="3284536"/>
            <a:ext cx="150019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5357818" y="3286124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29058" y="3500438"/>
            <a:ext cx="29946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ApplicationContext</a:t>
            </a:r>
            <a:r>
              <a:rPr lang="ko-KR" altLang="en-US" sz="1400" dirty="0" smtClean="0"/>
              <a:t>에서 사용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ko-KR" altLang="en-US" sz="1400" dirty="0" smtClean="0"/>
              <a:t>기본 값 </a:t>
            </a:r>
            <a:r>
              <a:rPr lang="en-US" altLang="ko-KR" sz="1400" dirty="0" smtClean="0"/>
              <a:t>singleton</a:t>
            </a:r>
          </a:p>
          <a:p>
            <a:r>
              <a:rPr lang="en-US" altLang="ko-KR" sz="1400" dirty="0" smtClean="0"/>
              <a:t>=&gt; @Scope(“</a:t>
            </a:r>
            <a:r>
              <a:rPr lang="en-US" altLang="ko-KR" sz="1400" dirty="0" err="1" smtClean="0"/>
              <a:t>singleton|prototype</a:t>
            </a:r>
            <a:r>
              <a:rPr lang="en-US" altLang="ko-KR" sz="1400" dirty="0" smtClean="0"/>
              <a:t>”)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643702" y="3500438"/>
            <a:ext cx="2884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WebApplicationContext</a:t>
            </a:r>
            <a:r>
              <a:rPr lang="ko-KR" altLang="en-US" sz="1400" dirty="0" smtClean="0"/>
              <a:t>에서 사용</a:t>
            </a:r>
            <a:endParaRPr lang="ko-KR" altLang="en-US" sz="1400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7143768" y="3286124"/>
            <a:ext cx="135732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rot="5400000" flipH="1" flipV="1">
            <a:off x="7250925" y="3321843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4786314" y="4143380"/>
            <a:ext cx="42862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28926" y="4429132"/>
            <a:ext cx="28424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객체가 하나로 생성된 상태에서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ko-KR" altLang="en-US" sz="1400" dirty="0" smtClean="0"/>
              <a:t>제공 </a:t>
            </a:r>
            <a:r>
              <a:rPr lang="en-US" altLang="ko-KR" sz="1400" dirty="0" smtClean="0"/>
              <a:t>=&gt; </a:t>
            </a:r>
            <a:r>
              <a:rPr lang="ko-KR" altLang="en-US" sz="1400" dirty="0" smtClean="0"/>
              <a:t>속도가 빠름</a:t>
            </a:r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모든 객체가 하나의 객체를 사용</a:t>
            </a:r>
            <a:endParaRPr lang="ko-KR" altLang="en-US" sz="1400" dirty="0"/>
          </a:p>
        </p:txBody>
      </p:sp>
      <p:cxnSp>
        <p:nvCxnSpPr>
          <p:cNvPr id="22" name="직선 화살표 연결선 21"/>
          <p:cNvCxnSpPr/>
          <p:nvPr/>
        </p:nvCxnSpPr>
        <p:spPr>
          <a:xfrm rot="16200000" flipV="1">
            <a:off x="6250793" y="4321975"/>
            <a:ext cx="28575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158711" y="4476286"/>
            <a:ext cx="26629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객체가 사용될 때마다 생성</a:t>
            </a:r>
            <a:endParaRPr lang="en-US" altLang="ko-KR" sz="1400" dirty="0" smtClean="0"/>
          </a:p>
          <a:p>
            <a:r>
              <a:rPr lang="en-US" altLang="ko-KR" sz="1400" dirty="0" smtClean="0"/>
              <a:t>=&gt; </a:t>
            </a:r>
            <a:r>
              <a:rPr lang="ko-KR" altLang="en-US" sz="1400" dirty="0" smtClean="0"/>
              <a:t>속도가 느림</a:t>
            </a:r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모든 객체가 다른 객체를 사용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214290"/>
            <a:ext cx="8305479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*DI </a:t>
            </a:r>
            <a:r>
              <a:rPr lang="ko-KR" altLang="en-US" dirty="0" smtClean="0"/>
              <a:t>에서 사용되는 </a:t>
            </a:r>
            <a:r>
              <a:rPr lang="en-US" altLang="ko-KR" dirty="0" smtClean="0"/>
              <a:t>annotation</a:t>
            </a:r>
          </a:p>
          <a:p>
            <a:r>
              <a:rPr lang="en-US" altLang="ko-KR" sz="1600" dirty="0" smtClean="0"/>
              <a:t> -@</a:t>
            </a:r>
            <a:r>
              <a:rPr lang="en-US" altLang="ko-KR" sz="1600" dirty="0" err="1" smtClean="0"/>
              <a:t>Autowired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의존성 </a:t>
            </a:r>
            <a:r>
              <a:rPr lang="ko-KR" altLang="en-US" sz="1600" dirty="0" err="1" smtClean="0"/>
              <a:t>주입시</a:t>
            </a:r>
            <a:r>
              <a:rPr lang="ko-KR" altLang="en-US" sz="1600" dirty="0" smtClean="0"/>
              <a:t>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-@Qualifier : </a:t>
            </a:r>
            <a:r>
              <a:rPr lang="ko-KR" altLang="en-US" sz="1600" dirty="0" smtClean="0"/>
              <a:t>동일한 데이터 형의 </a:t>
            </a:r>
            <a:r>
              <a:rPr lang="en-US" altLang="ko-KR" sz="1600" dirty="0" smtClean="0"/>
              <a:t>Bean</a:t>
            </a:r>
            <a:r>
              <a:rPr lang="ko-KR" altLang="en-US" sz="1600" dirty="0" smtClean="0"/>
              <a:t>이 있을 때 특정 </a:t>
            </a:r>
            <a:r>
              <a:rPr lang="en-US" altLang="ko-KR" sz="1600" dirty="0" smtClean="0"/>
              <a:t>bean</a:t>
            </a:r>
            <a:r>
              <a:rPr lang="ko-KR" altLang="en-US" sz="1600" dirty="0" smtClean="0"/>
              <a:t>을 사용하기 위해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-@Resource : DAO</a:t>
            </a:r>
            <a:r>
              <a:rPr lang="ko-KR" altLang="en-US" sz="1600" dirty="0" smtClean="0"/>
              <a:t>클래스를 식별하여 </a:t>
            </a:r>
            <a:r>
              <a:rPr lang="en-US" altLang="ko-KR" sz="1600" dirty="0" smtClean="0"/>
              <a:t>annotation</a:t>
            </a:r>
            <a:r>
              <a:rPr lang="ko-KR" altLang="en-US" sz="1600" dirty="0" smtClean="0"/>
              <a:t>을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설정하고 싶을 때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-@Component : bean</a:t>
            </a:r>
            <a:r>
              <a:rPr lang="ko-KR" altLang="en-US" sz="1600" dirty="0" smtClean="0"/>
              <a:t>을 생성</a:t>
            </a:r>
            <a:r>
              <a:rPr lang="en-US" altLang="ko-KR" sz="1600" dirty="0" smtClean="0"/>
              <a:t>( @Service, @Controller 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-@Scope : bean scope</a:t>
            </a:r>
            <a:r>
              <a:rPr lang="ko-KR" altLang="en-US" sz="1600" dirty="0" smtClean="0"/>
              <a:t>결정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-@Configuration : </a:t>
            </a:r>
            <a:r>
              <a:rPr lang="ko-KR" altLang="en-US" sz="1600" dirty="0" smtClean="0"/>
              <a:t>설정용 </a:t>
            </a:r>
            <a:r>
              <a:rPr lang="en-US" altLang="ko-KR" sz="1600" dirty="0" smtClean="0"/>
              <a:t>bean</a:t>
            </a:r>
          </a:p>
          <a:p>
            <a:r>
              <a:rPr lang="en-US" altLang="ko-KR" sz="1600" dirty="0"/>
              <a:t>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-@Bean : method</a:t>
            </a:r>
            <a:r>
              <a:rPr lang="ko-KR" altLang="en-US" sz="1600" dirty="0" smtClean="0"/>
              <a:t>의 반환형을 </a:t>
            </a:r>
            <a:r>
              <a:rPr lang="en-US" altLang="ko-KR" sz="1600" dirty="0" smtClean="0"/>
              <a:t>bean</a:t>
            </a:r>
            <a:r>
              <a:rPr lang="ko-KR" altLang="en-US" sz="1600" dirty="0" smtClean="0"/>
              <a:t>을 등록할 때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-@</a:t>
            </a:r>
            <a:r>
              <a:rPr lang="en-US" altLang="ko-KR" sz="1600" dirty="0" err="1" smtClean="0"/>
              <a:t>ComponentScan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여러 패키지를 </a:t>
            </a:r>
            <a:r>
              <a:rPr lang="en-US" altLang="ko-KR" sz="1600" dirty="0" err="1" smtClean="0"/>
              <a:t>ComponentScan</a:t>
            </a:r>
            <a:r>
              <a:rPr lang="ko-KR" altLang="en-US" sz="1600" dirty="0" smtClean="0"/>
              <a:t>에 등록할 때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-@Value : </a:t>
            </a:r>
            <a:r>
              <a:rPr lang="ko-KR" altLang="en-US" sz="1600" dirty="0" smtClean="0"/>
              <a:t>값을 의존성 주입에 사용할 때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*Spring Container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bean</a:t>
            </a:r>
            <a:r>
              <a:rPr lang="ko-KR" altLang="en-US" sz="1600" dirty="0" smtClean="0"/>
              <a:t>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라이프 사이클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생성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사용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소멸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관리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환경설정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의존성 주입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환경설정파일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( applicationContext.xml, </a:t>
            </a:r>
            <a:r>
              <a:rPr lang="en-US" altLang="ko-KR" sz="1600" dirty="0" err="1" smtClean="0"/>
              <a:t>application.properties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yaml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로딩하고 관리하는 일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00034" y="4214818"/>
            <a:ext cx="2071702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BeanFactory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0034" y="5000636"/>
            <a:ext cx="2071702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ApplicationContext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0034" y="5857892"/>
            <a:ext cx="2143140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WebApplicationContext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rot="5400000" flipH="1" flipV="1">
            <a:off x="1321571" y="4750603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rot="5400000" flipH="1" flipV="1">
            <a:off x="1322365" y="553562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14612" y="4214818"/>
            <a:ext cx="5731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: </a:t>
            </a:r>
            <a:r>
              <a:rPr lang="ko-KR" altLang="en-US" sz="1400" dirty="0" smtClean="0"/>
              <a:t>의존성주입</a:t>
            </a:r>
            <a:r>
              <a:rPr lang="en-US" altLang="ko-KR" sz="1400" dirty="0" smtClean="0"/>
              <a:t>, Bean </a:t>
            </a:r>
            <a:r>
              <a:rPr lang="ko-KR" altLang="en-US" sz="1400" dirty="0" smtClean="0"/>
              <a:t>생명주기관리 </a:t>
            </a:r>
            <a:r>
              <a:rPr lang="en-US" altLang="ko-KR" sz="1400" dirty="0" smtClean="0"/>
              <a:t>=&gt; </a:t>
            </a:r>
            <a:r>
              <a:rPr lang="ko-KR" altLang="en-US" sz="1400" dirty="0" smtClean="0"/>
              <a:t>핵심기능만 제공하는 </a:t>
            </a:r>
            <a:r>
              <a:rPr lang="en-US" altLang="ko-KR" sz="1400" dirty="0" smtClean="0"/>
              <a:t>Container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2770034" y="4978611"/>
            <a:ext cx="6383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: </a:t>
            </a:r>
            <a:r>
              <a:rPr lang="ko-KR" altLang="en-US" sz="1400" dirty="0" smtClean="0"/>
              <a:t>일반 </a:t>
            </a:r>
            <a:r>
              <a:rPr lang="en-US" altLang="ko-KR" sz="1400" dirty="0" smtClean="0"/>
              <a:t>application</a:t>
            </a:r>
            <a:r>
              <a:rPr lang="ko-KR" altLang="en-US" sz="1400" dirty="0" smtClean="0"/>
              <a:t>의 의존성주입</a:t>
            </a:r>
            <a:r>
              <a:rPr lang="en-US" altLang="ko-KR" sz="1400" dirty="0" smtClean="0"/>
              <a:t>, Bean </a:t>
            </a:r>
            <a:r>
              <a:rPr lang="ko-KR" altLang="en-US" sz="1400" dirty="0" smtClean="0"/>
              <a:t>생명주기관리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국제화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파일관리의지원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추상화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786050" y="5786454"/>
            <a:ext cx="6383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: web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application</a:t>
            </a:r>
            <a:r>
              <a:rPr lang="ko-KR" altLang="en-US" sz="1400" dirty="0" smtClean="0"/>
              <a:t>의 의존성주입</a:t>
            </a:r>
            <a:r>
              <a:rPr lang="en-US" altLang="ko-KR" sz="1400" dirty="0" smtClean="0"/>
              <a:t>, Bean </a:t>
            </a:r>
            <a:r>
              <a:rPr lang="ko-KR" altLang="en-US" sz="1400" dirty="0" smtClean="0"/>
              <a:t>생명주기관리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국제화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파일관리의지원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추상화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214290"/>
            <a:ext cx="8372805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사용법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*@</a:t>
            </a:r>
            <a:r>
              <a:rPr lang="en-US" altLang="ko-KR" dirty="0" err="1" smtClean="0"/>
              <a:t>ComponentScan</a:t>
            </a:r>
            <a:endParaRPr lang="en-US" altLang="ko-KR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 </a:t>
            </a:r>
            <a:r>
              <a:rPr lang="ko-KR" altLang="en-US" sz="1600" dirty="0" smtClean="0"/>
              <a:t>기본패키지가 아닌  다른 패키지를 </a:t>
            </a:r>
            <a:r>
              <a:rPr lang="ko-KR" altLang="en-US" sz="1600" b="1" dirty="0" smtClean="0"/>
              <a:t>컴포넌트스캔</a:t>
            </a:r>
            <a:r>
              <a:rPr lang="ko-KR" altLang="en-US" sz="1600" dirty="0" smtClean="0"/>
              <a:t>을 포함 시킬 때 사용하는 </a:t>
            </a:r>
            <a:r>
              <a:rPr lang="en-US" altLang="ko-KR" sz="1600" dirty="0" smtClean="0"/>
              <a:t>annotation</a:t>
            </a:r>
          </a:p>
          <a:p>
            <a:r>
              <a:rPr lang="en-US" altLang="ko-KR" sz="1600" dirty="0"/>
              <a:t> 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실행파일 위에 정의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@</a:t>
            </a:r>
            <a:r>
              <a:rPr lang="en-US" altLang="ko-KR" sz="1600" dirty="0" err="1" smtClean="0"/>
              <a:t>ComponentScan</a:t>
            </a:r>
            <a:r>
              <a:rPr lang="en-US" altLang="ko-KR" sz="1600" dirty="0" smtClean="0"/>
              <a:t>( </a:t>
            </a:r>
            <a:r>
              <a:rPr lang="en-US" altLang="ko-KR" sz="1600" dirty="0" err="1" smtClean="0"/>
              <a:t>basePackages</a:t>
            </a:r>
            <a:r>
              <a:rPr lang="en-US" altLang="ko-KR" sz="1600" dirty="0" smtClean="0"/>
              <a:t>={“</a:t>
            </a:r>
            <a:r>
              <a:rPr lang="ko-KR" altLang="en-US" sz="1600" dirty="0" err="1" smtClean="0"/>
              <a:t>패키지명</a:t>
            </a:r>
            <a:r>
              <a:rPr lang="en-US" altLang="ko-KR" sz="1600" dirty="0" smtClean="0"/>
              <a:t>”,,,,, })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714356"/>
            <a:ext cx="1989336" cy="2124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자유형 5"/>
          <p:cNvSpPr/>
          <p:nvPr/>
        </p:nvSpPr>
        <p:spPr>
          <a:xfrm>
            <a:off x="1038200" y="723900"/>
            <a:ext cx="1211228" cy="1752600"/>
          </a:xfrm>
          <a:custGeom>
            <a:avLst/>
            <a:gdLst>
              <a:gd name="connsiteX0" fmla="*/ 523900 w 1211228"/>
              <a:gd name="connsiteY0" fmla="*/ 279400 h 1752600"/>
              <a:gd name="connsiteX1" fmla="*/ 466750 w 1211228"/>
              <a:gd name="connsiteY1" fmla="*/ 279400 h 1752600"/>
              <a:gd name="connsiteX2" fmla="*/ 333400 w 1211228"/>
              <a:gd name="connsiteY2" fmla="*/ 285750 h 1752600"/>
              <a:gd name="connsiteX3" fmla="*/ 181000 w 1211228"/>
              <a:gd name="connsiteY3" fmla="*/ 279400 h 1752600"/>
              <a:gd name="connsiteX4" fmla="*/ 66700 w 1211228"/>
              <a:gd name="connsiteY4" fmla="*/ 266700 h 1752600"/>
              <a:gd name="connsiteX5" fmla="*/ 34950 w 1211228"/>
              <a:gd name="connsiteY5" fmla="*/ 234950 h 1752600"/>
              <a:gd name="connsiteX6" fmla="*/ 15900 w 1211228"/>
              <a:gd name="connsiteY6" fmla="*/ 222250 h 1752600"/>
              <a:gd name="connsiteX7" fmla="*/ 3200 w 1211228"/>
              <a:gd name="connsiteY7" fmla="*/ 203200 h 1752600"/>
              <a:gd name="connsiteX8" fmla="*/ 28600 w 1211228"/>
              <a:gd name="connsiteY8" fmla="*/ 133350 h 1752600"/>
              <a:gd name="connsiteX9" fmla="*/ 54000 w 1211228"/>
              <a:gd name="connsiteY9" fmla="*/ 120650 h 1752600"/>
              <a:gd name="connsiteX10" fmla="*/ 73050 w 1211228"/>
              <a:gd name="connsiteY10" fmla="*/ 101600 h 1752600"/>
              <a:gd name="connsiteX11" fmla="*/ 117500 w 1211228"/>
              <a:gd name="connsiteY11" fmla="*/ 95250 h 1752600"/>
              <a:gd name="connsiteX12" fmla="*/ 193700 w 1211228"/>
              <a:gd name="connsiteY12" fmla="*/ 69850 h 1752600"/>
              <a:gd name="connsiteX13" fmla="*/ 250850 w 1211228"/>
              <a:gd name="connsiteY13" fmla="*/ 50800 h 1752600"/>
              <a:gd name="connsiteX14" fmla="*/ 269900 w 1211228"/>
              <a:gd name="connsiteY14" fmla="*/ 44450 h 1752600"/>
              <a:gd name="connsiteX15" fmla="*/ 314350 w 1211228"/>
              <a:gd name="connsiteY15" fmla="*/ 38100 h 1752600"/>
              <a:gd name="connsiteX16" fmla="*/ 333400 w 1211228"/>
              <a:gd name="connsiteY16" fmla="*/ 31750 h 1752600"/>
              <a:gd name="connsiteX17" fmla="*/ 365150 w 1211228"/>
              <a:gd name="connsiteY17" fmla="*/ 25400 h 1752600"/>
              <a:gd name="connsiteX18" fmla="*/ 396900 w 1211228"/>
              <a:gd name="connsiteY18" fmla="*/ 12700 h 1752600"/>
              <a:gd name="connsiteX19" fmla="*/ 447700 w 1211228"/>
              <a:gd name="connsiteY19" fmla="*/ 0 h 1752600"/>
              <a:gd name="connsiteX20" fmla="*/ 739800 w 1211228"/>
              <a:gd name="connsiteY20" fmla="*/ 6350 h 1752600"/>
              <a:gd name="connsiteX21" fmla="*/ 771550 w 1211228"/>
              <a:gd name="connsiteY21" fmla="*/ 12700 h 1752600"/>
              <a:gd name="connsiteX22" fmla="*/ 822350 w 1211228"/>
              <a:gd name="connsiteY22" fmla="*/ 19050 h 1752600"/>
              <a:gd name="connsiteX23" fmla="*/ 841400 w 1211228"/>
              <a:gd name="connsiteY23" fmla="*/ 25400 h 1752600"/>
              <a:gd name="connsiteX24" fmla="*/ 892200 w 1211228"/>
              <a:gd name="connsiteY24" fmla="*/ 50800 h 1752600"/>
              <a:gd name="connsiteX25" fmla="*/ 917600 w 1211228"/>
              <a:gd name="connsiteY25" fmla="*/ 57150 h 1752600"/>
              <a:gd name="connsiteX26" fmla="*/ 981100 w 1211228"/>
              <a:gd name="connsiteY26" fmla="*/ 82550 h 1752600"/>
              <a:gd name="connsiteX27" fmla="*/ 1031900 w 1211228"/>
              <a:gd name="connsiteY27" fmla="*/ 120650 h 1752600"/>
              <a:gd name="connsiteX28" fmla="*/ 1057300 w 1211228"/>
              <a:gd name="connsiteY28" fmla="*/ 146050 h 1752600"/>
              <a:gd name="connsiteX29" fmla="*/ 1076350 w 1211228"/>
              <a:gd name="connsiteY29" fmla="*/ 152400 h 1752600"/>
              <a:gd name="connsiteX30" fmla="*/ 1120800 w 1211228"/>
              <a:gd name="connsiteY30" fmla="*/ 196850 h 1752600"/>
              <a:gd name="connsiteX31" fmla="*/ 1146200 w 1211228"/>
              <a:gd name="connsiteY31" fmla="*/ 241300 h 1752600"/>
              <a:gd name="connsiteX32" fmla="*/ 1158900 w 1211228"/>
              <a:gd name="connsiteY32" fmla="*/ 279400 h 1752600"/>
              <a:gd name="connsiteX33" fmla="*/ 1177950 w 1211228"/>
              <a:gd name="connsiteY33" fmla="*/ 330200 h 1752600"/>
              <a:gd name="connsiteX34" fmla="*/ 1184300 w 1211228"/>
              <a:gd name="connsiteY34" fmla="*/ 355600 h 1752600"/>
              <a:gd name="connsiteX35" fmla="*/ 1197000 w 1211228"/>
              <a:gd name="connsiteY35" fmla="*/ 393700 h 1752600"/>
              <a:gd name="connsiteX36" fmla="*/ 1190650 w 1211228"/>
              <a:gd name="connsiteY36" fmla="*/ 457200 h 1752600"/>
              <a:gd name="connsiteX37" fmla="*/ 930300 w 1211228"/>
              <a:gd name="connsiteY37" fmla="*/ 463550 h 1752600"/>
              <a:gd name="connsiteX38" fmla="*/ 911250 w 1211228"/>
              <a:gd name="connsiteY38" fmla="*/ 469900 h 1752600"/>
              <a:gd name="connsiteX39" fmla="*/ 866800 w 1211228"/>
              <a:gd name="connsiteY39" fmla="*/ 546100 h 1752600"/>
              <a:gd name="connsiteX40" fmla="*/ 860450 w 1211228"/>
              <a:gd name="connsiteY40" fmla="*/ 1123950 h 1752600"/>
              <a:gd name="connsiteX41" fmla="*/ 854100 w 1211228"/>
              <a:gd name="connsiteY41" fmla="*/ 1206500 h 1752600"/>
              <a:gd name="connsiteX42" fmla="*/ 847750 w 1211228"/>
              <a:gd name="connsiteY42" fmla="*/ 1301750 h 1752600"/>
              <a:gd name="connsiteX43" fmla="*/ 841400 w 1211228"/>
              <a:gd name="connsiteY43" fmla="*/ 1682750 h 1752600"/>
              <a:gd name="connsiteX44" fmla="*/ 835050 w 1211228"/>
              <a:gd name="connsiteY44" fmla="*/ 1701800 h 1752600"/>
              <a:gd name="connsiteX45" fmla="*/ 828700 w 1211228"/>
              <a:gd name="connsiteY45" fmla="*/ 1752600 h 175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211228" h="1752600">
                <a:moveTo>
                  <a:pt x="523900" y="279400"/>
                </a:moveTo>
                <a:cubicBezTo>
                  <a:pt x="461955" y="294886"/>
                  <a:pt x="539304" y="279400"/>
                  <a:pt x="466750" y="279400"/>
                </a:cubicBezTo>
                <a:cubicBezTo>
                  <a:pt x="422250" y="279400"/>
                  <a:pt x="377850" y="283633"/>
                  <a:pt x="333400" y="285750"/>
                </a:cubicBezTo>
                <a:lnTo>
                  <a:pt x="181000" y="279400"/>
                </a:lnTo>
                <a:cubicBezTo>
                  <a:pt x="92691" y="274752"/>
                  <a:pt x="118191" y="279573"/>
                  <a:pt x="66700" y="266700"/>
                </a:cubicBezTo>
                <a:cubicBezTo>
                  <a:pt x="15900" y="232833"/>
                  <a:pt x="77283" y="277283"/>
                  <a:pt x="34950" y="234950"/>
                </a:cubicBezTo>
                <a:cubicBezTo>
                  <a:pt x="29554" y="229554"/>
                  <a:pt x="22250" y="226483"/>
                  <a:pt x="15900" y="222250"/>
                </a:cubicBezTo>
                <a:cubicBezTo>
                  <a:pt x="11667" y="215900"/>
                  <a:pt x="3891" y="210800"/>
                  <a:pt x="3200" y="203200"/>
                </a:cubicBezTo>
                <a:cubicBezTo>
                  <a:pt x="0" y="168001"/>
                  <a:pt x="3095" y="151568"/>
                  <a:pt x="28600" y="133350"/>
                </a:cubicBezTo>
                <a:cubicBezTo>
                  <a:pt x="36303" y="127848"/>
                  <a:pt x="46297" y="126152"/>
                  <a:pt x="54000" y="120650"/>
                </a:cubicBezTo>
                <a:cubicBezTo>
                  <a:pt x="61308" y="115430"/>
                  <a:pt x="64712" y="104935"/>
                  <a:pt x="73050" y="101600"/>
                </a:cubicBezTo>
                <a:cubicBezTo>
                  <a:pt x="86947" y="96041"/>
                  <a:pt x="102683" y="97367"/>
                  <a:pt x="117500" y="95250"/>
                </a:cubicBezTo>
                <a:cubicBezTo>
                  <a:pt x="176389" y="59916"/>
                  <a:pt x="119684" y="88354"/>
                  <a:pt x="193700" y="69850"/>
                </a:cubicBezTo>
                <a:cubicBezTo>
                  <a:pt x="213181" y="64980"/>
                  <a:pt x="231800" y="57150"/>
                  <a:pt x="250850" y="50800"/>
                </a:cubicBezTo>
                <a:cubicBezTo>
                  <a:pt x="257200" y="48683"/>
                  <a:pt x="263274" y="45397"/>
                  <a:pt x="269900" y="44450"/>
                </a:cubicBezTo>
                <a:lnTo>
                  <a:pt x="314350" y="38100"/>
                </a:lnTo>
                <a:cubicBezTo>
                  <a:pt x="320700" y="35983"/>
                  <a:pt x="326906" y="33373"/>
                  <a:pt x="333400" y="31750"/>
                </a:cubicBezTo>
                <a:cubicBezTo>
                  <a:pt x="343871" y="29132"/>
                  <a:pt x="354812" y="28501"/>
                  <a:pt x="365150" y="25400"/>
                </a:cubicBezTo>
                <a:cubicBezTo>
                  <a:pt x="376068" y="22125"/>
                  <a:pt x="386227" y="16702"/>
                  <a:pt x="396900" y="12700"/>
                </a:cubicBezTo>
                <a:cubicBezTo>
                  <a:pt x="419215" y="4332"/>
                  <a:pt x="420631" y="5414"/>
                  <a:pt x="447700" y="0"/>
                </a:cubicBezTo>
                <a:lnTo>
                  <a:pt x="739800" y="6350"/>
                </a:lnTo>
                <a:cubicBezTo>
                  <a:pt x="750585" y="6773"/>
                  <a:pt x="760883" y="11059"/>
                  <a:pt x="771550" y="12700"/>
                </a:cubicBezTo>
                <a:cubicBezTo>
                  <a:pt x="788417" y="15295"/>
                  <a:pt x="805417" y="16933"/>
                  <a:pt x="822350" y="19050"/>
                </a:cubicBezTo>
                <a:cubicBezTo>
                  <a:pt x="828700" y="21167"/>
                  <a:pt x="835306" y="22630"/>
                  <a:pt x="841400" y="25400"/>
                </a:cubicBezTo>
                <a:cubicBezTo>
                  <a:pt x="858635" y="33234"/>
                  <a:pt x="873833" y="46208"/>
                  <a:pt x="892200" y="50800"/>
                </a:cubicBezTo>
                <a:cubicBezTo>
                  <a:pt x="900667" y="52917"/>
                  <a:pt x="909497" y="53909"/>
                  <a:pt x="917600" y="57150"/>
                </a:cubicBezTo>
                <a:cubicBezTo>
                  <a:pt x="994110" y="87754"/>
                  <a:pt x="923115" y="68054"/>
                  <a:pt x="981100" y="82550"/>
                </a:cubicBezTo>
                <a:cubicBezTo>
                  <a:pt x="998033" y="95250"/>
                  <a:pt x="1016933" y="105683"/>
                  <a:pt x="1031900" y="120650"/>
                </a:cubicBezTo>
                <a:cubicBezTo>
                  <a:pt x="1040367" y="129117"/>
                  <a:pt x="1047557" y="139090"/>
                  <a:pt x="1057300" y="146050"/>
                </a:cubicBezTo>
                <a:cubicBezTo>
                  <a:pt x="1062747" y="149941"/>
                  <a:pt x="1070000" y="150283"/>
                  <a:pt x="1076350" y="152400"/>
                </a:cubicBezTo>
                <a:cubicBezTo>
                  <a:pt x="1091167" y="167217"/>
                  <a:pt x="1115718" y="176522"/>
                  <a:pt x="1120800" y="196850"/>
                </a:cubicBezTo>
                <a:cubicBezTo>
                  <a:pt x="1129328" y="230962"/>
                  <a:pt x="1120979" y="216079"/>
                  <a:pt x="1146200" y="241300"/>
                </a:cubicBezTo>
                <a:cubicBezTo>
                  <a:pt x="1150433" y="254000"/>
                  <a:pt x="1153928" y="266971"/>
                  <a:pt x="1158900" y="279400"/>
                </a:cubicBezTo>
                <a:cubicBezTo>
                  <a:pt x="1165610" y="296175"/>
                  <a:pt x="1172973" y="312780"/>
                  <a:pt x="1177950" y="330200"/>
                </a:cubicBezTo>
                <a:cubicBezTo>
                  <a:pt x="1180348" y="338591"/>
                  <a:pt x="1181792" y="347241"/>
                  <a:pt x="1184300" y="355600"/>
                </a:cubicBezTo>
                <a:cubicBezTo>
                  <a:pt x="1188147" y="368422"/>
                  <a:pt x="1197000" y="393700"/>
                  <a:pt x="1197000" y="393700"/>
                </a:cubicBezTo>
                <a:cubicBezTo>
                  <a:pt x="1194883" y="414867"/>
                  <a:pt x="1211228" y="451810"/>
                  <a:pt x="1190650" y="457200"/>
                </a:cubicBezTo>
                <a:cubicBezTo>
                  <a:pt x="1106673" y="479194"/>
                  <a:pt x="1017020" y="459608"/>
                  <a:pt x="930300" y="463550"/>
                </a:cubicBezTo>
                <a:cubicBezTo>
                  <a:pt x="923613" y="463854"/>
                  <a:pt x="917600" y="467783"/>
                  <a:pt x="911250" y="469900"/>
                </a:cubicBezTo>
                <a:cubicBezTo>
                  <a:pt x="864046" y="517104"/>
                  <a:pt x="876103" y="490284"/>
                  <a:pt x="866800" y="546100"/>
                </a:cubicBezTo>
                <a:cubicBezTo>
                  <a:pt x="864683" y="738717"/>
                  <a:pt x="864154" y="931357"/>
                  <a:pt x="860450" y="1123950"/>
                </a:cubicBezTo>
                <a:cubicBezTo>
                  <a:pt x="859919" y="1151543"/>
                  <a:pt x="856066" y="1178972"/>
                  <a:pt x="854100" y="1206500"/>
                </a:cubicBezTo>
                <a:cubicBezTo>
                  <a:pt x="851833" y="1238240"/>
                  <a:pt x="849867" y="1270000"/>
                  <a:pt x="847750" y="1301750"/>
                </a:cubicBezTo>
                <a:cubicBezTo>
                  <a:pt x="845633" y="1428750"/>
                  <a:pt x="845430" y="1555796"/>
                  <a:pt x="841400" y="1682750"/>
                </a:cubicBezTo>
                <a:cubicBezTo>
                  <a:pt x="841188" y="1689440"/>
                  <a:pt x="836889" y="1695364"/>
                  <a:pt x="835050" y="1701800"/>
                </a:cubicBezTo>
                <a:cubicBezTo>
                  <a:pt x="826647" y="1731212"/>
                  <a:pt x="828700" y="1722549"/>
                  <a:pt x="828700" y="175260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928794" y="1571612"/>
            <a:ext cx="5444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실행파일이 존재하는 하위 패키지들을 </a:t>
            </a:r>
            <a:r>
              <a:rPr lang="en-US" altLang="ko-KR" sz="1400" dirty="0" smtClean="0"/>
              <a:t>component-scan</a:t>
            </a:r>
            <a:r>
              <a:rPr lang="ko-KR" altLang="en-US" sz="1400" dirty="0" smtClean="0"/>
              <a:t>을 수행</a:t>
            </a:r>
            <a:endParaRPr lang="ko-KR" altLang="en-US" sz="1400" dirty="0"/>
          </a:p>
        </p:txBody>
      </p:sp>
      <p:sp>
        <p:nvSpPr>
          <p:cNvPr id="8" name="오른쪽 화살표 7"/>
          <p:cNvSpPr/>
          <p:nvPr/>
        </p:nvSpPr>
        <p:spPr>
          <a:xfrm rot="10800000">
            <a:off x="1285852" y="2643182"/>
            <a:ext cx="500066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928794" y="2571744"/>
            <a:ext cx="6866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실행파일이 존재하는 하위 패키지가 아니므로 </a:t>
            </a:r>
            <a:r>
              <a:rPr lang="en-US" altLang="ko-KR" sz="1400" dirty="0" smtClean="0"/>
              <a:t>component-scan</a:t>
            </a:r>
            <a:r>
              <a:rPr lang="ko-KR" altLang="en-US" sz="1400" dirty="0" smtClean="0"/>
              <a:t>을 수행하지 않는다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- </a:t>
            </a:r>
            <a:r>
              <a:rPr lang="ko-KR" altLang="en-US" sz="1400" dirty="0" smtClean="0"/>
              <a:t>해당 </a:t>
            </a:r>
            <a:r>
              <a:rPr lang="en-US" altLang="ko-KR" sz="1400" dirty="0" smtClean="0"/>
              <a:t>class</a:t>
            </a:r>
            <a:r>
              <a:rPr lang="ko-KR" altLang="en-US" sz="1400" dirty="0" smtClean="0"/>
              <a:t>를 사용하면 참조할 수 없으므로 </a:t>
            </a:r>
            <a:r>
              <a:rPr lang="en-US" altLang="ko-KR" sz="1400" dirty="0" smtClean="0"/>
              <a:t>error</a:t>
            </a:r>
            <a:r>
              <a:rPr lang="ko-KR" altLang="en-US" sz="1400" dirty="0" smtClean="0"/>
              <a:t>가 발생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/>
          <p:nvPr/>
        </p:nvCxnSpPr>
        <p:spPr>
          <a:xfrm rot="5400000">
            <a:off x="3964777" y="3393281"/>
            <a:ext cx="500066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86248" y="3143248"/>
            <a:ext cx="4814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Spring Container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Bean</a:t>
            </a:r>
            <a:r>
              <a:rPr lang="ko-KR" altLang="en-US" sz="1400" dirty="0" smtClean="0"/>
              <a:t>을 생성</a:t>
            </a:r>
            <a:r>
              <a:rPr lang="ko-KR" altLang="en-US" sz="1400" dirty="0"/>
              <a:t>하</a:t>
            </a:r>
            <a:r>
              <a:rPr lang="ko-KR" altLang="en-US" sz="1400" dirty="0" smtClean="0"/>
              <a:t>고 사용하기위해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기본 </a:t>
            </a:r>
            <a:r>
              <a:rPr lang="ko-KR" altLang="en-US" sz="1400" dirty="0" err="1" smtClean="0"/>
              <a:t>패키지이외에</a:t>
            </a:r>
            <a:r>
              <a:rPr lang="ko-KR" altLang="en-US" sz="1400" dirty="0" smtClean="0"/>
              <a:t> 패키지들을 검색하도록 설정하는  것</a:t>
            </a:r>
            <a:endParaRPr lang="en-US" altLang="ko-KR" sz="1400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5448643"/>
            <a:ext cx="4143404" cy="561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직선 화살표 연결선 16"/>
          <p:cNvCxnSpPr/>
          <p:nvPr/>
        </p:nvCxnSpPr>
        <p:spPr>
          <a:xfrm rot="5400000">
            <a:off x="250001" y="5179231"/>
            <a:ext cx="42862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214290"/>
            <a:ext cx="8866530" cy="5539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*@Component</a:t>
            </a:r>
          </a:p>
          <a:p>
            <a:r>
              <a:rPr lang="en-US" altLang="ko-KR" sz="1600" dirty="0" smtClean="0"/>
              <a:t> - Spring Container</a:t>
            </a:r>
            <a:r>
              <a:rPr lang="ko-KR" altLang="en-US" sz="1600" dirty="0" smtClean="0"/>
              <a:t>가 </a:t>
            </a:r>
            <a:r>
              <a:rPr lang="en-US" altLang="ko-KR" sz="1600" dirty="0" smtClean="0"/>
              <a:t>bean</a:t>
            </a:r>
            <a:r>
              <a:rPr lang="ko-KR" altLang="en-US" sz="1600" dirty="0" smtClean="0"/>
              <a:t>으로 생성할 수 있도록 설정할 때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@Controller, @Service, @Repository </a:t>
            </a:r>
            <a:r>
              <a:rPr lang="ko-KR" altLang="en-US" sz="1600" dirty="0" smtClean="0"/>
              <a:t>등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bean</a:t>
            </a:r>
            <a:r>
              <a:rPr lang="ko-KR" altLang="en-US" sz="1600" dirty="0" smtClean="0"/>
              <a:t>을 식별하기 좋게 만들 수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class</a:t>
            </a:r>
            <a:r>
              <a:rPr lang="ko-KR" altLang="en-US" sz="1600" dirty="0" smtClean="0"/>
              <a:t>위 정의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@Component – </a:t>
            </a:r>
            <a:r>
              <a:rPr lang="ko-KR" altLang="en-US" sz="1600" dirty="0" smtClean="0"/>
              <a:t>유일한 </a:t>
            </a:r>
            <a:r>
              <a:rPr lang="ko-KR" altLang="en-US" sz="1600" dirty="0" err="1" smtClean="0"/>
              <a:t>클래스명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일때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@Component(“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”) – </a:t>
            </a:r>
            <a:r>
              <a:rPr lang="ko-KR" altLang="en-US" sz="1600" dirty="0" smtClean="0"/>
              <a:t>패키지는 다르나 같은 이름의 클래스가 존재할 때 </a:t>
            </a:r>
            <a:r>
              <a:rPr lang="ko-KR" altLang="en-US" sz="1600" dirty="0" err="1" smtClean="0"/>
              <a:t>식별하기위한</a:t>
            </a:r>
            <a:r>
              <a:rPr lang="ko-KR" altLang="en-US" sz="1600" dirty="0" smtClean="0"/>
              <a:t> 이름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*@</a:t>
            </a:r>
            <a:r>
              <a:rPr lang="en-US" altLang="ko-KR" sz="1600" dirty="0" err="1" smtClean="0"/>
              <a:t>Autowired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bean </a:t>
            </a:r>
            <a:r>
              <a:rPr lang="ko-KR" altLang="en-US" sz="1600" dirty="0" smtClean="0"/>
              <a:t>의 의존성 주입을받을 대 사용하는 </a:t>
            </a:r>
            <a:r>
              <a:rPr lang="en-US" altLang="ko-KR" sz="1600" dirty="0" smtClean="0"/>
              <a:t>annotation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           </a:t>
            </a:r>
            <a:endParaRPr lang="ko-KR" altLang="en-US" sz="1600" dirty="0"/>
          </a:p>
        </p:txBody>
      </p:sp>
      <p:cxnSp>
        <p:nvCxnSpPr>
          <p:cNvPr id="5" name="직선 화살표 연결선 4"/>
          <p:cNvCxnSpPr/>
          <p:nvPr/>
        </p:nvCxnSpPr>
        <p:spPr>
          <a:xfrm rot="5400000" flipH="1" flipV="1">
            <a:off x="428596" y="1071546"/>
            <a:ext cx="57150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5720" y="1643050"/>
            <a:ext cx="41107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WebApplicationContext</a:t>
            </a:r>
            <a:r>
              <a:rPr lang="ko-KR" altLang="en-US" sz="1600" dirty="0" smtClean="0"/>
              <a:t>에게</a:t>
            </a:r>
            <a:endParaRPr lang="en-US" altLang="ko-KR" sz="1600" dirty="0" smtClean="0"/>
          </a:p>
          <a:p>
            <a:r>
              <a:rPr lang="en-US" altLang="ko-KR" sz="1600" dirty="0" smtClean="0"/>
              <a:t>Controller </a:t>
            </a:r>
            <a:r>
              <a:rPr lang="ko-KR" altLang="en-US" sz="1600" dirty="0" smtClean="0"/>
              <a:t>역할을 수행하는 </a:t>
            </a:r>
            <a:r>
              <a:rPr lang="en-US" altLang="ko-KR" sz="1600" dirty="0" smtClean="0"/>
              <a:t>bean</a:t>
            </a:r>
            <a:r>
              <a:rPr lang="ko-KR" altLang="en-US" sz="1600" dirty="0" smtClean="0"/>
              <a:t>으로 생성</a:t>
            </a:r>
            <a:endParaRPr lang="ko-KR" altLang="en-US" sz="1600" dirty="0"/>
          </a:p>
        </p:txBody>
      </p:sp>
      <p:cxnSp>
        <p:nvCxnSpPr>
          <p:cNvPr id="10" name="직선 화살표 연결선 9"/>
          <p:cNvCxnSpPr/>
          <p:nvPr/>
        </p:nvCxnSpPr>
        <p:spPr>
          <a:xfrm rot="5400000" flipH="1" flipV="1">
            <a:off x="1678761" y="1107265"/>
            <a:ext cx="428628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62271" y="1357298"/>
            <a:ext cx="3395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업무로직을</a:t>
            </a:r>
            <a:r>
              <a:rPr lang="ko-KR" altLang="en-US" sz="1600" dirty="0" smtClean="0"/>
              <a:t> 처리는  </a:t>
            </a:r>
            <a:r>
              <a:rPr lang="en-US" altLang="ko-KR" sz="1600" dirty="0" smtClean="0"/>
              <a:t>bean</a:t>
            </a:r>
            <a:r>
              <a:rPr lang="ko-KR" altLang="en-US" sz="1600" dirty="0" smtClean="0"/>
              <a:t>으로 생성</a:t>
            </a:r>
            <a:endParaRPr lang="ko-KR" altLang="en-US" sz="1600" dirty="0"/>
          </a:p>
        </p:txBody>
      </p:sp>
      <p:cxnSp>
        <p:nvCxnSpPr>
          <p:cNvPr id="14" name="직선 화살표 연결선 13"/>
          <p:cNvCxnSpPr/>
          <p:nvPr/>
        </p:nvCxnSpPr>
        <p:spPr>
          <a:xfrm rot="5400000" flipH="1" flipV="1">
            <a:off x="3000364" y="1000108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76717" y="1090182"/>
            <a:ext cx="2985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데이터 처리 역할을 하는 </a:t>
            </a:r>
            <a:r>
              <a:rPr lang="en-US" altLang="ko-KR" sz="1600" dirty="0" smtClean="0"/>
              <a:t>bean</a:t>
            </a:r>
            <a:endParaRPr lang="ko-KR" altLang="en-US" sz="1600" dirty="0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6858016" y="4000504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29322" y="4214818"/>
            <a:ext cx="1829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@Qualifier</a:t>
            </a:r>
            <a:r>
              <a:rPr lang="ko-KR" altLang="en-US" sz="1400" dirty="0" smtClean="0"/>
              <a:t>에서 식별</a:t>
            </a:r>
            <a:endParaRPr lang="ko-KR" altLang="en-US" sz="1400" dirty="0"/>
          </a:p>
        </p:txBody>
      </p:sp>
      <p:sp>
        <p:nvSpPr>
          <p:cNvPr id="20" name="자유형 19"/>
          <p:cNvSpPr/>
          <p:nvPr/>
        </p:nvSpPr>
        <p:spPr>
          <a:xfrm>
            <a:off x="76200" y="1058689"/>
            <a:ext cx="438150" cy="4192761"/>
          </a:xfrm>
          <a:custGeom>
            <a:avLst/>
            <a:gdLst>
              <a:gd name="connsiteX0" fmla="*/ 171450 w 438150"/>
              <a:gd name="connsiteY0" fmla="*/ 4192761 h 4192761"/>
              <a:gd name="connsiteX1" fmla="*/ 152400 w 438150"/>
              <a:gd name="connsiteY1" fmla="*/ 4065761 h 4192761"/>
              <a:gd name="connsiteX2" fmla="*/ 127000 w 438150"/>
              <a:gd name="connsiteY2" fmla="*/ 3983211 h 4192761"/>
              <a:gd name="connsiteX3" fmla="*/ 114300 w 438150"/>
              <a:gd name="connsiteY3" fmla="*/ 3907011 h 4192761"/>
              <a:gd name="connsiteX4" fmla="*/ 101600 w 438150"/>
              <a:gd name="connsiteY4" fmla="*/ 3862561 h 4192761"/>
              <a:gd name="connsiteX5" fmla="*/ 82550 w 438150"/>
              <a:gd name="connsiteY5" fmla="*/ 3748261 h 4192761"/>
              <a:gd name="connsiteX6" fmla="*/ 57150 w 438150"/>
              <a:gd name="connsiteY6" fmla="*/ 3653011 h 4192761"/>
              <a:gd name="connsiteX7" fmla="*/ 50800 w 438150"/>
              <a:gd name="connsiteY7" fmla="*/ 3564111 h 4192761"/>
              <a:gd name="connsiteX8" fmla="*/ 38100 w 438150"/>
              <a:gd name="connsiteY8" fmla="*/ 3532361 h 4192761"/>
              <a:gd name="connsiteX9" fmla="*/ 31750 w 438150"/>
              <a:gd name="connsiteY9" fmla="*/ 3481561 h 4192761"/>
              <a:gd name="connsiteX10" fmla="*/ 25400 w 438150"/>
              <a:gd name="connsiteY10" fmla="*/ 3443461 h 4192761"/>
              <a:gd name="connsiteX11" fmla="*/ 19050 w 438150"/>
              <a:gd name="connsiteY11" fmla="*/ 3354561 h 4192761"/>
              <a:gd name="connsiteX12" fmla="*/ 6350 w 438150"/>
              <a:gd name="connsiteY12" fmla="*/ 3322811 h 4192761"/>
              <a:gd name="connsiteX13" fmla="*/ 0 w 438150"/>
              <a:gd name="connsiteY13" fmla="*/ 3195811 h 4192761"/>
              <a:gd name="connsiteX14" fmla="*/ 6350 w 438150"/>
              <a:gd name="connsiteY14" fmla="*/ 1036811 h 4192761"/>
              <a:gd name="connsiteX15" fmla="*/ 19050 w 438150"/>
              <a:gd name="connsiteY15" fmla="*/ 884411 h 4192761"/>
              <a:gd name="connsiteX16" fmla="*/ 25400 w 438150"/>
              <a:gd name="connsiteY16" fmla="*/ 865361 h 4192761"/>
              <a:gd name="connsiteX17" fmla="*/ 31750 w 438150"/>
              <a:gd name="connsiteY17" fmla="*/ 839961 h 4192761"/>
              <a:gd name="connsiteX18" fmla="*/ 44450 w 438150"/>
              <a:gd name="connsiteY18" fmla="*/ 732011 h 4192761"/>
              <a:gd name="connsiteX19" fmla="*/ 57150 w 438150"/>
              <a:gd name="connsiteY19" fmla="*/ 693911 h 4192761"/>
              <a:gd name="connsiteX20" fmla="*/ 69850 w 438150"/>
              <a:gd name="connsiteY20" fmla="*/ 560561 h 4192761"/>
              <a:gd name="connsiteX21" fmla="*/ 88900 w 438150"/>
              <a:gd name="connsiteY21" fmla="*/ 484361 h 4192761"/>
              <a:gd name="connsiteX22" fmla="*/ 107950 w 438150"/>
              <a:gd name="connsiteY22" fmla="*/ 382761 h 4192761"/>
              <a:gd name="connsiteX23" fmla="*/ 120650 w 438150"/>
              <a:gd name="connsiteY23" fmla="*/ 344661 h 4192761"/>
              <a:gd name="connsiteX24" fmla="*/ 133350 w 438150"/>
              <a:gd name="connsiteY24" fmla="*/ 325611 h 4192761"/>
              <a:gd name="connsiteX25" fmla="*/ 152400 w 438150"/>
              <a:gd name="connsiteY25" fmla="*/ 293861 h 4192761"/>
              <a:gd name="connsiteX26" fmla="*/ 177800 w 438150"/>
              <a:gd name="connsiteY26" fmla="*/ 262111 h 4192761"/>
              <a:gd name="connsiteX27" fmla="*/ 228600 w 438150"/>
              <a:gd name="connsiteY27" fmla="*/ 211311 h 4192761"/>
              <a:gd name="connsiteX28" fmla="*/ 247650 w 438150"/>
              <a:gd name="connsiteY28" fmla="*/ 173211 h 4192761"/>
              <a:gd name="connsiteX29" fmla="*/ 266700 w 438150"/>
              <a:gd name="connsiteY29" fmla="*/ 160511 h 4192761"/>
              <a:gd name="connsiteX30" fmla="*/ 298450 w 438150"/>
              <a:gd name="connsiteY30" fmla="*/ 116061 h 4192761"/>
              <a:gd name="connsiteX31" fmla="*/ 323850 w 438150"/>
              <a:gd name="connsiteY31" fmla="*/ 97011 h 4192761"/>
              <a:gd name="connsiteX32" fmla="*/ 336550 w 438150"/>
              <a:gd name="connsiteY32" fmla="*/ 77961 h 4192761"/>
              <a:gd name="connsiteX33" fmla="*/ 374650 w 438150"/>
              <a:gd name="connsiteY33" fmla="*/ 52561 h 4192761"/>
              <a:gd name="connsiteX34" fmla="*/ 419100 w 438150"/>
              <a:gd name="connsiteY34" fmla="*/ 20811 h 4192761"/>
              <a:gd name="connsiteX35" fmla="*/ 438150 w 438150"/>
              <a:gd name="connsiteY35" fmla="*/ 1761 h 4192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38150" h="4192761">
                <a:moveTo>
                  <a:pt x="171450" y="4192761"/>
                </a:moveTo>
                <a:cubicBezTo>
                  <a:pt x="165100" y="4150428"/>
                  <a:pt x="160195" y="4107852"/>
                  <a:pt x="152400" y="4065761"/>
                </a:cubicBezTo>
                <a:cubicBezTo>
                  <a:pt x="136884" y="3981975"/>
                  <a:pt x="143824" y="4058920"/>
                  <a:pt x="127000" y="3983211"/>
                </a:cubicBezTo>
                <a:cubicBezTo>
                  <a:pt x="121414" y="3958074"/>
                  <a:pt x="121374" y="3931771"/>
                  <a:pt x="114300" y="3907011"/>
                </a:cubicBezTo>
                <a:cubicBezTo>
                  <a:pt x="110067" y="3892194"/>
                  <a:pt x="105337" y="3877510"/>
                  <a:pt x="101600" y="3862561"/>
                </a:cubicBezTo>
                <a:cubicBezTo>
                  <a:pt x="92205" y="3824981"/>
                  <a:pt x="90653" y="3786076"/>
                  <a:pt x="82550" y="3748261"/>
                </a:cubicBezTo>
                <a:cubicBezTo>
                  <a:pt x="75505" y="3715386"/>
                  <a:pt x="66353" y="3685221"/>
                  <a:pt x="57150" y="3653011"/>
                </a:cubicBezTo>
                <a:cubicBezTo>
                  <a:pt x="55033" y="3623378"/>
                  <a:pt x="55433" y="3593456"/>
                  <a:pt x="50800" y="3564111"/>
                </a:cubicBezTo>
                <a:cubicBezTo>
                  <a:pt x="49022" y="3552852"/>
                  <a:pt x="40663" y="3543468"/>
                  <a:pt x="38100" y="3532361"/>
                </a:cubicBezTo>
                <a:cubicBezTo>
                  <a:pt x="34263" y="3515733"/>
                  <a:pt x="34163" y="3498455"/>
                  <a:pt x="31750" y="3481561"/>
                </a:cubicBezTo>
                <a:cubicBezTo>
                  <a:pt x="29929" y="3468815"/>
                  <a:pt x="27517" y="3456161"/>
                  <a:pt x="25400" y="3443461"/>
                </a:cubicBezTo>
                <a:cubicBezTo>
                  <a:pt x="23283" y="3413828"/>
                  <a:pt x="23683" y="3383906"/>
                  <a:pt x="19050" y="3354561"/>
                </a:cubicBezTo>
                <a:cubicBezTo>
                  <a:pt x="17272" y="3343302"/>
                  <a:pt x="7708" y="3334128"/>
                  <a:pt x="6350" y="3322811"/>
                </a:cubicBezTo>
                <a:cubicBezTo>
                  <a:pt x="1300" y="3280727"/>
                  <a:pt x="2117" y="3238144"/>
                  <a:pt x="0" y="3195811"/>
                </a:cubicBezTo>
                <a:cubicBezTo>
                  <a:pt x="2117" y="2476144"/>
                  <a:pt x="2330" y="1756470"/>
                  <a:pt x="6350" y="1036811"/>
                </a:cubicBezTo>
                <a:cubicBezTo>
                  <a:pt x="6575" y="996551"/>
                  <a:pt x="8734" y="930831"/>
                  <a:pt x="19050" y="884411"/>
                </a:cubicBezTo>
                <a:cubicBezTo>
                  <a:pt x="20502" y="877877"/>
                  <a:pt x="23561" y="871797"/>
                  <a:pt x="25400" y="865361"/>
                </a:cubicBezTo>
                <a:cubicBezTo>
                  <a:pt x="27798" y="856970"/>
                  <a:pt x="29633" y="848428"/>
                  <a:pt x="31750" y="839961"/>
                </a:cubicBezTo>
                <a:cubicBezTo>
                  <a:pt x="32444" y="833713"/>
                  <a:pt x="42436" y="741410"/>
                  <a:pt x="44450" y="732011"/>
                </a:cubicBezTo>
                <a:cubicBezTo>
                  <a:pt x="47255" y="718921"/>
                  <a:pt x="52917" y="706611"/>
                  <a:pt x="57150" y="693911"/>
                </a:cubicBezTo>
                <a:cubicBezTo>
                  <a:pt x="58882" y="671397"/>
                  <a:pt x="63742" y="591102"/>
                  <a:pt x="69850" y="560561"/>
                </a:cubicBezTo>
                <a:cubicBezTo>
                  <a:pt x="74985" y="534888"/>
                  <a:pt x="85653" y="510341"/>
                  <a:pt x="88900" y="484361"/>
                </a:cubicBezTo>
                <a:cubicBezTo>
                  <a:pt x="94122" y="442583"/>
                  <a:pt x="94479" y="423174"/>
                  <a:pt x="107950" y="382761"/>
                </a:cubicBezTo>
                <a:cubicBezTo>
                  <a:pt x="112183" y="370061"/>
                  <a:pt x="113224" y="355800"/>
                  <a:pt x="120650" y="344661"/>
                </a:cubicBezTo>
                <a:cubicBezTo>
                  <a:pt x="124883" y="338311"/>
                  <a:pt x="129305" y="332083"/>
                  <a:pt x="133350" y="325611"/>
                </a:cubicBezTo>
                <a:cubicBezTo>
                  <a:pt x="139891" y="315145"/>
                  <a:pt x="145322" y="303972"/>
                  <a:pt x="152400" y="293861"/>
                </a:cubicBezTo>
                <a:cubicBezTo>
                  <a:pt x="160172" y="282758"/>
                  <a:pt x="168607" y="272070"/>
                  <a:pt x="177800" y="262111"/>
                </a:cubicBezTo>
                <a:cubicBezTo>
                  <a:pt x="194043" y="244514"/>
                  <a:pt x="228600" y="211311"/>
                  <a:pt x="228600" y="211311"/>
                </a:cubicBezTo>
                <a:cubicBezTo>
                  <a:pt x="233765" y="195817"/>
                  <a:pt x="235340" y="185521"/>
                  <a:pt x="247650" y="173211"/>
                </a:cubicBezTo>
                <a:cubicBezTo>
                  <a:pt x="253046" y="167815"/>
                  <a:pt x="260350" y="164744"/>
                  <a:pt x="266700" y="160511"/>
                </a:cubicBezTo>
                <a:cubicBezTo>
                  <a:pt x="273911" y="149694"/>
                  <a:pt x="290574" y="123937"/>
                  <a:pt x="298450" y="116061"/>
                </a:cubicBezTo>
                <a:cubicBezTo>
                  <a:pt x="305934" y="108577"/>
                  <a:pt x="316366" y="104495"/>
                  <a:pt x="323850" y="97011"/>
                </a:cubicBezTo>
                <a:cubicBezTo>
                  <a:pt x="329246" y="91615"/>
                  <a:pt x="330807" y="82987"/>
                  <a:pt x="336550" y="77961"/>
                </a:cubicBezTo>
                <a:cubicBezTo>
                  <a:pt x="348037" y="67910"/>
                  <a:pt x="363857" y="63354"/>
                  <a:pt x="374650" y="52561"/>
                </a:cubicBezTo>
                <a:cubicBezTo>
                  <a:pt x="400393" y="26818"/>
                  <a:pt x="385668" y="37527"/>
                  <a:pt x="419100" y="20811"/>
                </a:cubicBezTo>
                <a:cubicBezTo>
                  <a:pt x="432974" y="0"/>
                  <a:pt x="424168" y="1761"/>
                  <a:pt x="438150" y="1761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21429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21429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21429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716</Words>
  <Application>Microsoft Office PowerPoint</Application>
  <PresentationFormat>화면 슬라이드 쇼(4:3)</PresentationFormat>
  <Paragraphs>144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27</cp:revision>
  <dcterms:created xsi:type="dcterms:W3CDTF">2025-06-26T23:59:08Z</dcterms:created>
  <dcterms:modified xsi:type="dcterms:W3CDTF">2025-06-27T05:42:45Z</dcterms:modified>
</cp:coreProperties>
</file>