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237744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64"/>
    <p:restoredTop sz="94703"/>
  </p:normalViewPr>
  <p:slideViewPr>
    <p:cSldViewPr snapToGrid="0">
      <p:cViewPr>
        <p:scale>
          <a:sx n="30" d="100"/>
          <a:sy n="30" d="100"/>
        </p:scale>
        <p:origin x="38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067A0-B807-594B-857C-0B1CA98D0658}" type="datetimeFigureOut">
              <a:rPr lang="en-US" smtClean="0"/>
              <a:t>8/24/25</a:t>
            </a:fld>
            <a:endParaRPr lang="en-US"/>
          </a:p>
        </p:txBody>
      </p:sp>
      <p:sp>
        <p:nvSpPr>
          <p:cNvPr id="4" name="Slide Image Placeholder 3"/>
          <p:cNvSpPr>
            <a:spLocks noGrp="1" noRot="1" noChangeAspect="1"/>
          </p:cNvSpPr>
          <p:nvPr>
            <p:ph type="sldImg" idx="2"/>
          </p:nvPr>
        </p:nvSpPr>
        <p:spPr>
          <a:xfrm>
            <a:off x="2373313" y="1143000"/>
            <a:ext cx="21113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EF701-04F6-E543-8548-391576F93BF0}" type="slidenum">
              <a:rPr lang="en-US" smtClean="0"/>
              <a:t>‹#›</a:t>
            </a:fld>
            <a:endParaRPr lang="en-US"/>
          </a:p>
        </p:txBody>
      </p:sp>
    </p:spTree>
    <p:extLst>
      <p:ext uri="{BB962C8B-B14F-4D97-AF65-F5344CB8AC3E}">
        <p14:creationId xmlns:p14="http://schemas.microsoft.com/office/powerpoint/2010/main" val="1132287148"/>
      </p:ext>
    </p:extLst>
  </p:cSld>
  <p:clrMap bg1="lt1" tx1="dk1" bg2="lt2" tx2="dk2" accent1="accent1" accent2="accent2" accent3="accent3" accent4="accent4" accent5="accent5" accent6="accent6" hlink="hlink" folHlink="folHlink"/>
  <p:notesStyle>
    <a:lvl1pPr marL="0" algn="l" defTabSz="2808861" rtl="0" eaLnBrk="1" latinLnBrk="0" hangingPunct="1">
      <a:defRPr sz="3686" kern="1200">
        <a:solidFill>
          <a:schemeClr val="tx1"/>
        </a:solidFill>
        <a:latin typeface="+mn-lt"/>
        <a:ea typeface="+mn-ea"/>
        <a:cs typeface="+mn-cs"/>
      </a:defRPr>
    </a:lvl1pPr>
    <a:lvl2pPr marL="1404431" algn="l" defTabSz="2808861" rtl="0" eaLnBrk="1" latinLnBrk="0" hangingPunct="1">
      <a:defRPr sz="3686" kern="1200">
        <a:solidFill>
          <a:schemeClr val="tx1"/>
        </a:solidFill>
        <a:latin typeface="+mn-lt"/>
        <a:ea typeface="+mn-ea"/>
        <a:cs typeface="+mn-cs"/>
      </a:defRPr>
    </a:lvl2pPr>
    <a:lvl3pPr marL="2808861" algn="l" defTabSz="2808861" rtl="0" eaLnBrk="1" latinLnBrk="0" hangingPunct="1">
      <a:defRPr sz="3686" kern="1200">
        <a:solidFill>
          <a:schemeClr val="tx1"/>
        </a:solidFill>
        <a:latin typeface="+mn-lt"/>
        <a:ea typeface="+mn-ea"/>
        <a:cs typeface="+mn-cs"/>
      </a:defRPr>
    </a:lvl3pPr>
    <a:lvl4pPr marL="4213292" algn="l" defTabSz="2808861" rtl="0" eaLnBrk="1" latinLnBrk="0" hangingPunct="1">
      <a:defRPr sz="3686" kern="1200">
        <a:solidFill>
          <a:schemeClr val="tx1"/>
        </a:solidFill>
        <a:latin typeface="+mn-lt"/>
        <a:ea typeface="+mn-ea"/>
        <a:cs typeface="+mn-cs"/>
      </a:defRPr>
    </a:lvl4pPr>
    <a:lvl5pPr marL="5617722" algn="l" defTabSz="2808861" rtl="0" eaLnBrk="1" latinLnBrk="0" hangingPunct="1">
      <a:defRPr sz="3686" kern="1200">
        <a:solidFill>
          <a:schemeClr val="tx1"/>
        </a:solidFill>
        <a:latin typeface="+mn-lt"/>
        <a:ea typeface="+mn-ea"/>
        <a:cs typeface="+mn-cs"/>
      </a:defRPr>
    </a:lvl5pPr>
    <a:lvl6pPr marL="7022153" algn="l" defTabSz="2808861" rtl="0" eaLnBrk="1" latinLnBrk="0" hangingPunct="1">
      <a:defRPr sz="3686" kern="1200">
        <a:solidFill>
          <a:schemeClr val="tx1"/>
        </a:solidFill>
        <a:latin typeface="+mn-lt"/>
        <a:ea typeface="+mn-ea"/>
        <a:cs typeface="+mn-cs"/>
      </a:defRPr>
    </a:lvl6pPr>
    <a:lvl7pPr marL="8426584" algn="l" defTabSz="2808861" rtl="0" eaLnBrk="1" latinLnBrk="0" hangingPunct="1">
      <a:defRPr sz="3686" kern="1200">
        <a:solidFill>
          <a:schemeClr val="tx1"/>
        </a:solidFill>
        <a:latin typeface="+mn-lt"/>
        <a:ea typeface="+mn-ea"/>
        <a:cs typeface="+mn-cs"/>
      </a:defRPr>
    </a:lvl7pPr>
    <a:lvl8pPr marL="9831014" algn="l" defTabSz="2808861" rtl="0" eaLnBrk="1" latinLnBrk="0" hangingPunct="1">
      <a:defRPr sz="3686" kern="1200">
        <a:solidFill>
          <a:schemeClr val="tx1"/>
        </a:solidFill>
        <a:latin typeface="+mn-lt"/>
        <a:ea typeface="+mn-ea"/>
        <a:cs typeface="+mn-cs"/>
      </a:defRPr>
    </a:lvl8pPr>
    <a:lvl9pPr marL="11235445" algn="l" defTabSz="2808861" rtl="0" eaLnBrk="1" latinLnBrk="0" hangingPunct="1">
      <a:defRPr sz="36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d20bbda624_0_0:notes"/>
          <p:cNvSpPr>
            <a:spLocks noGrp="1" noRot="1" noChangeAspect="1"/>
          </p:cNvSpPr>
          <p:nvPr>
            <p:ph type="sldImg" idx="2"/>
          </p:nvPr>
        </p:nvSpPr>
        <p:spPr>
          <a:xfrm>
            <a:off x="2241550" y="711200"/>
            <a:ext cx="236220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 name="Google Shape;56;g2d20bbda624_0_0:notes"/>
          <p:cNvSpPr txBox="1">
            <a:spLocks noGrp="1"/>
          </p:cNvSpPr>
          <p:nvPr>
            <p:ph type="body" idx="1"/>
          </p:nvPr>
        </p:nvSpPr>
        <p:spPr>
          <a:xfrm>
            <a:off x="905203" y="4368696"/>
            <a:ext cx="5035500" cy="4063800"/>
          </a:xfrm>
          <a:prstGeom prst="rect">
            <a:avLst/>
          </a:prstGeom>
          <a:noFill/>
          <a:ln>
            <a:noFill/>
          </a:ln>
        </p:spPr>
        <p:txBody>
          <a:bodyPr spcFirstLastPara="1" wrap="square" lIns="86125" tIns="43050" rIns="86125" bIns="43050" anchor="t" anchorCtr="0">
            <a:noAutofit/>
          </a:bodyPr>
          <a:lstStyle/>
          <a:p>
            <a:pPr marL="0" lvl="0" indent="-38100" algn="just" rtl="0">
              <a:lnSpc>
                <a:spcPct val="135000"/>
              </a:lnSpc>
              <a:spcBef>
                <a:spcPts val="0"/>
              </a:spcBef>
              <a:spcAft>
                <a:spcPts val="0"/>
              </a:spcAft>
              <a:buClr>
                <a:schemeClr val="dk1"/>
              </a:buClr>
              <a:buSzPts val="600"/>
              <a:buFont typeface="Libre Franklin"/>
              <a:buChar char="⮚"/>
            </a:pPr>
            <a:endParaRPr sz="600" dirty="0">
              <a:solidFill>
                <a:schemeClr val="dk1"/>
              </a:solidFill>
              <a:latin typeface="Libre Franklin"/>
              <a:ea typeface="Libre Franklin"/>
              <a:cs typeface="Libre Franklin"/>
              <a:sym typeface="Libre Frankli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5686639"/>
            <a:ext cx="20208240" cy="12097173"/>
          </a:xfrm>
        </p:spPr>
        <p:txBody>
          <a:bodyPr anchor="b"/>
          <a:lstStyle>
            <a:lvl1pPr algn="ctr">
              <a:defRPr sz="15600"/>
            </a:lvl1pPr>
          </a:lstStyle>
          <a:p>
            <a:r>
              <a:rPr lang="en-US"/>
              <a:t>Click to edit Master title style</a:t>
            </a:r>
            <a:endParaRPr lang="en-US" dirty="0"/>
          </a:p>
        </p:txBody>
      </p:sp>
      <p:sp>
        <p:nvSpPr>
          <p:cNvPr id="3" name="Subtitle 2"/>
          <p:cNvSpPr>
            <a:spLocks noGrp="1"/>
          </p:cNvSpPr>
          <p:nvPr>
            <p:ph type="subTitle" idx="1"/>
          </p:nvPr>
        </p:nvSpPr>
        <p:spPr>
          <a:xfrm>
            <a:off x="2971800" y="18250326"/>
            <a:ext cx="17830800" cy="8389194"/>
          </a:xfrm>
        </p:spPr>
        <p:txBody>
          <a:bodyPr/>
          <a:lstStyle>
            <a:lvl1pPr marL="0" indent="0" algn="ctr">
              <a:buNone/>
              <a:defRPr sz="6240"/>
            </a:lvl1pPr>
            <a:lvl2pPr marL="1188720" indent="0" algn="ctr">
              <a:buNone/>
              <a:defRPr sz="5200"/>
            </a:lvl2pPr>
            <a:lvl3pPr marL="2377440" indent="0" algn="ctr">
              <a:buNone/>
              <a:defRPr sz="4680"/>
            </a:lvl3pPr>
            <a:lvl4pPr marL="3566160" indent="0" algn="ctr">
              <a:buNone/>
              <a:defRPr sz="4160"/>
            </a:lvl4pPr>
            <a:lvl5pPr marL="4754880" indent="0" algn="ctr">
              <a:buNone/>
              <a:defRPr sz="4160"/>
            </a:lvl5pPr>
            <a:lvl6pPr marL="5943600" indent="0" algn="ctr">
              <a:buNone/>
              <a:defRPr sz="4160"/>
            </a:lvl6pPr>
            <a:lvl7pPr marL="7132320" indent="0" algn="ctr">
              <a:buNone/>
              <a:defRPr sz="4160"/>
            </a:lvl7pPr>
            <a:lvl8pPr marL="8321040" indent="0" algn="ctr">
              <a:buNone/>
              <a:defRPr sz="4160"/>
            </a:lvl8pPr>
            <a:lvl9pPr marL="9509760" indent="0" algn="ctr">
              <a:buNone/>
              <a:defRPr sz="41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57956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83640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13556" y="1849967"/>
            <a:ext cx="512635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34491" y="1849967"/>
            <a:ext cx="1508188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07673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hart" type="txAndChart">
  <p:cSld name="Title, Text and Char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05255" y="2081214"/>
            <a:ext cx="21365618" cy="5210543"/>
          </a:xfrm>
          <a:prstGeom prst="rect">
            <a:avLst/>
          </a:prstGeom>
          <a:noFill/>
          <a:ln>
            <a:noFill/>
          </a:ln>
        </p:spPr>
        <p:txBody>
          <a:bodyPr spcFirstLastPara="1" wrap="square" lIns="129950" tIns="65425" rIns="129950" bIns="65425" anchor="ctr" anchorCtr="0">
            <a:normAutofit/>
          </a:bodyPr>
          <a:lstStyle>
            <a:lvl1pPr lvl="0" algn="ctr" rtl="0">
              <a:spcBef>
                <a:spcPts val="0"/>
              </a:spcBef>
              <a:spcAft>
                <a:spcPts val="0"/>
              </a:spcAft>
              <a:buSzPts val="14100"/>
              <a:buNone/>
              <a:defRPr/>
            </a:lvl1pPr>
            <a:lvl2pPr lvl="1" algn="ctr" rtl="0">
              <a:spcBef>
                <a:spcPts val="0"/>
              </a:spcBef>
              <a:spcAft>
                <a:spcPts val="0"/>
              </a:spcAft>
              <a:buSzPts val="14100"/>
              <a:buNone/>
              <a:defRPr/>
            </a:lvl2pPr>
            <a:lvl3pPr lvl="2" algn="ctr" rtl="0">
              <a:spcBef>
                <a:spcPts val="0"/>
              </a:spcBef>
              <a:spcAft>
                <a:spcPts val="0"/>
              </a:spcAft>
              <a:buSzPts val="14100"/>
              <a:buNone/>
              <a:defRPr/>
            </a:lvl3pPr>
            <a:lvl4pPr lvl="3" algn="ctr" rtl="0">
              <a:spcBef>
                <a:spcPts val="0"/>
              </a:spcBef>
              <a:spcAft>
                <a:spcPts val="0"/>
              </a:spcAft>
              <a:buSzPts val="14100"/>
              <a:buNone/>
              <a:defRPr/>
            </a:lvl4pPr>
            <a:lvl5pPr lvl="4" algn="ctr" rtl="0">
              <a:spcBef>
                <a:spcPts val="0"/>
              </a:spcBef>
              <a:spcAft>
                <a:spcPts val="0"/>
              </a:spcAft>
              <a:buSzPts val="14100"/>
              <a:buNone/>
              <a:defRPr/>
            </a:lvl5pPr>
            <a:lvl6pPr lvl="5" algn="ctr" rtl="0">
              <a:spcBef>
                <a:spcPts val="0"/>
              </a:spcBef>
              <a:spcAft>
                <a:spcPts val="0"/>
              </a:spcAft>
              <a:buSzPts val="14100"/>
              <a:buNone/>
              <a:defRPr/>
            </a:lvl6pPr>
            <a:lvl7pPr lvl="6" algn="ctr" rtl="0">
              <a:spcBef>
                <a:spcPts val="0"/>
              </a:spcBef>
              <a:spcAft>
                <a:spcPts val="0"/>
              </a:spcAft>
              <a:buSzPts val="14100"/>
              <a:buNone/>
              <a:defRPr/>
            </a:lvl7pPr>
            <a:lvl8pPr lvl="7" algn="ctr" rtl="0">
              <a:spcBef>
                <a:spcPts val="0"/>
              </a:spcBef>
              <a:spcAft>
                <a:spcPts val="0"/>
              </a:spcAft>
              <a:buSzPts val="14100"/>
              <a:buNone/>
              <a:defRPr/>
            </a:lvl8pPr>
            <a:lvl9pPr lvl="8" algn="ctr" rtl="0">
              <a:spcBef>
                <a:spcPts val="0"/>
              </a:spcBef>
              <a:spcAft>
                <a:spcPts val="0"/>
              </a:spcAft>
              <a:buSzPts val="14100"/>
              <a:buNone/>
              <a:defRPr/>
            </a:lvl9pPr>
          </a:lstStyle>
          <a:p>
            <a:endParaRPr/>
          </a:p>
        </p:txBody>
      </p:sp>
      <p:sp>
        <p:nvSpPr>
          <p:cNvPr id="52" name="Google Shape;52;p13"/>
          <p:cNvSpPr txBox="1">
            <a:spLocks noGrp="1"/>
          </p:cNvSpPr>
          <p:nvPr>
            <p:ph type="body" idx="1"/>
          </p:nvPr>
        </p:nvSpPr>
        <p:spPr>
          <a:xfrm>
            <a:off x="1132770" y="8515885"/>
            <a:ext cx="10557418" cy="23748678"/>
          </a:xfrm>
          <a:prstGeom prst="rect">
            <a:avLst/>
          </a:prstGeom>
          <a:noFill/>
          <a:ln>
            <a:noFill/>
          </a:ln>
        </p:spPr>
        <p:txBody>
          <a:bodyPr spcFirstLastPara="1" wrap="square" lIns="129950" tIns="65425" rIns="129950" bIns="65425" anchor="t" anchorCtr="0">
            <a:normAutofit/>
          </a:bodyPr>
          <a:lstStyle>
            <a:lvl1pPr marL="360228" lvl="0" indent="-255161" algn="l" rtl="0">
              <a:spcBef>
                <a:spcPts val="394"/>
              </a:spcBef>
              <a:spcAft>
                <a:spcPts val="0"/>
              </a:spcAft>
              <a:buClr>
                <a:schemeClr val="dk1"/>
              </a:buClr>
              <a:buSzPts val="1500"/>
              <a:buChar char="●"/>
              <a:defRPr/>
            </a:lvl1pPr>
            <a:lvl2pPr marL="720456" lvl="1" indent="-255161" algn="l" rtl="0">
              <a:spcBef>
                <a:spcPts val="394"/>
              </a:spcBef>
              <a:spcAft>
                <a:spcPts val="0"/>
              </a:spcAft>
              <a:buClr>
                <a:schemeClr val="dk1"/>
              </a:buClr>
              <a:buSzPts val="1500"/>
              <a:buChar char="○"/>
              <a:defRPr/>
            </a:lvl2pPr>
            <a:lvl3pPr marL="1080684" lvl="2" indent="-255161" algn="l" rtl="0">
              <a:spcBef>
                <a:spcPts val="394"/>
              </a:spcBef>
              <a:spcAft>
                <a:spcPts val="0"/>
              </a:spcAft>
              <a:buClr>
                <a:schemeClr val="dk1"/>
              </a:buClr>
              <a:buSzPts val="1500"/>
              <a:buChar char="■"/>
              <a:defRPr/>
            </a:lvl3pPr>
            <a:lvl4pPr marL="1440912" lvl="3" indent="-255161" algn="l" rtl="0">
              <a:spcBef>
                <a:spcPts val="394"/>
              </a:spcBef>
              <a:spcAft>
                <a:spcPts val="0"/>
              </a:spcAft>
              <a:buClr>
                <a:schemeClr val="dk1"/>
              </a:buClr>
              <a:buSzPts val="1500"/>
              <a:buChar char="●"/>
              <a:defRPr/>
            </a:lvl4pPr>
            <a:lvl5pPr marL="1801139" lvl="4" indent="-255161" algn="l" rtl="0">
              <a:spcBef>
                <a:spcPts val="394"/>
              </a:spcBef>
              <a:spcAft>
                <a:spcPts val="0"/>
              </a:spcAft>
              <a:buClr>
                <a:schemeClr val="dk1"/>
              </a:buClr>
              <a:buSzPts val="1500"/>
              <a:buChar char="○"/>
              <a:defRPr/>
            </a:lvl5pPr>
            <a:lvl6pPr marL="2161367" lvl="5" indent="-255161" algn="l" rtl="0">
              <a:spcBef>
                <a:spcPts val="394"/>
              </a:spcBef>
              <a:spcAft>
                <a:spcPts val="0"/>
              </a:spcAft>
              <a:buClr>
                <a:schemeClr val="dk1"/>
              </a:buClr>
              <a:buSzPts val="1500"/>
              <a:buChar char="■"/>
              <a:defRPr/>
            </a:lvl6pPr>
            <a:lvl7pPr marL="2521595" lvl="6" indent="-255161" algn="l" rtl="0">
              <a:spcBef>
                <a:spcPts val="394"/>
              </a:spcBef>
              <a:spcAft>
                <a:spcPts val="0"/>
              </a:spcAft>
              <a:buClr>
                <a:schemeClr val="dk1"/>
              </a:buClr>
              <a:buSzPts val="1500"/>
              <a:buChar char="●"/>
              <a:defRPr/>
            </a:lvl7pPr>
            <a:lvl8pPr marL="2881823" lvl="7" indent="-255161" algn="l" rtl="0">
              <a:spcBef>
                <a:spcPts val="394"/>
              </a:spcBef>
              <a:spcAft>
                <a:spcPts val="0"/>
              </a:spcAft>
              <a:buClr>
                <a:schemeClr val="dk1"/>
              </a:buClr>
              <a:buSzPts val="1500"/>
              <a:buChar char="○"/>
              <a:defRPr/>
            </a:lvl8pPr>
            <a:lvl9pPr marL="3242051" lvl="8" indent="-255161" algn="l" rtl="0">
              <a:spcBef>
                <a:spcPts val="394"/>
              </a:spcBef>
              <a:spcAft>
                <a:spcPts val="0"/>
              </a:spcAft>
              <a:buClr>
                <a:schemeClr val="dk1"/>
              </a:buClr>
              <a:buSzPts val="1500"/>
              <a:buChar char="■"/>
              <a:defRPr/>
            </a:lvl9pPr>
          </a:lstStyle>
          <a:p>
            <a:endParaRPr/>
          </a:p>
        </p:txBody>
      </p:sp>
      <p:sp>
        <p:nvSpPr>
          <p:cNvPr id="53" name="Google Shape;53;p13"/>
          <p:cNvSpPr>
            <a:spLocks noGrp="1"/>
          </p:cNvSpPr>
          <p:nvPr>
            <p:ph type="chart" idx="2"/>
          </p:nvPr>
        </p:nvSpPr>
        <p:spPr>
          <a:xfrm>
            <a:off x="11800064" y="8515885"/>
            <a:ext cx="10558127" cy="23748678"/>
          </a:xfrm>
          <a:prstGeom prst="rect">
            <a:avLst/>
          </a:prstGeom>
          <a:noFill/>
          <a:ln>
            <a:noFill/>
          </a:ln>
        </p:spPr>
        <p:txBody>
          <a:bodyPr spcFirstLastPara="1" wrap="square" lIns="129950" tIns="65425" rIns="129950" bIns="65425" anchor="t" anchorCtr="0">
            <a:noAutofit/>
          </a:bodyPr>
          <a:lstStyle>
            <a:lvl1pPr marR="0" lvl="0" algn="l" rtl="0">
              <a:spcBef>
                <a:spcPts val="788"/>
              </a:spcBef>
              <a:spcAft>
                <a:spcPts val="0"/>
              </a:spcAft>
              <a:buClr>
                <a:schemeClr val="dk1"/>
              </a:buClr>
              <a:buSzPts val="6000"/>
              <a:buFont typeface="Times New Roman"/>
              <a:buChar char="•"/>
              <a:defRPr sz="4727" b="0" i="0" u="none" strike="noStrike" cap="none">
                <a:solidFill>
                  <a:schemeClr val="dk1"/>
                </a:solidFill>
                <a:latin typeface="Times New Roman"/>
                <a:ea typeface="Times New Roman"/>
                <a:cs typeface="Times New Roman"/>
                <a:sym typeface="Times New Roman"/>
              </a:defRPr>
            </a:lvl1pPr>
            <a:lvl2pPr marR="0" lvl="1" algn="l" rtl="0">
              <a:spcBef>
                <a:spcPts val="788"/>
              </a:spcBef>
              <a:spcAft>
                <a:spcPts val="0"/>
              </a:spcAft>
              <a:buClr>
                <a:schemeClr val="dk1"/>
              </a:buClr>
              <a:buSzPts val="5500"/>
              <a:buFont typeface="Times New Roman"/>
              <a:buChar char="–"/>
              <a:defRPr sz="4333" b="0" i="0" u="none" strike="noStrike" cap="none">
                <a:solidFill>
                  <a:schemeClr val="dk1"/>
                </a:solidFill>
                <a:latin typeface="Times New Roman"/>
                <a:ea typeface="Times New Roman"/>
                <a:cs typeface="Times New Roman"/>
                <a:sym typeface="Times New Roman"/>
              </a:defRPr>
            </a:lvl2pPr>
            <a:lvl3pPr marR="0" lvl="2" algn="l" rtl="0">
              <a:spcBef>
                <a:spcPts val="788"/>
              </a:spcBef>
              <a:spcAft>
                <a:spcPts val="0"/>
              </a:spcAft>
              <a:buClr>
                <a:schemeClr val="dk1"/>
              </a:buClr>
              <a:buSzPts val="4500"/>
              <a:buFont typeface="Times New Roman"/>
              <a:buChar char="•"/>
              <a:defRPr sz="3546" b="0" i="0" u="none" strike="noStrike" cap="none">
                <a:solidFill>
                  <a:schemeClr val="dk1"/>
                </a:solidFill>
                <a:latin typeface="Times New Roman"/>
                <a:ea typeface="Times New Roman"/>
                <a:cs typeface="Times New Roman"/>
                <a:sym typeface="Times New Roman"/>
              </a:defRPr>
            </a:lvl3pPr>
            <a:lvl4pPr marR="0" lvl="3"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4pPr>
            <a:lvl5pPr marR="0" lvl="4"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5pPr>
            <a:lvl6pPr marR="0" lvl="5"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6pPr>
            <a:lvl7pPr marR="0" lvl="6"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7pPr>
            <a:lvl8pPr marR="0" lvl="7"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8pPr>
            <a:lvl9pPr marR="0" lvl="8"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16879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8/24/25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375790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2109" y="8662680"/>
            <a:ext cx="20505420" cy="14453867"/>
          </a:xfrm>
        </p:spPr>
        <p:txBody>
          <a:bodyPr anchor="b"/>
          <a:lstStyle>
            <a:lvl1pPr>
              <a:defRPr sz="15600"/>
            </a:lvl1pPr>
          </a:lstStyle>
          <a:p>
            <a:r>
              <a:rPr lang="en-US"/>
              <a:t>Click to edit Master title style</a:t>
            </a:r>
            <a:endParaRPr lang="en-US" dirty="0"/>
          </a:p>
        </p:txBody>
      </p:sp>
      <p:sp>
        <p:nvSpPr>
          <p:cNvPr id="3" name="Text Placeholder 2"/>
          <p:cNvSpPr>
            <a:spLocks noGrp="1"/>
          </p:cNvSpPr>
          <p:nvPr>
            <p:ph type="body" idx="1"/>
          </p:nvPr>
        </p:nvSpPr>
        <p:spPr>
          <a:xfrm>
            <a:off x="1622109" y="23253287"/>
            <a:ext cx="20505420" cy="7600947"/>
          </a:xfrm>
        </p:spPr>
        <p:txBody>
          <a:bodyPr/>
          <a:lstStyle>
            <a:lvl1pPr marL="0" indent="0">
              <a:buNone/>
              <a:defRPr sz="6240">
                <a:solidFill>
                  <a:schemeClr val="tx1">
                    <a:tint val="82000"/>
                  </a:schemeClr>
                </a:solidFill>
              </a:defRPr>
            </a:lvl1pPr>
            <a:lvl2pPr marL="1188720" indent="0">
              <a:buNone/>
              <a:defRPr sz="5200">
                <a:solidFill>
                  <a:schemeClr val="tx1">
                    <a:tint val="82000"/>
                  </a:schemeClr>
                </a:solidFill>
              </a:defRPr>
            </a:lvl2pPr>
            <a:lvl3pPr marL="2377440" indent="0">
              <a:buNone/>
              <a:defRPr sz="4680">
                <a:solidFill>
                  <a:schemeClr val="tx1">
                    <a:tint val="82000"/>
                  </a:schemeClr>
                </a:solidFill>
              </a:defRPr>
            </a:lvl3pPr>
            <a:lvl4pPr marL="3566160" indent="0">
              <a:buNone/>
              <a:defRPr sz="4160">
                <a:solidFill>
                  <a:schemeClr val="tx1">
                    <a:tint val="82000"/>
                  </a:schemeClr>
                </a:solidFill>
              </a:defRPr>
            </a:lvl4pPr>
            <a:lvl5pPr marL="4754880" indent="0">
              <a:buNone/>
              <a:defRPr sz="4160">
                <a:solidFill>
                  <a:schemeClr val="tx1">
                    <a:tint val="82000"/>
                  </a:schemeClr>
                </a:solidFill>
              </a:defRPr>
            </a:lvl5pPr>
            <a:lvl6pPr marL="5943600" indent="0">
              <a:buNone/>
              <a:defRPr sz="4160">
                <a:solidFill>
                  <a:schemeClr val="tx1">
                    <a:tint val="82000"/>
                  </a:schemeClr>
                </a:solidFill>
              </a:defRPr>
            </a:lvl6pPr>
            <a:lvl7pPr marL="7132320" indent="0">
              <a:buNone/>
              <a:defRPr sz="4160">
                <a:solidFill>
                  <a:schemeClr val="tx1">
                    <a:tint val="82000"/>
                  </a:schemeClr>
                </a:solidFill>
              </a:defRPr>
            </a:lvl7pPr>
            <a:lvl8pPr marL="8321040" indent="0">
              <a:buNone/>
              <a:defRPr sz="4160">
                <a:solidFill>
                  <a:schemeClr val="tx1">
                    <a:tint val="82000"/>
                  </a:schemeClr>
                </a:solidFill>
              </a:defRPr>
            </a:lvl8pPr>
            <a:lvl9pPr marL="9509760" indent="0">
              <a:buNone/>
              <a:defRPr sz="41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4CB3F-E3C1-5B40-88B8-D14386A89107}" type="datetimeFigureOut">
              <a:rPr lang="en-US" smtClean="0"/>
              <a:t>8/24/25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59546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4490" y="9249833"/>
            <a:ext cx="1010412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35790" y="9249833"/>
            <a:ext cx="1010412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4CB3F-E3C1-5B40-88B8-D14386A89107}" type="datetimeFigureOut">
              <a:rPr lang="en-US" smtClean="0"/>
              <a:t>8/24/25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0878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7587" y="1849974"/>
            <a:ext cx="2050542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37589" y="8517893"/>
            <a:ext cx="10057684" cy="4174487"/>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4" name="Content Placeholder 3"/>
          <p:cNvSpPr>
            <a:spLocks noGrp="1"/>
          </p:cNvSpPr>
          <p:nvPr>
            <p:ph sz="half" idx="2"/>
          </p:nvPr>
        </p:nvSpPr>
        <p:spPr>
          <a:xfrm>
            <a:off x="1637589" y="12692380"/>
            <a:ext cx="10057684"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35791" y="8517893"/>
            <a:ext cx="10107217" cy="4174487"/>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6" name="Content Placeholder 5"/>
          <p:cNvSpPr>
            <a:spLocks noGrp="1"/>
          </p:cNvSpPr>
          <p:nvPr>
            <p:ph sz="quarter" idx="4"/>
          </p:nvPr>
        </p:nvSpPr>
        <p:spPr>
          <a:xfrm>
            <a:off x="12035791" y="12692380"/>
            <a:ext cx="10107217"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4CB3F-E3C1-5B40-88B8-D14386A89107}" type="datetimeFigureOut">
              <a:rPr lang="en-US" smtClean="0"/>
              <a:t>8/24/25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3642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4CB3F-E3C1-5B40-88B8-D14386A89107}" type="datetimeFigureOut">
              <a:rPr lang="en-US" smtClean="0"/>
              <a:t>8/24/25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368368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4CB3F-E3C1-5B40-88B8-D14386A89107}" type="datetimeFigureOut">
              <a:rPr lang="en-US" smtClean="0"/>
              <a:t>8/24/25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78475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2316480"/>
            <a:ext cx="7667863" cy="8107680"/>
          </a:xfrm>
        </p:spPr>
        <p:txBody>
          <a:bodyPr anchor="b"/>
          <a:lstStyle>
            <a:lvl1pPr>
              <a:defRPr sz="8320"/>
            </a:lvl1pPr>
          </a:lstStyle>
          <a:p>
            <a:r>
              <a:rPr lang="en-US"/>
              <a:t>Click to edit Master title style</a:t>
            </a:r>
            <a:endParaRPr lang="en-US" dirty="0"/>
          </a:p>
        </p:txBody>
      </p:sp>
      <p:sp>
        <p:nvSpPr>
          <p:cNvPr id="3" name="Content Placeholder 2"/>
          <p:cNvSpPr>
            <a:spLocks noGrp="1"/>
          </p:cNvSpPr>
          <p:nvPr>
            <p:ph idx="1"/>
          </p:nvPr>
        </p:nvSpPr>
        <p:spPr>
          <a:xfrm>
            <a:off x="10107217" y="5002961"/>
            <a:ext cx="12035790" cy="24693033"/>
          </a:xfrm>
        </p:spPr>
        <p:txBody>
          <a:bodyPr/>
          <a:lstStyle>
            <a:lvl1pPr>
              <a:defRPr sz="8320"/>
            </a:lvl1pPr>
            <a:lvl2pPr>
              <a:defRPr sz="7280"/>
            </a:lvl2pPr>
            <a:lvl3pPr>
              <a:defRPr sz="624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37587" y="10424160"/>
            <a:ext cx="7667863" cy="19312046"/>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2A84CB3F-E3C1-5B40-88B8-D14386A89107}" type="datetimeFigureOut">
              <a:rPr lang="en-US" smtClean="0"/>
              <a:t>8/24/25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19058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2316480"/>
            <a:ext cx="7667863" cy="8107680"/>
          </a:xfrm>
        </p:spPr>
        <p:txBody>
          <a:bodyPr anchor="b"/>
          <a:lstStyle>
            <a:lvl1pPr>
              <a:defRPr sz="8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07217" y="5002961"/>
            <a:ext cx="12035790" cy="24693033"/>
          </a:xfrm>
        </p:spPr>
        <p:txBody>
          <a:bodyPr anchor="t"/>
          <a:lstStyle>
            <a:lvl1pPr marL="0" indent="0">
              <a:buNone/>
              <a:defRPr sz="8320"/>
            </a:lvl1pPr>
            <a:lvl2pPr marL="1188720" indent="0">
              <a:buNone/>
              <a:defRPr sz="7280"/>
            </a:lvl2pPr>
            <a:lvl3pPr marL="2377440" indent="0">
              <a:buNone/>
              <a:defRPr sz="6240"/>
            </a:lvl3pPr>
            <a:lvl4pPr marL="3566160" indent="0">
              <a:buNone/>
              <a:defRPr sz="5200"/>
            </a:lvl4pPr>
            <a:lvl5pPr marL="4754880" indent="0">
              <a:buNone/>
              <a:defRPr sz="5200"/>
            </a:lvl5pPr>
            <a:lvl6pPr marL="5943600" indent="0">
              <a:buNone/>
              <a:defRPr sz="5200"/>
            </a:lvl6pPr>
            <a:lvl7pPr marL="7132320" indent="0">
              <a:buNone/>
              <a:defRPr sz="5200"/>
            </a:lvl7pPr>
            <a:lvl8pPr marL="8321040" indent="0">
              <a:buNone/>
              <a:defRPr sz="5200"/>
            </a:lvl8pPr>
            <a:lvl9pPr marL="9509760" indent="0">
              <a:buNone/>
              <a:defRPr sz="5200"/>
            </a:lvl9pPr>
          </a:lstStyle>
          <a:p>
            <a:r>
              <a:rPr lang="en-US"/>
              <a:t>Click icon to add picture</a:t>
            </a:r>
            <a:endParaRPr lang="en-US" dirty="0"/>
          </a:p>
        </p:txBody>
      </p:sp>
      <p:sp>
        <p:nvSpPr>
          <p:cNvPr id="4" name="Text Placeholder 3"/>
          <p:cNvSpPr>
            <a:spLocks noGrp="1"/>
          </p:cNvSpPr>
          <p:nvPr>
            <p:ph type="body" sz="half" idx="2"/>
          </p:nvPr>
        </p:nvSpPr>
        <p:spPr>
          <a:xfrm>
            <a:off x="1637587" y="10424160"/>
            <a:ext cx="7667863" cy="19312046"/>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2A84CB3F-E3C1-5B40-88B8-D14386A89107}" type="datetimeFigureOut">
              <a:rPr lang="en-US" smtClean="0"/>
              <a:t>8/24/25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56538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4490" y="1849974"/>
            <a:ext cx="2050542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34490" y="9249833"/>
            <a:ext cx="2050542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34490" y="32205514"/>
            <a:ext cx="5349240" cy="1849967"/>
          </a:xfrm>
          <a:prstGeom prst="rect">
            <a:avLst/>
          </a:prstGeom>
        </p:spPr>
        <p:txBody>
          <a:bodyPr vert="horz" lIns="91440" tIns="45720" rIns="91440" bIns="45720" rtlCol="0" anchor="ctr"/>
          <a:lstStyle>
            <a:lvl1pPr algn="l">
              <a:defRPr sz="3120">
                <a:solidFill>
                  <a:schemeClr val="tx1">
                    <a:tint val="82000"/>
                  </a:schemeClr>
                </a:solidFill>
              </a:defRPr>
            </a:lvl1pPr>
          </a:lstStyle>
          <a:p>
            <a:fld id="{2A84CB3F-E3C1-5B40-88B8-D14386A89107}" type="datetimeFigureOut">
              <a:rPr lang="en-US" smtClean="0"/>
              <a:t>8/24/25</a:t>
            </a:fld>
            <a:endParaRPr lang="en-US"/>
          </a:p>
        </p:txBody>
      </p:sp>
      <p:sp>
        <p:nvSpPr>
          <p:cNvPr id="5" name="Footer Placeholder 4"/>
          <p:cNvSpPr>
            <a:spLocks noGrp="1"/>
          </p:cNvSpPr>
          <p:nvPr>
            <p:ph type="ftr" sz="quarter" idx="3"/>
          </p:nvPr>
        </p:nvSpPr>
        <p:spPr>
          <a:xfrm>
            <a:off x="7875270" y="32205514"/>
            <a:ext cx="8023860" cy="1849967"/>
          </a:xfrm>
          <a:prstGeom prst="rect">
            <a:avLst/>
          </a:prstGeom>
        </p:spPr>
        <p:txBody>
          <a:bodyPr vert="horz" lIns="91440" tIns="45720" rIns="91440" bIns="45720" rtlCol="0" anchor="ctr"/>
          <a:lstStyle>
            <a:lvl1pPr algn="ctr">
              <a:defRPr sz="31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6790670" y="32205514"/>
            <a:ext cx="5349240" cy="1849967"/>
          </a:xfrm>
          <a:prstGeom prst="rect">
            <a:avLst/>
          </a:prstGeom>
        </p:spPr>
        <p:txBody>
          <a:bodyPr vert="horz" lIns="91440" tIns="45720" rIns="91440" bIns="45720" rtlCol="0" anchor="ctr"/>
          <a:lstStyle>
            <a:lvl1pPr algn="r">
              <a:defRPr sz="3120">
                <a:solidFill>
                  <a:schemeClr val="tx1">
                    <a:tint val="82000"/>
                  </a:schemeClr>
                </a:solidFill>
              </a:defRPr>
            </a:lvl1pPr>
          </a:lstStyle>
          <a:p>
            <a:fld id="{85AACFD8-4903-0643-9254-45F087820BCD}" type="slidenum">
              <a:rPr lang="en-US" smtClean="0"/>
              <a:t>‹#›</a:t>
            </a:fld>
            <a:endParaRPr lang="en-US"/>
          </a:p>
        </p:txBody>
      </p:sp>
    </p:spTree>
    <p:extLst>
      <p:ext uri="{BB962C8B-B14F-4D97-AF65-F5344CB8AC3E}">
        <p14:creationId xmlns:p14="http://schemas.microsoft.com/office/powerpoint/2010/main" val="2389078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2377440" rtl="0" eaLnBrk="1" latinLnBrk="0" hangingPunct="1">
        <a:lnSpc>
          <a:spcPct val="90000"/>
        </a:lnSpc>
        <a:spcBef>
          <a:spcPct val="0"/>
        </a:spcBef>
        <a:buNone/>
        <a:defRPr sz="11440" kern="1200">
          <a:solidFill>
            <a:schemeClr val="tx1"/>
          </a:solidFill>
          <a:latin typeface="+mj-lt"/>
          <a:ea typeface="+mj-ea"/>
          <a:cs typeface="+mj-cs"/>
        </a:defRPr>
      </a:lvl1pPr>
    </p:titleStyle>
    <p:bodyStyle>
      <a:lvl1pPr marL="594360" indent="-594360" algn="l" defTabSz="2377440" rtl="0" eaLnBrk="1" latinLnBrk="0" hangingPunct="1">
        <a:lnSpc>
          <a:spcPct val="90000"/>
        </a:lnSpc>
        <a:spcBef>
          <a:spcPts val="2600"/>
        </a:spcBef>
        <a:buFont typeface="Arial" panose="020B0604020202020204" pitchFamily="34" charset="0"/>
        <a:buChar char="•"/>
        <a:defRPr sz="7280" kern="1200">
          <a:solidFill>
            <a:schemeClr val="tx1"/>
          </a:solidFill>
          <a:latin typeface="+mn-lt"/>
          <a:ea typeface="+mn-ea"/>
          <a:cs typeface="+mn-cs"/>
        </a:defRPr>
      </a:lvl1pPr>
      <a:lvl2pPr marL="1783080" indent="-594360" algn="l" defTabSz="2377440" rtl="0" eaLnBrk="1" latinLnBrk="0" hangingPunct="1">
        <a:lnSpc>
          <a:spcPct val="90000"/>
        </a:lnSpc>
        <a:spcBef>
          <a:spcPts val="1300"/>
        </a:spcBef>
        <a:buFont typeface="Arial" panose="020B0604020202020204" pitchFamily="34" charset="0"/>
        <a:buChar char="•"/>
        <a:defRPr sz="6240" kern="1200">
          <a:solidFill>
            <a:schemeClr val="tx1"/>
          </a:solidFill>
          <a:latin typeface="+mn-lt"/>
          <a:ea typeface="+mn-ea"/>
          <a:cs typeface="+mn-cs"/>
        </a:defRPr>
      </a:lvl2pPr>
      <a:lvl3pPr marL="2971800" indent="-594360" algn="l" defTabSz="2377440" rtl="0" eaLnBrk="1" latinLnBrk="0" hangingPunct="1">
        <a:lnSpc>
          <a:spcPct val="90000"/>
        </a:lnSpc>
        <a:spcBef>
          <a:spcPts val="1300"/>
        </a:spcBef>
        <a:buFont typeface="Arial" panose="020B0604020202020204" pitchFamily="34" charset="0"/>
        <a:buChar char="•"/>
        <a:defRPr sz="5200" kern="1200">
          <a:solidFill>
            <a:schemeClr val="tx1"/>
          </a:solidFill>
          <a:latin typeface="+mn-lt"/>
          <a:ea typeface="+mn-ea"/>
          <a:cs typeface="+mn-cs"/>
        </a:defRPr>
      </a:lvl3pPr>
      <a:lvl4pPr marL="41605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4pPr>
      <a:lvl5pPr marL="534924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5pPr>
      <a:lvl6pPr marL="653796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6pPr>
      <a:lvl7pPr marL="772668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7pPr>
      <a:lvl8pPr marL="891540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8pPr>
      <a:lvl9pPr marL="101041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9pPr>
    </p:bodyStyle>
    <p:otherStyle>
      <a:defPPr>
        <a:defRPr lang="en-US"/>
      </a:defPPr>
      <a:lvl1pPr marL="0" algn="l" defTabSz="2377440" rtl="0" eaLnBrk="1" latinLnBrk="0" hangingPunct="1">
        <a:defRPr sz="4680" kern="1200">
          <a:solidFill>
            <a:schemeClr val="tx1"/>
          </a:solidFill>
          <a:latin typeface="+mn-lt"/>
          <a:ea typeface="+mn-ea"/>
          <a:cs typeface="+mn-cs"/>
        </a:defRPr>
      </a:lvl1pPr>
      <a:lvl2pPr marL="1188720" algn="l" defTabSz="2377440" rtl="0" eaLnBrk="1" latinLnBrk="0" hangingPunct="1">
        <a:defRPr sz="4680" kern="1200">
          <a:solidFill>
            <a:schemeClr val="tx1"/>
          </a:solidFill>
          <a:latin typeface="+mn-lt"/>
          <a:ea typeface="+mn-ea"/>
          <a:cs typeface="+mn-cs"/>
        </a:defRPr>
      </a:lvl2pPr>
      <a:lvl3pPr marL="2377440" algn="l" defTabSz="2377440" rtl="0" eaLnBrk="1" latinLnBrk="0" hangingPunct="1">
        <a:defRPr sz="4680" kern="1200">
          <a:solidFill>
            <a:schemeClr val="tx1"/>
          </a:solidFill>
          <a:latin typeface="+mn-lt"/>
          <a:ea typeface="+mn-ea"/>
          <a:cs typeface="+mn-cs"/>
        </a:defRPr>
      </a:lvl3pPr>
      <a:lvl4pPr marL="3566160" algn="l" defTabSz="2377440" rtl="0" eaLnBrk="1" latinLnBrk="0" hangingPunct="1">
        <a:defRPr sz="4680" kern="1200">
          <a:solidFill>
            <a:schemeClr val="tx1"/>
          </a:solidFill>
          <a:latin typeface="+mn-lt"/>
          <a:ea typeface="+mn-ea"/>
          <a:cs typeface="+mn-cs"/>
        </a:defRPr>
      </a:lvl4pPr>
      <a:lvl5pPr marL="4754880" algn="l" defTabSz="2377440" rtl="0" eaLnBrk="1" latinLnBrk="0" hangingPunct="1">
        <a:defRPr sz="4680" kern="1200">
          <a:solidFill>
            <a:schemeClr val="tx1"/>
          </a:solidFill>
          <a:latin typeface="+mn-lt"/>
          <a:ea typeface="+mn-ea"/>
          <a:cs typeface="+mn-cs"/>
        </a:defRPr>
      </a:lvl5pPr>
      <a:lvl6pPr marL="5943600" algn="l" defTabSz="2377440" rtl="0" eaLnBrk="1" latinLnBrk="0" hangingPunct="1">
        <a:defRPr sz="4680" kern="1200">
          <a:solidFill>
            <a:schemeClr val="tx1"/>
          </a:solidFill>
          <a:latin typeface="+mn-lt"/>
          <a:ea typeface="+mn-ea"/>
          <a:cs typeface="+mn-cs"/>
        </a:defRPr>
      </a:lvl6pPr>
      <a:lvl7pPr marL="7132320" algn="l" defTabSz="2377440" rtl="0" eaLnBrk="1" latinLnBrk="0" hangingPunct="1">
        <a:defRPr sz="4680" kern="1200">
          <a:solidFill>
            <a:schemeClr val="tx1"/>
          </a:solidFill>
          <a:latin typeface="+mn-lt"/>
          <a:ea typeface="+mn-ea"/>
          <a:cs typeface="+mn-cs"/>
        </a:defRPr>
      </a:lvl7pPr>
      <a:lvl8pPr marL="8321040" algn="l" defTabSz="2377440" rtl="0" eaLnBrk="1" latinLnBrk="0" hangingPunct="1">
        <a:defRPr sz="4680" kern="1200">
          <a:solidFill>
            <a:schemeClr val="tx1"/>
          </a:solidFill>
          <a:latin typeface="+mn-lt"/>
          <a:ea typeface="+mn-ea"/>
          <a:cs typeface="+mn-cs"/>
        </a:defRPr>
      </a:lvl8pPr>
      <a:lvl9pPr marL="9509760" algn="l" defTabSz="2377440" rtl="0" eaLnBrk="1" latinLnBrk="0" hangingPunct="1">
        <a:defRPr sz="4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7304" y="202551"/>
            <a:ext cx="23324836" cy="2156680"/>
          </a:xfrm>
          <a:prstGeom prst="rect">
            <a:avLst/>
          </a:prstGeom>
          <a:solidFill>
            <a:schemeClr val="bg2">
              <a:lumMod val="90000"/>
            </a:schemeClr>
          </a:solidFill>
          <a:ln w="63500" cap="flat" cmpd="sng">
            <a:solidFill>
              <a:schemeClr val="tx1"/>
            </a:solidFill>
            <a:prstDash val="solid"/>
            <a:round/>
            <a:headEnd type="none" w="sm" len="sm"/>
            <a:tailEnd type="none" w="sm" len="sm"/>
            <a:extLst>
              <a:ext uri="{C807C97D-BFC1-408E-A445-0C87EB9F89A2}">
                <ask:lineSketchStyleProps xmlns:ask="http://schemas.microsoft.com/office/drawing/2018/sketchyshapes">
                  <ask:type>
                    <ask:lineSketchNone/>
                  </ask:type>
                </ask:lineSketchStyleProps>
              </a:ext>
            </a:extLst>
          </a:ln>
        </p:spPr>
        <p:txBody>
          <a:bodyPr spcFirstLastPara="1" vert="horz" wrap="square" lIns="314186" tIns="158088" rIns="314186" bIns="158088" rtlCol="0" anchor="t" anchorCtr="0">
            <a:normAutofit/>
          </a:bodyPr>
          <a:lstStyle/>
          <a:p>
            <a:pPr>
              <a:lnSpc>
                <a:spcPct val="100000"/>
              </a:lnSpc>
            </a:pPr>
            <a:endParaRPr sz="300" b="1" dirty="0">
              <a:latin typeface="Cambria"/>
              <a:ea typeface="Cambria"/>
              <a:cs typeface="Cambria"/>
              <a:sym typeface="Cambria"/>
            </a:endParaRPr>
          </a:p>
          <a:p>
            <a:pPr>
              <a:lnSpc>
                <a:spcPct val="100000"/>
              </a:lnSpc>
            </a:pPr>
            <a:r>
              <a:rPr lang="en" sz="4018" b="1" dirty="0">
                <a:latin typeface="Cambria"/>
                <a:ea typeface="Cambria"/>
                <a:cs typeface="Cambria"/>
                <a:sym typeface="Cambria"/>
              </a:rPr>
              <a:t>Attention via Convolutional Nearest Neighbors</a:t>
            </a:r>
            <a:endParaRPr sz="4018" b="1" dirty="0">
              <a:latin typeface="Cambria"/>
              <a:ea typeface="Cambria"/>
              <a:cs typeface="Cambria"/>
              <a:sym typeface="Cambria"/>
            </a:endParaRPr>
          </a:p>
        </p:txBody>
      </p:sp>
      <p:cxnSp>
        <p:nvCxnSpPr>
          <p:cNvPr id="59" name="Google Shape;59;p14"/>
          <p:cNvCxnSpPr/>
          <p:nvPr/>
        </p:nvCxnSpPr>
        <p:spPr>
          <a:xfrm>
            <a:off x="6152029" y="16376185"/>
            <a:ext cx="0" cy="4018"/>
          </a:xfrm>
          <a:prstGeom prst="straightConnector1">
            <a:avLst/>
          </a:prstGeom>
          <a:noFill/>
          <a:ln w="12700" cap="flat" cmpd="sng">
            <a:solidFill>
              <a:schemeClr val="dk1"/>
            </a:solidFill>
            <a:prstDash val="solid"/>
            <a:round/>
            <a:headEnd type="none" w="sm" len="sm"/>
            <a:tailEnd type="none" w="sm" len="sm"/>
          </a:ln>
        </p:spPr>
      </p:cxnSp>
      <p:sp>
        <p:nvSpPr>
          <p:cNvPr id="60" name="Google Shape;60;p14"/>
          <p:cNvSpPr/>
          <p:nvPr/>
        </p:nvSpPr>
        <p:spPr>
          <a:xfrm>
            <a:off x="11828489" y="19126350"/>
            <a:ext cx="88164" cy="769364"/>
          </a:xfrm>
          <a:prstGeom prst="rect">
            <a:avLst/>
          </a:prstGeom>
          <a:noFill/>
          <a:ln>
            <a:noFill/>
          </a:ln>
        </p:spPr>
        <p:txBody>
          <a:bodyPr spcFirstLastPara="1" wrap="square" lIns="59544" tIns="29782" rIns="59544" bIns="29782" anchor="t" anchorCtr="0">
            <a:noAutofit/>
          </a:bodyPr>
          <a:lstStyle/>
          <a:p>
            <a:endParaRPr sz="1576">
              <a:solidFill>
                <a:schemeClr val="dk1"/>
              </a:solidFill>
              <a:latin typeface="Arial"/>
              <a:ea typeface="Arial"/>
              <a:cs typeface="Arial"/>
              <a:sym typeface="Arial"/>
            </a:endParaRPr>
          </a:p>
          <a:p>
            <a:pPr>
              <a:spcBef>
                <a:spcPts val="394"/>
              </a:spcBef>
            </a:pPr>
            <a:endParaRPr sz="1576">
              <a:solidFill>
                <a:schemeClr val="dk1"/>
              </a:solidFill>
              <a:latin typeface="Arial"/>
              <a:ea typeface="Arial"/>
              <a:cs typeface="Arial"/>
              <a:sym typeface="Arial"/>
            </a:endParaRPr>
          </a:p>
        </p:txBody>
      </p:sp>
      <p:sp>
        <p:nvSpPr>
          <p:cNvPr id="61" name="Google Shape;61;p14"/>
          <p:cNvSpPr txBox="1"/>
          <p:nvPr/>
        </p:nvSpPr>
        <p:spPr>
          <a:xfrm>
            <a:off x="18700776" y="26874377"/>
            <a:ext cx="88164" cy="302250"/>
          </a:xfrm>
          <a:prstGeom prst="rect">
            <a:avLst/>
          </a:prstGeom>
          <a:noFill/>
          <a:ln>
            <a:noFill/>
          </a:ln>
        </p:spPr>
        <p:txBody>
          <a:bodyPr spcFirstLastPara="1" wrap="square" lIns="59150" tIns="29585" rIns="59150" bIns="29585" anchor="t" anchorCtr="0">
            <a:spAutoFit/>
          </a:bodyPr>
          <a:lstStyle/>
          <a:p>
            <a:endParaRPr sz="1576">
              <a:solidFill>
                <a:schemeClr val="dk1"/>
              </a:solidFill>
              <a:latin typeface="Times New Roman"/>
              <a:ea typeface="Times New Roman"/>
              <a:cs typeface="Times New Roman"/>
              <a:sym typeface="Times New Roman"/>
            </a:endParaRPr>
          </a:p>
        </p:txBody>
      </p:sp>
      <p:sp>
        <p:nvSpPr>
          <p:cNvPr id="62" name="Google Shape;62;p14"/>
          <p:cNvSpPr txBox="1"/>
          <p:nvPr/>
        </p:nvSpPr>
        <p:spPr>
          <a:xfrm>
            <a:off x="4588400" y="1115626"/>
            <a:ext cx="14761618" cy="528708"/>
          </a:xfrm>
          <a:prstGeom prst="rect">
            <a:avLst/>
          </a:prstGeom>
          <a:noFill/>
          <a:ln>
            <a:noFill/>
          </a:ln>
        </p:spPr>
        <p:txBody>
          <a:bodyPr spcFirstLastPara="1" wrap="square" lIns="67265" tIns="33642" rIns="67265" bIns="33642" anchor="t" anchorCtr="0">
            <a:spAutoFit/>
          </a:bodyPr>
          <a:lstStyle/>
          <a:p>
            <a:pPr algn="ctr"/>
            <a:r>
              <a:rPr lang="en" sz="2994" dirty="0">
                <a:solidFill>
                  <a:schemeClr val="dk1"/>
                </a:solidFill>
                <a:latin typeface="Cambria"/>
                <a:ea typeface="Cambria"/>
                <a:cs typeface="Cambria"/>
                <a:sym typeface="Cambria"/>
              </a:rPr>
              <a:t>Mingi Kang, Jeova Farias Sales Rocha Neto PhD. </a:t>
            </a:r>
            <a:endParaRPr sz="2994" dirty="0">
              <a:solidFill>
                <a:schemeClr val="dk1"/>
              </a:solidFill>
              <a:latin typeface="Cambria"/>
              <a:ea typeface="Cambria"/>
              <a:cs typeface="Cambria"/>
              <a:sym typeface="Cambria"/>
            </a:endParaRPr>
          </a:p>
        </p:txBody>
      </p:sp>
      <p:sp>
        <p:nvSpPr>
          <p:cNvPr id="63" name="Google Shape;63;p14"/>
          <p:cNvSpPr txBox="1"/>
          <p:nvPr/>
        </p:nvSpPr>
        <p:spPr>
          <a:xfrm>
            <a:off x="4597077" y="1759445"/>
            <a:ext cx="14761618" cy="407393"/>
          </a:xfrm>
          <a:prstGeom prst="rect">
            <a:avLst/>
          </a:prstGeom>
          <a:noFill/>
          <a:ln>
            <a:noFill/>
          </a:ln>
        </p:spPr>
        <p:txBody>
          <a:bodyPr spcFirstLastPara="1" wrap="square" lIns="67265" tIns="33642" rIns="67265" bIns="33642" anchor="t" anchorCtr="0">
            <a:spAutoFit/>
          </a:bodyPr>
          <a:lstStyle/>
          <a:p>
            <a:pPr algn="ctr"/>
            <a:r>
              <a:rPr lang="en" sz="2206" dirty="0">
                <a:solidFill>
                  <a:schemeClr val="dk1"/>
                </a:solidFill>
                <a:latin typeface="Cambria"/>
                <a:ea typeface="Cambria"/>
                <a:cs typeface="Cambria"/>
                <a:sym typeface="Cambria"/>
              </a:rPr>
              <a:t>Bowdoin College, ME</a:t>
            </a:r>
            <a:endParaRPr sz="2206" dirty="0">
              <a:solidFill>
                <a:schemeClr val="dk1"/>
              </a:solidFill>
              <a:latin typeface="Cambria"/>
              <a:ea typeface="Cambria"/>
              <a:cs typeface="Cambria"/>
              <a:sym typeface="Cambria"/>
            </a:endParaRPr>
          </a:p>
        </p:txBody>
      </p:sp>
      <p:sp>
        <p:nvSpPr>
          <p:cNvPr id="64" name="Google Shape;64;p14"/>
          <p:cNvSpPr/>
          <p:nvPr/>
        </p:nvSpPr>
        <p:spPr>
          <a:xfrm>
            <a:off x="222260" y="2614042"/>
            <a:ext cx="9388364" cy="904800"/>
          </a:xfrm>
          <a:prstGeom prst="rect">
            <a:avLst/>
          </a:prstGeom>
          <a:solidFill>
            <a:schemeClr val="bg2">
              <a:lumMod val="90000"/>
            </a:schemeClr>
          </a:solidFill>
          <a:ln w="63500" cap="flat" cmpd="sng">
            <a:solidFill>
              <a:schemeClr val="tx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INTRODUCTION</a:t>
            </a:r>
            <a:endParaRPr sz="788" dirty="0"/>
          </a:p>
        </p:txBody>
      </p:sp>
      <p:sp>
        <p:nvSpPr>
          <p:cNvPr id="65" name="Google Shape;65;p14"/>
          <p:cNvSpPr txBox="1"/>
          <p:nvPr/>
        </p:nvSpPr>
        <p:spPr>
          <a:xfrm>
            <a:off x="280366" y="3754113"/>
            <a:ext cx="9308709" cy="4488382"/>
          </a:xfrm>
          <a:prstGeom prst="rect">
            <a:avLst/>
          </a:prstGeom>
          <a:noFill/>
          <a:ln>
            <a:noFill/>
          </a:ln>
        </p:spPr>
        <p:txBody>
          <a:bodyPr spcFirstLastPara="1" wrap="square" lIns="67265" tIns="33642" rIns="67265" bIns="33642" anchor="t" anchorCtr="0">
            <a:spAutoFit/>
          </a:bodyPr>
          <a:lstStyle/>
          <a:p>
            <a:pPr marL="192805" indent="-342900" algn="just">
              <a:lnSpc>
                <a:spcPct val="135000"/>
              </a:lnSpc>
              <a:buClr>
                <a:schemeClr val="dk1"/>
              </a:buClr>
              <a:buSzPts val="3000"/>
              <a:buFont typeface="Arial" panose="020B0604020202020204" pitchFamily="34" charset="0"/>
              <a:buChar char="•"/>
            </a:pPr>
            <a:r>
              <a:rPr lang="en" sz="2364" dirty="0">
                <a:solidFill>
                  <a:schemeClr val="dk1"/>
                </a:solidFill>
                <a:latin typeface="Libre Franklin"/>
                <a:ea typeface="Libre Franklin"/>
                <a:cs typeface="Libre Franklin"/>
                <a:sym typeface="Libre Franklin"/>
              </a:rPr>
              <a:t>Individuals with cochlear implants (CIs) and normal hearing (NH) engage in “clustering and switching” during memory search, similar to optimal foraging in the wild. </a:t>
            </a:r>
            <a:endParaRPr sz="2364" dirty="0">
              <a:solidFill>
                <a:schemeClr val="dk1"/>
              </a:solidFill>
              <a:latin typeface="Libre Franklin"/>
              <a:ea typeface="Libre Franklin"/>
              <a:cs typeface="Libre Franklin"/>
              <a:sym typeface="Libre Franklin"/>
            </a:endParaRPr>
          </a:p>
          <a:p>
            <a:pPr marL="192805" indent="-342900" algn="just">
              <a:lnSpc>
                <a:spcPct val="135000"/>
              </a:lnSpc>
              <a:buClr>
                <a:schemeClr val="dk1"/>
              </a:buClr>
              <a:buSzPts val="3000"/>
              <a:buFont typeface="Arial" panose="020B0604020202020204" pitchFamily="34" charset="0"/>
              <a:buChar char="•"/>
            </a:pPr>
            <a:r>
              <a:rPr lang="en" sz="2364" dirty="0">
                <a:solidFill>
                  <a:schemeClr val="dk1"/>
                </a:solidFill>
                <a:latin typeface="Libre Franklin"/>
                <a:ea typeface="Libre Franklin"/>
                <a:cs typeface="Libre Franklin"/>
                <a:sym typeface="Libre Franklin"/>
              </a:rPr>
              <a:t>Semantic and phonological cues influence memory search differently in individuals with cochlear implants (CIs) compared to normal hearing (NH).</a:t>
            </a:r>
            <a:endParaRPr sz="2364" dirty="0">
              <a:solidFill>
                <a:schemeClr val="dk1"/>
              </a:solidFill>
              <a:latin typeface="Libre Franklin"/>
              <a:ea typeface="Libre Franklin"/>
              <a:cs typeface="Libre Franklin"/>
              <a:sym typeface="Libre Franklin"/>
            </a:endParaRPr>
          </a:p>
          <a:p>
            <a:pPr marL="192805" indent="-342900" algn="just">
              <a:lnSpc>
                <a:spcPct val="135000"/>
              </a:lnSpc>
              <a:buClr>
                <a:schemeClr val="dk1"/>
              </a:buClr>
              <a:buSzPts val="3000"/>
              <a:buFont typeface="Arial" panose="020B0604020202020204" pitchFamily="34" charset="0"/>
              <a:buChar char="•"/>
            </a:pPr>
            <a:r>
              <a:rPr lang="en" sz="2364" dirty="0">
                <a:solidFill>
                  <a:schemeClr val="dk1"/>
                </a:solidFill>
                <a:latin typeface="Libre Franklin"/>
                <a:ea typeface="Libre Franklin"/>
                <a:cs typeface="Libre Franklin"/>
                <a:sym typeface="Libre Franklin"/>
              </a:rPr>
              <a:t>We investigated search in prelingually deaf individuals with CIs to explore the impact of early phonological input on semantic organization and retrieval processes. </a:t>
            </a:r>
            <a:endParaRPr sz="2364" dirty="0">
              <a:solidFill>
                <a:schemeClr val="dk1"/>
              </a:solidFill>
              <a:latin typeface="Libre Franklin"/>
              <a:ea typeface="Libre Franklin"/>
              <a:cs typeface="Libre Franklin"/>
              <a:sym typeface="Libre Franklin"/>
            </a:endParaRPr>
          </a:p>
        </p:txBody>
      </p:sp>
      <p:sp>
        <p:nvSpPr>
          <p:cNvPr id="66" name="Google Shape;66;p14"/>
          <p:cNvSpPr/>
          <p:nvPr/>
        </p:nvSpPr>
        <p:spPr>
          <a:xfrm>
            <a:off x="10299704" y="2614227"/>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EXPERIMENTAL RESULTS</a:t>
            </a:r>
            <a:endParaRPr sz="3940" b="1" dirty="0">
              <a:latin typeface="Calibri"/>
              <a:ea typeface="Calibri"/>
              <a:cs typeface="Calibri"/>
              <a:sym typeface="Calibri"/>
            </a:endParaRPr>
          </a:p>
        </p:txBody>
      </p:sp>
      <p:sp>
        <p:nvSpPr>
          <p:cNvPr id="67" name="Google Shape;67;p14"/>
          <p:cNvSpPr/>
          <p:nvPr/>
        </p:nvSpPr>
        <p:spPr>
          <a:xfrm>
            <a:off x="10088887" y="20083854"/>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LEXICAL SOURCES / FLUENCY PERFORMANCE</a:t>
            </a:r>
            <a:endParaRPr sz="3940" b="1" dirty="0">
              <a:latin typeface="Calibri"/>
              <a:ea typeface="Calibri"/>
              <a:cs typeface="Calibri"/>
              <a:sym typeface="Calibri"/>
            </a:endParaRPr>
          </a:p>
        </p:txBody>
      </p:sp>
      <p:sp>
        <p:nvSpPr>
          <p:cNvPr id="68" name="Google Shape;68;p14"/>
          <p:cNvSpPr txBox="1"/>
          <p:nvPr/>
        </p:nvSpPr>
        <p:spPr>
          <a:xfrm>
            <a:off x="10272896" y="28029011"/>
            <a:ext cx="13252436" cy="2817540"/>
          </a:xfrm>
          <a:prstGeom prst="rect">
            <a:avLst/>
          </a:prstGeom>
          <a:noFill/>
          <a:ln>
            <a:noFill/>
          </a:ln>
        </p:spPr>
        <p:txBody>
          <a:bodyPr spcFirstLastPara="1" wrap="square" lIns="67265" tIns="33642" rIns="67265" bIns="33642" anchor="t" anchorCtr="0">
            <a:spAutoFit/>
          </a:bodyPr>
          <a:lstStyle/>
          <a:p>
            <a:pPr marL="400253" indent="-390247">
              <a:lnSpc>
                <a:spcPct val="135000"/>
              </a:lnSpc>
              <a:buClr>
                <a:schemeClr val="dk1"/>
              </a:buClr>
              <a:buSzPts val="2800"/>
              <a:buFont typeface="Arial" panose="020B0604020202020204" pitchFamily="34" charset="0"/>
              <a:buChar char="•"/>
            </a:pPr>
            <a:r>
              <a:rPr lang="en" sz="2206" b="1" dirty="0">
                <a:solidFill>
                  <a:schemeClr val="dk1"/>
                </a:solidFill>
                <a:latin typeface="Libre Franklin"/>
                <a:ea typeface="Libre Franklin"/>
                <a:cs typeface="Libre Franklin"/>
                <a:sym typeface="Libre Franklin"/>
              </a:rPr>
              <a:t>CIs and NHs WERE SENSITIVE TO REPRESENTATIONS DERIVED FROM TEXT AND SPEECH</a:t>
            </a:r>
            <a:endParaRPr sz="630" b="1" dirty="0">
              <a:solidFill>
                <a:srgbClr val="16165C"/>
              </a:solidFill>
              <a:latin typeface="Libre Franklin"/>
              <a:ea typeface="Libre Franklin"/>
              <a:cs typeface="Libre Franklin"/>
              <a:sym typeface="Libre Franklin"/>
            </a:endParaRPr>
          </a:p>
          <a:p>
            <a:pPr marL="703127" lvl="1" indent="-342900">
              <a:lnSpc>
                <a:spcPct val="135000"/>
              </a:lnSpc>
              <a:buClr>
                <a:schemeClr val="dk1"/>
              </a:buClr>
              <a:buSzPts val="2800"/>
              <a:buFont typeface="Arial" panose="020B0604020202020204" pitchFamily="34" charset="0"/>
              <a:buChar char="•"/>
            </a:pPr>
            <a:r>
              <a:rPr lang="en" sz="2206" dirty="0">
                <a:solidFill>
                  <a:schemeClr val="dk1"/>
                </a:solidFill>
                <a:latin typeface="Libre Franklin"/>
                <a:ea typeface="Libre Franklin"/>
                <a:cs typeface="Libre Franklin"/>
                <a:sym typeface="Libre Franklin"/>
              </a:rPr>
              <a:t>The lexicon is most likely represented in a multimodal format across both groups. </a:t>
            </a:r>
            <a:endParaRPr sz="2206" dirty="0">
              <a:solidFill>
                <a:schemeClr val="dk1"/>
              </a:solidFill>
              <a:latin typeface="Libre Franklin"/>
              <a:ea typeface="Libre Franklin"/>
              <a:cs typeface="Libre Franklin"/>
              <a:sym typeface="Libre Franklin"/>
            </a:endParaRPr>
          </a:p>
          <a:p>
            <a:pPr marL="400253" indent="-390247">
              <a:lnSpc>
                <a:spcPct val="135000"/>
              </a:lnSpc>
              <a:buClr>
                <a:schemeClr val="dk1"/>
              </a:buClr>
              <a:buSzPts val="2800"/>
              <a:buFont typeface="Arial" panose="020B0604020202020204" pitchFamily="34" charset="0"/>
              <a:buChar char="•"/>
            </a:pPr>
            <a:r>
              <a:rPr lang="en" sz="2206" b="1" dirty="0">
                <a:solidFill>
                  <a:schemeClr val="dk1"/>
                </a:solidFill>
                <a:latin typeface="Libre Franklin"/>
                <a:ea typeface="Libre Franklin"/>
                <a:cs typeface="Libre Franklin"/>
                <a:sym typeface="Libre Franklin"/>
              </a:rPr>
              <a:t>CIs EQUALLY EMPHASIZED REPRESENTATIONS DERIVED FROM SPEECH &amp; TEXT, NHs DE-EMPHASIZED SPEECH IN FAVOR OF TEXT</a:t>
            </a:r>
            <a:endParaRPr sz="2206" b="1" dirty="0">
              <a:solidFill>
                <a:schemeClr val="dk1"/>
              </a:solidFill>
              <a:latin typeface="Libre Franklin"/>
              <a:ea typeface="Libre Franklin"/>
              <a:cs typeface="Libre Franklin"/>
              <a:sym typeface="Libre Franklin"/>
            </a:endParaRPr>
          </a:p>
          <a:p>
            <a:pPr marL="703127" lvl="1" indent="-342900">
              <a:lnSpc>
                <a:spcPct val="135000"/>
              </a:lnSpc>
              <a:buClr>
                <a:schemeClr val="dk1"/>
              </a:buClr>
              <a:buSzPts val="2800"/>
              <a:buFont typeface="Arial" panose="020B0604020202020204" pitchFamily="34" charset="0"/>
              <a:buChar char="•"/>
            </a:pPr>
            <a:r>
              <a:rPr lang="en" sz="2206" dirty="0">
                <a:solidFill>
                  <a:schemeClr val="dk1"/>
                </a:solidFill>
                <a:latin typeface="Libre Franklin"/>
                <a:ea typeface="Libre Franklin"/>
                <a:cs typeface="Libre Franklin"/>
                <a:sym typeface="Libre Franklin"/>
              </a:rPr>
              <a:t>Among neurotypical individuals, speech-related cues may be overtaken by textual or linguistic cues over time, whereas CIs may rely on these cues a lot more than their peers. </a:t>
            </a:r>
            <a:endParaRPr sz="2206" dirty="0">
              <a:solidFill>
                <a:schemeClr val="dk1"/>
              </a:solidFill>
              <a:latin typeface="Libre Franklin"/>
              <a:ea typeface="Libre Franklin"/>
              <a:cs typeface="Libre Franklin"/>
              <a:sym typeface="Libre Franklin"/>
            </a:endParaRPr>
          </a:p>
        </p:txBody>
      </p:sp>
      <p:graphicFrame>
        <p:nvGraphicFramePr>
          <p:cNvPr id="69" name="Google Shape;69;p14"/>
          <p:cNvGraphicFramePr/>
          <p:nvPr>
            <p:extLst>
              <p:ext uri="{D42A27DB-BD31-4B8C-83A1-F6EECF244321}">
                <p14:modId xmlns:p14="http://schemas.microsoft.com/office/powerpoint/2010/main" val="2144847423"/>
              </p:ext>
            </p:extLst>
          </p:nvPr>
        </p:nvGraphicFramePr>
        <p:xfrm>
          <a:off x="425609" y="24190963"/>
          <a:ext cx="9308729" cy="8294945"/>
        </p:xfrm>
        <a:graphic>
          <a:graphicData uri="http://schemas.openxmlformats.org/drawingml/2006/table">
            <a:tbl>
              <a:tblPr>
                <a:noFill/>
              </a:tblPr>
              <a:tblGrid>
                <a:gridCol w="3471670">
                  <a:extLst>
                    <a:ext uri="{9D8B030D-6E8A-4147-A177-3AD203B41FA5}">
                      <a16:colId xmlns:a16="http://schemas.microsoft.com/office/drawing/2014/main" val="20000"/>
                    </a:ext>
                  </a:extLst>
                </a:gridCol>
                <a:gridCol w="2702641">
                  <a:extLst>
                    <a:ext uri="{9D8B030D-6E8A-4147-A177-3AD203B41FA5}">
                      <a16:colId xmlns:a16="http://schemas.microsoft.com/office/drawing/2014/main" val="20001"/>
                    </a:ext>
                  </a:extLst>
                </a:gridCol>
                <a:gridCol w="3134418">
                  <a:extLst>
                    <a:ext uri="{9D8B030D-6E8A-4147-A177-3AD203B41FA5}">
                      <a16:colId xmlns:a16="http://schemas.microsoft.com/office/drawing/2014/main" val="20002"/>
                    </a:ext>
                  </a:extLst>
                </a:gridCol>
              </a:tblGrid>
              <a:tr h="1539771">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Variable</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solidFill>
                      <a:srgbClr val="CCCCCC"/>
                    </a:solidFill>
                  </a:tcPr>
                </a:tc>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Mean (Range) in CIs (N = 30)</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solidFill>
                      <a:srgbClr val="CCCCCC"/>
                    </a:solidFill>
                  </a:tcPr>
                </a:tc>
                <a:tc>
                  <a:txBody>
                    <a:bodyPr/>
                    <a:lstStyle/>
                    <a:p>
                      <a:pPr marL="0" marR="0" lvl="0" indent="0" algn="ctr" rtl="0">
                        <a:spcBef>
                          <a:spcPts val="0"/>
                        </a:spcBef>
                        <a:spcAft>
                          <a:spcPts val="0"/>
                        </a:spcAft>
                        <a:buNone/>
                      </a:pPr>
                      <a:r>
                        <a:rPr lang="en" sz="2800" b="1" dirty="0">
                          <a:latin typeface="Libre Franklin"/>
                          <a:ea typeface="Libre Franklin"/>
                          <a:cs typeface="Libre Franklin"/>
                          <a:sym typeface="Libre Franklin"/>
                        </a:rPr>
                        <a:t>Mean (Range) in NHs (N=30)</a:t>
                      </a:r>
                      <a:endParaRPr sz="2800" b="1" u="none" strike="noStrike" cap="none" baseline="-25000" dirty="0">
                        <a:solidFill>
                          <a:srgbClr val="000000"/>
                        </a:solidFill>
                        <a:latin typeface="Libre Franklin"/>
                        <a:ea typeface="Libre Franklin"/>
                        <a:cs typeface="Libre Franklin"/>
                        <a:sym typeface="Libre Franklin"/>
                      </a:endParaRPr>
                    </a:p>
                  </a:txBody>
                  <a:tcPr marL="4944" marR="4944" marT="8214" marB="0" anchor="ctr">
                    <a:solidFill>
                      <a:srgbClr val="CCCCCC"/>
                    </a:solidFill>
                  </a:tcPr>
                </a:tc>
                <a:extLst>
                  <a:ext uri="{0D108BD9-81ED-4DB2-BD59-A6C34878D82A}">
                    <a16:rowId xmlns:a16="http://schemas.microsoft.com/office/drawing/2014/main" val="10000"/>
                  </a:ext>
                </a:extLst>
              </a:tr>
              <a:tr h="1329309">
                <a:tc>
                  <a:txBody>
                    <a:bodyPr/>
                    <a:lstStyle/>
                    <a:p>
                      <a:pPr marL="0" marR="0" lvl="0" indent="0" algn="ctr" rtl="0">
                        <a:spcBef>
                          <a:spcPts val="0"/>
                        </a:spcBef>
                        <a:spcAft>
                          <a:spcPts val="0"/>
                        </a:spcAft>
                        <a:buNone/>
                      </a:pPr>
                      <a:r>
                        <a:rPr lang="en" sz="2800" b="1">
                          <a:latin typeface="Libre Franklin"/>
                          <a:ea typeface="Libre Franklin"/>
                          <a:cs typeface="Libre Franklin"/>
                          <a:sym typeface="Libre Franklin"/>
                        </a:rPr>
                        <a:t>Chronological age (Years)</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15.74 (9.86-26.66)</a:t>
                      </a:r>
                      <a:endParaRPr sz="2700" b="0" i="0" u="none" strike="noStrike" cap="none" dirty="0">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16.18 (10.2-27.07)</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1"/>
                  </a:ext>
                </a:extLst>
              </a:tr>
              <a:tr h="1662483">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Age at implementation (months)</a:t>
                      </a:r>
                      <a:r>
                        <a:rPr lang="en" sz="2800" b="1" i="0" u="none" strike="noStrike" cap="none">
                          <a:solidFill>
                            <a:srgbClr val="000000"/>
                          </a:solidFill>
                          <a:latin typeface="Libre Franklin"/>
                          <a:ea typeface="Libre Franklin"/>
                          <a:cs typeface="Libre Franklin"/>
                          <a:sym typeface="Libre Franklin"/>
                        </a:rPr>
                        <a:t>        </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solidFill>
                            <a:srgbClr val="000000"/>
                          </a:solidFill>
                          <a:latin typeface="Libre Franklin"/>
                          <a:ea typeface="Libre Franklin"/>
                          <a:cs typeface="Libre Franklin"/>
                          <a:sym typeface="Libre Franklin"/>
                        </a:rPr>
                        <a:t>37.94 (11.07-75.76)</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600">
                          <a:latin typeface="Libre Franklin"/>
                          <a:ea typeface="Libre Franklin"/>
                          <a:cs typeface="Libre Franklin"/>
                          <a:sym typeface="Libre Franklin"/>
                        </a:rPr>
                        <a:t>-</a:t>
                      </a:r>
                      <a:endParaRPr sz="28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2"/>
                  </a:ext>
                </a:extLst>
              </a:tr>
              <a:tr h="1206794">
                <a:tc>
                  <a:txBody>
                    <a:bodyPr/>
                    <a:lstStyle/>
                    <a:p>
                      <a:pPr marL="0" marR="0" lvl="0" indent="0" algn="ctr" rtl="0">
                        <a:spcBef>
                          <a:spcPts val="0"/>
                        </a:spcBef>
                        <a:spcAft>
                          <a:spcPts val="0"/>
                        </a:spcAft>
                        <a:buNone/>
                      </a:pPr>
                      <a:r>
                        <a:rPr lang="en" sz="2800" b="1">
                          <a:latin typeface="Libre Franklin"/>
                          <a:ea typeface="Libre Franklin"/>
                          <a:cs typeface="Libre Franklin"/>
                          <a:sym typeface="Libre Franklin"/>
                        </a:rPr>
                        <a:t>Duration of CI use (Years)</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12.58 (7.79-21.19)</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500">
                          <a:latin typeface="Libre Franklin"/>
                          <a:ea typeface="Libre Franklin"/>
                          <a:cs typeface="Libre Franklin"/>
                          <a:sym typeface="Libre Franklin"/>
                        </a:rPr>
                        <a:t>-</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3"/>
                  </a:ext>
                </a:extLst>
              </a:tr>
              <a:tr h="1503253">
                <a:tc>
                  <a:txBody>
                    <a:bodyPr/>
                    <a:lstStyle/>
                    <a:p>
                      <a:pPr marL="0" marR="0" lvl="0" indent="0" algn="ctr" rtl="0">
                        <a:spcBef>
                          <a:spcPts val="0"/>
                        </a:spcBef>
                        <a:spcAft>
                          <a:spcPts val="0"/>
                        </a:spcAft>
                        <a:buNone/>
                      </a:pPr>
                      <a:r>
                        <a:rPr lang="en" sz="2800" b="1">
                          <a:solidFill>
                            <a:srgbClr val="000000"/>
                          </a:solidFill>
                          <a:latin typeface="Libre Franklin"/>
                          <a:ea typeface="Libre Franklin"/>
                          <a:cs typeface="Libre Franklin"/>
                          <a:sym typeface="Libre Franklin"/>
                        </a:rPr>
                        <a:t>Age of onset of deafness (months)</a:t>
                      </a:r>
                      <a:endParaRPr sz="2800" b="1"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2.41 (0-24)</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500">
                          <a:latin typeface="Libre Franklin"/>
                          <a:ea typeface="Libre Franklin"/>
                          <a:cs typeface="Libre Franklin"/>
                          <a:sym typeface="Libre Franklin"/>
                        </a:rPr>
                        <a:t>-</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4"/>
                  </a:ext>
                </a:extLst>
              </a:tr>
              <a:tr h="1053335">
                <a:tc>
                  <a:txBody>
                    <a:bodyPr/>
                    <a:lstStyle/>
                    <a:p>
                      <a:pPr marL="0" marR="0" lvl="0" indent="0" algn="ctr" rtl="0">
                        <a:spcBef>
                          <a:spcPts val="0"/>
                        </a:spcBef>
                        <a:spcAft>
                          <a:spcPts val="0"/>
                        </a:spcAft>
                        <a:buNone/>
                      </a:pPr>
                      <a:r>
                        <a:rPr lang="en" sz="2800" b="1" dirty="0">
                          <a:latin typeface="Libre Franklin"/>
                          <a:ea typeface="Libre Franklin"/>
                          <a:cs typeface="Libre Franklin"/>
                          <a:sym typeface="Libre Franklin"/>
                        </a:rPr>
                        <a:t>Standardized PPVT-5</a:t>
                      </a:r>
                      <a:r>
                        <a:rPr lang="en" sz="2800" b="1" baseline="30000" dirty="0">
                          <a:latin typeface="Libre Franklin"/>
                          <a:ea typeface="Libre Franklin"/>
                          <a:cs typeface="Libre Franklin"/>
                          <a:sym typeface="Libre Franklin"/>
                        </a:rPr>
                        <a:t>*</a:t>
                      </a:r>
                      <a:endParaRPr sz="2800" b="1" i="0" u="none" strike="noStrike" cap="none" baseline="30000" dirty="0">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a:latin typeface="Libre Franklin"/>
                          <a:ea typeface="Libre Franklin"/>
                          <a:cs typeface="Libre Franklin"/>
                          <a:sym typeface="Libre Franklin"/>
                        </a:rPr>
                        <a:t>84.69 (42-123)</a:t>
                      </a:r>
                      <a:endParaRPr sz="2700" b="0" i="0" u="none" strike="noStrike" cap="none">
                        <a:solidFill>
                          <a:srgbClr val="000000"/>
                        </a:solidFill>
                        <a:latin typeface="Libre Franklin"/>
                        <a:ea typeface="Libre Franklin"/>
                        <a:cs typeface="Libre Franklin"/>
                        <a:sym typeface="Libre Franklin"/>
                      </a:endParaRPr>
                    </a:p>
                  </a:txBody>
                  <a:tcPr marL="4944" marR="4944" marT="8214" marB="0" anchor="ctr"/>
                </a:tc>
                <a:tc>
                  <a:txBody>
                    <a:bodyPr/>
                    <a:lstStyle/>
                    <a:p>
                      <a:pPr marL="0" marR="0" lvl="0" indent="0" algn="ctr" rtl="0">
                        <a:spcBef>
                          <a:spcPts val="0"/>
                        </a:spcBef>
                        <a:spcAft>
                          <a:spcPts val="0"/>
                        </a:spcAft>
                        <a:buNone/>
                      </a:pPr>
                      <a:r>
                        <a:rPr lang="en" sz="2700" dirty="0">
                          <a:latin typeface="Libre Franklin"/>
                          <a:ea typeface="Libre Franklin"/>
                          <a:cs typeface="Libre Franklin"/>
                          <a:sym typeface="Libre Franklin"/>
                        </a:rPr>
                        <a:t>108.63 (79-132)</a:t>
                      </a:r>
                      <a:endParaRPr sz="2700" b="0" i="0" u="none" strike="noStrike" cap="none" dirty="0">
                        <a:solidFill>
                          <a:srgbClr val="000000"/>
                        </a:solidFill>
                        <a:latin typeface="Libre Franklin"/>
                        <a:ea typeface="Libre Franklin"/>
                        <a:cs typeface="Libre Franklin"/>
                        <a:sym typeface="Libre Franklin"/>
                      </a:endParaRPr>
                    </a:p>
                  </a:txBody>
                  <a:tcPr marL="4944" marR="4944" marT="8214" marB="0" anchor="ctr"/>
                </a:tc>
                <a:extLst>
                  <a:ext uri="{0D108BD9-81ED-4DB2-BD59-A6C34878D82A}">
                    <a16:rowId xmlns:a16="http://schemas.microsoft.com/office/drawing/2014/main" val="10005"/>
                  </a:ext>
                </a:extLst>
              </a:tr>
            </a:tbl>
          </a:graphicData>
        </a:graphic>
      </p:graphicFrame>
      <p:sp>
        <p:nvSpPr>
          <p:cNvPr id="70" name="Google Shape;70;p14"/>
          <p:cNvSpPr/>
          <p:nvPr/>
        </p:nvSpPr>
        <p:spPr>
          <a:xfrm>
            <a:off x="16718099" y="21753438"/>
            <a:ext cx="6172636" cy="3812545"/>
          </a:xfrm>
          <a:prstGeom prst="rect">
            <a:avLst/>
          </a:prstGeom>
          <a:noFill/>
          <a:ln>
            <a:noFill/>
          </a:ln>
        </p:spPr>
        <p:txBody>
          <a:bodyPr spcFirstLastPara="1" wrap="square" lIns="67265" tIns="33642" rIns="67265" bIns="33642" anchor="ctr" anchorCtr="0">
            <a:noAutofit/>
          </a:bodyPr>
          <a:lstStyle/>
          <a:p>
            <a:pPr marL="457200" indent="-457200" algn="just">
              <a:buClr>
                <a:schemeClr val="dk1"/>
              </a:buClr>
              <a:buSzPts val="3600"/>
              <a:buFont typeface="Arial" panose="020B0604020202020204" pitchFamily="34" charset="0"/>
              <a:buChar char="•"/>
            </a:pPr>
            <a:r>
              <a:rPr lang="en" sz="2836" b="1" dirty="0">
                <a:solidFill>
                  <a:schemeClr val="dk1"/>
                </a:solidFill>
                <a:latin typeface="Calibri"/>
                <a:ea typeface="Calibri"/>
                <a:cs typeface="Calibri"/>
                <a:sym typeface="Calibri"/>
              </a:rPr>
              <a:t>CIs attend more to frequency than NHs, no differences in use of semantic similarity</a:t>
            </a:r>
            <a:endParaRPr sz="2836" b="1" dirty="0">
              <a:solidFill>
                <a:schemeClr val="dk1"/>
              </a:solidFill>
              <a:latin typeface="Calibri"/>
              <a:ea typeface="Calibri"/>
              <a:cs typeface="Calibri"/>
              <a:sym typeface="Calibri"/>
            </a:endParaRPr>
          </a:p>
          <a:p>
            <a:pPr marL="817428" indent="-457200" algn="just">
              <a:buFont typeface="Arial" panose="020B0604020202020204" pitchFamily="34" charset="0"/>
              <a:buChar char="•"/>
            </a:pPr>
            <a:endParaRPr sz="2836" b="1" dirty="0">
              <a:solidFill>
                <a:schemeClr val="dk1"/>
              </a:solidFill>
              <a:latin typeface="Calibri"/>
              <a:ea typeface="Calibri"/>
              <a:cs typeface="Calibri"/>
              <a:sym typeface="Calibri"/>
            </a:endParaRPr>
          </a:p>
          <a:p>
            <a:pPr marL="817428" indent="-457200" algn="just">
              <a:buFont typeface="Arial" panose="020B0604020202020204" pitchFamily="34" charset="0"/>
              <a:buChar char="•"/>
            </a:pPr>
            <a:endParaRPr sz="2836" b="1" dirty="0">
              <a:solidFill>
                <a:schemeClr val="dk1"/>
              </a:solidFill>
              <a:latin typeface="Calibri"/>
              <a:ea typeface="Calibri"/>
              <a:cs typeface="Calibri"/>
              <a:sym typeface="Calibri"/>
            </a:endParaRPr>
          </a:p>
          <a:p>
            <a:pPr marL="457200" indent="-457200" algn="just">
              <a:buClr>
                <a:schemeClr val="dk1"/>
              </a:buClr>
              <a:buSzPts val="3600"/>
              <a:buFont typeface="Arial" panose="020B0604020202020204" pitchFamily="34" charset="0"/>
              <a:buChar char="•"/>
            </a:pPr>
            <a:r>
              <a:rPr lang="en" sz="2836" b="1" dirty="0">
                <a:solidFill>
                  <a:schemeClr val="dk1"/>
                </a:solidFill>
                <a:latin typeface="Calibri"/>
                <a:ea typeface="Calibri"/>
                <a:cs typeface="Calibri"/>
                <a:sym typeface="Calibri"/>
              </a:rPr>
              <a:t>Both groups appear to use phonology for local within-cluster transitions (based on best-performing models)</a:t>
            </a:r>
            <a:endParaRPr sz="2836" b="1" dirty="0">
              <a:solidFill>
                <a:schemeClr val="dk1"/>
              </a:solidFill>
              <a:latin typeface="Calibri"/>
              <a:ea typeface="Calibri"/>
              <a:cs typeface="Calibri"/>
              <a:sym typeface="Calibri"/>
            </a:endParaRPr>
          </a:p>
        </p:txBody>
      </p:sp>
      <p:pic>
        <p:nvPicPr>
          <p:cNvPr id="72" name="Google Shape;72;p14"/>
          <p:cNvPicPr preferRelativeResize="0">
            <a:picLocks noChangeAspect="1"/>
          </p:cNvPicPr>
          <p:nvPr/>
        </p:nvPicPr>
        <p:blipFill>
          <a:blip r:embed="rId3">
            <a:alphaModFix/>
          </a:blip>
          <a:stretch>
            <a:fillRect/>
          </a:stretch>
        </p:blipFill>
        <p:spPr>
          <a:xfrm>
            <a:off x="21389747" y="353492"/>
            <a:ext cx="1828800" cy="1828800"/>
          </a:xfrm>
          <a:prstGeom prst="rect">
            <a:avLst/>
          </a:prstGeom>
          <a:noFill/>
          <a:ln>
            <a:noFill/>
          </a:ln>
        </p:spPr>
      </p:pic>
      <p:sp>
        <p:nvSpPr>
          <p:cNvPr id="74" name="Google Shape;74;p14"/>
          <p:cNvSpPr/>
          <p:nvPr/>
        </p:nvSpPr>
        <p:spPr>
          <a:xfrm>
            <a:off x="280366" y="9807988"/>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cs typeface="Calibri"/>
                <a:sym typeface="Calibri"/>
              </a:rPr>
              <a:t>BASE ALGORITHM</a:t>
            </a:r>
            <a:endParaRPr sz="788" dirty="0"/>
          </a:p>
        </p:txBody>
      </p:sp>
      <p:sp>
        <p:nvSpPr>
          <p:cNvPr id="76" name="Google Shape;76;p14"/>
          <p:cNvSpPr txBox="1"/>
          <p:nvPr/>
        </p:nvSpPr>
        <p:spPr>
          <a:xfrm>
            <a:off x="77014" y="32540270"/>
            <a:ext cx="9678855" cy="1243745"/>
          </a:xfrm>
          <a:prstGeom prst="rect">
            <a:avLst/>
          </a:prstGeom>
          <a:noFill/>
          <a:ln>
            <a:noFill/>
          </a:ln>
        </p:spPr>
        <p:txBody>
          <a:bodyPr spcFirstLastPara="1" wrap="square" lIns="361755" tIns="361755" rIns="361755" bIns="361755" anchor="t" anchorCtr="0">
            <a:noAutofit/>
          </a:bodyPr>
          <a:lstStyle/>
          <a:p>
            <a:r>
              <a:rPr lang="en" sz="1970" i="1" dirty="0">
                <a:solidFill>
                  <a:schemeClr val="dk2"/>
                </a:solidFill>
                <a:latin typeface="Libre Franklin"/>
                <a:ea typeface="Libre Franklin"/>
                <a:cs typeface="Libre Franklin"/>
                <a:sym typeface="Libre Franklin"/>
              </a:rPr>
              <a:t>Note</a:t>
            </a:r>
            <a:r>
              <a:rPr lang="en" sz="1970" dirty="0">
                <a:solidFill>
                  <a:schemeClr val="dk2"/>
                </a:solidFill>
                <a:latin typeface="Libre Franklin"/>
                <a:ea typeface="Libre Franklin"/>
                <a:cs typeface="Libre Franklin"/>
                <a:sym typeface="Libre Franklin"/>
              </a:rPr>
              <a:t>: PPVT-5 stands for the Peabody Picture Vocabulary Test, a standardized test that measures receptive vocabulary knowledge</a:t>
            </a:r>
            <a:endParaRPr sz="1970" dirty="0">
              <a:solidFill>
                <a:schemeClr val="dk2"/>
              </a:solidFill>
              <a:latin typeface="Libre Franklin"/>
              <a:ea typeface="Libre Franklin"/>
              <a:cs typeface="Libre Franklin"/>
              <a:sym typeface="Libre Franklin"/>
            </a:endParaRPr>
          </a:p>
        </p:txBody>
      </p:sp>
      <p:pic>
        <p:nvPicPr>
          <p:cNvPr id="77" name="Google Shape;77;p14"/>
          <p:cNvPicPr preferRelativeResize="0"/>
          <p:nvPr/>
        </p:nvPicPr>
        <p:blipFill>
          <a:blip r:embed="rId4">
            <a:alphaModFix/>
          </a:blip>
          <a:stretch>
            <a:fillRect/>
          </a:stretch>
        </p:blipFill>
        <p:spPr>
          <a:xfrm>
            <a:off x="10758377" y="5691584"/>
            <a:ext cx="11754383" cy="7834291"/>
          </a:xfrm>
          <a:prstGeom prst="rect">
            <a:avLst/>
          </a:prstGeom>
          <a:noFill/>
          <a:ln>
            <a:noFill/>
          </a:ln>
        </p:spPr>
      </p:pic>
      <p:pic>
        <p:nvPicPr>
          <p:cNvPr id="78" name="Google Shape;78;p14"/>
          <p:cNvPicPr preferRelativeResize="0"/>
          <p:nvPr/>
        </p:nvPicPr>
        <p:blipFill>
          <a:blip r:embed="rId5">
            <a:alphaModFix/>
          </a:blip>
          <a:stretch>
            <a:fillRect/>
          </a:stretch>
        </p:blipFill>
        <p:spPr>
          <a:xfrm>
            <a:off x="10525243" y="21420589"/>
            <a:ext cx="5083472" cy="5083561"/>
          </a:xfrm>
          <a:prstGeom prst="rect">
            <a:avLst/>
          </a:prstGeom>
          <a:noFill/>
          <a:ln>
            <a:noFill/>
          </a:ln>
        </p:spPr>
      </p:pic>
      <p:sp>
        <p:nvSpPr>
          <p:cNvPr id="79" name="Google Shape;79;p14"/>
          <p:cNvSpPr txBox="1"/>
          <p:nvPr/>
        </p:nvSpPr>
        <p:spPr>
          <a:xfrm>
            <a:off x="10272896" y="13526378"/>
            <a:ext cx="12884418" cy="6516886"/>
          </a:xfrm>
          <a:prstGeom prst="rect">
            <a:avLst/>
          </a:prstGeom>
          <a:noFill/>
          <a:ln>
            <a:noFill/>
          </a:ln>
        </p:spPr>
        <p:txBody>
          <a:bodyPr spcFirstLastPara="1" wrap="square" lIns="67265" tIns="33642" rIns="67265" bIns="33642" anchor="t" anchorCtr="0">
            <a:spAutoFit/>
          </a:bodyPr>
          <a:lstStyle/>
          <a:p>
            <a:pPr marL="197808"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   Structural models:</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Embeddings with lower dimensions provided a better fit than models with higher dimensions. </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The concatenated variants of </a:t>
            </a:r>
            <a:r>
              <a:rPr lang="en" sz="2285" i="1" dirty="0">
                <a:solidFill>
                  <a:schemeClr val="dk1"/>
                </a:solidFill>
                <a:latin typeface="Libre Franklin"/>
                <a:ea typeface="Libre Franklin"/>
                <a:cs typeface="Libre Franklin"/>
                <a:sym typeface="Libre Franklin"/>
              </a:rPr>
              <a:t>speech2vec</a:t>
            </a:r>
            <a:r>
              <a:rPr lang="en" sz="2285" dirty="0">
                <a:solidFill>
                  <a:schemeClr val="dk1"/>
                </a:solidFill>
                <a:latin typeface="Libre Franklin"/>
                <a:ea typeface="Libre Franklin"/>
                <a:cs typeface="Libre Franklin"/>
                <a:sym typeface="Libre Franklin"/>
              </a:rPr>
              <a:t> and </a:t>
            </a:r>
            <a:r>
              <a:rPr lang="en" sz="2285" i="1" dirty="0">
                <a:solidFill>
                  <a:schemeClr val="dk1"/>
                </a:solidFill>
                <a:latin typeface="Libre Franklin"/>
                <a:ea typeface="Libre Franklin"/>
                <a:cs typeface="Libre Franklin"/>
                <a:sym typeface="Libre Franklin"/>
              </a:rPr>
              <a:t>word2vec</a:t>
            </a:r>
            <a:r>
              <a:rPr lang="en" sz="2285" dirty="0">
                <a:solidFill>
                  <a:schemeClr val="dk1"/>
                </a:solidFill>
                <a:latin typeface="Libre Franklin"/>
                <a:ea typeface="Libre Franklin"/>
                <a:cs typeface="Libre Franklin"/>
                <a:sym typeface="Libre Franklin"/>
              </a:rPr>
              <a:t> performed better than the single-model or the “average” model. </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For </a:t>
            </a:r>
            <a:r>
              <a:rPr lang="en" sz="2285" b="1" dirty="0">
                <a:solidFill>
                  <a:schemeClr val="dk1"/>
                </a:solidFill>
                <a:latin typeface="Libre Franklin"/>
                <a:ea typeface="Libre Franklin"/>
                <a:cs typeface="Libre Franklin"/>
                <a:sym typeface="Libre Franklin"/>
              </a:rPr>
              <a:t>normal hearing group</a:t>
            </a:r>
            <a:r>
              <a:rPr lang="en" sz="2285" dirty="0">
                <a:solidFill>
                  <a:schemeClr val="dk1"/>
                </a:solidFill>
                <a:latin typeface="Libre Franklin"/>
                <a:ea typeface="Libre Franklin"/>
                <a:cs typeface="Libre Franklin"/>
                <a:sym typeface="Libre Franklin"/>
              </a:rPr>
              <a:t>, the best-performing structural model emphasized </a:t>
            </a:r>
            <a:r>
              <a:rPr lang="en" sz="2285" i="1" dirty="0">
                <a:solidFill>
                  <a:schemeClr val="dk1"/>
                </a:solidFill>
                <a:latin typeface="Libre Franklin"/>
                <a:ea typeface="Libre Franklin"/>
                <a:cs typeface="Libre Franklin"/>
                <a:sym typeface="Libre Franklin"/>
              </a:rPr>
              <a:t>word2vec</a:t>
            </a:r>
            <a:r>
              <a:rPr lang="en" sz="2285" dirty="0">
                <a:solidFill>
                  <a:schemeClr val="dk1"/>
                </a:solidFill>
                <a:latin typeface="Libre Franklin"/>
                <a:ea typeface="Libre Franklin"/>
                <a:cs typeface="Libre Franklin"/>
                <a:sym typeface="Libre Franklin"/>
              </a:rPr>
              <a:t> over </a:t>
            </a:r>
            <a:r>
              <a:rPr lang="en" sz="2285" i="1" dirty="0">
                <a:solidFill>
                  <a:schemeClr val="dk1"/>
                </a:solidFill>
                <a:latin typeface="Libre Franklin"/>
                <a:ea typeface="Libre Franklin"/>
                <a:cs typeface="Libre Franklin"/>
                <a:sym typeface="Libre Franklin"/>
              </a:rPr>
              <a:t>speech2vec </a:t>
            </a:r>
            <a:r>
              <a:rPr lang="en" sz="2285" dirty="0">
                <a:solidFill>
                  <a:schemeClr val="dk1"/>
                </a:solidFill>
                <a:latin typeface="Libre Franklin"/>
                <a:ea typeface="Libre Franklin"/>
                <a:cs typeface="Libre Franklin"/>
                <a:sym typeface="Libre Franklin"/>
              </a:rPr>
              <a:t>(𝛼 = 0.4).</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For </a:t>
            </a:r>
            <a:r>
              <a:rPr lang="en" sz="2285" b="1" dirty="0">
                <a:solidFill>
                  <a:schemeClr val="dk1"/>
                </a:solidFill>
                <a:latin typeface="Libre Franklin"/>
                <a:ea typeface="Libre Franklin"/>
                <a:cs typeface="Libre Franklin"/>
                <a:sym typeface="Libre Franklin"/>
              </a:rPr>
              <a:t>cochlear implant group</a:t>
            </a:r>
            <a:r>
              <a:rPr lang="en" sz="2285" dirty="0">
                <a:solidFill>
                  <a:schemeClr val="dk1"/>
                </a:solidFill>
                <a:latin typeface="Libre Franklin"/>
                <a:ea typeface="Libre Franklin"/>
                <a:cs typeface="Libre Franklin"/>
                <a:sym typeface="Libre Franklin"/>
              </a:rPr>
              <a:t>, the best-performing structural model emphasized </a:t>
            </a:r>
            <a:r>
              <a:rPr lang="en" sz="2285" i="1" dirty="0">
                <a:solidFill>
                  <a:schemeClr val="dk1"/>
                </a:solidFill>
                <a:latin typeface="Libre Franklin"/>
                <a:ea typeface="Libre Franklin"/>
                <a:cs typeface="Libre Franklin"/>
                <a:sym typeface="Libre Franklin"/>
              </a:rPr>
              <a:t>speech2vec</a:t>
            </a:r>
            <a:r>
              <a:rPr lang="en" sz="2285" dirty="0">
                <a:solidFill>
                  <a:schemeClr val="dk1"/>
                </a:solidFill>
                <a:latin typeface="Libre Franklin"/>
                <a:ea typeface="Libre Franklin"/>
                <a:cs typeface="Libre Franklin"/>
                <a:sym typeface="Libre Franklin"/>
              </a:rPr>
              <a:t> and </a:t>
            </a:r>
            <a:r>
              <a:rPr lang="en" sz="2285" i="1" dirty="0">
                <a:solidFill>
                  <a:schemeClr val="dk1"/>
                </a:solidFill>
                <a:latin typeface="Libre Franklin"/>
                <a:ea typeface="Libre Franklin"/>
                <a:cs typeface="Libre Franklin"/>
                <a:sym typeface="Libre Franklin"/>
              </a:rPr>
              <a:t>word2vec </a:t>
            </a:r>
            <a:r>
              <a:rPr lang="en" sz="2285" dirty="0">
                <a:solidFill>
                  <a:schemeClr val="dk1"/>
                </a:solidFill>
                <a:latin typeface="Libre Franklin"/>
                <a:ea typeface="Libre Franklin"/>
                <a:cs typeface="Libre Franklin"/>
                <a:sym typeface="Libre Franklin"/>
              </a:rPr>
              <a:t>equally (𝛼 = 0.5).</a:t>
            </a:r>
            <a:endParaRPr sz="1418" dirty="0">
              <a:solidFill>
                <a:schemeClr val="dk1"/>
              </a:solidFill>
              <a:latin typeface="Libre Franklin"/>
              <a:ea typeface="Libre Franklin"/>
              <a:cs typeface="Libre Franklin"/>
              <a:sym typeface="Libre Franklin"/>
            </a:endParaRPr>
          </a:p>
          <a:p>
            <a:pPr marL="197808"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   Process models:</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Best-performing process model was the dynamic foraging model that incorporated semantic similarity, phonological similarity, and frequency in local “cluster” transitions and frequency in global “switch” transitions, and used the delta similarity method to assign cluster-switch designations. </a:t>
            </a:r>
            <a:endParaRPr sz="2285" dirty="0">
              <a:solidFill>
                <a:schemeClr val="dk1"/>
              </a:solidFill>
              <a:latin typeface="Libre Franklin"/>
              <a:ea typeface="Libre Franklin"/>
              <a:cs typeface="Libre Franklin"/>
              <a:sym typeface="Libre Franklin"/>
            </a:endParaRPr>
          </a:p>
        </p:txBody>
      </p:sp>
      <p:sp>
        <p:nvSpPr>
          <p:cNvPr id="80" name="Google Shape;80;p14"/>
          <p:cNvSpPr/>
          <p:nvPr/>
        </p:nvSpPr>
        <p:spPr>
          <a:xfrm>
            <a:off x="10088788" y="27033545"/>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DISCUSSION </a:t>
            </a:r>
            <a:endParaRPr sz="3940" b="1" dirty="0">
              <a:latin typeface="Calibri"/>
              <a:ea typeface="Calibri"/>
              <a:cs typeface="Calibri"/>
              <a:sym typeface="Calibri"/>
            </a:endParaRPr>
          </a:p>
        </p:txBody>
      </p:sp>
      <p:sp>
        <p:nvSpPr>
          <p:cNvPr id="85" name="Google Shape;85;p14"/>
          <p:cNvSpPr/>
          <p:nvPr/>
        </p:nvSpPr>
        <p:spPr>
          <a:xfrm>
            <a:off x="280367" y="17221597"/>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GENERALIZATIONS</a:t>
            </a:r>
            <a:endParaRPr sz="788" dirty="0"/>
          </a:p>
        </p:txBody>
      </p:sp>
      <p:pic>
        <p:nvPicPr>
          <p:cNvPr id="1026" name="Picture 2" descr="How to Get Accepted to Bowdoin College - AdmissionsCheckup.com">
            <a:extLst>
              <a:ext uri="{FF2B5EF4-FFF2-40B4-BE49-F238E27FC236}">
                <a16:creationId xmlns:a16="http://schemas.microsoft.com/office/drawing/2014/main" id="{A9E1C805-2B51-C01D-016D-A80B9CCA1A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319" y="546637"/>
            <a:ext cx="4572000" cy="136177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0;p14">
            <a:extLst>
              <a:ext uri="{FF2B5EF4-FFF2-40B4-BE49-F238E27FC236}">
                <a16:creationId xmlns:a16="http://schemas.microsoft.com/office/drawing/2014/main" id="{49CCD5C7-9884-F392-27F1-21D723AB7691}"/>
              </a:ext>
            </a:extLst>
          </p:cNvPr>
          <p:cNvSpPr/>
          <p:nvPr/>
        </p:nvSpPr>
        <p:spPr>
          <a:xfrm>
            <a:off x="10088788" y="30989736"/>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REFERENCES</a:t>
            </a:r>
            <a:endParaRPr sz="3940" b="1" dirty="0">
              <a:latin typeface="Calibri"/>
              <a:ea typeface="Calibri"/>
              <a:cs typeface="Calibri"/>
              <a:sym typeface="Calibri"/>
            </a:endParaRPr>
          </a:p>
        </p:txBody>
      </p:sp>
      <p:sp>
        <p:nvSpPr>
          <p:cNvPr id="3" name="Google Shape;68;p14">
            <a:extLst>
              <a:ext uri="{FF2B5EF4-FFF2-40B4-BE49-F238E27FC236}">
                <a16:creationId xmlns:a16="http://schemas.microsoft.com/office/drawing/2014/main" id="{23374A82-3E5D-B5C9-3292-F6BA691DDD3A}"/>
              </a:ext>
            </a:extLst>
          </p:cNvPr>
          <p:cNvSpPr txBox="1"/>
          <p:nvPr/>
        </p:nvSpPr>
        <p:spPr>
          <a:xfrm>
            <a:off x="10009350" y="32222804"/>
            <a:ext cx="13252436" cy="526208"/>
          </a:xfrm>
          <a:prstGeom prst="rect">
            <a:avLst/>
          </a:prstGeom>
          <a:noFill/>
          <a:ln>
            <a:noFill/>
          </a:ln>
        </p:spPr>
        <p:txBody>
          <a:bodyPr spcFirstLastPara="1" wrap="square" lIns="67265" tIns="33642" rIns="67265" bIns="33642" anchor="t" anchorCtr="0">
            <a:spAutoFit/>
          </a:bodyPr>
          <a:lstStyle/>
          <a:p>
            <a:pPr marL="400253" indent="-390247">
              <a:lnSpc>
                <a:spcPct val="135000"/>
              </a:lnSpc>
              <a:buClr>
                <a:schemeClr val="dk1"/>
              </a:buClr>
              <a:buSzPts val="2800"/>
              <a:buFont typeface="Arial" panose="020B0604020202020204" pitchFamily="34" charset="0"/>
              <a:buChar char="•"/>
            </a:pPr>
            <a:r>
              <a:rPr lang="en-US" sz="2206" dirty="0">
                <a:solidFill>
                  <a:schemeClr val="dk1"/>
                </a:solidFill>
                <a:latin typeface="Libre Franklin"/>
                <a:ea typeface="Libre Franklin"/>
                <a:cs typeface="Libre Franklin"/>
                <a:sym typeface="Libre Franklin"/>
              </a:rPr>
              <a:t>REFERENCES</a:t>
            </a:r>
            <a:endParaRPr sz="2206" dirty="0">
              <a:solidFill>
                <a:schemeClr val="dk1"/>
              </a:solidFill>
              <a:latin typeface="Libre Franklin"/>
              <a:ea typeface="Libre Franklin"/>
              <a:cs typeface="Libre Franklin"/>
              <a:sym typeface="Libre Franklin"/>
            </a:endParaRPr>
          </a:p>
        </p:txBody>
      </p:sp>
      <p:pic>
        <p:nvPicPr>
          <p:cNvPr id="6" name="Picture 5">
            <a:extLst>
              <a:ext uri="{FF2B5EF4-FFF2-40B4-BE49-F238E27FC236}">
                <a16:creationId xmlns:a16="http://schemas.microsoft.com/office/drawing/2014/main" id="{8B332BC5-4E97-CC33-D945-00069E52C3A6}"/>
              </a:ext>
            </a:extLst>
          </p:cNvPr>
          <p:cNvPicPr>
            <a:picLocks noChangeAspect="1"/>
          </p:cNvPicPr>
          <p:nvPr/>
        </p:nvPicPr>
        <p:blipFill>
          <a:blip r:embed="rId7"/>
          <a:stretch>
            <a:fillRect/>
          </a:stretch>
        </p:blipFill>
        <p:spPr>
          <a:xfrm>
            <a:off x="425609" y="18203196"/>
            <a:ext cx="8990250" cy="4285279"/>
          </a:xfrm>
          <a:prstGeom prst="rect">
            <a:avLst/>
          </a:prstGeom>
        </p:spPr>
      </p:pic>
      <p:pic>
        <p:nvPicPr>
          <p:cNvPr id="7" name="Picture 6">
            <a:extLst>
              <a:ext uri="{FF2B5EF4-FFF2-40B4-BE49-F238E27FC236}">
                <a16:creationId xmlns:a16="http://schemas.microsoft.com/office/drawing/2014/main" id="{649A5469-E930-EEC0-7C21-26388B72524B}"/>
              </a:ext>
            </a:extLst>
          </p:cNvPr>
          <p:cNvPicPr>
            <a:picLocks noChangeAspect="1"/>
          </p:cNvPicPr>
          <p:nvPr/>
        </p:nvPicPr>
        <p:blipFill>
          <a:blip r:embed="rId8"/>
          <a:srcRect t="3096"/>
          <a:stretch>
            <a:fillRect/>
          </a:stretch>
        </p:blipFill>
        <p:spPr>
          <a:xfrm>
            <a:off x="95292" y="10669035"/>
            <a:ext cx="9678855" cy="65168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369</TotalTime>
  <Words>441</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Calibri</vt:lpstr>
      <vt:lpstr>Cambria</vt:lpstr>
      <vt:lpstr>Libre Franklin</vt:lpstr>
      <vt:lpstr>Times New Roman</vt:lpstr>
      <vt:lpstr>Office Theme</vt:lpstr>
      <vt:lpstr> Attention via Convolutional Nearest Neighbors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Mingi Kang</dc:creator>
  <cp:lastModifiedBy>Mingi Kang</cp:lastModifiedBy>
  <cp:revision>8</cp:revision>
  <dcterms:created xsi:type="dcterms:W3CDTF">2025-08-09T02:26:27Z</dcterms:created>
  <dcterms:modified xsi:type="dcterms:W3CDTF">2025-08-25T02:30:20Z</dcterms:modified>
</cp:coreProperties>
</file>