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7" r:id="rId2"/>
  </p:sldIdLst>
  <p:sldSz cx="23774400" cy="34747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864"/>
    <p:restoredTop sz="94638"/>
  </p:normalViewPr>
  <p:slideViewPr>
    <p:cSldViewPr snapToGrid="0">
      <p:cViewPr>
        <p:scale>
          <a:sx n="67" d="100"/>
          <a:sy n="67" d="100"/>
        </p:scale>
        <p:origin x="1032" y="-8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F067A0-B807-594B-857C-0B1CA98D0658}" type="datetimeFigureOut">
              <a:rPr lang="en-US" smtClean="0"/>
              <a:t>9/28/25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73313" y="1143000"/>
            <a:ext cx="21113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EF701-04F6-E543-8548-391576F93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87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808861" rtl="0" eaLnBrk="1" latinLnBrk="0" hangingPunct="1">
      <a:defRPr sz="3686" kern="1200">
        <a:solidFill>
          <a:schemeClr val="tx1"/>
        </a:solidFill>
        <a:latin typeface="+mn-lt"/>
        <a:ea typeface="+mn-ea"/>
        <a:cs typeface="+mn-cs"/>
      </a:defRPr>
    </a:lvl1pPr>
    <a:lvl2pPr marL="1404431" algn="l" defTabSz="2808861" rtl="0" eaLnBrk="1" latinLnBrk="0" hangingPunct="1">
      <a:defRPr sz="3686" kern="1200">
        <a:solidFill>
          <a:schemeClr val="tx1"/>
        </a:solidFill>
        <a:latin typeface="+mn-lt"/>
        <a:ea typeface="+mn-ea"/>
        <a:cs typeface="+mn-cs"/>
      </a:defRPr>
    </a:lvl2pPr>
    <a:lvl3pPr marL="2808861" algn="l" defTabSz="2808861" rtl="0" eaLnBrk="1" latinLnBrk="0" hangingPunct="1">
      <a:defRPr sz="3686" kern="1200">
        <a:solidFill>
          <a:schemeClr val="tx1"/>
        </a:solidFill>
        <a:latin typeface="+mn-lt"/>
        <a:ea typeface="+mn-ea"/>
        <a:cs typeface="+mn-cs"/>
      </a:defRPr>
    </a:lvl3pPr>
    <a:lvl4pPr marL="4213292" algn="l" defTabSz="2808861" rtl="0" eaLnBrk="1" latinLnBrk="0" hangingPunct="1">
      <a:defRPr sz="3686" kern="1200">
        <a:solidFill>
          <a:schemeClr val="tx1"/>
        </a:solidFill>
        <a:latin typeface="+mn-lt"/>
        <a:ea typeface="+mn-ea"/>
        <a:cs typeface="+mn-cs"/>
      </a:defRPr>
    </a:lvl4pPr>
    <a:lvl5pPr marL="5617722" algn="l" defTabSz="2808861" rtl="0" eaLnBrk="1" latinLnBrk="0" hangingPunct="1">
      <a:defRPr sz="3686" kern="1200">
        <a:solidFill>
          <a:schemeClr val="tx1"/>
        </a:solidFill>
        <a:latin typeface="+mn-lt"/>
        <a:ea typeface="+mn-ea"/>
        <a:cs typeface="+mn-cs"/>
      </a:defRPr>
    </a:lvl5pPr>
    <a:lvl6pPr marL="7022153" algn="l" defTabSz="2808861" rtl="0" eaLnBrk="1" latinLnBrk="0" hangingPunct="1">
      <a:defRPr sz="3686" kern="1200">
        <a:solidFill>
          <a:schemeClr val="tx1"/>
        </a:solidFill>
        <a:latin typeface="+mn-lt"/>
        <a:ea typeface="+mn-ea"/>
        <a:cs typeface="+mn-cs"/>
      </a:defRPr>
    </a:lvl6pPr>
    <a:lvl7pPr marL="8426584" algn="l" defTabSz="2808861" rtl="0" eaLnBrk="1" latinLnBrk="0" hangingPunct="1">
      <a:defRPr sz="3686" kern="1200">
        <a:solidFill>
          <a:schemeClr val="tx1"/>
        </a:solidFill>
        <a:latin typeface="+mn-lt"/>
        <a:ea typeface="+mn-ea"/>
        <a:cs typeface="+mn-cs"/>
      </a:defRPr>
    </a:lvl7pPr>
    <a:lvl8pPr marL="9831014" algn="l" defTabSz="2808861" rtl="0" eaLnBrk="1" latinLnBrk="0" hangingPunct="1">
      <a:defRPr sz="3686" kern="1200">
        <a:solidFill>
          <a:schemeClr val="tx1"/>
        </a:solidFill>
        <a:latin typeface="+mn-lt"/>
        <a:ea typeface="+mn-ea"/>
        <a:cs typeface="+mn-cs"/>
      </a:defRPr>
    </a:lvl8pPr>
    <a:lvl9pPr marL="11235445" algn="l" defTabSz="2808861" rtl="0" eaLnBrk="1" latinLnBrk="0" hangingPunct="1">
      <a:defRPr sz="368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d20bbda62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711200"/>
            <a:ext cx="236220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6" name="Google Shape;56;g2d20bbda624_0_0:notes"/>
          <p:cNvSpPr txBox="1">
            <a:spLocks noGrp="1"/>
          </p:cNvSpPr>
          <p:nvPr>
            <p:ph type="body" idx="1"/>
          </p:nvPr>
        </p:nvSpPr>
        <p:spPr>
          <a:xfrm>
            <a:off x="905203" y="4368696"/>
            <a:ext cx="5035500" cy="40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125" tIns="43050" rIns="86125" bIns="43050" anchor="t" anchorCtr="0">
            <a:noAutofit/>
          </a:bodyPr>
          <a:lstStyle/>
          <a:p>
            <a:pPr marL="0" lvl="0" indent="-3810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Libre Franklin"/>
              <a:buChar char="⮚"/>
            </a:pPr>
            <a:endParaRPr sz="6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3080" y="5686639"/>
            <a:ext cx="20208240" cy="12097173"/>
          </a:xfrm>
        </p:spPr>
        <p:txBody>
          <a:bodyPr anchor="b"/>
          <a:lstStyle>
            <a:lvl1pPr algn="ctr">
              <a:defRPr sz="1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800" y="18250326"/>
            <a:ext cx="17830800" cy="8389194"/>
          </a:xfrm>
        </p:spPr>
        <p:txBody>
          <a:bodyPr/>
          <a:lstStyle>
            <a:lvl1pPr marL="0" indent="0" algn="ctr">
              <a:buNone/>
              <a:defRPr sz="6240"/>
            </a:lvl1pPr>
            <a:lvl2pPr marL="1188720" indent="0" algn="ctr">
              <a:buNone/>
              <a:defRPr sz="5200"/>
            </a:lvl2pPr>
            <a:lvl3pPr marL="2377440" indent="0" algn="ctr">
              <a:buNone/>
              <a:defRPr sz="4680"/>
            </a:lvl3pPr>
            <a:lvl4pPr marL="3566160" indent="0" algn="ctr">
              <a:buNone/>
              <a:defRPr sz="4160"/>
            </a:lvl4pPr>
            <a:lvl5pPr marL="4754880" indent="0" algn="ctr">
              <a:buNone/>
              <a:defRPr sz="4160"/>
            </a:lvl5pPr>
            <a:lvl6pPr marL="5943600" indent="0" algn="ctr">
              <a:buNone/>
              <a:defRPr sz="4160"/>
            </a:lvl6pPr>
            <a:lvl7pPr marL="7132320" indent="0" algn="ctr">
              <a:buNone/>
              <a:defRPr sz="4160"/>
            </a:lvl7pPr>
            <a:lvl8pPr marL="8321040" indent="0" algn="ctr">
              <a:buNone/>
              <a:defRPr sz="4160"/>
            </a:lvl8pPr>
            <a:lvl9pPr marL="9509760" indent="0" algn="ctr">
              <a:buNone/>
              <a:defRPr sz="41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CB3F-E3C1-5B40-88B8-D14386A89107}" type="datetimeFigureOut">
              <a:rPr lang="en-US" smtClean="0"/>
              <a:t>9/28/25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CFD8-4903-0643-9254-45F087820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61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CB3F-E3C1-5B40-88B8-D14386A89107}" type="datetimeFigureOut">
              <a:rPr lang="en-US" smtClean="0"/>
              <a:t>9/28/25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CFD8-4903-0643-9254-45F087820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03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13556" y="1849967"/>
            <a:ext cx="5126355" cy="2944664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4491" y="1849967"/>
            <a:ext cx="15081885" cy="2944664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CB3F-E3C1-5B40-88B8-D14386A89107}" type="datetimeFigureOut">
              <a:rPr lang="en-US" smtClean="0"/>
              <a:t>9/28/25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CFD8-4903-0643-9254-45F087820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32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hart" type="txAndChart">
  <p:cSld name="Title, Text and Char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1105255" y="2081214"/>
            <a:ext cx="21365618" cy="5210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950" tIns="65425" rIns="129950" bIns="65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1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1132770" y="8515885"/>
            <a:ext cx="10557418" cy="23748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950" tIns="65425" rIns="129950" bIns="65425" anchor="t" anchorCtr="0">
            <a:normAutofit/>
          </a:bodyPr>
          <a:lstStyle>
            <a:lvl1pPr marL="360228" lvl="0" indent="-255161" algn="l" rtl="0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/>
            </a:lvl1pPr>
            <a:lvl2pPr marL="720456" lvl="1" indent="-255161" algn="l" rtl="0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/>
            </a:lvl2pPr>
            <a:lvl3pPr marL="1080684" lvl="2" indent="-255161" algn="l" rtl="0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  <a:defRPr/>
            </a:lvl3pPr>
            <a:lvl4pPr marL="1440912" lvl="3" indent="-255161" algn="l" rtl="0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/>
            </a:lvl4pPr>
            <a:lvl5pPr marL="1801139" lvl="4" indent="-255161" algn="l" rtl="0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/>
            </a:lvl5pPr>
            <a:lvl6pPr marL="2161367" lvl="5" indent="-255161" algn="l" rtl="0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  <a:defRPr/>
            </a:lvl6pPr>
            <a:lvl7pPr marL="2521595" lvl="6" indent="-255161" algn="l" rtl="0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/>
            </a:lvl7pPr>
            <a:lvl8pPr marL="2881823" lvl="7" indent="-255161" algn="l" rtl="0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/>
            </a:lvl8pPr>
            <a:lvl9pPr marL="3242051" lvl="8" indent="-255161" algn="l" rtl="0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>
            <a:spLocks noGrp="1"/>
          </p:cNvSpPr>
          <p:nvPr>
            <p:ph type="chart" idx="2"/>
          </p:nvPr>
        </p:nvSpPr>
        <p:spPr>
          <a:xfrm>
            <a:off x="11800064" y="8515885"/>
            <a:ext cx="10558127" cy="23748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950" tIns="65425" rIns="129950" bIns="65425" anchor="t" anchorCtr="0">
            <a:noAutofit/>
          </a:bodyPr>
          <a:lstStyle>
            <a:lvl1pPr marR="0" lvl="0" algn="l" rtl="0">
              <a:spcBef>
                <a:spcPts val="788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Char char="•"/>
              <a:defRPr sz="4727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788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imes New Roman"/>
              <a:buChar char="–"/>
              <a:defRPr sz="433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788"/>
              </a:spcBef>
              <a:spcAft>
                <a:spcPts val="0"/>
              </a:spcAft>
              <a:buClr>
                <a:schemeClr val="dk1"/>
              </a:buClr>
              <a:buSzPts val="4500"/>
              <a:buFont typeface="Times New Roman"/>
              <a:buChar char="•"/>
              <a:defRPr sz="354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–"/>
              <a:defRPr sz="2758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•"/>
              <a:defRPr sz="2758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•"/>
              <a:defRPr sz="2758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•"/>
              <a:defRPr sz="2758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•"/>
              <a:defRPr sz="2758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•"/>
              <a:defRPr sz="2758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8798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CB3F-E3C1-5B40-88B8-D14386A89107}" type="datetimeFigureOut">
              <a:rPr lang="en-US" smtClean="0"/>
              <a:t>9/28/25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CFD8-4903-0643-9254-45F087820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0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109" y="8662680"/>
            <a:ext cx="20505420" cy="14453867"/>
          </a:xfrm>
        </p:spPr>
        <p:txBody>
          <a:bodyPr anchor="b"/>
          <a:lstStyle>
            <a:lvl1pPr>
              <a:defRPr sz="1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2109" y="23253287"/>
            <a:ext cx="20505420" cy="7600947"/>
          </a:xfrm>
        </p:spPr>
        <p:txBody>
          <a:bodyPr/>
          <a:lstStyle>
            <a:lvl1pPr marL="0" indent="0">
              <a:buNone/>
              <a:defRPr sz="6240">
                <a:solidFill>
                  <a:schemeClr val="tx1">
                    <a:tint val="82000"/>
                  </a:schemeClr>
                </a:solidFill>
              </a:defRPr>
            </a:lvl1pPr>
            <a:lvl2pPr marL="1188720" indent="0">
              <a:buNone/>
              <a:defRPr sz="5200">
                <a:solidFill>
                  <a:schemeClr val="tx1">
                    <a:tint val="82000"/>
                  </a:schemeClr>
                </a:solidFill>
              </a:defRPr>
            </a:lvl2pPr>
            <a:lvl3pPr marL="2377440" indent="0">
              <a:buNone/>
              <a:defRPr sz="4680">
                <a:solidFill>
                  <a:schemeClr val="tx1">
                    <a:tint val="82000"/>
                  </a:schemeClr>
                </a:solidFill>
              </a:defRPr>
            </a:lvl3pPr>
            <a:lvl4pPr marL="3566160" indent="0">
              <a:buNone/>
              <a:defRPr sz="4160">
                <a:solidFill>
                  <a:schemeClr val="tx1">
                    <a:tint val="82000"/>
                  </a:schemeClr>
                </a:solidFill>
              </a:defRPr>
            </a:lvl4pPr>
            <a:lvl5pPr marL="4754880" indent="0">
              <a:buNone/>
              <a:defRPr sz="4160">
                <a:solidFill>
                  <a:schemeClr val="tx1">
                    <a:tint val="82000"/>
                  </a:schemeClr>
                </a:solidFill>
              </a:defRPr>
            </a:lvl5pPr>
            <a:lvl6pPr marL="5943600" indent="0">
              <a:buNone/>
              <a:defRPr sz="4160">
                <a:solidFill>
                  <a:schemeClr val="tx1">
                    <a:tint val="82000"/>
                  </a:schemeClr>
                </a:solidFill>
              </a:defRPr>
            </a:lvl6pPr>
            <a:lvl7pPr marL="7132320" indent="0">
              <a:buNone/>
              <a:defRPr sz="4160">
                <a:solidFill>
                  <a:schemeClr val="tx1">
                    <a:tint val="82000"/>
                  </a:schemeClr>
                </a:solidFill>
              </a:defRPr>
            </a:lvl7pPr>
            <a:lvl8pPr marL="8321040" indent="0">
              <a:buNone/>
              <a:defRPr sz="4160">
                <a:solidFill>
                  <a:schemeClr val="tx1">
                    <a:tint val="82000"/>
                  </a:schemeClr>
                </a:solidFill>
              </a:defRPr>
            </a:lvl8pPr>
            <a:lvl9pPr marL="9509760" indent="0">
              <a:buNone/>
              <a:defRPr sz="41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CB3F-E3C1-5B40-88B8-D14386A89107}" type="datetimeFigureOut">
              <a:rPr lang="en-US" smtClean="0"/>
              <a:t>9/28/25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CFD8-4903-0643-9254-45F087820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6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4490" y="9249833"/>
            <a:ext cx="10104120" cy="22046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35790" y="9249833"/>
            <a:ext cx="10104120" cy="22046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CB3F-E3C1-5B40-88B8-D14386A89107}" type="datetimeFigureOut">
              <a:rPr lang="en-US" smtClean="0"/>
              <a:t>9/28/25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CFD8-4903-0643-9254-45F087820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6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7" y="1849974"/>
            <a:ext cx="20505420" cy="67161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7589" y="8517893"/>
            <a:ext cx="10057684" cy="4174487"/>
          </a:xfrm>
        </p:spPr>
        <p:txBody>
          <a:bodyPr anchor="b"/>
          <a:lstStyle>
            <a:lvl1pPr marL="0" indent="0">
              <a:buNone/>
              <a:defRPr sz="6240" b="1"/>
            </a:lvl1pPr>
            <a:lvl2pPr marL="1188720" indent="0">
              <a:buNone/>
              <a:defRPr sz="5200" b="1"/>
            </a:lvl2pPr>
            <a:lvl3pPr marL="2377440" indent="0">
              <a:buNone/>
              <a:defRPr sz="4680" b="1"/>
            </a:lvl3pPr>
            <a:lvl4pPr marL="3566160" indent="0">
              <a:buNone/>
              <a:defRPr sz="4160" b="1"/>
            </a:lvl4pPr>
            <a:lvl5pPr marL="4754880" indent="0">
              <a:buNone/>
              <a:defRPr sz="4160" b="1"/>
            </a:lvl5pPr>
            <a:lvl6pPr marL="5943600" indent="0">
              <a:buNone/>
              <a:defRPr sz="4160" b="1"/>
            </a:lvl6pPr>
            <a:lvl7pPr marL="7132320" indent="0">
              <a:buNone/>
              <a:defRPr sz="4160" b="1"/>
            </a:lvl7pPr>
            <a:lvl8pPr marL="8321040" indent="0">
              <a:buNone/>
              <a:defRPr sz="4160" b="1"/>
            </a:lvl8pPr>
            <a:lvl9pPr marL="9509760" indent="0">
              <a:buNone/>
              <a:defRPr sz="41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7589" y="12692380"/>
            <a:ext cx="10057684" cy="18668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35791" y="8517893"/>
            <a:ext cx="10107217" cy="4174487"/>
          </a:xfrm>
        </p:spPr>
        <p:txBody>
          <a:bodyPr anchor="b"/>
          <a:lstStyle>
            <a:lvl1pPr marL="0" indent="0">
              <a:buNone/>
              <a:defRPr sz="6240" b="1"/>
            </a:lvl1pPr>
            <a:lvl2pPr marL="1188720" indent="0">
              <a:buNone/>
              <a:defRPr sz="5200" b="1"/>
            </a:lvl2pPr>
            <a:lvl3pPr marL="2377440" indent="0">
              <a:buNone/>
              <a:defRPr sz="4680" b="1"/>
            </a:lvl3pPr>
            <a:lvl4pPr marL="3566160" indent="0">
              <a:buNone/>
              <a:defRPr sz="4160" b="1"/>
            </a:lvl4pPr>
            <a:lvl5pPr marL="4754880" indent="0">
              <a:buNone/>
              <a:defRPr sz="4160" b="1"/>
            </a:lvl5pPr>
            <a:lvl6pPr marL="5943600" indent="0">
              <a:buNone/>
              <a:defRPr sz="4160" b="1"/>
            </a:lvl6pPr>
            <a:lvl7pPr marL="7132320" indent="0">
              <a:buNone/>
              <a:defRPr sz="4160" b="1"/>
            </a:lvl7pPr>
            <a:lvl8pPr marL="8321040" indent="0">
              <a:buNone/>
              <a:defRPr sz="4160" b="1"/>
            </a:lvl8pPr>
            <a:lvl9pPr marL="9509760" indent="0">
              <a:buNone/>
              <a:defRPr sz="41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35791" y="12692380"/>
            <a:ext cx="10107217" cy="18668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CB3F-E3C1-5B40-88B8-D14386A89107}" type="datetimeFigureOut">
              <a:rPr lang="en-US" smtClean="0"/>
              <a:t>9/28/25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CFD8-4903-0643-9254-45F087820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77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CB3F-E3C1-5B40-88B8-D14386A89107}" type="datetimeFigureOut">
              <a:rPr lang="en-US" smtClean="0"/>
              <a:t>9/28/25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CFD8-4903-0643-9254-45F087820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84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CB3F-E3C1-5B40-88B8-D14386A89107}" type="datetimeFigureOut">
              <a:rPr lang="en-US" smtClean="0"/>
              <a:t>9/28/25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CFD8-4903-0643-9254-45F087820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58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7" y="2316480"/>
            <a:ext cx="7667863" cy="8107680"/>
          </a:xfrm>
        </p:spPr>
        <p:txBody>
          <a:bodyPr anchor="b"/>
          <a:lstStyle>
            <a:lvl1pPr>
              <a:defRPr sz="8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7217" y="5002961"/>
            <a:ext cx="12035790" cy="24693033"/>
          </a:xfrm>
        </p:spPr>
        <p:txBody>
          <a:bodyPr/>
          <a:lstStyle>
            <a:lvl1pPr>
              <a:defRPr sz="8320"/>
            </a:lvl1pPr>
            <a:lvl2pPr>
              <a:defRPr sz="7280"/>
            </a:lvl2pPr>
            <a:lvl3pPr>
              <a:defRPr sz="624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7587" y="10424160"/>
            <a:ext cx="7667863" cy="19312046"/>
          </a:xfrm>
        </p:spPr>
        <p:txBody>
          <a:bodyPr/>
          <a:lstStyle>
            <a:lvl1pPr marL="0" indent="0">
              <a:buNone/>
              <a:defRPr sz="4160"/>
            </a:lvl1pPr>
            <a:lvl2pPr marL="1188720" indent="0">
              <a:buNone/>
              <a:defRPr sz="3640"/>
            </a:lvl2pPr>
            <a:lvl3pPr marL="2377440" indent="0">
              <a:buNone/>
              <a:defRPr sz="3120"/>
            </a:lvl3pPr>
            <a:lvl4pPr marL="3566160" indent="0">
              <a:buNone/>
              <a:defRPr sz="2600"/>
            </a:lvl4pPr>
            <a:lvl5pPr marL="4754880" indent="0">
              <a:buNone/>
              <a:defRPr sz="2600"/>
            </a:lvl5pPr>
            <a:lvl6pPr marL="5943600" indent="0">
              <a:buNone/>
              <a:defRPr sz="2600"/>
            </a:lvl6pPr>
            <a:lvl7pPr marL="7132320" indent="0">
              <a:buNone/>
              <a:defRPr sz="2600"/>
            </a:lvl7pPr>
            <a:lvl8pPr marL="8321040" indent="0">
              <a:buNone/>
              <a:defRPr sz="2600"/>
            </a:lvl8pPr>
            <a:lvl9pPr marL="9509760" indent="0">
              <a:buNone/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CB3F-E3C1-5B40-88B8-D14386A89107}" type="datetimeFigureOut">
              <a:rPr lang="en-US" smtClean="0"/>
              <a:t>9/28/25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CFD8-4903-0643-9254-45F087820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86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7" y="2316480"/>
            <a:ext cx="7667863" cy="8107680"/>
          </a:xfrm>
        </p:spPr>
        <p:txBody>
          <a:bodyPr anchor="b"/>
          <a:lstStyle>
            <a:lvl1pPr>
              <a:defRPr sz="8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7217" y="5002961"/>
            <a:ext cx="12035790" cy="24693033"/>
          </a:xfrm>
        </p:spPr>
        <p:txBody>
          <a:bodyPr anchor="t"/>
          <a:lstStyle>
            <a:lvl1pPr marL="0" indent="0">
              <a:buNone/>
              <a:defRPr sz="8320"/>
            </a:lvl1pPr>
            <a:lvl2pPr marL="1188720" indent="0">
              <a:buNone/>
              <a:defRPr sz="7280"/>
            </a:lvl2pPr>
            <a:lvl3pPr marL="2377440" indent="0">
              <a:buNone/>
              <a:defRPr sz="6240"/>
            </a:lvl3pPr>
            <a:lvl4pPr marL="3566160" indent="0">
              <a:buNone/>
              <a:defRPr sz="5200"/>
            </a:lvl4pPr>
            <a:lvl5pPr marL="4754880" indent="0">
              <a:buNone/>
              <a:defRPr sz="5200"/>
            </a:lvl5pPr>
            <a:lvl6pPr marL="5943600" indent="0">
              <a:buNone/>
              <a:defRPr sz="5200"/>
            </a:lvl6pPr>
            <a:lvl7pPr marL="7132320" indent="0">
              <a:buNone/>
              <a:defRPr sz="5200"/>
            </a:lvl7pPr>
            <a:lvl8pPr marL="8321040" indent="0">
              <a:buNone/>
              <a:defRPr sz="5200"/>
            </a:lvl8pPr>
            <a:lvl9pPr marL="9509760" indent="0">
              <a:buNone/>
              <a:defRPr sz="5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7587" y="10424160"/>
            <a:ext cx="7667863" cy="19312046"/>
          </a:xfrm>
        </p:spPr>
        <p:txBody>
          <a:bodyPr/>
          <a:lstStyle>
            <a:lvl1pPr marL="0" indent="0">
              <a:buNone/>
              <a:defRPr sz="4160"/>
            </a:lvl1pPr>
            <a:lvl2pPr marL="1188720" indent="0">
              <a:buNone/>
              <a:defRPr sz="3640"/>
            </a:lvl2pPr>
            <a:lvl3pPr marL="2377440" indent="0">
              <a:buNone/>
              <a:defRPr sz="3120"/>
            </a:lvl3pPr>
            <a:lvl4pPr marL="3566160" indent="0">
              <a:buNone/>
              <a:defRPr sz="2600"/>
            </a:lvl4pPr>
            <a:lvl5pPr marL="4754880" indent="0">
              <a:buNone/>
              <a:defRPr sz="2600"/>
            </a:lvl5pPr>
            <a:lvl6pPr marL="5943600" indent="0">
              <a:buNone/>
              <a:defRPr sz="2600"/>
            </a:lvl6pPr>
            <a:lvl7pPr marL="7132320" indent="0">
              <a:buNone/>
              <a:defRPr sz="2600"/>
            </a:lvl7pPr>
            <a:lvl8pPr marL="8321040" indent="0">
              <a:buNone/>
              <a:defRPr sz="2600"/>
            </a:lvl8pPr>
            <a:lvl9pPr marL="9509760" indent="0">
              <a:buNone/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CB3F-E3C1-5B40-88B8-D14386A89107}" type="datetimeFigureOut">
              <a:rPr lang="en-US" smtClean="0"/>
              <a:t>9/28/25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CFD8-4903-0643-9254-45F087820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84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4490" y="1849974"/>
            <a:ext cx="20505420" cy="67161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4490" y="9249833"/>
            <a:ext cx="20505420" cy="22046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4490" y="32205514"/>
            <a:ext cx="5349240" cy="1849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84CB3F-E3C1-5B40-88B8-D14386A89107}" type="datetimeFigureOut">
              <a:rPr lang="en-US" smtClean="0"/>
              <a:t>9/28/25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5270" y="32205514"/>
            <a:ext cx="8023860" cy="1849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90670" y="32205514"/>
            <a:ext cx="5349240" cy="1849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AACFD8-4903-0643-9254-45F087820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78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2377440" rtl="0" eaLnBrk="1" latinLnBrk="0" hangingPunct="1">
        <a:lnSpc>
          <a:spcPct val="90000"/>
        </a:lnSpc>
        <a:spcBef>
          <a:spcPct val="0"/>
        </a:spcBef>
        <a:buNone/>
        <a:defRPr sz="114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94360" indent="-594360" algn="l" defTabSz="2377440" rtl="0" eaLnBrk="1" latinLnBrk="0" hangingPunct="1">
        <a:lnSpc>
          <a:spcPct val="90000"/>
        </a:lnSpc>
        <a:spcBef>
          <a:spcPts val="2600"/>
        </a:spcBef>
        <a:buFont typeface="Arial" panose="020B0604020202020204" pitchFamily="34" charset="0"/>
        <a:buChar char="•"/>
        <a:defRPr sz="7280" kern="1200">
          <a:solidFill>
            <a:schemeClr val="tx1"/>
          </a:solidFill>
          <a:latin typeface="+mn-lt"/>
          <a:ea typeface="+mn-ea"/>
          <a:cs typeface="+mn-cs"/>
        </a:defRPr>
      </a:lvl1pPr>
      <a:lvl2pPr marL="1783080" indent="-594360" algn="l" defTabSz="237744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6240" kern="1200">
          <a:solidFill>
            <a:schemeClr val="tx1"/>
          </a:solidFill>
          <a:latin typeface="+mn-lt"/>
          <a:ea typeface="+mn-ea"/>
          <a:cs typeface="+mn-cs"/>
        </a:defRPr>
      </a:lvl2pPr>
      <a:lvl3pPr marL="2971800" indent="-594360" algn="l" defTabSz="237744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3pPr>
      <a:lvl4pPr marL="4160520" indent="-594360" algn="l" defTabSz="237744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4pPr>
      <a:lvl5pPr marL="5349240" indent="-594360" algn="l" defTabSz="237744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5pPr>
      <a:lvl6pPr marL="6537960" indent="-594360" algn="l" defTabSz="237744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6pPr>
      <a:lvl7pPr marL="7726680" indent="-594360" algn="l" defTabSz="237744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7pPr>
      <a:lvl8pPr marL="8915400" indent="-594360" algn="l" defTabSz="237744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8pPr>
      <a:lvl9pPr marL="10104120" indent="-594360" algn="l" defTabSz="237744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1pPr>
      <a:lvl2pPr marL="118872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2pPr>
      <a:lvl3pPr marL="237744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3pPr>
      <a:lvl4pPr marL="356616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4pPr>
      <a:lvl5pPr marL="475488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5pPr>
      <a:lvl6pPr marL="594360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7pPr>
      <a:lvl8pPr marL="832104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8pPr>
      <a:lvl9pPr marL="950976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emf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228600" y="202551"/>
            <a:ext cx="23324836" cy="258089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spcFirstLastPara="1" vert="horz" wrap="square" lIns="314186" tIns="158088" rIns="314186" bIns="158088" rtlCol="0" anchor="t" anchorCtr="0">
            <a:normAutofit/>
          </a:bodyPr>
          <a:lstStyle/>
          <a:p>
            <a:pPr>
              <a:lnSpc>
                <a:spcPct val="100000"/>
              </a:lnSpc>
            </a:pPr>
            <a:endParaRPr sz="300" b="1" dirty="0">
              <a:latin typeface="Cambria"/>
              <a:ea typeface="Cambria"/>
              <a:cs typeface="Cambria"/>
              <a:sym typeface="Cambria"/>
            </a:endParaRPr>
          </a:p>
          <a:p>
            <a:pPr>
              <a:lnSpc>
                <a:spcPct val="100000"/>
              </a:lnSpc>
            </a:pPr>
            <a:r>
              <a:rPr lang="en" sz="3600" b="1" dirty="0">
                <a:latin typeface="Cambria"/>
                <a:ea typeface="Cambria"/>
                <a:cs typeface="Cambria"/>
                <a:sym typeface="Cambria"/>
              </a:rPr>
              <a:t>Convolutional Nearest Neighbors:</a:t>
            </a:r>
            <a:br>
              <a:rPr lang="en" sz="3600" b="1" dirty="0">
                <a:latin typeface="Cambria"/>
                <a:ea typeface="Cambria"/>
                <a:cs typeface="Cambria"/>
                <a:sym typeface="Cambria"/>
              </a:rPr>
            </a:br>
            <a:r>
              <a:rPr lang="en" sz="3600" b="1" dirty="0">
                <a:latin typeface="Cambria"/>
                <a:ea typeface="Cambria"/>
                <a:cs typeface="Cambria"/>
                <a:sym typeface="Cambria"/>
              </a:rPr>
              <a:t>Reinterpreting Convolution Through K-Nearest Neighbor Selection</a:t>
            </a:r>
            <a:br>
              <a:rPr lang="en" sz="3600" b="1" dirty="0">
                <a:latin typeface="Cambria"/>
                <a:ea typeface="Cambria"/>
                <a:cs typeface="Cambria"/>
                <a:sym typeface="Cambria"/>
              </a:rPr>
            </a:br>
            <a:endParaRPr sz="3600" b="1" dirty="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59" name="Google Shape;59;p14"/>
          <p:cNvCxnSpPr/>
          <p:nvPr/>
        </p:nvCxnSpPr>
        <p:spPr>
          <a:xfrm>
            <a:off x="6152029" y="17089088"/>
            <a:ext cx="0" cy="4018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" name="Google Shape;61;p14"/>
          <p:cNvSpPr txBox="1"/>
          <p:nvPr/>
        </p:nvSpPr>
        <p:spPr>
          <a:xfrm>
            <a:off x="18700776" y="26874377"/>
            <a:ext cx="88164" cy="30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150" tIns="29585" rIns="59150" bIns="29585" anchor="t" anchorCtr="0">
            <a:spAutoFit/>
          </a:bodyPr>
          <a:lstStyle/>
          <a:p>
            <a:endParaRPr sz="157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4597077" y="1620331"/>
            <a:ext cx="14761618" cy="528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265" tIns="33642" rIns="67265" bIns="33642" anchor="t" anchorCtr="0">
            <a:spAutoFit/>
          </a:bodyPr>
          <a:lstStyle/>
          <a:p>
            <a:pPr algn="ctr"/>
            <a:r>
              <a:rPr lang="en" sz="2994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Mingi Kang, Jeova Farias Sales Rocha Neto PhD. </a:t>
            </a:r>
            <a:endParaRPr sz="2994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4597077" y="2209123"/>
            <a:ext cx="14761618" cy="407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265" tIns="33642" rIns="67265" bIns="33642" anchor="t" anchorCtr="0">
            <a:spAutoFit/>
          </a:bodyPr>
          <a:lstStyle/>
          <a:p>
            <a:pPr algn="ctr"/>
            <a:r>
              <a:rPr lang="en" sz="2206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Bowdoin College, ME</a:t>
            </a:r>
            <a:endParaRPr sz="2206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222260" y="3044952"/>
            <a:ext cx="9388364" cy="9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7265" tIns="33642" rIns="67265" bIns="33642" anchor="ctr" anchorCtr="0">
            <a:noAutofit/>
          </a:bodyPr>
          <a:lstStyle/>
          <a:p>
            <a:pPr algn="ctr"/>
            <a:r>
              <a:rPr lang="en" sz="3940" b="1" dirty="0"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788" dirty="0"/>
          </a:p>
        </p:txBody>
      </p:sp>
      <p:sp>
        <p:nvSpPr>
          <p:cNvPr id="65" name="Google Shape;65;p14"/>
          <p:cNvSpPr txBox="1"/>
          <p:nvPr/>
        </p:nvSpPr>
        <p:spPr>
          <a:xfrm>
            <a:off x="262087" y="3980396"/>
            <a:ext cx="9308709" cy="455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265" tIns="33642" rIns="67265" bIns="33642" anchor="t" anchorCtr="0">
            <a:spAutoFit/>
          </a:bodyPr>
          <a:lstStyle/>
          <a:p>
            <a:pPr marL="192805" indent="-342900" algn="just">
              <a:lnSpc>
                <a:spcPct val="135000"/>
              </a:lnSpc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Convolutional Nearest Neighbor </a:t>
            </a:r>
            <a:r>
              <a:rPr lang="en-US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</a:t>
            </a:r>
            <a:r>
              <a:rPr lang="en-US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ConvNN</a:t>
            </a:r>
            <a:r>
              <a:rPr lang="en-US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 reinterprets convolution as k-nearest neighbor aggregation with flexible neighbor selection criteria. </a:t>
            </a:r>
            <a:endParaRPr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192805" indent="-342900" algn="just">
              <a:lnSpc>
                <a:spcPct val="135000"/>
              </a:lnSpc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Standard convolution implicitly performs k-NN with fixed spatial distance (e.g., 3x3 kernel = k = 9 spatially-adjacent neighbors including self). </a:t>
            </a:r>
          </a:p>
          <a:p>
            <a:pPr marL="192805" indent="-342900" algn="just">
              <a:lnSpc>
                <a:spcPct val="135000"/>
              </a:lnSpc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ConvNN generalizes this by allowing neighbor selection based on: </a:t>
            </a:r>
          </a:p>
          <a:p>
            <a:pPr marL="650005" lvl="1" indent="-342900" algn="just">
              <a:lnSpc>
                <a:spcPct val="135000"/>
              </a:lnSpc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Spatial distance (reduces to standard convolution)</a:t>
            </a:r>
          </a:p>
          <a:p>
            <a:pPr marL="650005" lvl="1" indent="-342900" algn="just">
              <a:lnSpc>
                <a:spcPct val="135000"/>
              </a:lnSpc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Feature similarity (cosine/Euclidean)</a:t>
            </a:r>
          </a:p>
          <a:p>
            <a:pPr marL="650005" lvl="1" indent="-342900" algn="just">
              <a:lnSpc>
                <a:spcPct val="135000"/>
              </a:lnSpc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Hybrid spatial-feature metrics</a:t>
            </a:r>
          </a:p>
          <a:p>
            <a:pPr marL="192805" indent="-342900" algn="just">
              <a:lnSpc>
                <a:spcPct val="135000"/>
              </a:lnSpc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Core Algorithm of ConvNN:</a:t>
            </a:r>
          </a:p>
          <a:p>
            <a:pPr algn="just">
              <a:lnSpc>
                <a:spcPct val="135000"/>
              </a:lnSpc>
              <a:buClr>
                <a:schemeClr val="dk1"/>
              </a:buClr>
              <a:buSzPts val="3000"/>
            </a:pPr>
            <a:r>
              <a:rPr lang="en-US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1. Compute pairwise similarities between all spatial positions</a:t>
            </a:r>
          </a:p>
          <a:p>
            <a:pPr algn="just">
              <a:lnSpc>
                <a:spcPct val="135000"/>
              </a:lnSpc>
              <a:buClr>
                <a:schemeClr val="dk1"/>
              </a:buClr>
              <a:buSzPts val="3000"/>
            </a:pPr>
            <a:r>
              <a:rPr lang="en-US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2. Select k-nearest neighbors per position via hard top-k</a:t>
            </a:r>
          </a:p>
          <a:p>
            <a:pPr algn="just">
              <a:lnSpc>
                <a:spcPct val="135000"/>
              </a:lnSpc>
              <a:buClr>
                <a:schemeClr val="dk1"/>
              </a:buClr>
              <a:buSzPts val="3000"/>
            </a:pPr>
            <a:r>
              <a:rPr lang="en-US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3. Aggregate neighbors with learnable weights (1D convolution)</a:t>
            </a:r>
          </a:p>
        </p:txBody>
      </p:sp>
      <p:sp>
        <p:nvSpPr>
          <p:cNvPr id="66" name="Google Shape;66;p14"/>
          <p:cNvSpPr/>
          <p:nvPr/>
        </p:nvSpPr>
        <p:spPr>
          <a:xfrm>
            <a:off x="10060386" y="3044952"/>
            <a:ext cx="13515982" cy="9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7265" tIns="33642" rIns="67265" bIns="33642" anchor="ctr" anchorCtr="0">
            <a:noAutofit/>
          </a:bodyPr>
          <a:lstStyle/>
          <a:p>
            <a:pPr algn="ctr"/>
            <a:r>
              <a:rPr lang="en" sz="3940" b="1" dirty="0"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394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10017992" y="18141493"/>
            <a:ext cx="13514832" cy="9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7265" tIns="33642" rIns="67265" bIns="33642" anchor="ctr" anchorCtr="0">
            <a:noAutofit/>
          </a:bodyPr>
          <a:lstStyle/>
          <a:p>
            <a:pPr algn="ctr"/>
            <a:r>
              <a:rPr lang="en" sz="3940" b="1" dirty="0">
                <a:latin typeface="Calibri"/>
                <a:ea typeface="Calibri"/>
                <a:cs typeface="Calibri"/>
                <a:sym typeface="Calibri"/>
              </a:rPr>
              <a:t>CONVOLUTION AND ATTENTION</a:t>
            </a:r>
            <a:endParaRPr sz="3940" b="1" dirty="0"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Google Shape;68;p14"/>
              <p:cNvSpPr txBox="1"/>
              <p:nvPr/>
            </p:nvSpPr>
            <p:spPr>
              <a:xfrm>
                <a:off x="10036781" y="28426543"/>
                <a:ext cx="13457790" cy="38074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7265" tIns="33642" rIns="67265" bIns="33642" anchor="t" anchorCtr="0">
                <a:spAutoFit/>
              </a:bodyPr>
              <a:lstStyle/>
              <a:p>
                <a:pPr marL="400253" indent="-390247" algn="just">
                  <a:lnSpc>
                    <a:spcPct val="135000"/>
                  </a:lnSpc>
                  <a:buClr>
                    <a:schemeClr val="dk1"/>
                  </a:buClr>
                  <a:buSzPts val="2800"/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chemeClr val="tx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Hybrid similarity </a:t>
                </a:r>
                <a:r>
                  <a:rPr lang="en-US" sz="2000" dirty="0">
                    <a:solidFill>
                      <a:schemeClr val="tx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(spatial + feature) outperforms pure spatial or pure feature selection</a:t>
                </a:r>
                <a:endParaRPr lang="en-US" sz="2000" b="1" dirty="0">
                  <a:solidFill>
                    <a:schemeClr val="tx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  <a:p>
                <a:pPr marL="400253" indent="-390247" algn="just">
                  <a:lnSpc>
                    <a:spcPct val="135000"/>
                  </a:lnSpc>
                  <a:buClr>
                    <a:schemeClr val="dk1"/>
                  </a:buClr>
                  <a:buSzPts val="2800"/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chemeClr val="tx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Branching architecture </a:t>
                </a:r>
                <a:r>
                  <a:rPr lang="en-US" sz="2000" dirty="0">
                    <a:solidFill>
                      <a:schemeClr val="tx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achieves best performance by combining </a:t>
                </a:r>
                <a:r>
                  <a:rPr lang="en-US" sz="2000" dirty="0" err="1">
                    <a:solidFill>
                      <a:schemeClr val="tx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ConvNN’s</a:t>
                </a:r>
                <a:r>
                  <a:rPr lang="en-US" sz="2000" dirty="0">
                    <a:solidFill>
                      <a:schemeClr val="tx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 global context with Conv2d’s spatial locality. </a:t>
                </a:r>
              </a:p>
              <a:p>
                <a:pPr marL="400253" indent="-390247" algn="just">
                  <a:lnSpc>
                    <a:spcPct val="135000"/>
                  </a:lnSpc>
                  <a:buClr>
                    <a:schemeClr val="dk1"/>
                  </a:buClr>
                  <a:buSzPts val="2800"/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ConvNN unifies convolution and attention as neighbor aggregation differ: </a:t>
                </a:r>
              </a:p>
              <a:p>
                <a:pPr marL="857453" lvl="1" indent="-390247" algn="just">
                  <a:lnSpc>
                    <a:spcPct val="135000"/>
                  </a:lnSpc>
                  <a:buClr>
                    <a:schemeClr val="dk1"/>
                  </a:buClr>
                  <a:buSzPts val="2800"/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Spatial-only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ibre Franklin"/>
                        <a:sym typeface="Libre Franklin"/>
                      </a:rPr>
                      <m:t>→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 standard convolution</a:t>
                </a:r>
              </a:p>
              <a:p>
                <a:pPr marL="857453" lvl="1" indent="-390247" algn="just">
                  <a:lnSpc>
                    <a:spcPct val="135000"/>
                  </a:lnSpc>
                  <a:buClr>
                    <a:schemeClr val="dk1"/>
                  </a:buClr>
                  <a:buSzPts val="2800"/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All positions with soft weights with linear projection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ibre Franklin"/>
                        <a:sym typeface="Libre Franklin"/>
                      </a:rPr>
                      <m:t>→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 self-attention</a:t>
                </a:r>
              </a:p>
              <a:p>
                <a:pPr marL="857453" lvl="1" indent="-390247" algn="just">
                  <a:lnSpc>
                    <a:spcPct val="135000"/>
                  </a:lnSpc>
                  <a:buClr>
                    <a:schemeClr val="dk1"/>
                  </a:buClr>
                  <a:buSzPts val="2800"/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ConvNN occupies the middle ground with hard, content-aware selection</a:t>
                </a:r>
              </a:p>
              <a:p>
                <a:pPr marL="400253" indent="-390247" algn="just">
                  <a:lnSpc>
                    <a:spcPct val="135000"/>
                  </a:lnSpc>
                  <a:buClr>
                    <a:schemeClr val="dk1"/>
                  </a:buClr>
                  <a:buSzPts val="2800"/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chemeClr val="tx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Feature work</a:t>
                </a:r>
                <a:r>
                  <a:rPr lang="en-US" sz="2000" dirty="0">
                    <a:solidFill>
                      <a:schemeClr val="tx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: Extend to Vision Transformers, explore learnable similarity metrics, investigate soft vs. hard selection.</a:t>
                </a:r>
                <a:endParaRPr lang="en-US" sz="2000" b="1" dirty="0">
                  <a:solidFill>
                    <a:schemeClr val="tx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</mc:Choice>
        <mc:Fallback xmlns="">
          <p:sp>
            <p:nvSpPr>
              <p:cNvPr id="68" name="Google Shape;68;p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6781" y="28426543"/>
                <a:ext cx="13457790" cy="3807426"/>
              </a:xfrm>
              <a:prstGeom prst="rect">
                <a:avLst/>
              </a:prstGeom>
              <a:blipFill>
                <a:blip r:embed="rId3"/>
                <a:stretch>
                  <a:fillRect l="-943" t="-1993" r="-660" b="-13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2" name="Google Shape;72;p14"/>
          <p:cNvPicPr preferRelativeResize="0"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12252" y="455868"/>
            <a:ext cx="2087245" cy="208724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/>
          <p:nvPr/>
        </p:nvSpPr>
        <p:spPr>
          <a:xfrm>
            <a:off x="219456" y="8630090"/>
            <a:ext cx="9390888" cy="905256"/>
          </a:xfrm>
          <a:prstGeom prst="rect">
            <a:avLst/>
          </a:prstGeom>
          <a:solidFill>
            <a:schemeClr val="bg2">
              <a:lumMod val="90000"/>
            </a:schemeClr>
          </a:solidFill>
          <a:ln w="635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7265" tIns="33642" rIns="67265" bIns="33642" anchor="ctr" anchorCtr="0">
            <a:noAutofit/>
          </a:bodyPr>
          <a:lstStyle/>
          <a:p>
            <a:pPr algn="ctr"/>
            <a:r>
              <a:rPr lang="en" sz="3940" b="1" dirty="0">
                <a:latin typeface="Calibri"/>
                <a:cs typeface="Calibri"/>
                <a:sym typeface="Calibri"/>
              </a:rPr>
              <a:t>BASE ALGORITHM</a:t>
            </a:r>
            <a:endParaRPr sz="788" dirty="0"/>
          </a:p>
        </p:txBody>
      </p:sp>
      <p:sp>
        <p:nvSpPr>
          <p:cNvPr id="80" name="Google Shape;80;p14"/>
          <p:cNvSpPr/>
          <p:nvPr/>
        </p:nvSpPr>
        <p:spPr>
          <a:xfrm>
            <a:off x="10019674" y="27496176"/>
            <a:ext cx="13514832" cy="9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7265" tIns="33642" rIns="67265" bIns="33642" anchor="ctr" anchorCtr="0">
            <a:noAutofit/>
          </a:bodyPr>
          <a:lstStyle/>
          <a:p>
            <a:pPr algn="ctr"/>
            <a:r>
              <a:rPr lang="en" sz="3940" b="1" dirty="0">
                <a:latin typeface="Calibri"/>
                <a:ea typeface="Calibri"/>
                <a:cs typeface="Calibri"/>
                <a:sym typeface="Calibri"/>
              </a:rPr>
              <a:t>DISCUSSION </a:t>
            </a:r>
            <a:endParaRPr sz="394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221814" y="21723751"/>
            <a:ext cx="9390888" cy="905256"/>
          </a:xfrm>
          <a:prstGeom prst="rect">
            <a:avLst/>
          </a:prstGeom>
          <a:solidFill>
            <a:schemeClr val="bg2">
              <a:lumMod val="90000"/>
            </a:schemeClr>
          </a:solidFill>
          <a:ln w="635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7265" tIns="33642" rIns="67265" bIns="33642" anchor="ctr" anchorCtr="0">
            <a:noAutofit/>
          </a:bodyPr>
          <a:lstStyle/>
          <a:p>
            <a:pPr algn="ctr"/>
            <a:r>
              <a:rPr lang="en" sz="3940" b="1" dirty="0">
                <a:latin typeface="Calibri"/>
                <a:cs typeface="Calibri"/>
                <a:sym typeface="Calibri"/>
              </a:rPr>
              <a:t>SIMILARITY COMPUTATION SPEED-UPS</a:t>
            </a:r>
            <a:endParaRPr sz="788" dirty="0"/>
          </a:p>
        </p:txBody>
      </p:sp>
      <p:pic>
        <p:nvPicPr>
          <p:cNvPr id="1026" name="Picture 2" descr="How to Get Accepted to Bowdoin College - AdmissionsCheckup.com">
            <a:extLst>
              <a:ext uri="{FF2B5EF4-FFF2-40B4-BE49-F238E27FC236}">
                <a16:creationId xmlns:a16="http://schemas.microsoft.com/office/drawing/2014/main" id="{A9E1C805-2B51-C01D-016D-A80B9CCA1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53" y="897647"/>
            <a:ext cx="4041224" cy="120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80;p14">
            <a:extLst>
              <a:ext uri="{FF2B5EF4-FFF2-40B4-BE49-F238E27FC236}">
                <a16:creationId xmlns:a16="http://schemas.microsoft.com/office/drawing/2014/main" id="{49CCD5C7-9884-F392-27F1-21D723AB7691}"/>
              </a:ext>
            </a:extLst>
          </p:cNvPr>
          <p:cNvSpPr/>
          <p:nvPr/>
        </p:nvSpPr>
        <p:spPr>
          <a:xfrm>
            <a:off x="228600" y="32274365"/>
            <a:ext cx="23295582" cy="65346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7265" tIns="33642" rIns="67265" bIns="33642" anchor="ctr" anchorCtr="0">
            <a:noAutofit/>
          </a:bodyPr>
          <a:lstStyle/>
          <a:p>
            <a:pPr algn="ctr"/>
            <a:r>
              <a:rPr lang="en" sz="3940" b="1" dirty="0"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94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68;p14">
            <a:extLst>
              <a:ext uri="{FF2B5EF4-FFF2-40B4-BE49-F238E27FC236}">
                <a16:creationId xmlns:a16="http://schemas.microsoft.com/office/drawing/2014/main" id="{23374A82-3E5D-B5C9-3292-F6BA691DDD3A}"/>
              </a:ext>
            </a:extLst>
          </p:cNvPr>
          <p:cNvSpPr txBox="1"/>
          <p:nvPr/>
        </p:nvSpPr>
        <p:spPr>
          <a:xfrm>
            <a:off x="267582" y="33016176"/>
            <a:ext cx="23256600" cy="1729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265" tIns="33642" rIns="67265" bIns="33642" anchor="t" anchorCtr="0">
            <a:spAutoFit/>
          </a:bodyPr>
          <a:lstStyle/>
          <a:p>
            <a:pPr marL="400253" indent="-390247">
              <a:lnSpc>
                <a:spcPct val="135000"/>
              </a:lnSpc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600" dirty="0"/>
              <a:t>A. Buades, B. Coll and J. . -M. Morel, "A non-local algorithm for image denoising," </a:t>
            </a:r>
            <a:r>
              <a:rPr lang="en-US" sz="1600" i="1" dirty="0"/>
              <a:t>2005 IEEE Computer Society Conference on Computer Vision and Pattern Recognition (CVPR'05)</a:t>
            </a:r>
            <a:r>
              <a:rPr lang="en-US" sz="1600" dirty="0"/>
              <a:t>, San Diego, CA, USA, 2005, pp. 60-65 vol. 2, </a:t>
            </a:r>
            <a:r>
              <a:rPr lang="en-US" sz="1600" dirty="0" err="1"/>
              <a:t>doi</a:t>
            </a:r>
            <a:r>
              <a:rPr lang="en-US" sz="1600" dirty="0"/>
              <a:t>: 10.1109/CVPR.2005.38. </a:t>
            </a:r>
          </a:p>
          <a:p>
            <a:pPr marL="400253" indent="-390247">
              <a:lnSpc>
                <a:spcPct val="135000"/>
              </a:lnSpc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600" dirty="0"/>
              <a:t>Singh, Sidak Pal, and Martin Jaggi. "Model fusion via optimal transport." </a:t>
            </a:r>
            <a:r>
              <a:rPr lang="en-US" sz="1600" i="1" dirty="0"/>
              <a:t>Advances in Neural Information Processing Systems</a:t>
            </a:r>
            <a:r>
              <a:rPr lang="en-US" sz="1600" dirty="0"/>
              <a:t> 33 (2020): 22045-22055.</a:t>
            </a:r>
          </a:p>
          <a:p>
            <a:pPr marL="400253" indent="-390247">
              <a:lnSpc>
                <a:spcPct val="135000"/>
              </a:lnSpc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600" dirty="0" err="1"/>
              <a:t>Plötz</a:t>
            </a:r>
            <a:r>
              <a:rPr lang="en-US" sz="1600" dirty="0"/>
              <a:t>, Tobias, and Stefan Roth. "Neural nearest neighbors networks." </a:t>
            </a:r>
            <a:r>
              <a:rPr lang="en-US" sz="1600" i="1" dirty="0"/>
              <a:t>Advances in Neural information processing systems</a:t>
            </a:r>
            <a:r>
              <a:rPr lang="en-US" sz="1600" dirty="0"/>
              <a:t> 31 (2018).</a:t>
            </a:r>
          </a:p>
          <a:p>
            <a:pPr marL="400253" indent="-390247">
              <a:lnSpc>
                <a:spcPct val="135000"/>
              </a:lnSpc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600" dirty="0"/>
              <a:t>Wang, Xiaolong, et al. "Non-local neural networks." </a:t>
            </a:r>
            <a:r>
              <a:rPr lang="en-US" sz="1600" i="1" dirty="0"/>
              <a:t>Proceedings of the IEEE conference on computer vision and pattern recognition</a:t>
            </a:r>
            <a:r>
              <a:rPr lang="en-US" sz="1600" dirty="0"/>
              <a:t>. 2018.</a:t>
            </a:r>
          </a:p>
          <a:p>
            <a:pPr marL="400253" indent="-390247">
              <a:lnSpc>
                <a:spcPct val="135000"/>
              </a:lnSpc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600" dirty="0"/>
              <a:t>Vaswani, Ashish, et al. "Attention is all you need." </a:t>
            </a:r>
            <a:r>
              <a:rPr lang="en-US" sz="1600" i="1" dirty="0"/>
              <a:t>Advances in neural information processing systems</a:t>
            </a:r>
            <a:r>
              <a:rPr lang="en-US" sz="1600" dirty="0"/>
              <a:t> 30 (2017).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1FD044-2C70-68D1-9427-2D62B946F8C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5104" r="3633"/>
          <a:stretch>
            <a:fillRect/>
          </a:stretch>
        </p:blipFill>
        <p:spPr>
          <a:xfrm>
            <a:off x="111367" y="9995744"/>
            <a:ext cx="9532603" cy="17996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93724DD-582E-2A4F-720A-E48A4E6681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93" y="22705282"/>
            <a:ext cx="9646705" cy="318080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591E1DF-4536-4F10-C9FE-13AF5C6809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367" y="15199488"/>
            <a:ext cx="9286897" cy="6457691"/>
          </a:xfrm>
          <a:prstGeom prst="rect">
            <a:avLst/>
          </a:prstGeom>
        </p:spPr>
      </p:pic>
      <p:sp>
        <p:nvSpPr>
          <p:cNvPr id="21" name="Google Shape;65;p14">
            <a:extLst>
              <a:ext uri="{FF2B5EF4-FFF2-40B4-BE49-F238E27FC236}">
                <a16:creationId xmlns:a16="http://schemas.microsoft.com/office/drawing/2014/main" id="{BF381984-E029-B0F4-D4FA-AC44E4613FA7}"/>
              </a:ext>
            </a:extLst>
          </p:cNvPr>
          <p:cNvSpPr txBox="1"/>
          <p:nvPr/>
        </p:nvSpPr>
        <p:spPr>
          <a:xfrm>
            <a:off x="10272896" y="8424667"/>
            <a:ext cx="6455664" cy="254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265" tIns="33642" rIns="67265" bIns="33642" anchor="t" anchorCtr="0">
            <a:spAutoFit/>
          </a:bodyPr>
          <a:lstStyle/>
          <a:p>
            <a:pPr algn="just">
              <a:lnSpc>
                <a:spcPct val="135000"/>
              </a:lnSpc>
              <a:buClr>
                <a:schemeClr val="dk1"/>
              </a:buClr>
              <a:buSzPts val="3000"/>
            </a:pPr>
            <a:r>
              <a:rPr lang="en-US" sz="900" dirty="0">
                <a:solidFill>
                  <a:schemeClr val="bg2">
                    <a:lumMod val="50000"/>
                  </a:schemeClr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Branching ConvNN = Branching with branching ratio 0.500, kernel_size = 3, K = 9, Feature Similarity  and Aggregation.</a:t>
            </a:r>
          </a:p>
        </p:txBody>
      </p:sp>
      <p:sp>
        <p:nvSpPr>
          <p:cNvPr id="22" name="Google Shape;85;p14">
            <a:extLst>
              <a:ext uri="{FF2B5EF4-FFF2-40B4-BE49-F238E27FC236}">
                <a16:creationId xmlns:a16="http://schemas.microsoft.com/office/drawing/2014/main" id="{9C00ACFC-E89F-A9A5-51C8-D7C1F277F8B3}"/>
              </a:ext>
            </a:extLst>
          </p:cNvPr>
          <p:cNvSpPr/>
          <p:nvPr/>
        </p:nvSpPr>
        <p:spPr>
          <a:xfrm>
            <a:off x="219456" y="27506721"/>
            <a:ext cx="9390888" cy="905256"/>
          </a:xfrm>
          <a:prstGeom prst="rect">
            <a:avLst/>
          </a:prstGeom>
          <a:solidFill>
            <a:schemeClr val="bg2">
              <a:lumMod val="90000"/>
            </a:schemeClr>
          </a:solidFill>
          <a:ln w="635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7265" tIns="33642" rIns="67265" bIns="33642" anchor="ctr" anchorCtr="0">
            <a:noAutofit/>
          </a:bodyPr>
          <a:lstStyle/>
          <a:p>
            <a:pPr algn="ctr"/>
            <a:r>
              <a:rPr lang="en" sz="3940" b="1" dirty="0">
                <a:latin typeface="Calibri"/>
                <a:ea typeface="Calibri"/>
                <a:cs typeface="Calibri"/>
                <a:sym typeface="Calibri"/>
              </a:rPr>
              <a:t>ARCHITECTURE AND TRAINING</a:t>
            </a:r>
            <a:endParaRPr sz="788" dirty="0"/>
          </a:p>
        </p:txBody>
      </p:sp>
      <p:sp>
        <p:nvSpPr>
          <p:cNvPr id="27" name="Google Shape;65;p14">
            <a:extLst>
              <a:ext uri="{FF2B5EF4-FFF2-40B4-BE49-F238E27FC236}">
                <a16:creationId xmlns:a16="http://schemas.microsoft.com/office/drawing/2014/main" id="{F7BADDCB-BA48-9505-B6C4-326DAF3B4D08}"/>
              </a:ext>
            </a:extLst>
          </p:cNvPr>
          <p:cNvSpPr txBox="1"/>
          <p:nvPr/>
        </p:nvSpPr>
        <p:spPr>
          <a:xfrm>
            <a:off x="10272896" y="13190147"/>
            <a:ext cx="6360808" cy="254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265" tIns="33642" rIns="67265" bIns="33642" anchor="t" anchorCtr="0">
            <a:spAutoFit/>
          </a:bodyPr>
          <a:lstStyle/>
          <a:p>
            <a:pPr algn="just">
              <a:lnSpc>
                <a:spcPct val="135000"/>
              </a:lnSpc>
              <a:buClr>
                <a:schemeClr val="dk1"/>
              </a:buClr>
              <a:buSzPts val="3000"/>
            </a:pPr>
            <a:r>
              <a:rPr lang="en-US" sz="900" dirty="0">
                <a:solidFill>
                  <a:schemeClr val="bg2">
                    <a:lumMod val="50000"/>
                  </a:schemeClr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Branching ConvNN = Branching with branching ratio 0.250, Location + Feature Similarity  and Aggregation.</a:t>
            </a:r>
          </a:p>
        </p:txBody>
      </p:sp>
      <p:sp>
        <p:nvSpPr>
          <p:cNvPr id="28" name="Google Shape;65;p14">
            <a:extLst>
              <a:ext uri="{FF2B5EF4-FFF2-40B4-BE49-F238E27FC236}">
                <a16:creationId xmlns:a16="http://schemas.microsoft.com/office/drawing/2014/main" id="{3A940206-8640-1B8C-BA28-1A4ADF36B650}"/>
              </a:ext>
            </a:extLst>
          </p:cNvPr>
          <p:cNvSpPr txBox="1"/>
          <p:nvPr/>
        </p:nvSpPr>
        <p:spPr>
          <a:xfrm>
            <a:off x="273270" y="9632651"/>
            <a:ext cx="2878585" cy="483439"/>
          </a:xfrm>
          <a:prstGeom prst="rect">
            <a:avLst/>
          </a:prstGeom>
          <a:noFill/>
          <a:ln w="28575">
            <a:noFill/>
          </a:ln>
        </p:spPr>
        <p:txBody>
          <a:bodyPr spcFirstLastPara="1" wrap="square" lIns="67265" tIns="33642" rIns="67265" bIns="33642" anchor="t" anchorCtr="0">
            <a:spAutoFit/>
          </a:bodyPr>
          <a:lstStyle/>
          <a:p>
            <a:pPr algn="just">
              <a:lnSpc>
                <a:spcPct val="135000"/>
              </a:lnSpc>
              <a:buClr>
                <a:schemeClr val="dk1"/>
              </a:buClr>
              <a:buSzPts val="3000"/>
            </a:pPr>
            <a:r>
              <a:rPr lang="en-US" sz="2000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ConvNN Visualization</a:t>
            </a:r>
          </a:p>
        </p:txBody>
      </p:sp>
      <p:sp>
        <p:nvSpPr>
          <p:cNvPr id="29" name="Google Shape;65;p14">
            <a:extLst>
              <a:ext uri="{FF2B5EF4-FFF2-40B4-BE49-F238E27FC236}">
                <a16:creationId xmlns:a16="http://schemas.microsoft.com/office/drawing/2014/main" id="{B46B3DC9-E1F4-D1FD-E23F-D36D2A079B85}"/>
              </a:ext>
            </a:extLst>
          </p:cNvPr>
          <p:cNvSpPr txBox="1"/>
          <p:nvPr/>
        </p:nvSpPr>
        <p:spPr>
          <a:xfrm>
            <a:off x="273270" y="11881194"/>
            <a:ext cx="3335785" cy="483439"/>
          </a:xfrm>
          <a:prstGeom prst="rect">
            <a:avLst/>
          </a:prstGeom>
          <a:noFill/>
          <a:ln w="28575">
            <a:noFill/>
          </a:ln>
        </p:spPr>
        <p:txBody>
          <a:bodyPr spcFirstLastPara="1" wrap="square" lIns="67265" tIns="33642" rIns="67265" bIns="33642" anchor="t" anchorCtr="0">
            <a:spAutoFit/>
          </a:bodyPr>
          <a:lstStyle/>
          <a:p>
            <a:pPr algn="just">
              <a:lnSpc>
                <a:spcPct val="135000"/>
              </a:lnSpc>
              <a:buClr>
                <a:schemeClr val="dk1"/>
              </a:buClr>
              <a:buSzPts val="3000"/>
            </a:pPr>
            <a:r>
              <a:rPr lang="en-US" sz="2000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1. Similarity Computation</a:t>
            </a:r>
          </a:p>
        </p:txBody>
      </p:sp>
      <p:sp>
        <p:nvSpPr>
          <p:cNvPr id="30" name="Google Shape;65;p14">
            <a:extLst>
              <a:ext uri="{FF2B5EF4-FFF2-40B4-BE49-F238E27FC236}">
                <a16:creationId xmlns:a16="http://schemas.microsoft.com/office/drawing/2014/main" id="{E176E4C0-537B-172D-861E-DF8BFDF27389}"/>
              </a:ext>
            </a:extLst>
          </p:cNvPr>
          <p:cNvSpPr txBox="1"/>
          <p:nvPr/>
        </p:nvSpPr>
        <p:spPr>
          <a:xfrm>
            <a:off x="226039" y="13216508"/>
            <a:ext cx="4546020" cy="483439"/>
          </a:xfrm>
          <a:prstGeom prst="rect">
            <a:avLst/>
          </a:prstGeom>
          <a:noFill/>
          <a:ln w="28575">
            <a:noFill/>
          </a:ln>
        </p:spPr>
        <p:txBody>
          <a:bodyPr spcFirstLastPara="1" wrap="square" lIns="67265" tIns="33642" rIns="67265" bIns="33642" anchor="t" anchorCtr="0">
            <a:spAutoFit/>
          </a:bodyPr>
          <a:lstStyle/>
          <a:p>
            <a:pPr algn="just">
              <a:lnSpc>
                <a:spcPct val="135000"/>
              </a:lnSpc>
              <a:buClr>
                <a:schemeClr val="dk1"/>
              </a:buClr>
              <a:buSzPts val="3000"/>
            </a:pPr>
            <a:r>
              <a:rPr lang="en-US" sz="2000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2. K-Nearest Neighbor Selection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C3E565AD-8ABD-C2E9-8796-4D43285114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073305" y="4282761"/>
            <a:ext cx="6452027" cy="296010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AA58F64-221F-404B-DA3E-56EE4F5A2F0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094156" y="7310378"/>
            <a:ext cx="6457587" cy="296265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9D2B980-1366-C014-18B2-586A4F8C811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073305" y="10340546"/>
            <a:ext cx="6457587" cy="296265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2" name="Google Shape;65;p14">
                <a:extLst>
                  <a:ext uri="{FF2B5EF4-FFF2-40B4-BE49-F238E27FC236}">
                    <a16:creationId xmlns:a16="http://schemas.microsoft.com/office/drawing/2014/main" id="{96FFB32A-2D90-0055-A0CD-B4AA34FE542C}"/>
                  </a:ext>
                </a:extLst>
              </p:cNvPr>
              <p:cNvSpPr txBox="1"/>
              <p:nvPr/>
            </p:nvSpPr>
            <p:spPr>
              <a:xfrm>
                <a:off x="11194799" y="17798541"/>
                <a:ext cx="10501459" cy="2549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7265" tIns="33642" rIns="67265" bIns="33642" anchor="t" anchorCtr="0">
                <a:spAutoFit/>
              </a:bodyPr>
              <a:lstStyle/>
              <a:p>
                <a:pPr algn="just">
                  <a:lnSpc>
                    <a:spcPct val="135000"/>
                  </a:lnSpc>
                  <a:buClr>
                    <a:schemeClr val="dk1"/>
                  </a:buClr>
                  <a:buSzPts val="3000"/>
                </a:pPr>
                <a:r>
                  <a:rPr lang="en-US" sz="900" dirty="0">
                    <a:solidFill>
                      <a:schemeClr val="bg2">
                        <a:lumMod val="50000"/>
                      </a:schemeClr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Branching ConvNN = Branching with branching ratio 0.250, Location + Feature Similarity  and Aggregation. Spatial Sampling </a:t>
                </a:r>
                <a14:m>
                  <m:oMath xmlns:m="http://schemas.openxmlformats.org/officeDocument/2006/math">
                    <m:r>
                      <a:rPr lang="en-US" sz="9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Libre Franklin"/>
                        <a:cs typeface="Libre Franklin"/>
                        <a:sym typeface="Libre Franklin"/>
                      </a:rPr>
                      <m:t>=</m:t>
                    </m:r>
                    <m:r>
                      <a:rPr lang="en-US" sz="9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Libre Franklin"/>
                        <a:cs typeface="Libre Franklin"/>
                        <a:sym typeface="Libre Franklin"/>
                      </a:rPr>
                      <m:t>𝑁</m:t>
                    </m:r>
                    <m:r>
                      <a:rPr lang="en-US" sz="9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Libre Franklin"/>
                        <a:cs typeface="Libre Franklin"/>
                        <a:sym typeface="Libre Franklin"/>
                      </a:rPr>
                      <m:t>=</m:t>
                    </m:r>
                    <m:r>
                      <a:rPr lang="en-US" sz="9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Libre Franklin"/>
                        <a:cs typeface="Libre Franklin"/>
                        <a:sym typeface="Libre Franklin"/>
                      </a:rPr>
                      <m:t>𝑁</m:t>
                    </m:r>
                    <m:r>
                      <a:rPr lang="en-US" sz="9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Libre Franklin"/>
                        <a:cs typeface="Libre Franklin"/>
                        <a:sym typeface="Libre Franklin"/>
                      </a:rPr>
                      <m:t>×</m:t>
                    </m:r>
                    <m:r>
                      <a:rPr lang="en-US" sz="9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Libre Franklin"/>
                        <a:cs typeface="Libre Franklin"/>
                        <a:sym typeface="Libre Franklin"/>
                      </a:rPr>
                      <m:t>𝑁</m:t>
                    </m:r>
                    <m:r>
                      <m:rPr>
                        <m:nor/>
                      </m:rPr>
                      <a:rPr lang="en-US" sz="9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Libre Franklin"/>
                        <a:cs typeface="Libre Franklin"/>
                        <a:sym typeface="Libre Franklin"/>
                      </a:rPr>
                      <m:t>  </m:t>
                    </m:r>
                    <m:r>
                      <m:rPr>
                        <m:nor/>
                      </m:rPr>
                      <a:rPr lang="en-US" sz="9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Libre Franklin"/>
                        <a:cs typeface="Libre Franklin"/>
                        <a:sym typeface="Libre Franklin"/>
                      </a:rPr>
                      <m:t>sub</m:t>
                    </m:r>
                    <m:r>
                      <m:rPr>
                        <m:nor/>
                      </m:rPr>
                      <a:rPr lang="en-US" sz="9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Libre Franklin"/>
                        <a:cs typeface="Libre Franklin"/>
                        <a:sym typeface="Libre Franklin"/>
                      </a:rPr>
                      <m:t> </m:t>
                    </m:r>
                    <m:r>
                      <m:rPr>
                        <m:nor/>
                      </m:rPr>
                      <a:rPr lang="en-US" sz="9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Libre Franklin"/>
                        <a:cs typeface="Libre Franklin"/>
                        <a:sym typeface="Libre Franklin"/>
                      </a:rPr>
                      <m:t>grid</m:t>
                    </m:r>
                    <m:r>
                      <m:rPr>
                        <m:nor/>
                      </m:rPr>
                      <a:rPr lang="en-US" sz="9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Libre Franklin"/>
                        <a:cs typeface="Libre Franklin"/>
                        <a:sym typeface="Libre Franklin"/>
                      </a:rPr>
                      <m:t> 3</m:t>
                    </m:r>
                  </m:oMath>
                </a14:m>
                <a:r>
                  <a:rPr lang="en-US" sz="900" dirty="0">
                    <a:solidFill>
                      <a:schemeClr val="bg2">
                        <a:lumMod val="50000"/>
                      </a:schemeClr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, Random Sampling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9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Libre Franklin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9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Libre Franklin"/>
                          </a:rPr>
                          <m:t>N</m:t>
                        </m:r>
                      </m:e>
                      <m:sup>
                        <m:r>
                          <a:rPr lang="en-US" sz="9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Libre Franklin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900" dirty="0">
                    <a:solidFill>
                      <a:schemeClr val="bg2">
                        <a:lumMod val="50000"/>
                      </a:schemeClr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 pixels. </a:t>
                </a:r>
              </a:p>
            </p:txBody>
          </p:sp>
        </mc:Choice>
        <mc:Fallback>
          <p:sp>
            <p:nvSpPr>
              <p:cNvPr id="42" name="Google Shape;65;p14">
                <a:extLst>
                  <a:ext uri="{FF2B5EF4-FFF2-40B4-BE49-F238E27FC236}">
                    <a16:creationId xmlns:a16="http://schemas.microsoft.com/office/drawing/2014/main" id="{96FFB32A-2D90-0055-A0CD-B4AA34FE54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4799" y="17798541"/>
                <a:ext cx="10501459" cy="254915"/>
              </a:xfrm>
              <a:prstGeom prst="rect">
                <a:avLst/>
              </a:prstGeom>
              <a:blipFill>
                <a:blip r:embed="rId12"/>
                <a:stretch>
                  <a:fillRect l="-121" b="-47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Google Shape;65;p14">
                <a:extLst>
                  <a:ext uri="{FF2B5EF4-FFF2-40B4-BE49-F238E27FC236}">
                    <a16:creationId xmlns:a16="http://schemas.microsoft.com/office/drawing/2014/main" id="{52A35373-21D4-CA03-03E4-E35F8A087A0A}"/>
                  </a:ext>
                </a:extLst>
              </p:cNvPr>
              <p:cNvSpPr txBox="1"/>
              <p:nvPr/>
            </p:nvSpPr>
            <p:spPr>
              <a:xfrm>
                <a:off x="273270" y="25886087"/>
                <a:ext cx="9308709" cy="15637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7265" tIns="33642" rIns="67265" bIns="33642" anchor="t" anchorCtr="0">
                <a:spAutoFit/>
              </a:bodyPr>
              <a:lstStyle/>
              <a:p>
                <a:pPr marL="192805" indent="-342900" algn="just">
                  <a:lnSpc>
                    <a:spcPct val="135000"/>
                  </a:lnSpc>
                  <a:buClr>
                    <a:schemeClr val="dk1"/>
                  </a:buClr>
                  <a:buSzPts val="3000"/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dk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To reduce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Libre Franklin"/>
                        <a:cs typeface="Libre Franklin"/>
                        <a:sym typeface="Libre Franklin"/>
                      </a:rPr>
                      <m:t>O</m:t>
                    </m:r>
                    <m:r>
                      <a:rPr lang="en-US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Libre Franklin"/>
                        <a:cs typeface="Libre Franklin"/>
                        <a:sym typeface="Libre Franklin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Libre Franklin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Libre Franklin"/>
                          </a:rPr>
                          <m:t>N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Libre Franklin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Libre Franklin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dk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 complexity of all to all similarity computation, we introduce two sampling methods: Random </a:t>
                </a:r>
                <a:r>
                  <a:rPr lang="en-US" dirty="0" err="1">
                    <a:solidFill>
                      <a:schemeClr val="dk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Sparsification</a:t>
                </a:r>
                <a:r>
                  <a:rPr lang="en-US" dirty="0">
                    <a:solidFill>
                      <a:schemeClr val="dk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 and Spatial </a:t>
                </a:r>
                <a:r>
                  <a:rPr lang="en-US" dirty="0" err="1">
                    <a:solidFill>
                      <a:schemeClr val="dk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Sparsification</a:t>
                </a:r>
                <a:r>
                  <a:rPr lang="en-US" dirty="0">
                    <a:solidFill>
                      <a:schemeClr val="dk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.</a:t>
                </a:r>
              </a:p>
              <a:p>
                <a:pPr marL="192805" indent="-342900" algn="just">
                  <a:lnSpc>
                    <a:spcPct val="135000"/>
                  </a:lnSpc>
                  <a:buClr>
                    <a:schemeClr val="dk1"/>
                  </a:buClr>
                  <a:buSzPts val="3000"/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dk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Trade-off between computational efficiency and neighbor selection  quality is controlled by sampling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Libre Franklin"/>
                        <a:cs typeface="Libre Franklin"/>
                        <a:sym typeface="Libre Franklin"/>
                      </a:rPr>
                      <m:t>𝑛</m:t>
                    </m:r>
                  </m:oMath>
                </a14:m>
                <a:r>
                  <a:rPr lang="en-US" b="0" dirty="0">
                    <a:solidFill>
                      <a:schemeClr val="dk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.</a:t>
                </a:r>
              </a:p>
            </p:txBody>
          </p:sp>
        </mc:Choice>
        <mc:Fallback>
          <p:sp>
            <p:nvSpPr>
              <p:cNvPr id="43" name="Google Shape;65;p14">
                <a:extLst>
                  <a:ext uri="{FF2B5EF4-FFF2-40B4-BE49-F238E27FC236}">
                    <a16:creationId xmlns:a16="http://schemas.microsoft.com/office/drawing/2014/main" id="{52A35373-21D4-CA03-03E4-E35F8A087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70" y="25886087"/>
                <a:ext cx="9308709" cy="1563735"/>
              </a:xfrm>
              <a:prstGeom prst="rect">
                <a:avLst/>
              </a:prstGeom>
              <a:blipFill>
                <a:blip r:embed="rId13"/>
                <a:stretch>
                  <a:fillRect l="-1635" t="-8871" r="-817" b="-32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F9B62F9-89A5-85E7-FFE4-19D7BA1760DC}"/>
                  </a:ext>
                </a:extLst>
              </p:cNvPr>
              <p:cNvSpPr txBox="1"/>
              <p:nvPr/>
            </p:nvSpPr>
            <p:spPr>
              <a:xfrm>
                <a:off x="1801653" y="13771956"/>
                <a:ext cx="61520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 err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i="1" dirty="0" err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nor/>
                        </m:rPr>
                        <a:rPr lang="en-US" sz="2800" b="0" i="0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𝑎𝑟𝑔𝑚𝑎𝑥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sSup>
                            <m:sSup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</m:e>
                      </m:d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F9B62F9-89A5-85E7-FFE4-19D7BA176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653" y="13771956"/>
                <a:ext cx="6152029" cy="523220"/>
              </a:xfrm>
              <a:prstGeom prst="rect">
                <a:avLst/>
              </a:prstGeom>
              <a:blipFill>
                <a:blip r:embed="rId14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2A94650-54A6-34D9-E28E-42794834B594}"/>
                  </a:ext>
                </a:extLst>
              </p:cNvPr>
              <p:cNvSpPr txBox="1"/>
              <p:nvPr/>
            </p:nvSpPr>
            <p:spPr>
              <a:xfrm>
                <a:off x="2133508" y="12463023"/>
                <a:ext cx="5618974" cy="585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p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800" i="0" dirty="0">
                          <a:latin typeface="Cambria Math" panose="02040503050406030204" pitchFamily="18" charset="0"/>
                        </a:rPr>
                        <m:t>where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2A94650-54A6-34D9-E28E-42794834B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508" y="12463023"/>
                <a:ext cx="5618974" cy="585288"/>
              </a:xfrm>
              <a:prstGeom prst="rect">
                <a:avLst/>
              </a:prstGeom>
              <a:blipFill>
                <a:blip r:embed="rId15"/>
                <a:stretch>
                  <a:fillRect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65;p14">
            <a:extLst>
              <a:ext uri="{FF2B5EF4-FFF2-40B4-BE49-F238E27FC236}">
                <a16:creationId xmlns:a16="http://schemas.microsoft.com/office/drawing/2014/main" id="{96F094F5-C3BB-8608-6FBB-6D438AB7ADCD}"/>
              </a:ext>
            </a:extLst>
          </p:cNvPr>
          <p:cNvSpPr txBox="1"/>
          <p:nvPr/>
        </p:nvSpPr>
        <p:spPr>
          <a:xfrm>
            <a:off x="10017992" y="19104763"/>
            <a:ext cx="3335785" cy="566539"/>
          </a:xfrm>
          <a:prstGeom prst="rect">
            <a:avLst/>
          </a:prstGeom>
          <a:noFill/>
          <a:ln w="28575">
            <a:noFill/>
          </a:ln>
        </p:spPr>
        <p:txBody>
          <a:bodyPr spcFirstLastPara="1" wrap="square" lIns="67265" tIns="33642" rIns="67265" bIns="33642" anchor="t" anchorCtr="0">
            <a:spAutoFit/>
          </a:bodyPr>
          <a:lstStyle/>
          <a:p>
            <a:pPr algn="just">
              <a:lnSpc>
                <a:spcPct val="135000"/>
              </a:lnSpc>
              <a:buClr>
                <a:schemeClr val="dk1"/>
              </a:buClr>
              <a:buSzPts val="3000"/>
            </a:pPr>
            <a:r>
              <a:rPr lang="en-US" sz="2400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1. Convolution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52D6F9-4A9D-F7BD-CB01-190D0C1F33BF}"/>
                  </a:ext>
                </a:extLst>
              </p:cNvPr>
              <p:cNvSpPr txBox="1"/>
              <p:nvPr/>
            </p:nvSpPr>
            <p:spPr>
              <a:xfrm>
                <a:off x="10975272" y="19625515"/>
                <a:ext cx="11715649" cy="585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1" dirty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1" dirty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2(1 − 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p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800" i="0" dirty="0">
                          <a:latin typeface="Cambria Math" panose="02040503050406030204" pitchFamily="18" charset="0"/>
                        </a:rPr>
                        <m:t>where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  <m:sSub>
                            <m:sSubPr>
                              <m:ctrlPr>
                                <a:rPr lang="en-US" sz="2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2(1 − </m:t>
                      </m:r>
                      <m:sSubSup>
                        <m:sSub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800" i="1" dirty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i="1" dirty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1" dirty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i="1" dirty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52D6F9-4A9D-F7BD-CB01-190D0C1F3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5272" y="19625515"/>
                <a:ext cx="11715649" cy="585288"/>
              </a:xfrm>
              <a:prstGeom prst="rect">
                <a:avLst/>
              </a:prstGeom>
              <a:blipFill>
                <a:blip r:embed="rId16"/>
                <a:stretch>
                  <a:fillRect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30ACDD8-149F-8AD7-D820-D423671511B3}"/>
                  </a:ext>
                </a:extLst>
              </p:cNvPr>
              <p:cNvSpPr txBox="1"/>
              <p:nvPr/>
            </p:nvSpPr>
            <p:spPr>
              <a:xfrm>
                <a:off x="13262669" y="20406627"/>
                <a:ext cx="6365717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800" i="1" dirty="0" err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ar-AE" sz="2800" i="1" dirty="0" err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ar-AE" sz="28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nor/>
                        </m:rPr>
                        <a:rPr lang="en-US" sz="280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𝑎𝑟𝑔𝑚𝑎𝑥</m:t>
                      </m:r>
                      <m:d>
                        <m:dPr>
                          <m:ctrlPr>
                            <a:rPr lang="ar-AE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2(1 − </m:t>
                          </m:r>
                          <m:sSup>
                            <m:sSup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ar-AE" sz="2800" i="1" dirty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ar-AE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  <m:r>
                            <a:rPr lang="ar-AE" sz="2800" i="1" dirty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p>
                    </m:oMath>
                  </m:oMathPara>
                </a14:m>
                <a:endParaRPr lang="ar-AE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30ACDD8-149F-8AD7-D820-D42367151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2669" y="20406627"/>
                <a:ext cx="6365717" cy="530915"/>
              </a:xfrm>
              <a:prstGeom prst="rect">
                <a:avLst/>
              </a:prstGeom>
              <a:blipFill>
                <a:blip r:embed="rId17"/>
                <a:stretch>
                  <a:fillRect t="-14286" r="-1793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Google Shape;65;p14">
            <a:extLst>
              <a:ext uri="{FF2B5EF4-FFF2-40B4-BE49-F238E27FC236}">
                <a16:creationId xmlns:a16="http://schemas.microsoft.com/office/drawing/2014/main" id="{3D048F4C-B32F-8BE9-1B45-F1D51407699B}"/>
              </a:ext>
            </a:extLst>
          </p:cNvPr>
          <p:cNvSpPr txBox="1"/>
          <p:nvPr/>
        </p:nvSpPr>
        <p:spPr>
          <a:xfrm>
            <a:off x="10017992" y="21772678"/>
            <a:ext cx="5319352" cy="566539"/>
          </a:xfrm>
          <a:prstGeom prst="rect">
            <a:avLst/>
          </a:prstGeom>
          <a:noFill/>
          <a:ln w="28575">
            <a:noFill/>
          </a:ln>
        </p:spPr>
        <p:txBody>
          <a:bodyPr spcFirstLastPara="1" wrap="square" lIns="67265" tIns="33642" rIns="67265" bIns="33642" anchor="t" anchorCtr="0">
            <a:spAutoFit/>
          </a:bodyPr>
          <a:lstStyle/>
          <a:p>
            <a:pPr algn="just">
              <a:lnSpc>
                <a:spcPct val="135000"/>
              </a:lnSpc>
              <a:buClr>
                <a:schemeClr val="dk1"/>
              </a:buClr>
              <a:buSzPts val="3000"/>
            </a:pPr>
            <a:r>
              <a:rPr lang="en-US" sz="2400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2. Convolutional Nearest Neighbor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74013B4-4295-1551-62C4-EA7CA80264B5}"/>
                  </a:ext>
                </a:extLst>
              </p:cNvPr>
              <p:cNvSpPr txBox="1"/>
              <p:nvPr/>
            </p:nvSpPr>
            <p:spPr>
              <a:xfrm>
                <a:off x="13937468" y="23121013"/>
                <a:ext cx="50161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 err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i="1" dirty="0" err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nor/>
                        </m:rPr>
                        <a:rPr lang="en-US" sz="280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𝑎𝑟𝑔𝑚𝑎𝑥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sSup>
                            <m:sSup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</m:e>
                      </m:d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74013B4-4295-1551-62C4-EA7CA8026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7468" y="23121013"/>
                <a:ext cx="5016117" cy="523220"/>
              </a:xfrm>
              <a:prstGeom prst="rect">
                <a:avLst/>
              </a:prstGeom>
              <a:blipFill>
                <a:blip r:embed="rId18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9CDA9B-96CA-9CD5-A500-78D610656684}"/>
                  </a:ext>
                </a:extLst>
              </p:cNvPr>
              <p:cNvSpPr txBox="1"/>
              <p:nvPr/>
            </p:nvSpPr>
            <p:spPr>
              <a:xfrm>
                <a:off x="13810463" y="22360135"/>
                <a:ext cx="5579156" cy="585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p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800" i="0" dirty="0">
                          <a:latin typeface="Cambria Math" panose="02040503050406030204" pitchFamily="18" charset="0"/>
                        </a:rPr>
                        <m:t>where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9CDA9B-96CA-9CD5-A500-78D610656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0463" y="22360135"/>
                <a:ext cx="5579156" cy="585288"/>
              </a:xfrm>
              <a:prstGeom prst="rect">
                <a:avLst/>
              </a:prstGeom>
              <a:blipFill>
                <a:blip r:embed="rId19"/>
                <a:stretch>
                  <a:fillRect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Google Shape;65;p14">
            <a:extLst>
              <a:ext uri="{FF2B5EF4-FFF2-40B4-BE49-F238E27FC236}">
                <a16:creationId xmlns:a16="http://schemas.microsoft.com/office/drawing/2014/main" id="{9A867245-E464-C203-46BC-6494DCB08B0B}"/>
              </a:ext>
            </a:extLst>
          </p:cNvPr>
          <p:cNvSpPr txBox="1"/>
          <p:nvPr/>
        </p:nvSpPr>
        <p:spPr>
          <a:xfrm>
            <a:off x="10048046" y="24378936"/>
            <a:ext cx="5319352" cy="566539"/>
          </a:xfrm>
          <a:prstGeom prst="rect">
            <a:avLst/>
          </a:prstGeom>
          <a:noFill/>
          <a:ln w="28575">
            <a:noFill/>
          </a:ln>
        </p:spPr>
        <p:txBody>
          <a:bodyPr spcFirstLastPara="1" wrap="square" lIns="67265" tIns="33642" rIns="67265" bIns="33642" anchor="t" anchorCtr="0">
            <a:spAutoFit/>
          </a:bodyPr>
          <a:lstStyle/>
          <a:p>
            <a:pPr algn="just">
              <a:lnSpc>
                <a:spcPct val="135000"/>
              </a:lnSpc>
              <a:buClr>
                <a:schemeClr val="dk1"/>
              </a:buClr>
              <a:buSzPts val="3000"/>
            </a:pPr>
            <a:r>
              <a:rPr lang="en-US" sz="2400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3. Attention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B6A2C9A-9B46-3198-2F2A-F330F2958FD8}"/>
                  </a:ext>
                </a:extLst>
              </p:cNvPr>
              <p:cNvSpPr txBox="1"/>
              <p:nvPr/>
            </p:nvSpPr>
            <p:spPr>
              <a:xfrm>
                <a:off x="13151478" y="26779517"/>
                <a:ext cx="73632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1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en-US" sz="2800" b="0" i="1" dirty="0" smtClean="0">
                          <a:latin typeface="Cambria Math" panose="02040503050406030204" pitchFamily="18" charset="0"/>
                        </a:rPr>
                        <m:t>ttention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 b="0" i="1" dirty="0" smtClean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800" b="0" i="1" dirty="0" smtClean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800" b="0" i="1" dirty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) =</m:t>
                      </m:r>
                      <m:r>
                        <m:rPr>
                          <m:sty m:val="p"/>
                        </m:rPr>
                        <a:rPr lang="en-US" sz="2800" i="1" dirty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 i="1" dirty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800" i="1" dirty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sz="2800" i="1" dirty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1" dirty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1" dirty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1" dirty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 i="1" dirty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B6A2C9A-9B46-3198-2F2A-F330F2958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1478" y="26779517"/>
                <a:ext cx="7363234" cy="523220"/>
              </a:xfrm>
              <a:prstGeom prst="rect">
                <a:avLst/>
              </a:prstGeom>
              <a:blipFill>
                <a:blip r:embed="rId20"/>
                <a:stretch>
                  <a:fillRect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9065B77-C28E-A695-8D45-DFE005237206}"/>
                  </a:ext>
                </a:extLst>
              </p:cNvPr>
              <p:cNvSpPr txBox="1"/>
              <p:nvPr/>
            </p:nvSpPr>
            <p:spPr>
              <a:xfrm>
                <a:off x="13604018" y="24908968"/>
                <a:ext cx="6249083" cy="5729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QK</m:t>
                          </m:r>
                        </m:e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p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800" i="0" dirty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m:rPr>
                          <m:nor/>
                        </m:rPr>
                        <a:rPr lang="en-US" sz="28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800" b="0" i="0" dirty="0" smtClean="0">
                          <a:latin typeface="Cambria Math" panose="02040503050406030204" pitchFamily="18" charset="0"/>
                        </a:rPr>
                        <m:t>Q</m:t>
                      </m:r>
                      <m:r>
                        <m:rPr>
                          <m:nor/>
                        </m:rPr>
                        <a:rPr lang="en-US" sz="2800" b="0" i="0" dirty="0" smtClean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Q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 b="0" i="1" dirty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800" b="0" i="1" dirty="0" smtClean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1" dirty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 i="1" dirty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9065B77-C28E-A695-8D45-DFE005237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4018" y="24908968"/>
                <a:ext cx="6249083" cy="572914"/>
              </a:xfrm>
              <a:prstGeom prst="rect">
                <a:avLst/>
              </a:prstGeom>
              <a:blipFill>
                <a:blip r:embed="rId21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Google Shape;65;p14">
            <a:extLst>
              <a:ext uri="{FF2B5EF4-FFF2-40B4-BE49-F238E27FC236}">
                <a16:creationId xmlns:a16="http://schemas.microsoft.com/office/drawing/2014/main" id="{1C46741E-8CF7-B12E-61A2-71DDC280B88C}"/>
              </a:ext>
            </a:extLst>
          </p:cNvPr>
          <p:cNvSpPr txBox="1"/>
          <p:nvPr/>
        </p:nvSpPr>
        <p:spPr>
          <a:xfrm>
            <a:off x="226039" y="28546878"/>
            <a:ext cx="9390888" cy="3433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265" tIns="33642" rIns="67265" bIns="33642" anchor="t" anchorCtr="0">
            <a:spAutoFit/>
          </a:bodyPr>
          <a:lstStyle/>
          <a:p>
            <a:pPr marL="192805" indent="-342900" algn="just">
              <a:lnSpc>
                <a:spcPct val="135000"/>
              </a:lnSpc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Architecture</a:t>
            </a:r>
            <a:r>
              <a:rPr lang="en-US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VGG-11 with Conv2d layers replaced by ConvNN and branching layers</a:t>
            </a:r>
          </a:p>
          <a:p>
            <a:pPr marL="192805" indent="-342900" algn="just">
              <a:lnSpc>
                <a:spcPct val="135000"/>
              </a:lnSpc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Dataset</a:t>
            </a:r>
            <a:r>
              <a:rPr lang="en-US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CIFAR-10 image classification</a:t>
            </a:r>
          </a:p>
          <a:p>
            <a:pPr marL="192805" indent="-342900" algn="just">
              <a:lnSpc>
                <a:spcPct val="135000"/>
              </a:lnSpc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Training</a:t>
            </a:r>
            <a:r>
              <a:rPr lang="en-US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60 epochs with </a:t>
            </a:r>
            <a:r>
              <a:rPr lang="en-US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AdamW</a:t>
            </a:r>
            <a:r>
              <a:rPr lang="en-US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(</a:t>
            </a:r>
            <a:r>
              <a:rPr lang="en-US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lr</a:t>
            </a:r>
            <a:r>
              <a:rPr lang="en-US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=1e-5, wd=1e-6), </a:t>
            </a:r>
            <a:r>
              <a:rPr lang="en-US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StepLR</a:t>
            </a:r>
            <a:r>
              <a:rPr lang="en-US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scheduler (gamma=0.95, step=2)</a:t>
            </a:r>
          </a:p>
          <a:p>
            <a:pPr marL="192805" indent="-342900" algn="just">
              <a:lnSpc>
                <a:spcPct val="135000"/>
              </a:lnSpc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Variants tested</a:t>
            </a:r>
            <a:r>
              <a:rPr lang="en-US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</a:p>
          <a:p>
            <a:pPr marL="650005" lvl="1" indent="-342900" algn="just">
              <a:lnSpc>
                <a:spcPct val="135000"/>
              </a:lnSpc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Location-only (spatial distance) </a:t>
            </a:r>
          </a:p>
          <a:p>
            <a:pPr marL="650005" lvl="1" indent="-342900" algn="just">
              <a:lnSpc>
                <a:spcPct val="135000"/>
              </a:lnSpc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Feature-only (cosine similarity) </a:t>
            </a:r>
          </a:p>
          <a:p>
            <a:pPr marL="650005" lvl="1" indent="-342900" algn="just">
              <a:lnSpc>
                <a:spcPct val="135000"/>
              </a:lnSpc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Hybrid (weighted combination) </a:t>
            </a:r>
          </a:p>
          <a:p>
            <a:pPr marL="650005" lvl="1" indent="-342900" algn="just">
              <a:lnSpc>
                <a:spcPct val="135000"/>
              </a:lnSpc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Branching with ratio (e.g., 50% Conv2d + 50% ConvNN)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AD1CCE-A68D-D6C8-8B2A-D21875E1DBC4}"/>
                  </a:ext>
                </a:extLst>
              </p:cNvPr>
              <p:cNvSpPr txBox="1"/>
              <p:nvPr/>
            </p:nvSpPr>
            <p:spPr>
              <a:xfrm>
                <a:off x="1785166" y="14417945"/>
                <a:ext cx="5939297" cy="542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dirty="0">
                          <a:latin typeface="Cambria Math" panose="020405030504060302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US" sz="2800" b="0" i="0" dirty="0" smtClean="0">
                          <a:latin typeface="Cambria Math" panose="02040503050406030204" pitchFamily="18" charset="0"/>
                        </a:rPr>
                        <m:t>eighbors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ar-AE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ar-AE" sz="2800" b="0" i="1" dirty="0" smtClean="0">
                                  <a:latin typeface="Cambria Math" panose="02040503050406030204" pitchFamily="18" charset="0"/>
                                </a:rPr>
                                <m:t>,:</m:t>
                              </m:r>
                            </m:e>
                          </m:d>
                          <m:r>
                            <a:rPr lang="ar-AE" sz="2800" b="0" i="1" dirty="0" smtClean="0">
                              <a:latin typeface="Cambria Math" panose="02040503050406030204" pitchFamily="18" charset="0"/>
                            </a:rPr>
                            <m:t>,:</m:t>
                          </m:r>
                        </m:e>
                      </m:d>
                      <m:r>
                        <a:rPr lang="ar-AE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ar-AE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sup>
                      </m:sSup>
                    </m:oMath>
                  </m:oMathPara>
                </a14:m>
                <a:endParaRPr lang="ar-AE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AD1CCE-A68D-D6C8-8B2A-D21875E1D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5166" y="14417945"/>
                <a:ext cx="5939297" cy="542393"/>
              </a:xfrm>
              <a:prstGeom prst="rect">
                <a:avLst/>
              </a:prstGeom>
              <a:blipFill>
                <a:blip r:embed="rId22"/>
                <a:stretch>
                  <a:fillRect t="-6977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30">
            <a:extLst>
              <a:ext uri="{FF2B5EF4-FFF2-40B4-BE49-F238E27FC236}">
                <a16:creationId xmlns:a16="http://schemas.microsoft.com/office/drawing/2014/main" id="{22AF8184-6713-83AD-E770-6ED70731EDC8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022227" y="8858819"/>
            <a:ext cx="7190437" cy="431426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DD12A8E-813D-3E52-3A5F-FB7CBEB5A65A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048046" y="4113233"/>
            <a:ext cx="6785051" cy="424065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8DD61B9-2E51-C854-F167-DD7368897C19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0017992" y="13542264"/>
            <a:ext cx="6729984" cy="420624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B617690-8A9F-7AF3-7C2E-C9D67D41C070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6818377" y="13542264"/>
            <a:ext cx="6729984" cy="42062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129E19D-A34B-A93A-46C5-FB149F53940A}"/>
                  </a:ext>
                </a:extLst>
              </p:cNvPr>
              <p:cNvSpPr txBox="1"/>
              <p:nvPr/>
            </p:nvSpPr>
            <p:spPr>
              <a:xfrm>
                <a:off x="13796027" y="21121567"/>
                <a:ext cx="5939297" cy="542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dirty="0">
                          <a:latin typeface="Cambria Math" panose="020405030504060302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US" sz="2800" b="0" i="0" dirty="0" smtClean="0">
                          <a:latin typeface="Cambria Math" panose="02040503050406030204" pitchFamily="18" charset="0"/>
                        </a:rPr>
                        <m:t>eighbors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ar-AE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ar-AE" sz="2800" b="0" i="1" dirty="0" smtClean="0">
                                  <a:latin typeface="Cambria Math" panose="02040503050406030204" pitchFamily="18" charset="0"/>
                                </a:rPr>
                                <m:t>,:</m:t>
                              </m:r>
                            </m:e>
                          </m:d>
                          <m:r>
                            <a:rPr lang="ar-AE" sz="2800" b="0" i="1" dirty="0" smtClean="0">
                              <a:latin typeface="Cambria Math" panose="02040503050406030204" pitchFamily="18" charset="0"/>
                            </a:rPr>
                            <m:t>,:</m:t>
                          </m:r>
                        </m:e>
                      </m:d>
                      <m:r>
                        <a:rPr lang="ar-AE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ar-AE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sup>
                      </m:sSup>
                    </m:oMath>
                  </m:oMathPara>
                </a14:m>
                <a:endParaRPr lang="ar-AE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129E19D-A34B-A93A-46C5-FB149F539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6027" y="21121567"/>
                <a:ext cx="5939297" cy="542393"/>
              </a:xfrm>
              <a:prstGeom prst="rect">
                <a:avLst/>
              </a:prstGeom>
              <a:blipFill>
                <a:blip r:embed="rId27"/>
                <a:stretch>
                  <a:fillRect t="-9302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8F8D91A-8B10-419A-76FB-396E5E999080}"/>
                  </a:ext>
                </a:extLst>
              </p:cNvPr>
              <p:cNvSpPr txBox="1"/>
              <p:nvPr/>
            </p:nvSpPr>
            <p:spPr>
              <a:xfrm>
                <a:off x="13475948" y="23858497"/>
                <a:ext cx="5939297" cy="542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dirty="0">
                          <a:latin typeface="Cambria Math" panose="020405030504060302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US" sz="2800" b="0" i="0" dirty="0" smtClean="0">
                          <a:latin typeface="Cambria Math" panose="02040503050406030204" pitchFamily="18" charset="0"/>
                        </a:rPr>
                        <m:t>eighbors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ar-AE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ar-AE" sz="2800" b="0" i="1" dirty="0" smtClean="0">
                                  <a:latin typeface="Cambria Math" panose="02040503050406030204" pitchFamily="18" charset="0"/>
                                </a:rPr>
                                <m:t>,:</m:t>
                              </m:r>
                            </m:e>
                          </m:d>
                          <m:r>
                            <a:rPr lang="ar-AE" sz="2800" b="0" i="1" dirty="0" smtClean="0">
                              <a:latin typeface="Cambria Math" panose="02040503050406030204" pitchFamily="18" charset="0"/>
                            </a:rPr>
                            <m:t>,:</m:t>
                          </m:r>
                        </m:e>
                      </m:d>
                      <m:r>
                        <a:rPr lang="ar-AE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ar-AE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sup>
                      </m:sSup>
                    </m:oMath>
                  </m:oMathPara>
                </a14:m>
                <a:endParaRPr lang="ar-AE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8F8D91A-8B10-419A-76FB-396E5E999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5948" y="23858497"/>
                <a:ext cx="5939297" cy="542393"/>
              </a:xfrm>
              <a:prstGeom prst="rect">
                <a:avLst/>
              </a:prstGeom>
              <a:blipFill>
                <a:blip r:embed="rId28"/>
                <a:stretch>
                  <a:fillRect t="-6818" b="-29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247DD12-68DB-D5AC-FF66-6516FC6A920A}"/>
                  </a:ext>
                </a:extLst>
              </p:cNvPr>
              <p:cNvSpPr txBox="1"/>
              <p:nvPr/>
            </p:nvSpPr>
            <p:spPr>
              <a:xfrm>
                <a:off x="14054450" y="25571576"/>
                <a:ext cx="5557291" cy="11369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1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 b="0" i="1" dirty="0" smtClean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800" b="0" i="1" dirty="0" smtClean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m:rPr>
                          <m:sty m:val="p"/>
                        </m:rPr>
                        <a:rPr lang="en-US" sz="2800" b="0" i="1" dirty="0" smtClean="0">
                          <a:latin typeface="Cambria Math" panose="02040503050406030204" pitchFamily="18" charset="0"/>
                        </a:rPr>
                        <m:t>softmax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QK</m:t>
                              </m:r>
                            </m:e>
                            <m:sup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sup>
                      </m:sSup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247DD12-68DB-D5AC-FF66-6516FC6A9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4450" y="25571576"/>
                <a:ext cx="5557291" cy="113691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3841</TotalTime>
  <Words>743</Words>
  <Application>Microsoft Macintosh PowerPoint</Application>
  <PresentationFormat>Custom</PresentationFormat>
  <Paragraphs>65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Cambria</vt:lpstr>
      <vt:lpstr>Cambria Math</vt:lpstr>
      <vt:lpstr>Libre Franklin</vt:lpstr>
      <vt:lpstr>Times New Roman</vt:lpstr>
      <vt:lpstr>Office Theme</vt:lpstr>
      <vt:lpstr> Convolutional Nearest Neighbors: Reinterpreting Convolution Through K-Nearest Neighbor Selection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Mingi Kang</dc:creator>
  <cp:lastModifiedBy>Mingi Kang</cp:lastModifiedBy>
  <cp:revision>32</cp:revision>
  <dcterms:created xsi:type="dcterms:W3CDTF">2025-08-09T02:26:27Z</dcterms:created>
  <dcterms:modified xsi:type="dcterms:W3CDTF">2025-09-28T16:29:41Z</dcterms:modified>
</cp:coreProperties>
</file>