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67" r:id="rId4"/>
    <p:sldId id="279" r:id="rId5"/>
    <p:sldId id="260" r:id="rId6"/>
    <p:sldId id="261" r:id="rId7"/>
    <p:sldId id="273" r:id="rId8"/>
    <p:sldId id="268" r:id="rId9"/>
    <p:sldId id="269" r:id="rId10"/>
    <p:sldId id="275" r:id="rId11"/>
    <p:sldId id="270" r:id="rId12"/>
    <p:sldId id="271" r:id="rId13"/>
    <p:sldId id="277" r:id="rId14"/>
    <p:sldId id="263" r:id="rId15"/>
    <p:sldId id="265" r:id="rId16"/>
    <p:sldId id="266"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raining" id="{56CEE7DF-D375-46D4-AE46-80D697F53DC5}">
          <p14:sldIdLst>
            <p14:sldId id="256"/>
            <p14:sldId id="257"/>
            <p14:sldId id="267"/>
            <p14:sldId id="279"/>
            <p14:sldId id="260"/>
            <p14:sldId id="261"/>
          </p14:sldIdLst>
        </p14:section>
        <p14:section name="train_SC" id="{B0855F47-6084-4103-9057-780B1C5A4C64}">
          <p14:sldIdLst>
            <p14:sldId id="273"/>
            <p14:sldId id="268"/>
          </p14:sldIdLst>
        </p14:section>
        <p14:section name="train_SCN" id="{3D65A518-3669-43C6-BF24-FA3D36A18A7F}">
          <p14:sldIdLst>
            <p14:sldId id="269"/>
          </p14:sldIdLst>
        </p14:section>
        <p14:section name="train_SCR" id="{5B51F991-C007-42B3-AF9C-109C44F82F40}">
          <p14:sldIdLst>
            <p14:sldId id="275"/>
          </p14:sldIdLst>
        </p14:section>
        <p14:section name="train_TC" id="{CB9427F3-3389-4D19-8005-83B88A3A8F22}">
          <p14:sldIdLst>
            <p14:sldId id="270"/>
            <p14:sldId id="271"/>
          </p14:sldIdLst>
        </p14:section>
        <p14:section name="warning" id="{A970C2A0-90DE-43DB-BD07-70E316DD0F1C}">
          <p14:sldIdLst>
            <p14:sldId id="277"/>
          </p14:sldIdLst>
        </p14:section>
        <p14:section name="test" id="{BDDD9E20-8EF5-4FA5-83DB-353EF4000F66}">
          <p14:sldIdLst>
            <p14:sldId id="263"/>
            <p14:sldId id="265"/>
            <p14:sldId id="266"/>
          </p14:sldIdLst>
        </p14:section>
        <p14:section name="debrief" id="{2EFAA163-935F-4BA8-BFFB-C3EA95EE4BD3}">
          <p14:sldIdLst>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460" autoAdjust="0"/>
    <p:restoredTop sz="81414" autoAdjust="0"/>
  </p:normalViewPr>
  <p:slideViewPr>
    <p:cSldViewPr snapToGrid="0">
      <p:cViewPr varScale="1">
        <p:scale>
          <a:sx n="56" d="100"/>
          <a:sy n="56" d="100"/>
        </p:scale>
        <p:origin x="63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82C534-A1B0-4779-84F8-19378AA25F4D}" type="datetimeFigureOut">
              <a:rPr lang="en-US" smtClean="0"/>
              <a:t>3/31/2025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858F6B-46D6-44BB-9607-0080F3DFF59F}" type="slidenum">
              <a:rPr lang="en-US" smtClean="0"/>
              <a:t>‹#›</a:t>
            </a:fld>
            <a:endParaRPr lang="en-US"/>
          </a:p>
        </p:txBody>
      </p:sp>
    </p:spTree>
    <p:extLst>
      <p:ext uri="{BB962C8B-B14F-4D97-AF65-F5344CB8AC3E}">
        <p14:creationId xmlns:p14="http://schemas.microsoft.com/office/powerpoint/2010/main" val="936339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xxxx</a:t>
            </a:r>
            <a:endParaRPr lang="en-US" dirty="0"/>
          </a:p>
        </p:txBody>
      </p:sp>
      <p:sp>
        <p:nvSpPr>
          <p:cNvPr id="4" name="Slide Number Placeholder 3"/>
          <p:cNvSpPr>
            <a:spLocks noGrp="1"/>
          </p:cNvSpPr>
          <p:nvPr>
            <p:ph type="sldNum" sz="quarter" idx="10"/>
          </p:nvPr>
        </p:nvSpPr>
        <p:spPr/>
        <p:txBody>
          <a:bodyPr/>
          <a:lstStyle/>
          <a:p>
            <a:fld id="{93858F6B-46D6-44BB-9607-0080F3DFF59F}" type="slidenum">
              <a:rPr lang="en-US" smtClean="0"/>
              <a:t>1</a:t>
            </a:fld>
            <a:endParaRPr lang="en-US"/>
          </a:p>
        </p:txBody>
      </p:sp>
    </p:spTree>
    <p:extLst>
      <p:ext uri="{BB962C8B-B14F-4D97-AF65-F5344CB8AC3E}">
        <p14:creationId xmlns:p14="http://schemas.microsoft.com/office/powerpoint/2010/main" val="1745278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858F6B-46D6-44BB-9607-0080F3DFF59F}" type="slidenum">
              <a:rPr lang="en-US" smtClean="0"/>
              <a:t>11</a:t>
            </a:fld>
            <a:endParaRPr lang="en-US"/>
          </a:p>
        </p:txBody>
      </p:sp>
    </p:spTree>
    <p:extLst>
      <p:ext uri="{BB962C8B-B14F-4D97-AF65-F5344CB8AC3E}">
        <p14:creationId xmlns:p14="http://schemas.microsoft.com/office/powerpoint/2010/main" val="2624122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xxxxxx</a:t>
            </a:r>
            <a:endParaRPr lang="en-US" dirty="0"/>
          </a:p>
        </p:txBody>
      </p:sp>
      <p:sp>
        <p:nvSpPr>
          <p:cNvPr id="4" name="Slide Number Placeholder 3"/>
          <p:cNvSpPr>
            <a:spLocks noGrp="1"/>
          </p:cNvSpPr>
          <p:nvPr>
            <p:ph type="sldNum" sz="quarter" idx="10"/>
          </p:nvPr>
        </p:nvSpPr>
        <p:spPr/>
        <p:txBody>
          <a:bodyPr/>
          <a:lstStyle/>
          <a:p>
            <a:fld id="{93858F6B-46D6-44BB-9607-0080F3DFF59F}" type="slidenum">
              <a:rPr lang="en-US" smtClean="0"/>
              <a:t>12</a:t>
            </a:fld>
            <a:endParaRPr lang="en-US"/>
          </a:p>
        </p:txBody>
      </p:sp>
    </p:spTree>
    <p:extLst>
      <p:ext uri="{BB962C8B-B14F-4D97-AF65-F5344CB8AC3E}">
        <p14:creationId xmlns:p14="http://schemas.microsoft.com/office/powerpoint/2010/main" val="1475209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xxxxx</a:t>
            </a:r>
            <a:endParaRPr lang="en-US" dirty="0"/>
          </a:p>
        </p:txBody>
      </p:sp>
      <p:sp>
        <p:nvSpPr>
          <p:cNvPr id="4" name="Slide Number Placeholder 3"/>
          <p:cNvSpPr>
            <a:spLocks noGrp="1"/>
          </p:cNvSpPr>
          <p:nvPr>
            <p:ph type="sldNum" sz="quarter" idx="10"/>
          </p:nvPr>
        </p:nvSpPr>
        <p:spPr/>
        <p:txBody>
          <a:bodyPr/>
          <a:lstStyle/>
          <a:p>
            <a:fld id="{93858F6B-46D6-44BB-9607-0080F3DFF59F}" type="slidenum">
              <a:rPr lang="en-US" smtClean="0"/>
              <a:t>13</a:t>
            </a:fld>
            <a:endParaRPr lang="en-US"/>
          </a:p>
        </p:txBody>
      </p:sp>
    </p:spTree>
    <p:extLst>
      <p:ext uri="{BB962C8B-B14F-4D97-AF65-F5344CB8AC3E}">
        <p14:creationId xmlns:p14="http://schemas.microsoft.com/office/powerpoint/2010/main" val="2708914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858F6B-46D6-44BB-9607-0080F3DFF59F}" type="slidenum">
              <a:rPr lang="en-US" smtClean="0"/>
              <a:t>2</a:t>
            </a:fld>
            <a:endParaRPr lang="en-US"/>
          </a:p>
        </p:txBody>
      </p:sp>
    </p:spTree>
    <p:extLst>
      <p:ext uri="{BB962C8B-B14F-4D97-AF65-F5344CB8AC3E}">
        <p14:creationId xmlns:p14="http://schemas.microsoft.com/office/powerpoint/2010/main" val="2007197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t>
            </a:r>
          </a:p>
        </p:txBody>
      </p:sp>
      <p:sp>
        <p:nvSpPr>
          <p:cNvPr id="4" name="Slide Number Placeholder 3"/>
          <p:cNvSpPr>
            <a:spLocks noGrp="1"/>
          </p:cNvSpPr>
          <p:nvPr>
            <p:ph type="sldNum" sz="quarter" idx="10"/>
          </p:nvPr>
        </p:nvSpPr>
        <p:spPr/>
        <p:txBody>
          <a:bodyPr/>
          <a:lstStyle/>
          <a:p>
            <a:fld id="{93858F6B-46D6-44BB-9607-0080F3DFF59F}" type="slidenum">
              <a:rPr lang="en-US" smtClean="0"/>
              <a:t>3</a:t>
            </a:fld>
            <a:endParaRPr lang="en-US"/>
          </a:p>
        </p:txBody>
      </p:sp>
    </p:spTree>
    <p:extLst>
      <p:ext uri="{BB962C8B-B14F-4D97-AF65-F5344CB8AC3E}">
        <p14:creationId xmlns:p14="http://schemas.microsoft.com/office/powerpoint/2010/main" val="1022282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TC</a:t>
            </a:r>
            <a:endParaRPr lang="en-US" dirty="0"/>
          </a:p>
        </p:txBody>
      </p:sp>
      <p:sp>
        <p:nvSpPr>
          <p:cNvPr id="4" name="Slide Number Placeholder 3"/>
          <p:cNvSpPr>
            <a:spLocks noGrp="1"/>
          </p:cNvSpPr>
          <p:nvPr>
            <p:ph type="sldNum" sz="quarter" idx="10"/>
          </p:nvPr>
        </p:nvSpPr>
        <p:spPr/>
        <p:txBody>
          <a:bodyPr/>
          <a:lstStyle/>
          <a:p>
            <a:fld id="{93858F6B-46D6-44BB-9607-0080F3DFF59F}" type="slidenum">
              <a:rPr lang="en-US" smtClean="0"/>
              <a:t>4</a:t>
            </a:fld>
            <a:endParaRPr lang="en-US"/>
          </a:p>
        </p:txBody>
      </p:sp>
    </p:spTree>
    <p:extLst>
      <p:ext uri="{BB962C8B-B14F-4D97-AF65-F5344CB8AC3E}">
        <p14:creationId xmlns:p14="http://schemas.microsoft.com/office/powerpoint/2010/main" val="973965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858F6B-46D6-44BB-9607-0080F3DFF59F}" type="slidenum">
              <a:rPr lang="en-US" smtClean="0"/>
              <a:t>5</a:t>
            </a:fld>
            <a:endParaRPr lang="en-US"/>
          </a:p>
        </p:txBody>
      </p:sp>
    </p:spTree>
    <p:extLst>
      <p:ext uri="{BB962C8B-B14F-4D97-AF65-F5344CB8AC3E}">
        <p14:creationId xmlns:p14="http://schemas.microsoft.com/office/powerpoint/2010/main" val="4040089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xxxxx</a:t>
            </a:r>
            <a:endParaRPr lang="en-US" dirty="0"/>
          </a:p>
        </p:txBody>
      </p:sp>
      <p:sp>
        <p:nvSpPr>
          <p:cNvPr id="4" name="Slide Number Placeholder 3"/>
          <p:cNvSpPr>
            <a:spLocks noGrp="1"/>
          </p:cNvSpPr>
          <p:nvPr>
            <p:ph type="sldNum" sz="quarter" idx="10"/>
          </p:nvPr>
        </p:nvSpPr>
        <p:spPr/>
        <p:txBody>
          <a:bodyPr/>
          <a:lstStyle/>
          <a:p>
            <a:fld id="{93858F6B-46D6-44BB-9607-0080F3DFF59F}" type="slidenum">
              <a:rPr lang="en-US" smtClean="0"/>
              <a:t>7</a:t>
            </a:fld>
            <a:endParaRPr lang="en-US"/>
          </a:p>
        </p:txBody>
      </p:sp>
    </p:spTree>
    <p:extLst>
      <p:ext uri="{BB962C8B-B14F-4D97-AF65-F5344CB8AC3E}">
        <p14:creationId xmlns:p14="http://schemas.microsoft.com/office/powerpoint/2010/main" val="4837938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858F6B-46D6-44BB-9607-0080F3DFF59F}" type="slidenum">
              <a:rPr lang="en-US" smtClean="0"/>
              <a:t>8</a:t>
            </a:fld>
            <a:endParaRPr lang="en-US"/>
          </a:p>
        </p:txBody>
      </p:sp>
    </p:spTree>
    <p:extLst>
      <p:ext uri="{BB962C8B-B14F-4D97-AF65-F5344CB8AC3E}">
        <p14:creationId xmlns:p14="http://schemas.microsoft.com/office/powerpoint/2010/main" val="2593050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xxxxx</a:t>
            </a:r>
            <a:endParaRPr lang="en-US" dirty="0"/>
          </a:p>
        </p:txBody>
      </p:sp>
      <p:sp>
        <p:nvSpPr>
          <p:cNvPr id="4" name="Slide Number Placeholder 3"/>
          <p:cNvSpPr>
            <a:spLocks noGrp="1"/>
          </p:cNvSpPr>
          <p:nvPr>
            <p:ph type="sldNum" sz="quarter" idx="10"/>
          </p:nvPr>
        </p:nvSpPr>
        <p:spPr/>
        <p:txBody>
          <a:bodyPr/>
          <a:lstStyle/>
          <a:p>
            <a:fld id="{93858F6B-46D6-44BB-9607-0080F3DFF59F}" type="slidenum">
              <a:rPr lang="en-US" smtClean="0"/>
              <a:t>9</a:t>
            </a:fld>
            <a:endParaRPr lang="en-US"/>
          </a:p>
        </p:txBody>
      </p:sp>
    </p:spTree>
    <p:extLst>
      <p:ext uri="{BB962C8B-B14F-4D97-AF65-F5344CB8AC3E}">
        <p14:creationId xmlns:p14="http://schemas.microsoft.com/office/powerpoint/2010/main" val="3216316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xxxxx</a:t>
            </a:r>
            <a:endParaRPr lang="en-US" dirty="0"/>
          </a:p>
        </p:txBody>
      </p:sp>
      <p:sp>
        <p:nvSpPr>
          <p:cNvPr id="4" name="Slide Number Placeholder 3"/>
          <p:cNvSpPr>
            <a:spLocks noGrp="1"/>
          </p:cNvSpPr>
          <p:nvPr>
            <p:ph type="sldNum" sz="quarter" idx="10"/>
          </p:nvPr>
        </p:nvSpPr>
        <p:spPr/>
        <p:txBody>
          <a:bodyPr/>
          <a:lstStyle/>
          <a:p>
            <a:fld id="{93858F6B-46D6-44BB-9607-0080F3DFF59F}" type="slidenum">
              <a:rPr lang="en-US" smtClean="0"/>
              <a:t>10</a:t>
            </a:fld>
            <a:endParaRPr lang="en-US"/>
          </a:p>
        </p:txBody>
      </p:sp>
    </p:spTree>
    <p:extLst>
      <p:ext uri="{BB962C8B-B14F-4D97-AF65-F5344CB8AC3E}">
        <p14:creationId xmlns:p14="http://schemas.microsoft.com/office/powerpoint/2010/main" val="4112443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22D06-143A-2D84-9F95-2400BE72CA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903C36-8AC4-3127-091A-CFFBA5A38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8DB174-02A6-A33D-702A-68F758FA2B8C}"/>
              </a:ext>
            </a:extLst>
          </p:cNvPr>
          <p:cNvSpPr>
            <a:spLocks noGrp="1"/>
          </p:cNvSpPr>
          <p:nvPr>
            <p:ph type="dt" sz="half" idx="10"/>
          </p:nvPr>
        </p:nvSpPr>
        <p:spPr/>
        <p:txBody>
          <a:bodyPr/>
          <a:lstStyle/>
          <a:p>
            <a:fld id="{1C7C3700-BAEF-423D-B936-BADF67E3BCE1}" type="datetimeFigureOut">
              <a:rPr lang="en-US" smtClean="0"/>
              <a:t>3/31/2025</a:t>
            </a:fld>
            <a:endParaRPr lang="en-US"/>
          </a:p>
        </p:txBody>
      </p:sp>
      <p:sp>
        <p:nvSpPr>
          <p:cNvPr id="5" name="Footer Placeholder 4">
            <a:extLst>
              <a:ext uri="{FF2B5EF4-FFF2-40B4-BE49-F238E27FC236}">
                <a16:creationId xmlns:a16="http://schemas.microsoft.com/office/drawing/2014/main" id="{BEECC17A-60AE-5CA2-CBE0-578AABE8DF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1F6362-E2E1-F156-A2AB-95D764B7396F}"/>
              </a:ext>
            </a:extLst>
          </p:cNvPr>
          <p:cNvSpPr>
            <a:spLocks noGrp="1"/>
          </p:cNvSpPr>
          <p:nvPr>
            <p:ph type="sldNum" sz="quarter" idx="12"/>
          </p:nvPr>
        </p:nvSpPr>
        <p:spPr/>
        <p:txBody>
          <a:bodyPr/>
          <a:lstStyle/>
          <a:p>
            <a:fld id="{3B243C5B-94C5-41F9-8460-1C8501611477}" type="slidenum">
              <a:rPr lang="en-US" smtClean="0"/>
              <a:t>‹#›</a:t>
            </a:fld>
            <a:endParaRPr lang="en-US"/>
          </a:p>
        </p:txBody>
      </p:sp>
    </p:spTree>
    <p:extLst>
      <p:ext uri="{BB962C8B-B14F-4D97-AF65-F5344CB8AC3E}">
        <p14:creationId xmlns:p14="http://schemas.microsoft.com/office/powerpoint/2010/main" val="4007007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DF07A-C21A-8763-98B7-0B38A6BA87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E4E15D-3623-A7D8-1591-D361F60C54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1D657B-91C4-2E4C-9C96-8671CF81BE96}"/>
              </a:ext>
            </a:extLst>
          </p:cNvPr>
          <p:cNvSpPr>
            <a:spLocks noGrp="1"/>
          </p:cNvSpPr>
          <p:nvPr>
            <p:ph type="dt" sz="half" idx="10"/>
          </p:nvPr>
        </p:nvSpPr>
        <p:spPr/>
        <p:txBody>
          <a:bodyPr/>
          <a:lstStyle/>
          <a:p>
            <a:fld id="{1C7C3700-BAEF-423D-B936-BADF67E3BCE1}" type="datetimeFigureOut">
              <a:rPr lang="en-US" smtClean="0"/>
              <a:t>3/31/2025</a:t>
            </a:fld>
            <a:endParaRPr lang="en-US"/>
          </a:p>
        </p:txBody>
      </p:sp>
      <p:sp>
        <p:nvSpPr>
          <p:cNvPr id="5" name="Footer Placeholder 4">
            <a:extLst>
              <a:ext uri="{FF2B5EF4-FFF2-40B4-BE49-F238E27FC236}">
                <a16:creationId xmlns:a16="http://schemas.microsoft.com/office/drawing/2014/main" id="{C6F2A7C1-73CF-B1ED-39B5-4EE4C725E3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334B90-C35A-FD8B-FFD3-2352C9DBAAC8}"/>
              </a:ext>
            </a:extLst>
          </p:cNvPr>
          <p:cNvSpPr>
            <a:spLocks noGrp="1"/>
          </p:cNvSpPr>
          <p:nvPr>
            <p:ph type="sldNum" sz="quarter" idx="12"/>
          </p:nvPr>
        </p:nvSpPr>
        <p:spPr/>
        <p:txBody>
          <a:bodyPr/>
          <a:lstStyle/>
          <a:p>
            <a:fld id="{3B243C5B-94C5-41F9-8460-1C8501611477}" type="slidenum">
              <a:rPr lang="en-US" smtClean="0"/>
              <a:t>‹#›</a:t>
            </a:fld>
            <a:endParaRPr lang="en-US"/>
          </a:p>
        </p:txBody>
      </p:sp>
    </p:spTree>
    <p:extLst>
      <p:ext uri="{BB962C8B-B14F-4D97-AF65-F5344CB8AC3E}">
        <p14:creationId xmlns:p14="http://schemas.microsoft.com/office/powerpoint/2010/main" val="1171084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C19C86-86C3-5190-78DD-0B5FCEDDCD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5157B2-7FDA-1AF0-F1A4-B21302C6A2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4D18DD-067A-3606-E89A-CA5DD76FA233}"/>
              </a:ext>
            </a:extLst>
          </p:cNvPr>
          <p:cNvSpPr>
            <a:spLocks noGrp="1"/>
          </p:cNvSpPr>
          <p:nvPr>
            <p:ph type="dt" sz="half" idx="10"/>
          </p:nvPr>
        </p:nvSpPr>
        <p:spPr/>
        <p:txBody>
          <a:bodyPr/>
          <a:lstStyle/>
          <a:p>
            <a:fld id="{1C7C3700-BAEF-423D-B936-BADF67E3BCE1}" type="datetimeFigureOut">
              <a:rPr lang="en-US" smtClean="0"/>
              <a:t>3/31/2025</a:t>
            </a:fld>
            <a:endParaRPr lang="en-US"/>
          </a:p>
        </p:txBody>
      </p:sp>
      <p:sp>
        <p:nvSpPr>
          <p:cNvPr id="5" name="Footer Placeholder 4">
            <a:extLst>
              <a:ext uri="{FF2B5EF4-FFF2-40B4-BE49-F238E27FC236}">
                <a16:creationId xmlns:a16="http://schemas.microsoft.com/office/drawing/2014/main" id="{0D4DF4B5-FF4D-748A-AE1C-7D3484671A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837148-757C-A0AD-1CAE-BEA7DEFD4075}"/>
              </a:ext>
            </a:extLst>
          </p:cNvPr>
          <p:cNvSpPr>
            <a:spLocks noGrp="1"/>
          </p:cNvSpPr>
          <p:nvPr>
            <p:ph type="sldNum" sz="quarter" idx="12"/>
          </p:nvPr>
        </p:nvSpPr>
        <p:spPr/>
        <p:txBody>
          <a:bodyPr/>
          <a:lstStyle/>
          <a:p>
            <a:fld id="{3B243C5B-94C5-41F9-8460-1C8501611477}" type="slidenum">
              <a:rPr lang="en-US" smtClean="0"/>
              <a:t>‹#›</a:t>
            </a:fld>
            <a:endParaRPr lang="en-US"/>
          </a:p>
        </p:txBody>
      </p:sp>
    </p:spTree>
    <p:extLst>
      <p:ext uri="{BB962C8B-B14F-4D97-AF65-F5344CB8AC3E}">
        <p14:creationId xmlns:p14="http://schemas.microsoft.com/office/powerpoint/2010/main" val="357953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DB50-DFE0-D594-ADF1-CCE424EC02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E76B7F-C6AB-117D-FB46-94E597A16D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1B1F3E-A3FE-1096-009B-D9833BAB7A6A}"/>
              </a:ext>
            </a:extLst>
          </p:cNvPr>
          <p:cNvSpPr>
            <a:spLocks noGrp="1"/>
          </p:cNvSpPr>
          <p:nvPr>
            <p:ph type="dt" sz="half" idx="10"/>
          </p:nvPr>
        </p:nvSpPr>
        <p:spPr/>
        <p:txBody>
          <a:bodyPr/>
          <a:lstStyle/>
          <a:p>
            <a:fld id="{1C7C3700-BAEF-423D-B936-BADF67E3BCE1}" type="datetimeFigureOut">
              <a:rPr lang="en-US" smtClean="0"/>
              <a:t>3/31/2025</a:t>
            </a:fld>
            <a:endParaRPr lang="en-US"/>
          </a:p>
        </p:txBody>
      </p:sp>
      <p:sp>
        <p:nvSpPr>
          <p:cNvPr id="5" name="Footer Placeholder 4">
            <a:extLst>
              <a:ext uri="{FF2B5EF4-FFF2-40B4-BE49-F238E27FC236}">
                <a16:creationId xmlns:a16="http://schemas.microsoft.com/office/drawing/2014/main" id="{267612B4-337F-C5C1-712E-E780BCA7D3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B644E1-DC18-699E-E783-E83A1C7491B1}"/>
              </a:ext>
            </a:extLst>
          </p:cNvPr>
          <p:cNvSpPr>
            <a:spLocks noGrp="1"/>
          </p:cNvSpPr>
          <p:nvPr>
            <p:ph type="sldNum" sz="quarter" idx="12"/>
          </p:nvPr>
        </p:nvSpPr>
        <p:spPr/>
        <p:txBody>
          <a:bodyPr/>
          <a:lstStyle/>
          <a:p>
            <a:fld id="{3B243C5B-94C5-41F9-8460-1C8501611477}" type="slidenum">
              <a:rPr lang="en-US" smtClean="0"/>
              <a:t>‹#›</a:t>
            </a:fld>
            <a:endParaRPr lang="en-US"/>
          </a:p>
        </p:txBody>
      </p:sp>
    </p:spTree>
    <p:extLst>
      <p:ext uri="{BB962C8B-B14F-4D97-AF65-F5344CB8AC3E}">
        <p14:creationId xmlns:p14="http://schemas.microsoft.com/office/powerpoint/2010/main" val="2862474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81744-7790-DAE7-A600-8973C01E7B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9AB0A2-C723-4464-5A2B-DFFE3193E3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3D5BA4-2EA2-CED6-22D7-1B5970A8337C}"/>
              </a:ext>
            </a:extLst>
          </p:cNvPr>
          <p:cNvSpPr>
            <a:spLocks noGrp="1"/>
          </p:cNvSpPr>
          <p:nvPr>
            <p:ph type="dt" sz="half" idx="10"/>
          </p:nvPr>
        </p:nvSpPr>
        <p:spPr/>
        <p:txBody>
          <a:bodyPr/>
          <a:lstStyle/>
          <a:p>
            <a:fld id="{1C7C3700-BAEF-423D-B936-BADF67E3BCE1}" type="datetimeFigureOut">
              <a:rPr lang="en-US" smtClean="0"/>
              <a:t>3/31/2025</a:t>
            </a:fld>
            <a:endParaRPr lang="en-US"/>
          </a:p>
        </p:txBody>
      </p:sp>
      <p:sp>
        <p:nvSpPr>
          <p:cNvPr id="5" name="Footer Placeholder 4">
            <a:extLst>
              <a:ext uri="{FF2B5EF4-FFF2-40B4-BE49-F238E27FC236}">
                <a16:creationId xmlns:a16="http://schemas.microsoft.com/office/drawing/2014/main" id="{A830FFB0-F6DF-FEE8-B11B-6E4211D94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65EF5C-6B51-0165-88F6-C502BED58AFC}"/>
              </a:ext>
            </a:extLst>
          </p:cNvPr>
          <p:cNvSpPr>
            <a:spLocks noGrp="1"/>
          </p:cNvSpPr>
          <p:nvPr>
            <p:ph type="sldNum" sz="quarter" idx="12"/>
          </p:nvPr>
        </p:nvSpPr>
        <p:spPr/>
        <p:txBody>
          <a:bodyPr/>
          <a:lstStyle/>
          <a:p>
            <a:fld id="{3B243C5B-94C5-41F9-8460-1C8501611477}" type="slidenum">
              <a:rPr lang="en-US" smtClean="0"/>
              <a:t>‹#›</a:t>
            </a:fld>
            <a:endParaRPr lang="en-US"/>
          </a:p>
        </p:txBody>
      </p:sp>
    </p:spTree>
    <p:extLst>
      <p:ext uri="{BB962C8B-B14F-4D97-AF65-F5344CB8AC3E}">
        <p14:creationId xmlns:p14="http://schemas.microsoft.com/office/powerpoint/2010/main" val="3558679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AE1A2-D108-DDF3-F091-E50527A8B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5B33D5-669F-04FC-7D22-44F944C921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29D999-7D65-6E8F-D47B-C8BA0AF7BD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F905C1-BB32-1D03-A899-7EE32734415D}"/>
              </a:ext>
            </a:extLst>
          </p:cNvPr>
          <p:cNvSpPr>
            <a:spLocks noGrp="1"/>
          </p:cNvSpPr>
          <p:nvPr>
            <p:ph type="dt" sz="half" idx="10"/>
          </p:nvPr>
        </p:nvSpPr>
        <p:spPr/>
        <p:txBody>
          <a:bodyPr/>
          <a:lstStyle/>
          <a:p>
            <a:fld id="{1C7C3700-BAEF-423D-B936-BADF67E3BCE1}" type="datetimeFigureOut">
              <a:rPr lang="en-US" smtClean="0"/>
              <a:t>3/31/2025</a:t>
            </a:fld>
            <a:endParaRPr lang="en-US"/>
          </a:p>
        </p:txBody>
      </p:sp>
      <p:sp>
        <p:nvSpPr>
          <p:cNvPr id="6" name="Footer Placeholder 5">
            <a:extLst>
              <a:ext uri="{FF2B5EF4-FFF2-40B4-BE49-F238E27FC236}">
                <a16:creationId xmlns:a16="http://schemas.microsoft.com/office/drawing/2014/main" id="{FB9934F5-0A8A-DE4E-A509-6AE8B8A89C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D4239E-E802-F941-815E-4F7785C31E47}"/>
              </a:ext>
            </a:extLst>
          </p:cNvPr>
          <p:cNvSpPr>
            <a:spLocks noGrp="1"/>
          </p:cNvSpPr>
          <p:nvPr>
            <p:ph type="sldNum" sz="quarter" idx="12"/>
          </p:nvPr>
        </p:nvSpPr>
        <p:spPr/>
        <p:txBody>
          <a:bodyPr/>
          <a:lstStyle/>
          <a:p>
            <a:fld id="{3B243C5B-94C5-41F9-8460-1C8501611477}" type="slidenum">
              <a:rPr lang="en-US" smtClean="0"/>
              <a:t>‹#›</a:t>
            </a:fld>
            <a:endParaRPr lang="en-US"/>
          </a:p>
        </p:txBody>
      </p:sp>
    </p:spTree>
    <p:extLst>
      <p:ext uri="{BB962C8B-B14F-4D97-AF65-F5344CB8AC3E}">
        <p14:creationId xmlns:p14="http://schemas.microsoft.com/office/powerpoint/2010/main" val="3120611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B0E6-7711-4747-3F85-C903C6199B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1220B8-6C6D-1886-F7C5-5F089F67F2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035D74-D087-7A88-2355-2ACC87F71D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DD27C5-C082-0028-C298-F3E93E979A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BF2DBF-F23E-2A24-27CC-8B48A46EE2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71AADD-2A03-A85C-675C-423B2A8D7E20}"/>
              </a:ext>
            </a:extLst>
          </p:cNvPr>
          <p:cNvSpPr>
            <a:spLocks noGrp="1"/>
          </p:cNvSpPr>
          <p:nvPr>
            <p:ph type="dt" sz="half" idx="10"/>
          </p:nvPr>
        </p:nvSpPr>
        <p:spPr/>
        <p:txBody>
          <a:bodyPr/>
          <a:lstStyle/>
          <a:p>
            <a:fld id="{1C7C3700-BAEF-423D-B936-BADF67E3BCE1}" type="datetimeFigureOut">
              <a:rPr lang="en-US" smtClean="0"/>
              <a:t>3/31/2025</a:t>
            </a:fld>
            <a:endParaRPr lang="en-US"/>
          </a:p>
        </p:txBody>
      </p:sp>
      <p:sp>
        <p:nvSpPr>
          <p:cNvPr id="8" name="Footer Placeholder 7">
            <a:extLst>
              <a:ext uri="{FF2B5EF4-FFF2-40B4-BE49-F238E27FC236}">
                <a16:creationId xmlns:a16="http://schemas.microsoft.com/office/drawing/2014/main" id="{54FEB5F5-3BC4-1C47-9F12-43728E2F83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99462E-1B24-9DF3-9424-2155B04D8095}"/>
              </a:ext>
            </a:extLst>
          </p:cNvPr>
          <p:cNvSpPr>
            <a:spLocks noGrp="1"/>
          </p:cNvSpPr>
          <p:nvPr>
            <p:ph type="sldNum" sz="quarter" idx="12"/>
          </p:nvPr>
        </p:nvSpPr>
        <p:spPr/>
        <p:txBody>
          <a:bodyPr/>
          <a:lstStyle/>
          <a:p>
            <a:fld id="{3B243C5B-94C5-41F9-8460-1C8501611477}" type="slidenum">
              <a:rPr lang="en-US" smtClean="0"/>
              <a:t>‹#›</a:t>
            </a:fld>
            <a:endParaRPr lang="en-US"/>
          </a:p>
        </p:txBody>
      </p:sp>
    </p:spTree>
    <p:extLst>
      <p:ext uri="{BB962C8B-B14F-4D97-AF65-F5344CB8AC3E}">
        <p14:creationId xmlns:p14="http://schemas.microsoft.com/office/powerpoint/2010/main" val="980215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6D585-904F-66AB-CA09-E08D6E5F02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44129D-D6CF-8BD5-56B1-01128489C454}"/>
              </a:ext>
            </a:extLst>
          </p:cNvPr>
          <p:cNvSpPr>
            <a:spLocks noGrp="1"/>
          </p:cNvSpPr>
          <p:nvPr>
            <p:ph type="dt" sz="half" idx="10"/>
          </p:nvPr>
        </p:nvSpPr>
        <p:spPr/>
        <p:txBody>
          <a:bodyPr/>
          <a:lstStyle/>
          <a:p>
            <a:fld id="{1C7C3700-BAEF-423D-B936-BADF67E3BCE1}" type="datetimeFigureOut">
              <a:rPr lang="en-US" smtClean="0"/>
              <a:t>3/31/2025</a:t>
            </a:fld>
            <a:endParaRPr lang="en-US"/>
          </a:p>
        </p:txBody>
      </p:sp>
      <p:sp>
        <p:nvSpPr>
          <p:cNvPr id="4" name="Footer Placeholder 3">
            <a:extLst>
              <a:ext uri="{FF2B5EF4-FFF2-40B4-BE49-F238E27FC236}">
                <a16:creationId xmlns:a16="http://schemas.microsoft.com/office/drawing/2014/main" id="{C6C5A9B5-A2AC-E2A4-8288-008831D43D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F28EAE-2DCF-2D68-B45B-5DE2529BDDFE}"/>
              </a:ext>
            </a:extLst>
          </p:cNvPr>
          <p:cNvSpPr>
            <a:spLocks noGrp="1"/>
          </p:cNvSpPr>
          <p:nvPr>
            <p:ph type="sldNum" sz="quarter" idx="12"/>
          </p:nvPr>
        </p:nvSpPr>
        <p:spPr/>
        <p:txBody>
          <a:bodyPr/>
          <a:lstStyle/>
          <a:p>
            <a:fld id="{3B243C5B-94C5-41F9-8460-1C8501611477}" type="slidenum">
              <a:rPr lang="en-US" smtClean="0"/>
              <a:t>‹#›</a:t>
            </a:fld>
            <a:endParaRPr lang="en-US"/>
          </a:p>
        </p:txBody>
      </p:sp>
    </p:spTree>
    <p:extLst>
      <p:ext uri="{BB962C8B-B14F-4D97-AF65-F5344CB8AC3E}">
        <p14:creationId xmlns:p14="http://schemas.microsoft.com/office/powerpoint/2010/main" val="3964485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51F0EC-D155-A5CA-7E99-95E19CF95EDE}"/>
              </a:ext>
            </a:extLst>
          </p:cNvPr>
          <p:cNvSpPr>
            <a:spLocks noGrp="1"/>
          </p:cNvSpPr>
          <p:nvPr>
            <p:ph type="dt" sz="half" idx="10"/>
          </p:nvPr>
        </p:nvSpPr>
        <p:spPr/>
        <p:txBody>
          <a:bodyPr/>
          <a:lstStyle/>
          <a:p>
            <a:fld id="{1C7C3700-BAEF-423D-B936-BADF67E3BCE1}" type="datetimeFigureOut">
              <a:rPr lang="en-US" smtClean="0"/>
              <a:t>3/31/2025</a:t>
            </a:fld>
            <a:endParaRPr lang="en-US"/>
          </a:p>
        </p:txBody>
      </p:sp>
      <p:sp>
        <p:nvSpPr>
          <p:cNvPr id="3" name="Footer Placeholder 2">
            <a:extLst>
              <a:ext uri="{FF2B5EF4-FFF2-40B4-BE49-F238E27FC236}">
                <a16:creationId xmlns:a16="http://schemas.microsoft.com/office/drawing/2014/main" id="{38BB9D3A-1571-B66B-3E6B-B2EFFC79B3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DD2BB4-918A-37E2-C11F-E2D159364B3D}"/>
              </a:ext>
            </a:extLst>
          </p:cNvPr>
          <p:cNvSpPr>
            <a:spLocks noGrp="1"/>
          </p:cNvSpPr>
          <p:nvPr>
            <p:ph type="sldNum" sz="quarter" idx="12"/>
          </p:nvPr>
        </p:nvSpPr>
        <p:spPr/>
        <p:txBody>
          <a:bodyPr/>
          <a:lstStyle/>
          <a:p>
            <a:fld id="{3B243C5B-94C5-41F9-8460-1C8501611477}" type="slidenum">
              <a:rPr lang="en-US" smtClean="0"/>
              <a:t>‹#›</a:t>
            </a:fld>
            <a:endParaRPr lang="en-US"/>
          </a:p>
        </p:txBody>
      </p:sp>
    </p:spTree>
    <p:extLst>
      <p:ext uri="{BB962C8B-B14F-4D97-AF65-F5344CB8AC3E}">
        <p14:creationId xmlns:p14="http://schemas.microsoft.com/office/powerpoint/2010/main" val="2563341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B193A-5B98-1037-A7ED-5A8164DDF7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1B956D-F6D8-9C9E-795B-0C6F7BDC0C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63CF24-8CF3-FB31-00E4-BB5EAD6893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797616-590E-2B12-359F-546993211067}"/>
              </a:ext>
            </a:extLst>
          </p:cNvPr>
          <p:cNvSpPr>
            <a:spLocks noGrp="1"/>
          </p:cNvSpPr>
          <p:nvPr>
            <p:ph type="dt" sz="half" idx="10"/>
          </p:nvPr>
        </p:nvSpPr>
        <p:spPr/>
        <p:txBody>
          <a:bodyPr/>
          <a:lstStyle/>
          <a:p>
            <a:fld id="{1C7C3700-BAEF-423D-B936-BADF67E3BCE1}" type="datetimeFigureOut">
              <a:rPr lang="en-US" smtClean="0"/>
              <a:t>3/31/2025</a:t>
            </a:fld>
            <a:endParaRPr lang="en-US"/>
          </a:p>
        </p:txBody>
      </p:sp>
      <p:sp>
        <p:nvSpPr>
          <p:cNvPr id="6" name="Footer Placeholder 5">
            <a:extLst>
              <a:ext uri="{FF2B5EF4-FFF2-40B4-BE49-F238E27FC236}">
                <a16:creationId xmlns:a16="http://schemas.microsoft.com/office/drawing/2014/main" id="{9ACA8E60-F707-5027-2DB4-C18ED3AEFC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485AE4-34E3-311D-B4C8-423216725CEC}"/>
              </a:ext>
            </a:extLst>
          </p:cNvPr>
          <p:cNvSpPr>
            <a:spLocks noGrp="1"/>
          </p:cNvSpPr>
          <p:nvPr>
            <p:ph type="sldNum" sz="quarter" idx="12"/>
          </p:nvPr>
        </p:nvSpPr>
        <p:spPr/>
        <p:txBody>
          <a:bodyPr/>
          <a:lstStyle/>
          <a:p>
            <a:fld id="{3B243C5B-94C5-41F9-8460-1C8501611477}" type="slidenum">
              <a:rPr lang="en-US" smtClean="0"/>
              <a:t>‹#›</a:t>
            </a:fld>
            <a:endParaRPr lang="en-US"/>
          </a:p>
        </p:txBody>
      </p:sp>
    </p:spTree>
    <p:extLst>
      <p:ext uri="{BB962C8B-B14F-4D97-AF65-F5344CB8AC3E}">
        <p14:creationId xmlns:p14="http://schemas.microsoft.com/office/powerpoint/2010/main" val="2353590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96AC5-C92B-D1EE-7CAB-80BDF6CB4E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C71C2C-F7F4-BEFD-4B6B-A889ADCF88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469403-2EB1-9253-68DB-D7AFF59F61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5A9790-9688-28AB-942D-DF35338E207B}"/>
              </a:ext>
            </a:extLst>
          </p:cNvPr>
          <p:cNvSpPr>
            <a:spLocks noGrp="1"/>
          </p:cNvSpPr>
          <p:nvPr>
            <p:ph type="dt" sz="half" idx="10"/>
          </p:nvPr>
        </p:nvSpPr>
        <p:spPr/>
        <p:txBody>
          <a:bodyPr/>
          <a:lstStyle/>
          <a:p>
            <a:fld id="{1C7C3700-BAEF-423D-B936-BADF67E3BCE1}" type="datetimeFigureOut">
              <a:rPr lang="en-US" smtClean="0"/>
              <a:t>3/31/2025</a:t>
            </a:fld>
            <a:endParaRPr lang="en-US"/>
          </a:p>
        </p:txBody>
      </p:sp>
      <p:sp>
        <p:nvSpPr>
          <p:cNvPr id="6" name="Footer Placeholder 5">
            <a:extLst>
              <a:ext uri="{FF2B5EF4-FFF2-40B4-BE49-F238E27FC236}">
                <a16:creationId xmlns:a16="http://schemas.microsoft.com/office/drawing/2014/main" id="{5D1C8613-FE65-FD82-86EC-C9B1A9AAC3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FFE6D8-B36C-FA0A-664D-B1CCE4D8D367}"/>
              </a:ext>
            </a:extLst>
          </p:cNvPr>
          <p:cNvSpPr>
            <a:spLocks noGrp="1"/>
          </p:cNvSpPr>
          <p:nvPr>
            <p:ph type="sldNum" sz="quarter" idx="12"/>
          </p:nvPr>
        </p:nvSpPr>
        <p:spPr/>
        <p:txBody>
          <a:bodyPr/>
          <a:lstStyle/>
          <a:p>
            <a:fld id="{3B243C5B-94C5-41F9-8460-1C8501611477}" type="slidenum">
              <a:rPr lang="en-US" smtClean="0"/>
              <a:t>‹#›</a:t>
            </a:fld>
            <a:endParaRPr lang="en-US"/>
          </a:p>
        </p:txBody>
      </p:sp>
    </p:spTree>
    <p:extLst>
      <p:ext uri="{BB962C8B-B14F-4D97-AF65-F5344CB8AC3E}">
        <p14:creationId xmlns:p14="http://schemas.microsoft.com/office/powerpoint/2010/main" val="2484105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A919FB-68C2-347D-B9B6-906A86FD68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B2E010-9721-51E3-7B99-F1D64ACB60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7B564-5157-2A39-7477-8680888A21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7C3700-BAEF-423D-B936-BADF67E3BCE1}" type="datetimeFigureOut">
              <a:rPr lang="en-US" smtClean="0"/>
              <a:t>3/31/2025</a:t>
            </a:fld>
            <a:endParaRPr lang="en-US"/>
          </a:p>
        </p:txBody>
      </p:sp>
      <p:sp>
        <p:nvSpPr>
          <p:cNvPr id="5" name="Footer Placeholder 4">
            <a:extLst>
              <a:ext uri="{FF2B5EF4-FFF2-40B4-BE49-F238E27FC236}">
                <a16:creationId xmlns:a16="http://schemas.microsoft.com/office/drawing/2014/main" id="{A742A64F-14B0-71A1-D84D-0F618267A5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45840E-7A95-5A42-584D-9FED7DF078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243C5B-94C5-41F9-8460-1C8501611477}" type="slidenum">
              <a:rPr lang="en-US" smtClean="0"/>
              <a:t>‹#›</a:t>
            </a:fld>
            <a:endParaRPr lang="en-US"/>
          </a:p>
        </p:txBody>
      </p:sp>
    </p:spTree>
    <p:extLst>
      <p:ext uri="{BB962C8B-B14F-4D97-AF65-F5344CB8AC3E}">
        <p14:creationId xmlns:p14="http://schemas.microsoft.com/office/powerpoint/2010/main" val="2705704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CB9BAE-9550-7617-BBB1-10CC6F94666D}"/>
              </a:ext>
            </a:extLst>
          </p:cNvPr>
          <p:cNvSpPr txBox="1"/>
          <p:nvPr/>
        </p:nvSpPr>
        <p:spPr>
          <a:xfrm>
            <a:off x="1827311" y="1437030"/>
            <a:ext cx="8537378" cy="4524315"/>
          </a:xfrm>
          <a:prstGeom prst="rect">
            <a:avLst/>
          </a:prstGeom>
          <a:noFill/>
        </p:spPr>
        <p:txBody>
          <a:bodyPr wrap="square" rtlCol="0">
            <a:spAutoFit/>
          </a:bodyPr>
          <a:lstStyle/>
          <a:p>
            <a:pPr algn="ctr"/>
            <a:r>
              <a:rPr lang="en-US" dirty="0">
                <a:latin typeface="Courier New" panose="02070309020205020404" pitchFamily="49" charset="0"/>
                <a:cs typeface="Courier New" panose="02070309020205020404" pitchFamily="49" charset="0"/>
              </a:rPr>
              <a:t>Welcome!</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Thank you for participating in our experiment!</a:t>
            </a:r>
          </a:p>
          <a:p>
            <a:pPr algn="ctr"/>
            <a:endParaRPr lang="en-US" dirty="0">
              <a:latin typeface="Courier New" panose="02070309020205020404" pitchFamily="49" charset="0"/>
              <a:cs typeface="Courier New" panose="02070309020205020404" pitchFamily="49" charset="0"/>
            </a:endParaRPr>
          </a:p>
          <a:p>
            <a:pPr algn="ctr"/>
            <a:r>
              <a:rPr lang="en-US" b="1" dirty="0">
                <a:solidFill>
                  <a:srgbClr val="FF0000"/>
                </a:solidFill>
                <a:latin typeface="Courier New" panose="02070309020205020404" pitchFamily="49" charset="0"/>
                <a:cs typeface="Courier New" panose="02070309020205020404" pitchFamily="49" charset="0"/>
              </a:rPr>
              <a:t>IMPORTANT: YOU MUST STAY IN FULL SCREEN MODE </a:t>
            </a:r>
            <a:r>
              <a:rPr lang="en-US" b="1" dirty="0" smtClean="0">
                <a:solidFill>
                  <a:srgbClr val="FF0000"/>
                </a:solidFill>
                <a:latin typeface="Courier New" panose="02070309020205020404" pitchFamily="49" charset="0"/>
                <a:cs typeface="Courier New" panose="02070309020205020404" pitchFamily="49" charset="0"/>
              </a:rPr>
              <a:t>FOR THE ENTIRE EXPERIMENT OR YOU WILL NOT BE PAID</a:t>
            </a:r>
            <a:endParaRPr lang="en-US" b="1" dirty="0">
              <a:solidFill>
                <a:srgbClr val="FF0000"/>
              </a:solidFill>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Your browser is now in full screen mode</a:t>
            </a:r>
            <a:r>
              <a:rPr lang="en-US" dirty="0" smtClean="0">
                <a:latin typeface="Courier New" panose="02070309020205020404" pitchFamily="49" charset="0"/>
                <a:cs typeface="Courier New" panose="02070309020205020404" pitchFamily="49" charset="0"/>
              </a:rPr>
              <a:t>.</a:t>
            </a:r>
          </a:p>
          <a:p>
            <a:pPr algn="ct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If you leave full screen </a:t>
            </a:r>
            <a:r>
              <a:rPr lang="en-US" dirty="0" smtClean="0">
                <a:latin typeface="Courier New" panose="02070309020205020404" pitchFamily="49" charset="0"/>
                <a:cs typeface="Courier New" panose="02070309020205020404" pitchFamily="49" charset="0"/>
              </a:rPr>
              <a:t>mode for any reason, </a:t>
            </a:r>
            <a:r>
              <a:rPr lang="en-US" dirty="0">
                <a:latin typeface="Courier New" panose="02070309020205020404" pitchFamily="49" charset="0"/>
                <a:cs typeface="Courier New" panose="02070309020205020404" pitchFamily="49" charset="0"/>
              </a:rPr>
              <a:t>you will exit the experiment, and you will return to Prolific without payment. Please remain in full screen mode for the whole experiment, which will take approximately 30-40 minutes.</a:t>
            </a: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3197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70151" y="2272996"/>
            <a:ext cx="7659687" cy="2862322"/>
          </a:xfrm>
          <a:prstGeom prst="rect">
            <a:avLst/>
          </a:prstGeom>
        </p:spPr>
        <p:txBody>
          <a:bodyPr wrap="square">
            <a:spAutoFit/>
          </a:bodyPr>
          <a:lstStyle/>
          <a:p>
            <a:pPr algn="ctr"/>
            <a:r>
              <a:rPr lang="en-US" dirty="0">
                <a:latin typeface="Courier New" panose="02070309020205020404" pitchFamily="49" charset="0"/>
                <a:cs typeface="Courier New" panose="02070309020205020404" pitchFamily="49" charset="0"/>
              </a:rPr>
              <a:t>On each trial of learning, we will give you a recommendation </a:t>
            </a:r>
            <a:r>
              <a:rPr lang="en-US" dirty="0" smtClean="0">
                <a:latin typeface="Courier New" panose="02070309020205020404" pitchFamily="49" charset="0"/>
                <a:cs typeface="Courier New" panose="02070309020205020404" pitchFamily="49" charset="0"/>
              </a:rPr>
              <a:t>of which rock to choose by </a:t>
            </a:r>
            <a:r>
              <a:rPr lang="en-US" dirty="0">
                <a:latin typeface="Courier New" panose="02070309020205020404" pitchFamily="49" charset="0"/>
                <a:cs typeface="Courier New" panose="02070309020205020404" pitchFamily="49" charset="0"/>
              </a:rPr>
              <a:t>placing a square around it.</a:t>
            </a:r>
          </a:p>
          <a:p>
            <a:pPr algn="ctr"/>
            <a:endParaRPr lang="en-US" dirty="0">
              <a:latin typeface="Courier New" panose="02070309020205020404" pitchFamily="49" charset="0"/>
              <a:cs typeface="Courier New" panose="02070309020205020404" pitchFamily="49" charset="0"/>
            </a:endParaRPr>
          </a:p>
          <a:p>
            <a:pPr algn="ctr"/>
            <a:r>
              <a:rPr lang="en-US" b="1" dirty="0">
                <a:latin typeface="Courier New" panose="02070309020205020404" pitchFamily="49" charset="0"/>
                <a:cs typeface="Courier New" panose="02070309020205020404" pitchFamily="49" charset="0"/>
              </a:rPr>
              <a:t>The recommendation is based on what we think will be the best choice to help you learn the categories.</a:t>
            </a:r>
            <a:r>
              <a:rPr lang="en-US" dirty="0">
                <a:latin typeface="Courier New" panose="02070309020205020404" pitchFamily="49" charset="0"/>
                <a:cs typeface="Courier New" panose="02070309020205020404" pitchFamily="49" charset="0"/>
              </a:rPr>
              <a:t> You may choose to follow our recommendation or select another rock that you feel is more useful.</a:t>
            </a: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98355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20291" y="2006845"/>
            <a:ext cx="6096000" cy="2585323"/>
          </a:xfrm>
          <a:prstGeom prst="rect">
            <a:avLst/>
          </a:prstGeom>
          <a:noFill/>
        </p:spPr>
        <p:txBody>
          <a:bodyPr wrap="square" rtlCol="0">
            <a:spAutoFit/>
          </a:bodyPr>
          <a:lstStyle/>
          <a:p>
            <a:pPr algn="ctr"/>
            <a:r>
              <a:rPr lang="en-US" dirty="0">
                <a:latin typeface="Courier New" panose="02070309020205020404" pitchFamily="49" charset="0"/>
                <a:cs typeface="Courier New" panose="02070309020205020404" pitchFamily="49" charset="0"/>
              </a:rPr>
              <a:t>After each of the training blocks that we</a:t>
            </a:r>
          </a:p>
          <a:p>
            <a:pPr algn="ctr"/>
            <a:r>
              <a:rPr lang="en-US" dirty="0">
                <a:latin typeface="Courier New" panose="02070309020205020404" pitchFamily="49" charset="0"/>
                <a:cs typeface="Courier New" panose="02070309020205020404" pitchFamily="49" charset="0"/>
              </a:rPr>
              <a:t>just described, you will be tested on</a:t>
            </a:r>
          </a:p>
          <a:p>
            <a:pPr algn="ctr"/>
            <a:r>
              <a:rPr lang="en-US" dirty="0">
                <a:latin typeface="Courier New" panose="02070309020205020404" pitchFamily="49" charset="0"/>
                <a:cs typeface="Courier New" panose="02070309020205020404" pitchFamily="49" charset="0"/>
              </a:rPr>
              <a:t>what you have learned in a test block. We will explain the test blocks after you complete your first training block.</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The experiment consists of 9 cycles of</a:t>
            </a:r>
          </a:p>
          <a:p>
            <a:pPr algn="ctr"/>
            <a:r>
              <a:rPr lang="en-US" dirty="0">
                <a:latin typeface="Courier New" panose="02070309020205020404" pitchFamily="49" charset="0"/>
                <a:cs typeface="Courier New" panose="02070309020205020404" pitchFamily="49" charset="0"/>
              </a:rPr>
              <a:t>training and test blocks,</a:t>
            </a:r>
          </a:p>
          <a:p>
            <a:pPr algn="ctr"/>
            <a:r>
              <a:rPr lang="en-US" dirty="0">
                <a:latin typeface="Courier New" panose="02070309020205020404" pitchFamily="49" charset="0"/>
                <a:cs typeface="Courier New" panose="02070309020205020404" pitchFamily="49" charset="0"/>
              </a:rPr>
              <a:t>with 16 trials per each block.</a:t>
            </a:r>
          </a:p>
        </p:txBody>
      </p:sp>
    </p:spTree>
    <p:extLst>
      <p:ext uri="{BB962C8B-B14F-4D97-AF65-F5344CB8AC3E}">
        <p14:creationId xmlns:p14="http://schemas.microsoft.com/office/powerpoint/2010/main" val="3235791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1859340"/>
            <a:ext cx="6096000" cy="31393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latin typeface="Courier New" panose="02070309020205020404" pitchFamily="49" charset="0"/>
                <a:cs typeface="Courier New" panose="02070309020205020404" pitchFamily="49" charset="0"/>
              </a:rPr>
              <a:t>Your goal is to learn to correctly classify the rocks into as many of the 8 </a:t>
            </a:r>
            <a:r>
              <a:rPr lang="en-US" dirty="0" smtClean="0">
                <a:latin typeface="Courier New" panose="02070309020205020404" pitchFamily="49" charset="0"/>
                <a:cs typeface="Courier New" panose="02070309020205020404" pitchFamily="49" charset="0"/>
              </a:rPr>
              <a:t>geological types</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as </a:t>
            </a:r>
            <a:r>
              <a:rPr lang="en-US" dirty="0">
                <a:latin typeface="Courier New" panose="02070309020205020404" pitchFamily="49" charset="0"/>
                <a:cs typeface="Courier New" panose="02070309020205020404" pitchFamily="49" charset="0"/>
              </a:rPr>
              <a:t>you can during the TEST </a:t>
            </a:r>
            <a:r>
              <a:rPr lang="en-US" dirty="0" smtClean="0">
                <a:latin typeface="Courier New" panose="02070309020205020404" pitchFamily="49" charset="0"/>
                <a:cs typeface="Courier New" panose="02070309020205020404" pitchFamily="49" charset="0"/>
              </a:rPr>
              <a:t>blocks</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The TRAINING blocks are there to help you learn the rock categories, but your performance during the training blocks is not being recorded by the computer.  </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78997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4085" y="1637092"/>
            <a:ext cx="7783830" cy="3139321"/>
          </a:xfrm>
          <a:prstGeom prst="rect">
            <a:avLst/>
          </a:prstGeom>
          <a:noFill/>
        </p:spPr>
        <p:txBody>
          <a:bodyPr wrap="square" rtlCol="0">
            <a:spAutoFit/>
          </a:bodyPr>
          <a:lstStyle/>
          <a:p>
            <a:pPr algn="ctr"/>
            <a:r>
              <a:rPr lang="en-US" b="1" dirty="0">
                <a:solidFill>
                  <a:srgbClr val="FF0000"/>
                </a:solidFill>
                <a:latin typeface="Courier New" panose="02070309020205020404" pitchFamily="49" charset="0"/>
                <a:cs typeface="Courier New" panose="02070309020205020404" pitchFamily="49" charset="0"/>
              </a:rPr>
              <a:t>Important! </a:t>
            </a:r>
          </a:p>
          <a:p>
            <a:pPr algn="ctr"/>
            <a:endParaRPr lang="en-US" b="1" dirty="0">
              <a:solidFill>
                <a:srgbClr val="FF0000"/>
              </a:solidFill>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The </a:t>
            </a:r>
            <a:r>
              <a:rPr lang="en-US" b="1" dirty="0">
                <a:solidFill>
                  <a:srgbClr val="00B050"/>
                </a:solidFill>
                <a:latin typeface="Courier New" panose="02070309020205020404" pitchFamily="49" charset="0"/>
                <a:cs typeface="Courier New" panose="02070309020205020404" pitchFamily="49" charset="0"/>
              </a:rPr>
              <a:t>$3 bonus payment</a:t>
            </a:r>
            <a:r>
              <a:rPr lang="en-US" dirty="0">
                <a:latin typeface="Courier New" panose="02070309020205020404" pitchFamily="49" charset="0"/>
                <a:cs typeface="Courier New" panose="02070309020205020404" pitchFamily="49" charset="0"/>
              </a:rPr>
              <a:t> is based only on your TEST performance during the final three test rounds of the study. Your answers during TRAINING trials do not matter for the bonus payment. </a:t>
            </a:r>
          </a:p>
          <a:p>
            <a:pPr algn="ctr"/>
            <a:endParaRPr lang="en-US" b="1" dirty="0">
              <a:solidFill>
                <a:srgbClr val="FF0000"/>
              </a:solidFill>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r>
              <a:rPr lang="en-US" b="1" dirty="0">
                <a:latin typeface="Courier New" panose="02070309020205020404" pitchFamily="49" charset="0"/>
                <a:cs typeface="Courier New" panose="02070309020205020404" pitchFamily="49" charset="0"/>
              </a:rPr>
              <a:t>Reminder: Stay in full screen mode throughout the full study.</a:t>
            </a:r>
            <a:r>
              <a:rPr lang="en-US" dirty="0">
                <a:latin typeface="Courier New" panose="02070309020205020404" pitchFamily="49" charset="0"/>
                <a:cs typeface="Courier New" panose="02070309020205020404" pitchFamily="49" charset="0"/>
              </a:rPr>
              <a:t> If you exit full screen mode you will return to Prolific, and no compensation will be provided. </a:t>
            </a:r>
          </a:p>
        </p:txBody>
      </p:sp>
    </p:spTree>
    <p:extLst>
      <p:ext uri="{BB962C8B-B14F-4D97-AF65-F5344CB8AC3E}">
        <p14:creationId xmlns:p14="http://schemas.microsoft.com/office/powerpoint/2010/main" val="89402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CB9BAE-9550-7617-BBB1-10CC6F94666D}"/>
              </a:ext>
            </a:extLst>
          </p:cNvPr>
          <p:cNvSpPr txBox="1"/>
          <p:nvPr/>
        </p:nvSpPr>
        <p:spPr>
          <a:xfrm>
            <a:off x="1827311" y="2410903"/>
            <a:ext cx="8537378" cy="2585323"/>
          </a:xfrm>
          <a:prstGeom prst="rect">
            <a:avLst/>
          </a:prstGeom>
          <a:noFill/>
        </p:spPr>
        <p:txBody>
          <a:bodyPr wrap="square" rtlCol="0">
            <a:spAutoFit/>
          </a:bodyPr>
          <a:lstStyle/>
          <a:p>
            <a:pPr algn="ctr"/>
            <a:r>
              <a:rPr lang="en-US" dirty="0">
                <a:latin typeface="Courier New" panose="02070309020205020404" pitchFamily="49" charset="0"/>
                <a:cs typeface="Courier New" panose="02070309020205020404" pitchFamily="49" charset="0"/>
              </a:rPr>
              <a:t>You will now start the first test block of the experiment.</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During the test, you will be classifying rocks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into the same 8 geological types as before. </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However, you will be seeing new rocks from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each of the 8 geological types.</a:t>
            </a: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98728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CB9BAE-9550-7617-BBB1-10CC6F94666D}"/>
              </a:ext>
            </a:extLst>
          </p:cNvPr>
          <p:cNvSpPr txBox="1"/>
          <p:nvPr/>
        </p:nvSpPr>
        <p:spPr>
          <a:xfrm>
            <a:off x="1827311" y="1022365"/>
            <a:ext cx="8537378" cy="4524315"/>
          </a:xfrm>
          <a:prstGeom prst="rect">
            <a:avLst/>
          </a:prstGeom>
          <a:noFill/>
        </p:spPr>
        <p:txBody>
          <a:bodyPr wrap="square" rtlCol="0">
            <a:spAutoFit/>
          </a:bodyPr>
          <a:lstStyle/>
          <a:p>
            <a:pPr algn="ctr"/>
            <a:r>
              <a:rPr lang="en-US" dirty="0">
                <a:latin typeface="Courier New" panose="02070309020205020404" pitchFamily="49" charset="0"/>
                <a:cs typeface="Courier New" panose="02070309020205020404" pitchFamily="49" charset="0"/>
              </a:rPr>
              <a:t>On each trial, the computer will display a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single rock on the screen, along with the buttons.</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  As before, make your best guess of which type the rock belongs to by clicking one of the buttons.</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In the test block, the computer will not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tell you whether your answer was correct.</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Instead, the computer will just say 'Okay' to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let you know it recorded your response.</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However, the computer will tell you your overall percent correct for each rock type at the end of each test block.</a:t>
            </a: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98119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CB9BAE-9550-7617-BBB1-10CC6F94666D}"/>
              </a:ext>
            </a:extLst>
          </p:cNvPr>
          <p:cNvSpPr txBox="1"/>
          <p:nvPr/>
        </p:nvSpPr>
        <p:spPr>
          <a:xfrm>
            <a:off x="1808838" y="2302685"/>
            <a:ext cx="8537378" cy="2031325"/>
          </a:xfrm>
          <a:prstGeom prst="rect">
            <a:avLst/>
          </a:prstGeom>
          <a:noFill/>
        </p:spPr>
        <p:txBody>
          <a:bodyPr wrap="square" rtlCol="0">
            <a:spAutoFit/>
          </a:bodyPr>
          <a:lstStyle/>
          <a:p>
            <a:pPr algn="ctr"/>
            <a:r>
              <a:rPr lang="en-US" dirty="0">
                <a:latin typeface="Courier New" panose="02070309020205020404" pitchFamily="49" charset="0"/>
                <a:cs typeface="Courier New" panose="02070309020205020404" pitchFamily="49" charset="0"/>
              </a:rPr>
              <a:t>Your goal is to learn to correctly classify the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rocks into as many of the 8 geological types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as you can during these TEST blocks.   </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Each test block has 16 trials.</a:t>
            </a: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49002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5020" y="690801"/>
            <a:ext cx="8256270" cy="5078313"/>
          </a:xfrm>
          <a:prstGeom prst="rect">
            <a:avLst/>
          </a:prstGeom>
          <a:noFill/>
        </p:spPr>
        <p:txBody>
          <a:bodyPr wrap="square" rtlCol="0">
            <a:spAutoFit/>
          </a:bodyPr>
          <a:lstStyle/>
          <a:p>
            <a:pPr algn="ctr"/>
            <a:r>
              <a:rPr lang="en-US" dirty="0">
                <a:latin typeface="Courier New" panose="02070309020205020404" pitchFamily="49" charset="0"/>
                <a:cs typeface="Courier New" panose="02070309020205020404" pitchFamily="49" charset="0"/>
              </a:rPr>
              <a:t>You finished the main experiment!</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One of the major goals in introductory college-level science classes is to teach students the major categories in the domain of study.  In the present example, we are interested in the teaching of rock categories in the geologic sciences</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An important issue is whether students learn more effectively if teachers provide the examples of the categories that need to be learned or if students choose the examples on their own.</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Depending on which condition you were randomly assigned to, you received either teacher-chosen examples or you chose the examples on your own.  The results of this experiment will provide important information about which teaching method is more effective.</a:t>
            </a:r>
          </a:p>
        </p:txBody>
      </p:sp>
    </p:spTree>
    <p:extLst>
      <p:ext uri="{BB962C8B-B14F-4D97-AF65-F5344CB8AC3E}">
        <p14:creationId xmlns:p14="http://schemas.microsoft.com/office/powerpoint/2010/main" val="2731147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CB9BAE-9550-7617-BBB1-10CC6F94666D}"/>
              </a:ext>
            </a:extLst>
          </p:cNvPr>
          <p:cNvSpPr txBox="1"/>
          <p:nvPr/>
        </p:nvSpPr>
        <p:spPr>
          <a:xfrm>
            <a:off x="1827311" y="2410903"/>
            <a:ext cx="8537378" cy="2031325"/>
          </a:xfrm>
          <a:prstGeom prst="rect">
            <a:avLst/>
          </a:prstGeom>
          <a:noFill/>
        </p:spPr>
        <p:txBody>
          <a:bodyPr wrap="square" rtlCol="0">
            <a:spAutoFit/>
          </a:bodyPr>
          <a:lstStyle/>
          <a:p>
            <a:pPr algn="ctr"/>
            <a:r>
              <a:rPr lang="en-US" dirty="0">
                <a:latin typeface="Courier New" panose="02070309020205020404" pitchFamily="49" charset="0"/>
                <a:cs typeface="Courier New" panose="02070309020205020404" pitchFamily="49" charset="0"/>
              </a:rPr>
              <a:t>In this experiment you will learn to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identify 8 different kinds of rocks,</a:t>
            </a:r>
          </a:p>
          <a:p>
            <a:pPr algn="ctr"/>
            <a:r>
              <a:rPr lang="en-US" dirty="0">
                <a:latin typeface="Courier New" panose="02070309020205020404" pitchFamily="49" charset="0"/>
                <a:cs typeface="Courier New" panose="02070309020205020404" pitchFamily="49" charset="0"/>
              </a:rPr>
              <a:t>like obsidian, pumice, etc.</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If you do a good job learning to identify the rocks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you will earn an additional </a:t>
            </a:r>
            <a:r>
              <a:rPr lang="en-US" b="1" dirty="0">
                <a:solidFill>
                  <a:srgbClr val="00B050"/>
                </a:solidFill>
                <a:latin typeface="Courier New" panose="02070309020205020404" pitchFamily="49" charset="0"/>
                <a:cs typeface="Courier New" panose="02070309020205020404" pitchFamily="49" charset="0"/>
              </a:rPr>
              <a:t>$3 bonus payment</a:t>
            </a:r>
            <a:r>
              <a:rPr lang="en-US" dirty="0">
                <a:latin typeface="Courier New" panose="02070309020205020404" pitchFamily="49" charset="0"/>
                <a:cs typeface="Courier New" panose="02070309020205020404" pitchFamily="49" charset="0"/>
              </a:rPr>
              <a:t>.</a:t>
            </a:r>
          </a:p>
          <a:p>
            <a:pPr algn="ct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33742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BE5C75-6703-1295-1ED2-A6F022C6E479}"/>
              </a:ext>
            </a:extLst>
          </p:cNvPr>
          <p:cNvSpPr txBox="1"/>
          <p:nvPr/>
        </p:nvSpPr>
        <p:spPr>
          <a:xfrm>
            <a:off x="1827311" y="283458"/>
            <a:ext cx="8537378" cy="5909310"/>
          </a:xfrm>
          <a:prstGeom prst="rect">
            <a:avLst/>
          </a:prstGeom>
          <a:noFill/>
        </p:spPr>
        <p:txBody>
          <a:bodyPr wrap="square" rtlCol="0">
            <a:spAutoFit/>
          </a:bodyPr>
          <a:lstStyle/>
          <a:p>
            <a:pPr algn="ctr"/>
            <a:r>
              <a:rPr lang="en-US" dirty="0">
                <a:latin typeface="Courier New" panose="02070309020205020404" pitchFamily="49" charset="0"/>
                <a:cs typeface="Courier New" panose="02070309020205020404" pitchFamily="49" charset="0"/>
              </a:rPr>
              <a:t>On each trial, you will start by seeing </a:t>
            </a:r>
          </a:p>
          <a:p>
            <a:pPr algn="ctr"/>
            <a:r>
              <a:rPr lang="en-US" dirty="0">
                <a:latin typeface="Courier New" panose="02070309020205020404" pitchFamily="49" charset="0"/>
                <a:cs typeface="Courier New" panose="02070309020205020404" pitchFamily="49" charset="0"/>
              </a:rPr>
              <a:t>a grid of rocks, like below. </a:t>
            </a: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 </a:t>
            </a: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These are examples of the rocks you will learn to classify.</a:t>
            </a:r>
          </a:p>
          <a:p>
            <a:pPr algn="ctr"/>
            <a:r>
              <a:rPr lang="en-US" dirty="0">
                <a:latin typeface="Courier New" panose="02070309020205020404" pitchFamily="49" charset="0"/>
                <a:cs typeface="Courier New" panose="02070309020205020404" pitchFamily="49" charset="0"/>
              </a:rPr>
              <a:t>On each trial, you will use the mouse to click on one of the rocks that you want to learn about. </a:t>
            </a:r>
          </a:p>
          <a:p>
            <a:pPr algn="ctr"/>
            <a:endParaRPr lang="en-US" dirty="0">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2600" r="13002"/>
          <a:stretch/>
        </p:blipFill>
        <p:spPr>
          <a:xfrm>
            <a:off x="3552937" y="1049860"/>
            <a:ext cx="5086125" cy="3826939"/>
          </a:xfrm>
          <a:prstGeom prst="rect">
            <a:avLst/>
          </a:prstGeom>
          <a:ln w="22225">
            <a:noFill/>
          </a:ln>
          <a:effectLst>
            <a:softEdge rad="0"/>
          </a:effectLst>
        </p:spPr>
      </p:pic>
    </p:spTree>
    <p:extLst>
      <p:ext uri="{BB962C8B-B14F-4D97-AF65-F5344CB8AC3E}">
        <p14:creationId xmlns:p14="http://schemas.microsoft.com/office/powerpoint/2010/main" val="203533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BE5C75-6703-1295-1ED2-A6F022C6E479}"/>
              </a:ext>
            </a:extLst>
          </p:cNvPr>
          <p:cNvSpPr txBox="1"/>
          <p:nvPr/>
        </p:nvSpPr>
        <p:spPr>
          <a:xfrm>
            <a:off x="1827311" y="283458"/>
            <a:ext cx="8537378" cy="6186309"/>
          </a:xfrm>
          <a:prstGeom prst="rect">
            <a:avLst/>
          </a:prstGeom>
          <a:noFill/>
        </p:spPr>
        <p:txBody>
          <a:bodyPr wrap="square" rtlCol="0">
            <a:spAutoFit/>
          </a:bodyPr>
          <a:lstStyle/>
          <a:p>
            <a:pPr algn="ctr"/>
            <a:r>
              <a:rPr lang="en-US" dirty="0">
                <a:latin typeface="Courier New" panose="02070309020205020404" pitchFamily="49" charset="0"/>
                <a:cs typeface="Courier New" panose="02070309020205020404" pitchFamily="49" charset="0"/>
              </a:rPr>
              <a:t>On each trial, you will start by seeing </a:t>
            </a:r>
          </a:p>
          <a:p>
            <a:pPr algn="ctr"/>
            <a:r>
              <a:rPr lang="en-US" dirty="0">
                <a:latin typeface="Courier New" panose="02070309020205020404" pitchFamily="49" charset="0"/>
                <a:cs typeface="Courier New" panose="02070309020205020404" pitchFamily="49" charset="0"/>
              </a:rPr>
              <a:t>a grid of rocks, like below. </a:t>
            </a: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 </a:t>
            </a: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These are examples of the rocks you will learn to classify.</a:t>
            </a:r>
          </a:p>
          <a:p>
            <a:pPr algn="ctr"/>
            <a:r>
              <a:rPr lang="en-US" dirty="0">
                <a:latin typeface="Courier New" panose="02070309020205020404" pitchFamily="49" charset="0"/>
                <a:cs typeface="Courier New" panose="02070309020205020404" pitchFamily="49" charset="0"/>
              </a:rPr>
              <a:t>On each trial, you’ll use the mouse to click </a:t>
            </a:r>
            <a:r>
              <a:rPr lang="en-US" dirty="0" smtClean="0">
                <a:latin typeface="Courier New" panose="02070309020205020404" pitchFamily="49" charset="0"/>
                <a:cs typeface="Courier New" panose="02070309020205020404" pitchFamily="49" charset="0"/>
              </a:rPr>
              <a:t>a button in the middle of </a:t>
            </a:r>
            <a:r>
              <a:rPr lang="en-US" dirty="0">
                <a:latin typeface="Courier New" panose="02070309020205020404" pitchFamily="49" charset="0"/>
                <a:cs typeface="Courier New" panose="02070309020205020404" pitchFamily="49" charset="0"/>
              </a:rPr>
              <a:t>the screen. The computer will then select one of the rocks from the grid.</a:t>
            </a:r>
          </a:p>
          <a:p>
            <a:pPr algn="ctr"/>
            <a:endParaRPr lang="en-US" dirty="0">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12600" r="13002"/>
          <a:stretch/>
        </p:blipFill>
        <p:spPr>
          <a:xfrm>
            <a:off x="3552937" y="1049860"/>
            <a:ext cx="5086125" cy="3826939"/>
          </a:xfrm>
          <a:prstGeom prst="rect">
            <a:avLst/>
          </a:prstGeom>
          <a:ln w="22225">
            <a:noFill/>
          </a:ln>
          <a:effectLst>
            <a:softEdge rad="0"/>
          </a:effectLst>
        </p:spPr>
      </p:pic>
    </p:spTree>
    <p:extLst>
      <p:ext uri="{BB962C8B-B14F-4D97-AF65-F5344CB8AC3E}">
        <p14:creationId xmlns:p14="http://schemas.microsoft.com/office/powerpoint/2010/main" val="2086962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BE5C75-6703-1295-1ED2-A6F022C6E479}"/>
              </a:ext>
            </a:extLst>
          </p:cNvPr>
          <p:cNvSpPr txBox="1"/>
          <p:nvPr/>
        </p:nvSpPr>
        <p:spPr>
          <a:xfrm>
            <a:off x="1827311" y="338876"/>
            <a:ext cx="8537378" cy="6186309"/>
          </a:xfrm>
          <a:prstGeom prst="rect">
            <a:avLst/>
          </a:prstGeom>
          <a:noFill/>
        </p:spPr>
        <p:txBody>
          <a:bodyPr wrap="square" rtlCol="0">
            <a:spAutoFit/>
          </a:bodyPr>
          <a:lstStyle/>
          <a:p>
            <a:pPr algn="ctr"/>
            <a:r>
              <a:rPr lang="en-US" dirty="0">
                <a:latin typeface="Courier New" panose="02070309020205020404" pitchFamily="49" charset="0"/>
                <a:cs typeface="Courier New" panose="02070309020205020404" pitchFamily="49" charset="0"/>
              </a:rPr>
              <a:t>Then you will see an enlarged picture of the rock, with buttons on the screen with the different types, like below.</a:t>
            </a: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 </a:t>
            </a: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Make your best guess at identifying the rock by clicking one of the buttons.  After you make your selection, the computer will tell you the correct answer.</a:t>
            </a:r>
          </a:p>
          <a:p>
            <a:pPr algn="ctr"/>
            <a:endParaRPr lang="en-US"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3712" t="16700" r="23939" b="11784"/>
          <a:stretch/>
        </p:blipFill>
        <p:spPr>
          <a:xfrm>
            <a:off x="3212036" y="832357"/>
            <a:ext cx="5767927" cy="4432372"/>
          </a:xfrm>
          <a:prstGeom prst="rect">
            <a:avLst/>
          </a:prstGeom>
        </p:spPr>
      </p:pic>
    </p:spTree>
    <p:extLst>
      <p:ext uri="{BB962C8B-B14F-4D97-AF65-F5344CB8AC3E}">
        <p14:creationId xmlns:p14="http://schemas.microsoft.com/office/powerpoint/2010/main" val="3820096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CB9BAE-9550-7617-BBB1-10CC6F94666D}"/>
              </a:ext>
            </a:extLst>
          </p:cNvPr>
          <p:cNvSpPr txBox="1"/>
          <p:nvPr/>
        </p:nvSpPr>
        <p:spPr>
          <a:xfrm>
            <a:off x="1827311" y="2410903"/>
            <a:ext cx="8537378" cy="1477328"/>
          </a:xfrm>
          <a:prstGeom prst="rect">
            <a:avLst/>
          </a:prstGeom>
          <a:noFill/>
        </p:spPr>
        <p:txBody>
          <a:bodyPr wrap="square" rtlCol="0">
            <a:spAutoFit/>
          </a:bodyPr>
          <a:lstStyle/>
          <a:p>
            <a:pPr algn="ctr"/>
            <a:r>
              <a:rPr lang="en-US" dirty="0">
                <a:latin typeface="Courier New" panose="02070309020205020404" pitchFamily="49" charset="0"/>
                <a:cs typeface="Courier New" panose="02070309020205020404" pitchFamily="49" charset="0"/>
              </a:rPr>
              <a:t>At first you will be guessing, but by paying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attention to the rocks and the correct answers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provided by the computer, you should gradually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learn to identify the rocks.</a:t>
            </a:r>
          </a:p>
          <a:p>
            <a:pPr algn="ct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69784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20291" y="1912547"/>
            <a:ext cx="6096000" cy="3139321"/>
          </a:xfrm>
          <a:prstGeom prst="rect">
            <a:avLst/>
          </a:prstGeom>
          <a:noFill/>
        </p:spPr>
        <p:txBody>
          <a:bodyPr wrap="square" rtlCol="0">
            <a:spAutoFit/>
          </a:bodyPr>
          <a:lstStyle/>
          <a:p>
            <a:pPr algn="ctr"/>
            <a:r>
              <a:rPr lang="en-US" dirty="0">
                <a:latin typeface="Courier New" panose="02070309020205020404" pitchFamily="49" charset="0"/>
                <a:cs typeface="Courier New" panose="02070309020205020404" pitchFamily="49" charset="0"/>
              </a:rPr>
              <a:t>After each of the training blocks that we</a:t>
            </a:r>
          </a:p>
          <a:p>
            <a:pPr algn="ctr"/>
            <a:r>
              <a:rPr lang="en-US" dirty="0">
                <a:latin typeface="Courier New" panose="02070309020205020404" pitchFamily="49" charset="0"/>
                <a:cs typeface="Courier New" panose="02070309020205020404" pitchFamily="49" charset="0"/>
              </a:rPr>
              <a:t>just described, you will be tested on</a:t>
            </a:r>
          </a:p>
          <a:p>
            <a:pPr algn="ctr"/>
            <a:r>
              <a:rPr lang="en-US" dirty="0">
                <a:latin typeface="Courier New" panose="02070309020205020404" pitchFamily="49" charset="0"/>
                <a:cs typeface="Courier New" panose="02070309020205020404" pitchFamily="49" charset="0"/>
              </a:rPr>
              <a:t>what you have learned in a test block. We will explain the test blocks after you complete your first training block</a:t>
            </a:r>
            <a:r>
              <a:rPr lang="en-US" dirty="0" smtClean="0">
                <a:latin typeface="Courier New" panose="02070309020205020404" pitchFamily="49" charset="0"/>
                <a:cs typeface="Courier New" panose="02070309020205020404" pitchFamily="49" charset="0"/>
              </a:rPr>
              <a:t>.</a:t>
            </a:r>
          </a:p>
          <a:p>
            <a:pPr algn="ctr"/>
            <a:endParaRPr lang="en-US" dirty="0" smtClean="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The experiment consists of 9 cycles of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training and test blocks,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with 16 trials per each block.</a:t>
            </a:r>
          </a:p>
          <a:p>
            <a:pPr algn="ct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27876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62068" y="2220285"/>
            <a:ext cx="7253431" cy="3139321"/>
          </a:xfrm>
          <a:prstGeom prst="rect">
            <a:avLst/>
          </a:prstGeom>
          <a:noFill/>
        </p:spPr>
        <p:txBody>
          <a:bodyPr wrap="square" rtlCol="0">
            <a:spAutoFit/>
          </a:bodyPr>
          <a:lstStyle/>
          <a:p>
            <a:pPr algn="ctr"/>
            <a:r>
              <a:rPr lang="en-US" dirty="0">
                <a:latin typeface="Courier New" panose="02070309020205020404" pitchFamily="49" charset="0"/>
                <a:cs typeface="Courier New" panose="02070309020205020404" pitchFamily="49" charset="0"/>
              </a:rPr>
              <a:t>Your goal is to learn to correctly classify the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rocks into as many of the 8 geological types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as you can during the TEST blocks.</a:t>
            </a:r>
          </a:p>
          <a:p>
            <a:pPr algn="ctr"/>
            <a:endParaRPr lang="en-US" dirty="0">
              <a:latin typeface="Courier New" panose="02070309020205020404" pitchFamily="49" charset="0"/>
              <a:cs typeface="Courier New" panose="02070309020205020404" pitchFamily="49" charset="0"/>
            </a:endParaRPr>
          </a:p>
          <a:p>
            <a:pPr algn="ctr"/>
            <a:r>
              <a:rPr lang="en-US" dirty="0">
                <a:latin typeface="Courier New" panose="02070309020205020404" pitchFamily="49" charset="0"/>
                <a:cs typeface="Courier New" panose="02070309020205020404" pitchFamily="49" charset="0"/>
              </a:rPr>
              <a:t>   The TRAINING blocks are there to help you learn the rock categories, but your performance during the training blocks is not being recorded by the computer.  </a:t>
            </a: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4366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70151" y="2604466"/>
            <a:ext cx="7659687" cy="2031325"/>
          </a:xfrm>
          <a:prstGeom prst="rect">
            <a:avLst/>
          </a:prstGeom>
        </p:spPr>
        <p:txBody>
          <a:bodyPr wrap="square">
            <a:spAutoFit/>
          </a:bodyPr>
          <a:lstStyle/>
          <a:p>
            <a:pPr algn="ctr"/>
            <a:r>
              <a:rPr lang="en-US" dirty="0">
                <a:latin typeface="Courier New" panose="02070309020205020404" pitchFamily="49" charset="0"/>
                <a:cs typeface="Courier New" panose="02070309020205020404" pitchFamily="49" charset="0"/>
              </a:rPr>
              <a:t>During training, you shouldn’t waste time selecting rocks from categories that you have already learned. Instead, </a:t>
            </a:r>
            <a:r>
              <a:rPr lang="en-US" b="1" dirty="0">
                <a:latin typeface="Courier New" panose="02070309020205020404" pitchFamily="49" charset="0"/>
                <a:cs typeface="Courier New" panose="02070309020205020404" pitchFamily="49" charset="0"/>
              </a:rPr>
              <a:t>we recommend that you should select rocks from categories that you still need to learn! </a:t>
            </a: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82662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2487</TotalTime>
  <Words>1058</Words>
  <Application>Microsoft Office PowerPoint</Application>
  <PresentationFormat>Widescreen</PresentationFormat>
  <Paragraphs>148</Paragraphs>
  <Slides>17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Motz, Benjamin Alan</dc:creator>
  <cp:lastModifiedBy>mingjia hu</cp:lastModifiedBy>
  <cp:revision>48</cp:revision>
  <dcterms:created xsi:type="dcterms:W3CDTF">2023-07-07T22:00:56Z</dcterms:created>
  <dcterms:modified xsi:type="dcterms:W3CDTF">2025-03-31T04:39:54Z</dcterms:modified>
</cp:coreProperties>
</file>