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9" r:id="rId2"/>
    <p:sldId id="257" r:id="rId3"/>
    <p:sldId id="267" r:id="rId4"/>
    <p:sldId id="260" r:id="rId5"/>
    <p:sldId id="261" r:id="rId6"/>
    <p:sldId id="273" r:id="rId7"/>
    <p:sldId id="268" r:id="rId8"/>
    <p:sldId id="275"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60" autoAdjust="0"/>
    <p:restoredTop sz="81414" autoAdjust="0"/>
  </p:normalViewPr>
  <p:slideViewPr>
    <p:cSldViewPr snapToGrid="0">
      <p:cViewPr varScale="1">
        <p:scale>
          <a:sx n="56" d="100"/>
          <a:sy n="5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2C534-A1B0-4779-84F8-19378AA25F4D}"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8F6B-46D6-44BB-9607-0080F3DFF59F}" type="slidenum">
              <a:rPr lang="en-US" smtClean="0"/>
              <a:t>‹#›</a:t>
            </a:fld>
            <a:endParaRPr lang="en-US"/>
          </a:p>
        </p:txBody>
      </p:sp>
    </p:spTree>
    <p:extLst>
      <p:ext uri="{BB962C8B-B14F-4D97-AF65-F5344CB8AC3E}">
        <p14:creationId xmlns:p14="http://schemas.microsoft.com/office/powerpoint/2010/main" val="93633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a:t>
            </a:fld>
            <a:endParaRPr lang="en-US"/>
          </a:p>
        </p:txBody>
      </p:sp>
    </p:spTree>
    <p:extLst>
      <p:ext uri="{BB962C8B-B14F-4D97-AF65-F5344CB8AC3E}">
        <p14:creationId xmlns:p14="http://schemas.microsoft.com/office/powerpoint/2010/main" val="174527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2</a:t>
            </a:fld>
            <a:endParaRPr lang="en-US"/>
          </a:p>
        </p:txBody>
      </p:sp>
    </p:spTree>
    <p:extLst>
      <p:ext uri="{BB962C8B-B14F-4D97-AF65-F5344CB8AC3E}">
        <p14:creationId xmlns:p14="http://schemas.microsoft.com/office/powerpoint/2010/main" val="20071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3</a:t>
            </a:fld>
            <a:endParaRPr lang="en-US"/>
          </a:p>
        </p:txBody>
      </p:sp>
    </p:spTree>
    <p:extLst>
      <p:ext uri="{BB962C8B-B14F-4D97-AF65-F5344CB8AC3E}">
        <p14:creationId xmlns:p14="http://schemas.microsoft.com/office/powerpoint/2010/main" val="102228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6</a:t>
            </a:fld>
            <a:endParaRPr lang="en-US"/>
          </a:p>
        </p:txBody>
      </p:sp>
    </p:spTree>
    <p:extLst>
      <p:ext uri="{BB962C8B-B14F-4D97-AF65-F5344CB8AC3E}">
        <p14:creationId xmlns:p14="http://schemas.microsoft.com/office/powerpoint/2010/main" val="483793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7</a:t>
            </a:fld>
            <a:endParaRPr lang="en-US"/>
          </a:p>
        </p:txBody>
      </p:sp>
    </p:spTree>
    <p:extLst>
      <p:ext uri="{BB962C8B-B14F-4D97-AF65-F5344CB8AC3E}">
        <p14:creationId xmlns:p14="http://schemas.microsoft.com/office/powerpoint/2010/main" val="259305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8</a:t>
            </a:fld>
            <a:endParaRPr lang="en-US"/>
          </a:p>
        </p:txBody>
      </p:sp>
    </p:spTree>
    <p:extLst>
      <p:ext uri="{BB962C8B-B14F-4D97-AF65-F5344CB8AC3E}">
        <p14:creationId xmlns:p14="http://schemas.microsoft.com/office/powerpoint/2010/main" val="411244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9</a:t>
            </a:fld>
            <a:endParaRPr lang="en-US"/>
          </a:p>
        </p:txBody>
      </p:sp>
    </p:spTree>
    <p:extLst>
      <p:ext uri="{BB962C8B-B14F-4D97-AF65-F5344CB8AC3E}">
        <p14:creationId xmlns:p14="http://schemas.microsoft.com/office/powerpoint/2010/main" val="270891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D06-143A-2D84-9F95-2400BE72C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903C36-8AC4-3127-091A-CFFBA5A38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DB174-02A6-A33D-702A-68F758FA2B8C}"/>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BEECC17A-60AE-5CA2-CBE0-578AABE8D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6362-E2E1-F156-A2AB-95D764B7396F}"/>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400700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07A-C21A-8763-98B7-0B38A6BA8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4E15D-3623-A7D8-1591-D361F60C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657B-91C4-2E4C-9C96-8671CF81BE96}"/>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C6F2A7C1-73CF-B1ED-39B5-4EE4C725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34B90-C35A-FD8B-FFD3-2352C9DBAAC8}"/>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117108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19C86-86C3-5190-78DD-0B5FCEDDC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57B2-7FDA-1AF0-F1A4-B21302C6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D18DD-067A-3606-E89A-CA5DD76FA233}"/>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0D4DF4B5-FF4D-748A-AE1C-7D3484671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7148-757C-A0AD-1CAE-BEA7DEFD407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795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B50-DFE0-D594-ADF1-CCE424EC0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6B7F-C6AB-117D-FB46-94E597A16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B1F3E-A3FE-1096-009B-D9833BAB7A6A}"/>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267612B4-337F-C5C1-712E-E780BCA7D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644E1-DC18-699E-E783-E83A1C7491B1}"/>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86247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744-7790-DAE7-A600-8973C01E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AB0A2-C723-4464-5A2B-DFFE3193E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D5BA4-2EA2-CED6-22D7-1B5970A8337C}"/>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A830FFB0-F6DF-FEE8-B11B-6E4211D94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EF5C-6B51-0165-88F6-C502BED58AF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5867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E1A2-D108-DDF3-F091-E50527A8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B33D5-669F-04FC-7D22-44F944C92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9D999-7D65-6E8F-D47B-C8BA0AF7B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05C1-BB32-1D03-A899-7EE32734415D}"/>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FB9934F5-0A8A-DE4E-A509-6AE8B8A8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4239E-E802-F941-815E-4F7785C31E4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12061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B0E6-7711-4747-3F85-C903C6199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220B8-6C6D-1886-F7C5-5F089F67F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35D74-D087-7A88-2355-2ACC87F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D27C5-C082-0028-C298-F3E93E979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F2DBF-F23E-2A24-27CC-8B48A46EE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1AADD-2A03-A85C-675C-423B2A8D7E20}"/>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8" name="Footer Placeholder 7">
            <a:extLst>
              <a:ext uri="{FF2B5EF4-FFF2-40B4-BE49-F238E27FC236}">
                <a16:creationId xmlns:a16="http://schemas.microsoft.com/office/drawing/2014/main" id="{54FEB5F5-3BC4-1C47-9F12-43728E2F8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99462E-1B24-9DF3-9424-2155B04D809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98021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D585-904F-66AB-CA09-E08D6E5F0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4129D-D6CF-8BD5-56B1-01128489C454}"/>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4" name="Footer Placeholder 3">
            <a:extLst>
              <a:ext uri="{FF2B5EF4-FFF2-40B4-BE49-F238E27FC236}">
                <a16:creationId xmlns:a16="http://schemas.microsoft.com/office/drawing/2014/main" id="{C6C5A9B5-A2AC-E2A4-8288-008831D4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F28EAE-2DCF-2D68-B45B-5DE2529BDDFE}"/>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96448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1F0EC-D155-A5CA-7E99-95E19CF95EDE}"/>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3" name="Footer Placeholder 2">
            <a:extLst>
              <a:ext uri="{FF2B5EF4-FFF2-40B4-BE49-F238E27FC236}">
                <a16:creationId xmlns:a16="http://schemas.microsoft.com/office/drawing/2014/main" id="{38BB9D3A-1571-B66B-3E6B-B2EFFC79B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D2BB4-918A-37E2-C11F-E2D159364B3D}"/>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56334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193A-5B98-1037-A7ED-5A8164DD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B956D-F6D8-9C9E-795B-0C6F7BDC0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3CF24-8CF3-FB31-00E4-BB5EAD689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97616-590E-2B12-359F-546993211067}"/>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9ACA8E60-F707-5027-2DB4-C18ED3AE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85AE4-34E3-311D-B4C8-423216725CE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35359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AC5-C92B-D1EE-7CAB-80BDF6CB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71C2C-F7F4-BEFD-4B6B-A889ADCF8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69403-2EB1-9253-68DB-D7AFF59F6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9790-9688-28AB-942D-DF35338E207B}"/>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5D1C8613-FE65-FD82-86EC-C9B1A9AAC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FE6D8-B36C-FA0A-664D-B1CCE4D8D36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48410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919FB-68C2-347D-B9B6-906A86FD6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2E010-9721-51E3-7B99-F1D64ACB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7B564-5157-2A39-7477-8680888A2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A742A64F-14B0-71A1-D84D-0F618267A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5840E-7A95-5A42-584D-9FED7DF0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3C5B-94C5-41F9-8460-1C8501611477}" type="slidenum">
              <a:rPr lang="en-US" smtClean="0"/>
              <a:t>‹#›</a:t>
            </a:fld>
            <a:endParaRPr lang="en-US"/>
          </a:p>
        </p:txBody>
      </p:sp>
    </p:spTree>
    <p:extLst>
      <p:ext uri="{BB962C8B-B14F-4D97-AF65-F5344CB8AC3E}">
        <p14:creationId xmlns:p14="http://schemas.microsoft.com/office/powerpoint/2010/main" val="270570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1437030"/>
            <a:ext cx="8537378" cy="452431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Welcome!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Thank you for participating in our experiment!</a:t>
            </a:r>
          </a:p>
          <a:p>
            <a:pPr algn="ctr"/>
            <a:endParaRPr lang="en-US" dirty="0">
              <a:latin typeface="Courier New" panose="02070309020205020404" pitchFamily="49" charset="0"/>
              <a:cs typeface="Courier New" panose="02070309020205020404" pitchFamily="49" charset="0"/>
            </a:endParaRPr>
          </a:p>
          <a:p>
            <a:pPr algn="ctr"/>
            <a:r>
              <a:rPr lang="en-US" b="1" dirty="0">
                <a:solidFill>
                  <a:srgbClr val="FF0000"/>
                </a:solidFill>
                <a:latin typeface="Courier New" panose="02070309020205020404" pitchFamily="49" charset="0"/>
                <a:cs typeface="Courier New" panose="02070309020205020404" pitchFamily="49" charset="0"/>
              </a:rPr>
              <a:t>IMPORTANT: YOU MUST STAY IN FULL SCREEN MODE FOR THE ENTIRE </a:t>
            </a:r>
          </a:p>
          <a:p>
            <a:pPr algn="ctr"/>
            <a:r>
              <a:rPr lang="en-US" b="1" dirty="0">
                <a:solidFill>
                  <a:srgbClr val="FF0000"/>
                </a:solidFill>
                <a:latin typeface="Courier New" panose="02070309020205020404" pitchFamily="49" charset="0"/>
                <a:cs typeface="Courier New" panose="02070309020205020404" pitchFamily="49" charset="0"/>
              </a:rPr>
              <a:t>EXPERIMENT OR YOU WILL NOT BE PAID!</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browser is now in full screen mode. </a:t>
            </a:r>
          </a:p>
          <a:p>
            <a:pPr algn="ctr"/>
            <a:r>
              <a:rPr lang="en-US" dirty="0">
                <a:latin typeface="Courier New" panose="02070309020205020404" pitchFamily="49" charset="0"/>
                <a:cs typeface="Courier New" panose="02070309020205020404" pitchFamily="49" charset="0"/>
              </a:rPr>
              <a:t>If you leave full screen mode for any reason, you will exit the experiment, and you will return to Prolific without payment. Please remain in full screen mode for the whole experiment, which will take approximately 30-40 minutes.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461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203132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In this experiment you will learn to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identify 8 different kinds of rocks,</a:t>
            </a:r>
          </a:p>
          <a:p>
            <a:pPr algn="ctr"/>
            <a:r>
              <a:rPr lang="en-US" dirty="0">
                <a:latin typeface="Courier New" panose="02070309020205020404" pitchFamily="49" charset="0"/>
                <a:cs typeface="Courier New" panose="02070309020205020404" pitchFamily="49" charset="0"/>
              </a:rPr>
              <a:t>like obsidian, pumice, etc.</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If you do a good job learning to identify the rocks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you will earn an additional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374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283458"/>
            <a:ext cx="8537378" cy="5909310"/>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On each trial, you will start by seeing </a:t>
            </a:r>
          </a:p>
          <a:p>
            <a:pPr algn="ctr"/>
            <a:r>
              <a:rPr lang="en-US" dirty="0">
                <a:latin typeface="Courier New" panose="02070309020205020404" pitchFamily="49" charset="0"/>
                <a:cs typeface="Courier New" panose="02070309020205020404" pitchFamily="49" charset="0"/>
              </a:rPr>
              <a:t>a grid of rocks, like below.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These are examples of the rocks you will learn to classify.</a:t>
            </a:r>
          </a:p>
          <a:p>
            <a:pPr algn="ctr"/>
            <a:r>
              <a:rPr lang="en-US" dirty="0">
                <a:latin typeface="Courier New" panose="02070309020205020404" pitchFamily="49" charset="0"/>
                <a:cs typeface="Courier New" panose="02070309020205020404" pitchFamily="49" charset="0"/>
              </a:rPr>
              <a:t>On each trial, you will use the mouse to click on one of the rocks that you want to learn about. </a:t>
            </a:r>
          </a:p>
          <a:p>
            <a:pPr algn="ct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600" r="13002"/>
          <a:stretch/>
        </p:blipFill>
        <p:spPr>
          <a:xfrm>
            <a:off x="3552937" y="1049860"/>
            <a:ext cx="5086125" cy="3826939"/>
          </a:xfrm>
          <a:prstGeom prst="rect">
            <a:avLst/>
          </a:prstGeom>
          <a:ln w="22225">
            <a:noFill/>
          </a:ln>
          <a:effectLst>
            <a:softEdge rad="0"/>
          </a:effectLst>
        </p:spPr>
      </p:pic>
    </p:spTree>
    <p:extLst>
      <p:ext uri="{BB962C8B-B14F-4D97-AF65-F5344CB8AC3E}">
        <p14:creationId xmlns:p14="http://schemas.microsoft.com/office/powerpoint/2010/main" val="203533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338876"/>
            <a:ext cx="8537378" cy="6186309"/>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Then you will see an enlarged picture of the rock, with buttons on the screen with the different types, like below.</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Make your best guess at identifying the rock by clicking one of the buttons.  After you make your selection, the computer will tell you the correct answer.</a:t>
            </a:r>
          </a:p>
          <a:p>
            <a:pPr algn="ct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712" t="16700" r="23939" b="11784"/>
          <a:stretch/>
        </p:blipFill>
        <p:spPr>
          <a:xfrm>
            <a:off x="3212036" y="832357"/>
            <a:ext cx="5767927" cy="4432372"/>
          </a:xfrm>
          <a:prstGeom prst="rect">
            <a:avLst/>
          </a:prstGeom>
        </p:spPr>
      </p:pic>
    </p:spTree>
    <p:extLst>
      <p:ext uri="{BB962C8B-B14F-4D97-AF65-F5344CB8AC3E}">
        <p14:creationId xmlns:p14="http://schemas.microsoft.com/office/powerpoint/2010/main" val="38200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1477328"/>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At first you will be guessing, but by paying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attention to the rocks and the correct answers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provided by the computer, you should gradually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learn to identify the rocks.</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78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8851" y="2118287"/>
            <a:ext cx="6096000" cy="2862322"/>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After each of the training blocks that we</a:t>
            </a:r>
          </a:p>
          <a:p>
            <a:pPr algn="ctr"/>
            <a:r>
              <a:rPr lang="en-US" dirty="0">
                <a:latin typeface="Courier New" panose="02070309020205020404" pitchFamily="49" charset="0"/>
                <a:cs typeface="Courier New" panose="02070309020205020404" pitchFamily="49" charset="0"/>
              </a:rPr>
              <a:t>just described, you will be tested on</a:t>
            </a:r>
          </a:p>
          <a:p>
            <a:pPr algn="ctr"/>
            <a:r>
              <a:rPr lang="en-US" dirty="0">
                <a:latin typeface="Courier New" panose="02070309020205020404" pitchFamily="49" charset="0"/>
                <a:cs typeface="Courier New" panose="02070309020205020404" pitchFamily="49" charset="0"/>
              </a:rPr>
              <a:t>what you have learned in a test block. We will explain the test blocks after you complete your first training block.</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experiment consists of 9 cycles of</a:t>
            </a:r>
          </a:p>
          <a:p>
            <a:pPr algn="ctr"/>
            <a:r>
              <a:rPr lang="en-US" dirty="0">
                <a:latin typeface="Courier New" panose="02070309020205020404" pitchFamily="49" charset="0"/>
                <a:cs typeface="Courier New" panose="02070309020205020404" pitchFamily="49" charset="0"/>
              </a:rPr>
              <a:t>training and test blocks,</a:t>
            </a:r>
          </a:p>
          <a:p>
            <a:pPr algn="ctr"/>
            <a:r>
              <a:rPr lang="en-US" dirty="0">
                <a:latin typeface="Courier New" panose="02070309020205020404" pitchFamily="49" charset="0"/>
                <a:cs typeface="Courier New" panose="02070309020205020404" pitchFamily="49" charset="0"/>
              </a:rPr>
              <a:t>with 16 trials per each block.</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787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2068" y="2220285"/>
            <a:ext cx="7253431" cy="3139321"/>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Your goal is to learn to correctly classify the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rocks into as many of the 8 geological types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as you can during the TEST blocks.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The TRAINING blocks are there to help you learn the rock categories, but your performance during the training blocks is not being recorded by the computer.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43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151" y="2272996"/>
            <a:ext cx="7659687" cy="2862322"/>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On each trial of learning, we will give you a recommendation</a:t>
            </a:r>
            <a:r>
              <a:rPr lang="en-US" dirty="0">
                <a:solidFill>
                  <a:srgbClr val="00B0F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of which rock to choose by placing a square around it.</a:t>
            </a: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The recommendation is based on what we think will be the best choice to help you learn the categories.</a:t>
            </a:r>
            <a:r>
              <a:rPr lang="en-US" dirty="0">
                <a:latin typeface="Courier New" panose="02070309020205020404" pitchFamily="49" charset="0"/>
                <a:cs typeface="Courier New" panose="02070309020205020404" pitchFamily="49" charset="0"/>
              </a:rPr>
              <a:t> You may choose to follow our recommendation or select another rock that you feel is more useful.</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835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4085" y="1637092"/>
            <a:ext cx="7783830" cy="3139321"/>
          </a:xfrm>
          <a:prstGeom prst="rect">
            <a:avLst/>
          </a:prstGeom>
          <a:noFill/>
        </p:spPr>
        <p:txBody>
          <a:bodyPr wrap="square" rtlCol="0">
            <a:spAutoFit/>
          </a:bodyPr>
          <a:lstStyle/>
          <a:p>
            <a:pPr algn="ctr"/>
            <a:r>
              <a:rPr lang="en-US" b="1" dirty="0">
                <a:solidFill>
                  <a:srgbClr val="FF0000"/>
                </a:solidFill>
                <a:latin typeface="Courier New" panose="02070309020205020404" pitchFamily="49" charset="0"/>
                <a:cs typeface="Courier New" panose="02070309020205020404" pitchFamily="49" charset="0"/>
              </a:rPr>
              <a:t>Important!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 is based only on your TEST performance during the final three test rounds of the study. Your answers during TRAINING trials do not matter for the bonus payment.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Reminder: Stay in full screen mode throughout the full study.</a:t>
            </a:r>
            <a:r>
              <a:rPr lang="en-US" dirty="0">
                <a:latin typeface="Courier New" panose="02070309020205020404" pitchFamily="49" charset="0"/>
                <a:cs typeface="Courier New" panose="02070309020205020404" pitchFamily="49" charset="0"/>
              </a:rPr>
              <a:t> If you exit full screen mode you will return to Prolific, and no compensation will be provided. </a:t>
            </a:r>
          </a:p>
        </p:txBody>
      </p:sp>
    </p:spTree>
    <p:extLst>
      <p:ext uri="{BB962C8B-B14F-4D97-AF65-F5344CB8AC3E}">
        <p14:creationId xmlns:p14="http://schemas.microsoft.com/office/powerpoint/2010/main" val="8940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526</Words>
  <Application>Microsoft Office PowerPoint</Application>
  <PresentationFormat>Widescreen</PresentationFormat>
  <Paragraphs>81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Motz, Benjamin Alan</dc:creator>
  <cp:lastModifiedBy>mingjia hu</cp:lastModifiedBy>
  <cp:revision>41</cp:revision>
  <dcterms:created xsi:type="dcterms:W3CDTF">2023-07-07T22:00:56Z</dcterms:created>
  <dcterms:modified xsi:type="dcterms:W3CDTF">2024-06-03T18:20:40Z</dcterms:modified>
</cp:coreProperties>
</file>