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236" autoAdjust="0"/>
  </p:normalViewPr>
  <p:slideViewPr>
    <p:cSldViewPr snapToGrid="0">
      <p:cViewPr varScale="1">
        <p:scale>
          <a:sx n="55" d="100"/>
          <a:sy n="55" d="100"/>
        </p:scale>
        <p:origin x="10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EBFE7-9A2A-4609-86C4-6B8A5D20C96C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8412E-BC2E-4F99-9928-715AFC15E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00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relationship between the rock selection pattern during training and the overall test performance</a:t>
            </a:r>
          </a:p>
          <a:p>
            <a:endParaRPr lang="en-US" dirty="0" smtClean="0"/>
          </a:p>
          <a:p>
            <a:r>
              <a:rPr lang="en-US" dirty="0" smtClean="0"/>
              <a:t>The exact grid</a:t>
            </a:r>
            <a:r>
              <a:rPr lang="en-US" baseline="0" dirty="0" smtClean="0"/>
              <a:t> locations are not as meaningful as the shift in the grid location between training trials as the training rocks are sampled and arranged differently for </a:t>
            </a:r>
            <a:r>
              <a:rPr lang="en-US" baseline="0" smtClean="0"/>
              <a:t>different subjects.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8412E-BC2E-4F99-9928-715AFC15E5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48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value: a measure of the tendency for each subject to focus on the less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well-learned categories: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dirty="0" smtClean="0"/>
              <a:t>Y value: a proxy measure of test performance after adequate</a:t>
            </a:r>
            <a:r>
              <a:rPr lang="en-US" baseline="0" dirty="0" smtClean="0"/>
              <a:t> amount of training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8412E-BC2E-4F99-9928-715AFC15E5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00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proportions</a:t>
            </a:r>
            <a:r>
              <a:rPr lang="en-US" baseline="0" dirty="0" smtClean="0"/>
              <a:t> of rock selection across categories and blocks (2-9).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HAC (distance metric: Euclidean distance; linkage method: ward’s method that minimizes within-cluster variance)</a:t>
            </a:r>
          </a:p>
          <a:p>
            <a:r>
              <a:rPr lang="en-US" baseline="0" dirty="0" smtClean="0"/>
              <a:t>Theoretically, subjects in the same major cluster have selection-proportion patterns more similar to one another than to subjects in the other cluster.</a:t>
            </a:r>
          </a:p>
          <a:p>
            <a:endParaRPr lang="en-US" baseline="0" dirty="0" smtClean="0"/>
          </a:p>
          <a:p>
            <a:r>
              <a:rPr lang="en-US" dirty="0" smtClean="0"/>
              <a:t>It seems like the test accuracies for subjects in the upper cluster are generally higher than for</a:t>
            </a:r>
            <a:r>
              <a:rPr lang="en-US" baseline="0" dirty="0" smtClean="0"/>
              <a:t> subjects in the lower cluster.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8412E-BC2E-4F99-9928-715AFC15E5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9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thick</a:t>
            </a:r>
            <a:r>
              <a:rPr lang="en-US" baseline="0" dirty="0" smtClean="0"/>
              <a:t> line in the middle of the box represents the median.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8412E-BC2E-4F99-9928-715AFC15E5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18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value: the extent to which subjects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focused on the same region in the grid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8412E-BC2E-4F99-9928-715AFC15E5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65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row represents the selection distances concatenated across trials and blocks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white cells indicate that the subject selects the same rock as in the last trial.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8412E-BC2E-4F99-9928-715AFC15E5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09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value: the tendency to repeatedly sample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rocks from the same category. </a:t>
            </a:r>
          </a:p>
          <a:p>
            <a:pPr marL="0" indent="0">
              <a:buNone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 realize that subjects may not know a priori which category different rocks belong to).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8412E-BC2E-4F99-9928-715AFC15E5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56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different color</a:t>
            </a:r>
            <a:r>
              <a:rPr lang="en-US" baseline="0" dirty="0" smtClean="0"/>
              <a:t> scale is used to accentuate the difference between smaller values.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8412E-BC2E-4F99-9928-715AFC15E5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08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F72F-6A94-4648-9E5C-5E765498040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EFF4-394C-4023-B12C-80FFDD5A7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1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F72F-6A94-4648-9E5C-5E765498040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EFF4-394C-4023-B12C-80FFDD5A7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2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F72F-6A94-4648-9E5C-5E765498040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EFF4-394C-4023-B12C-80FFDD5A7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0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F72F-6A94-4648-9E5C-5E765498040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EFF4-394C-4023-B12C-80FFDD5A7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5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F72F-6A94-4648-9E5C-5E765498040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EFF4-394C-4023-B12C-80FFDD5A7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8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F72F-6A94-4648-9E5C-5E765498040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EFF4-394C-4023-B12C-80FFDD5A7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4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F72F-6A94-4648-9E5C-5E765498040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EFF4-394C-4023-B12C-80FFDD5A7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F72F-6A94-4648-9E5C-5E765498040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EFF4-394C-4023-B12C-80FFDD5A7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0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F72F-6A94-4648-9E5C-5E765498040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EFF4-394C-4023-B12C-80FFDD5A7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F72F-6A94-4648-9E5C-5E765498040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EFF4-394C-4023-B12C-80FFDD5A7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F72F-6A94-4648-9E5C-5E765498040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EFF4-394C-4023-B12C-80FFDD5A7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1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AF72F-6A94-4648-9E5C-5E765498040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5EFF4-394C-4023-B12C-80FFDD5A7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5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929" y="619432"/>
            <a:ext cx="101763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Tendency to select rocks from the categories where they lack knowledge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Grid Location (shift)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Tendency to repeatedly select rocks from the same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9301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965538" y="164387"/>
            <a:ext cx="7326871" cy="6531234"/>
            <a:chOff x="1489466" y="236306"/>
            <a:chExt cx="7326871" cy="6531234"/>
          </a:xfrm>
        </p:grpSpPr>
        <p:sp>
          <p:nvSpPr>
            <p:cNvPr id="6" name="TextBox 5"/>
            <p:cNvSpPr txBox="1"/>
            <p:nvPr/>
          </p:nvSpPr>
          <p:spPr>
            <a:xfrm>
              <a:off x="3051425" y="236306"/>
              <a:ext cx="1849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Lowest category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28864" y="236306"/>
              <a:ext cx="2695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Lowest three categories</a:t>
              </a:r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489466" y="605638"/>
              <a:ext cx="7326871" cy="6161902"/>
              <a:chOff x="1396999" y="679623"/>
              <a:chExt cx="7326871" cy="6161902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1520" y="679623"/>
                <a:ext cx="3239530" cy="3239530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5551" y="679623"/>
                <a:ext cx="3128319" cy="3239530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6761" y="3919153"/>
                <a:ext cx="2905898" cy="2905898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1520" y="3902678"/>
                <a:ext cx="3239530" cy="2938847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1433580" y="1479478"/>
                <a:ext cx="461665" cy="122262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dirty="0" smtClean="0"/>
                  <a:t>Mid Blocks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396999" y="4642208"/>
                <a:ext cx="461665" cy="122262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dirty="0" smtClean="0"/>
                  <a:t>Full Blocks</a:t>
                </a:r>
                <a:endParaRPr lang="en-US" dirty="0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06446" y="286411"/>
            <a:ext cx="4928307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How to compute x value: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1. compute the d-primes for each category in test blocks 1-8,</a:t>
            </a:r>
          </a:p>
          <a:p>
            <a:r>
              <a:rPr lang="en-US" dirty="0"/>
              <a:t>d’(A) = </a:t>
            </a:r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dirty="0" err="1"/>
              <a:t>resp</a:t>
            </a:r>
            <a:r>
              <a:rPr lang="en-US" dirty="0"/>
              <a:t> = A| cat = A) – </a:t>
            </a:r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dirty="0" err="1"/>
              <a:t>resp</a:t>
            </a:r>
            <a:r>
              <a:rPr lang="en-US" dirty="0"/>
              <a:t> = A| cat != A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2. compute the mean proportions of the rocks selected over training blocks 2-9/4-6 that are from the categories with the lowest 1/3 d </a:t>
            </a:r>
            <a:r>
              <a:rPr lang="en-US" dirty="0" smtClean="0"/>
              <a:t>primes in the prior test block </a:t>
            </a:r>
            <a:r>
              <a:rPr lang="en-US" dirty="0"/>
              <a:t>(least well-learned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34537" y="4769413"/>
            <a:ext cx="366758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How to compute y value: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1. </a:t>
            </a:r>
            <a:r>
              <a:rPr lang="en-US" dirty="0" smtClean="0"/>
              <a:t>Average the overall proportions of correct responses over the last 3 test blocks.</a:t>
            </a:r>
          </a:p>
        </p:txBody>
      </p:sp>
    </p:spTree>
    <p:extLst>
      <p:ext uri="{BB962C8B-B14F-4D97-AF65-F5344CB8AC3E}">
        <p14:creationId xmlns:p14="http://schemas.microsoft.com/office/powerpoint/2010/main" val="347628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275"/>
            <a:ext cx="1219200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2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275"/>
            <a:ext cx="1219200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3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965956" y="1422949"/>
            <a:ext cx="498246" cy="4385355"/>
            <a:chOff x="1396999" y="1479478"/>
            <a:chExt cx="498246" cy="4385355"/>
          </a:xfrm>
        </p:grpSpPr>
        <p:sp>
          <p:nvSpPr>
            <p:cNvPr id="8" name="TextBox 7"/>
            <p:cNvSpPr txBox="1"/>
            <p:nvPr/>
          </p:nvSpPr>
          <p:spPr>
            <a:xfrm>
              <a:off x="1433580" y="1479478"/>
              <a:ext cx="461665" cy="122262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dirty="0" smtClean="0"/>
                <a:t>Mid Blocks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96999" y="4642208"/>
              <a:ext cx="461665" cy="122262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dirty="0" smtClean="0"/>
                <a:t>Full Blocks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34537" y="613317"/>
            <a:ext cx="366758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How to compute x value: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1. </a:t>
            </a:r>
            <a:r>
              <a:rPr lang="en-US" dirty="0" smtClean="0"/>
              <a:t>compute </a:t>
            </a:r>
            <a:r>
              <a:rPr lang="en-US" dirty="0"/>
              <a:t>the Euclidean distances between the grid locations of the rock </a:t>
            </a:r>
            <a:r>
              <a:rPr lang="en-US" dirty="0" smtClean="0"/>
              <a:t>selected on </a:t>
            </a:r>
            <a:r>
              <a:rPr lang="en-US" dirty="0"/>
              <a:t>all adjacent training trials</a:t>
            </a:r>
          </a:p>
          <a:p>
            <a:r>
              <a:rPr lang="en-US" dirty="0"/>
              <a:t>2. </a:t>
            </a:r>
            <a:r>
              <a:rPr lang="en-US" dirty="0" smtClean="0"/>
              <a:t>average </a:t>
            </a:r>
            <a:r>
              <a:rPr lang="en-US" dirty="0"/>
              <a:t>the </a:t>
            </a:r>
            <a:r>
              <a:rPr lang="en-US" dirty="0" smtClean="0"/>
              <a:t>trial-level distances </a:t>
            </a:r>
            <a:r>
              <a:rPr lang="en-US" dirty="0"/>
              <a:t>over blocks 1-9 or blocks 4-6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34537" y="4769413"/>
            <a:ext cx="366758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How to compute y value: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1. </a:t>
            </a:r>
            <a:r>
              <a:rPr lang="en-US" dirty="0" smtClean="0"/>
              <a:t>Average the overall proportions of correct responses over the last 3 test blocks.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620" y="3565023"/>
            <a:ext cx="3564096" cy="33182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777" y="21688"/>
            <a:ext cx="3593939" cy="359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7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95274"/>
            <a:ext cx="12766395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52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965956" y="1422949"/>
            <a:ext cx="498246" cy="4385355"/>
            <a:chOff x="1396999" y="1479478"/>
            <a:chExt cx="498246" cy="4385355"/>
          </a:xfrm>
        </p:grpSpPr>
        <p:sp>
          <p:nvSpPr>
            <p:cNvPr id="8" name="TextBox 7"/>
            <p:cNvSpPr txBox="1"/>
            <p:nvPr/>
          </p:nvSpPr>
          <p:spPr>
            <a:xfrm>
              <a:off x="1433580" y="1479478"/>
              <a:ext cx="461665" cy="122262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dirty="0" smtClean="0"/>
                <a:t>Mid Blocks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96999" y="4642208"/>
              <a:ext cx="461665" cy="122262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dirty="0" smtClean="0"/>
                <a:t>Full Blocks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34537" y="613317"/>
            <a:ext cx="366758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How to compute x value: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1. </a:t>
            </a:r>
            <a:r>
              <a:rPr lang="en-US" dirty="0" smtClean="0"/>
              <a:t>compute </a:t>
            </a:r>
            <a:r>
              <a:rPr lang="en-US" dirty="0"/>
              <a:t>the </a:t>
            </a:r>
            <a:r>
              <a:rPr lang="en-US" dirty="0" smtClean="0"/>
              <a:t>total number of trials in which a rock from the same category as in the last trial </a:t>
            </a:r>
            <a:r>
              <a:rPr lang="en-US" dirty="0"/>
              <a:t>is </a:t>
            </a:r>
            <a:r>
              <a:rPr lang="en-US" dirty="0" smtClean="0"/>
              <a:t>selected for each training block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smtClean="0"/>
              <a:t>average </a:t>
            </a:r>
            <a:r>
              <a:rPr lang="en-US" dirty="0"/>
              <a:t>the </a:t>
            </a:r>
            <a:r>
              <a:rPr lang="en-US" dirty="0" smtClean="0"/>
              <a:t>numbers of repeating trials </a:t>
            </a:r>
            <a:r>
              <a:rPr lang="en-US" dirty="0"/>
              <a:t>over blocks 1-9 or blocks 4-6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34537" y="4769413"/>
            <a:ext cx="366758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How to compute y value: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1. </a:t>
            </a:r>
            <a:r>
              <a:rPr lang="en-US" dirty="0" smtClean="0"/>
              <a:t>Average the overall proportions of correct responses over the last 3 test blocks.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496" y="3519118"/>
            <a:ext cx="3338881" cy="33388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496" y="91854"/>
            <a:ext cx="3628248" cy="362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85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275"/>
            <a:ext cx="1219200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925975" y="157756"/>
            <a:ext cx="6595364" cy="6508483"/>
            <a:chOff x="937550" y="331375"/>
            <a:chExt cx="6595364" cy="650848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1343" y="899887"/>
              <a:ext cx="2917371" cy="2917371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1343" y="3817258"/>
              <a:ext cx="3022600" cy="30226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8714" y="3788229"/>
              <a:ext cx="3051629" cy="305162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8714" y="693058"/>
              <a:ext cx="3124200" cy="31242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522294" y="331375"/>
              <a:ext cx="960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Sum FA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90465" y="331375"/>
              <a:ext cx="960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Max FA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37550" y="1855073"/>
              <a:ext cx="461665" cy="100699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dirty="0" smtClean="0"/>
                <a:t>Lowest 1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37550" y="4825059"/>
              <a:ext cx="461665" cy="100699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dirty="0" smtClean="0"/>
                <a:t>Lowest 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62691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547</Words>
  <Application>Microsoft Office PowerPoint</Application>
  <PresentationFormat>Widescreen</PresentationFormat>
  <Paragraphs>64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Indiana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mingjia hu</dc:creator>
  <cp:lastModifiedBy>mingjia hu</cp:lastModifiedBy>
  <cp:revision>22</cp:revision>
  <dcterms:created xsi:type="dcterms:W3CDTF">2024-03-21T20:37:40Z</dcterms:created>
  <dcterms:modified xsi:type="dcterms:W3CDTF">2025-04-21T05:58:00Z</dcterms:modified>
</cp:coreProperties>
</file>