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3" r:id="rId2"/>
    <p:sldId id="257" r:id="rId3"/>
    <p:sldId id="291" r:id="rId4"/>
    <p:sldId id="292" r:id="rId5"/>
    <p:sldId id="286" r:id="rId6"/>
    <p:sldId id="261" r:id="rId7"/>
    <p:sldId id="288" r:id="rId8"/>
    <p:sldId id="295" r:id="rId9"/>
    <p:sldId id="280" r:id="rId10"/>
    <p:sldId id="290" r:id="rId11"/>
    <p:sldId id="281" r:id="rId12"/>
    <p:sldId id="282" r:id="rId13"/>
    <p:sldId id="289" r:id="rId14"/>
    <p:sldId id="287" r:id="rId15"/>
    <p:sldId id="284" r:id="rId16"/>
    <p:sldId id="283"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93" autoAdjust="0"/>
    <p:restoredTop sz="81414" autoAdjust="0"/>
  </p:normalViewPr>
  <p:slideViewPr>
    <p:cSldViewPr snapToGrid="0">
      <p:cViewPr varScale="1">
        <p:scale>
          <a:sx n="56" d="100"/>
          <a:sy n="56" d="100"/>
        </p:scale>
        <p:origin x="7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2C534-A1B0-4779-84F8-19378AA25F4D}"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8F6B-46D6-44BB-9607-0080F3DFF59F}" type="slidenum">
              <a:rPr lang="en-US" smtClean="0"/>
              <a:t>‹#›</a:t>
            </a:fld>
            <a:endParaRPr lang="en-US"/>
          </a:p>
        </p:txBody>
      </p:sp>
    </p:spTree>
    <p:extLst>
      <p:ext uri="{BB962C8B-B14F-4D97-AF65-F5344CB8AC3E}">
        <p14:creationId xmlns:p14="http://schemas.microsoft.com/office/powerpoint/2010/main" val="93633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a:t>
            </a:fld>
            <a:endParaRPr lang="en-US"/>
          </a:p>
        </p:txBody>
      </p:sp>
    </p:spTree>
    <p:extLst>
      <p:ext uri="{BB962C8B-B14F-4D97-AF65-F5344CB8AC3E}">
        <p14:creationId xmlns:p14="http://schemas.microsoft.com/office/powerpoint/2010/main" val="1599093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GCP/CCP</a:t>
            </a:r>
          </a:p>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12</a:t>
            </a:fld>
            <a:endParaRPr lang="en-US"/>
          </a:p>
        </p:txBody>
      </p:sp>
    </p:spTree>
    <p:extLst>
      <p:ext uri="{BB962C8B-B14F-4D97-AF65-F5344CB8AC3E}">
        <p14:creationId xmlns:p14="http://schemas.microsoft.com/office/powerpoint/2010/main" val="674267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GCP/CCP</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13</a:t>
            </a:fld>
            <a:endParaRPr lang="en-US"/>
          </a:p>
        </p:txBody>
      </p:sp>
    </p:spTree>
    <p:extLst>
      <p:ext uri="{BB962C8B-B14F-4D97-AF65-F5344CB8AC3E}">
        <p14:creationId xmlns:p14="http://schemas.microsoft.com/office/powerpoint/2010/main" val="3054151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17</a:t>
            </a:fld>
            <a:endParaRPr lang="en-US"/>
          </a:p>
        </p:txBody>
      </p:sp>
    </p:spTree>
    <p:extLst>
      <p:ext uri="{BB962C8B-B14F-4D97-AF65-F5344CB8AC3E}">
        <p14:creationId xmlns:p14="http://schemas.microsoft.com/office/powerpoint/2010/main" val="314877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Payment</a:t>
            </a:r>
            <a:r>
              <a:rPr lang="en-US" baseline="0" dirty="0" smtClean="0"/>
              <a:t> $8 + 4</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2</a:t>
            </a:fld>
            <a:endParaRPr lang="en-US"/>
          </a:p>
        </p:txBody>
      </p:sp>
    </p:spTree>
    <p:extLst>
      <p:ext uri="{BB962C8B-B14F-4D97-AF65-F5344CB8AC3E}">
        <p14:creationId xmlns:p14="http://schemas.microsoft.com/office/powerpoint/2010/main" val="200719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5</a:t>
            </a:fld>
            <a:endParaRPr lang="en-US"/>
          </a:p>
        </p:txBody>
      </p:sp>
    </p:spTree>
    <p:extLst>
      <p:ext uri="{BB962C8B-B14F-4D97-AF65-F5344CB8AC3E}">
        <p14:creationId xmlns:p14="http://schemas.microsoft.com/office/powerpoint/2010/main" val="97143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GCP/CCP</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6</a:t>
            </a:fld>
            <a:endParaRPr lang="en-US"/>
          </a:p>
        </p:txBody>
      </p:sp>
    </p:spTree>
    <p:extLst>
      <p:ext uri="{BB962C8B-B14F-4D97-AF65-F5344CB8AC3E}">
        <p14:creationId xmlns:p14="http://schemas.microsoft.com/office/powerpoint/2010/main" val="25742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GEE/GEA</a:t>
            </a:r>
          </a:p>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7</a:t>
            </a:fld>
            <a:endParaRPr lang="en-US"/>
          </a:p>
        </p:txBody>
      </p:sp>
    </p:spTree>
    <p:extLst>
      <p:ext uri="{BB962C8B-B14F-4D97-AF65-F5344CB8AC3E}">
        <p14:creationId xmlns:p14="http://schemas.microsoft.com/office/powerpoint/2010/main" val="416829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GEE/GEA</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8</a:t>
            </a:fld>
            <a:endParaRPr lang="en-US"/>
          </a:p>
        </p:txBody>
      </p:sp>
    </p:spTree>
    <p:extLst>
      <p:ext uri="{BB962C8B-B14F-4D97-AF65-F5344CB8AC3E}">
        <p14:creationId xmlns:p14="http://schemas.microsoft.com/office/powerpoint/2010/main" val="401847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CCP</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9</a:t>
            </a:fld>
            <a:endParaRPr lang="en-US"/>
          </a:p>
        </p:txBody>
      </p:sp>
    </p:spTree>
    <p:extLst>
      <p:ext uri="{BB962C8B-B14F-4D97-AF65-F5344CB8AC3E}">
        <p14:creationId xmlns:p14="http://schemas.microsoft.com/office/powerpoint/2010/main" val="168364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GCP</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10</a:t>
            </a:fld>
            <a:endParaRPr lang="en-US"/>
          </a:p>
        </p:txBody>
      </p:sp>
    </p:spTree>
    <p:extLst>
      <p:ext uri="{BB962C8B-B14F-4D97-AF65-F5344CB8AC3E}">
        <p14:creationId xmlns:p14="http://schemas.microsoft.com/office/powerpoint/2010/main" val="1157495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GCP/CCP</a:t>
            </a:r>
          </a:p>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11</a:t>
            </a:fld>
            <a:endParaRPr lang="en-US"/>
          </a:p>
        </p:txBody>
      </p:sp>
    </p:spTree>
    <p:extLst>
      <p:ext uri="{BB962C8B-B14F-4D97-AF65-F5344CB8AC3E}">
        <p14:creationId xmlns:p14="http://schemas.microsoft.com/office/powerpoint/2010/main" val="166871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2D06-143A-2D84-9F95-2400BE72C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903C36-8AC4-3127-091A-CFFBA5A38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DB174-02A6-A33D-702A-68F758FA2B8C}"/>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5" name="Footer Placeholder 4">
            <a:extLst>
              <a:ext uri="{FF2B5EF4-FFF2-40B4-BE49-F238E27FC236}">
                <a16:creationId xmlns:a16="http://schemas.microsoft.com/office/drawing/2014/main" id="{BEECC17A-60AE-5CA2-CBE0-578AABE8D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F6362-E2E1-F156-A2AB-95D764B7396F}"/>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400700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F07A-C21A-8763-98B7-0B38A6BA8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E4E15D-3623-A7D8-1591-D361F60C5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657B-91C4-2E4C-9C96-8671CF81BE96}"/>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5" name="Footer Placeholder 4">
            <a:extLst>
              <a:ext uri="{FF2B5EF4-FFF2-40B4-BE49-F238E27FC236}">
                <a16:creationId xmlns:a16="http://schemas.microsoft.com/office/drawing/2014/main" id="{C6F2A7C1-73CF-B1ED-39B5-4EE4C725E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34B90-C35A-FD8B-FFD3-2352C9DBAAC8}"/>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117108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19C86-86C3-5190-78DD-0B5FCEDDC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157B2-7FDA-1AF0-F1A4-B21302C6A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D18DD-067A-3606-E89A-CA5DD76FA233}"/>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5" name="Footer Placeholder 4">
            <a:extLst>
              <a:ext uri="{FF2B5EF4-FFF2-40B4-BE49-F238E27FC236}">
                <a16:creationId xmlns:a16="http://schemas.microsoft.com/office/drawing/2014/main" id="{0D4DF4B5-FF4D-748A-AE1C-7D3484671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37148-757C-A0AD-1CAE-BEA7DEFD4075}"/>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5795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DB50-DFE0-D594-ADF1-CCE424EC0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6B7F-C6AB-117D-FB46-94E597A16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B1F3E-A3FE-1096-009B-D9833BAB7A6A}"/>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5" name="Footer Placeholder 4">
            <a:extLst>
              <a:ext uri="{FF2B5EF4-FFF2-40B4-BE49-F238E27FC236}">
                <a16:creationId xmlns:a16="http://schemas.microsoft.com/office/drawing/2014/main" id="{267612B4-337F-C5C1-712E-E780BCA7D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644E1-DC18-699E-E783-E83A1C7491B1}"/>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86247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1744-7790-DAE7-A600-8973C01E7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9AB0A2-C723-4464-5A2B-DFFE3193E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D5BA4-2EA2-CED6-22D7-1B5970A8337C}"/>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5" name="Footer Placeholder 4">
            <a:extLst>
              <a:ext uri="{FF2B5EF4-FFF2-40B4-BE49-F238E27FC236}">
                <a16:creationId xmlns:a16="http://schemas.microsoft.com/office/drawing/2014/main" id="{A830FFB0-F6DF-FEE8-B11B-6E4211D94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5EF5C-6B51-0165-88F6-C502BED58AFC}"/>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55867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E1A2-D108-DDF3-F091-E50527A8B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B33D5-669F-04FC-7D22-44F944C921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9D999-7D65-6E8F-D47B-C8BA0AF7B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905C1-BB32-1D03-A899-7EE32734415D}"/>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6" name="Footer Placeholder 5">
            <a:extLst>
              <a:ext uri="{FF2B5EF4-FFF2-40B4-BE49-F238E27FC236}">
                <a16:creationId xmlns:a16="http://schemas.microsoft.com/office/drawing/2014/main" id="{FB9934F5-0A8A-DE4E-A509-6AE8B8A8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4239E-E802-F941-815E-4F7785C31E47}"/>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12061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B0E6-7711-4747-3F85-C903C6199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220B8-6C6D-1886-F7C5-5F089F67F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35D74-D087-7A88-2355-2ACC87F71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DD27C5-C082-0028-C298-F3E93E979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F2DBF-F23E-2A24-27CC-8B48A46EE2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71AADD-2A03-A85C-675C-423B2A8D7E20}"/>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8" name="Footer Placeholder 7">
            <a:extLst>
              <a:ext uri="{FF2B5EF4-FFF2-40B4-BE49-F238E27FC236}">
                <a16:creationId xmlns:a16="http://schemas.microsoft.com/office/drawing/2014/main" id="{54FEB5F5-3BC4-1C47-9F12-43728E2F8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99462E-1B24-9DF3-9424-2155B04D8095}"/>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98021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D585-904F-66AB-CA09-E08D6E5F0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44129D-D6CF-8BD5-56B1-01128489C454}"/>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4" name="Footer Placeholder 3">
            <a:extLst>
              <a:ext uri="{FF2B5EF4-FFF2-40B4-BE49-F238E27FC236}">
                <a16:creationId xmlns:a16="http://schemas.microsoft.com/office/drawing/2014/main" id="{C6C5A9B5-A2AC-E2A4-8288-008831D4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F28EAE-2DCF-2D68-B45B-5DE2529BDDFE}"/>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96448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1F0EC-D155-A5CA-7E99-95E19CF95EDE}"/>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3" name="Footer Placeholder 2">
            <a:extLst>
              <a:ext uri="{FF2B5EF4-FFF2-40B4-BE49-F238E27FC236}">
                <a16:creationId xmlns:a16="http://schemas.microsoft.com/office/drawing/2014/main" id="{38BB9D3A-1571-B66B-3E6B-B2EFFC79B3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DD2BB4-918A-37E2-C11F-E2D159364B3D}"/>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56334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193A-5B98-1037-A7ED-5A8164DDF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B956D-F6D8-9C9E-795B-0C6F7BDC0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63CF24-8CF3-FB31-00E4-BB5EAD689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97616-590E-2B12-359F-546993211067}"/>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6" name="Footer Placeholder 5">
            <a:extLst>
              <a:ext uri="{FF2B5EF4-FFF2-40B4-BE49-F238E27FC236}">
                <a16:creationId xmlns:a16="http://schemas.microsoft.com/office/drawing/2014/main" id="{9ACA8E60-F707-5027-2DB4-C18ED3AEF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85AE4-34E3-311D-B4C8-423216725CEC}"/>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35359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6AC5-C92B-D1EE-7CAB-80BDF6CB4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C71C2C-F7F4-BEFD-4B6B-A889ADCF8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69403-2EB1-9253-68DB-D7AFF59F6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A9790-9688-28AB-942D-DF35338E207B}"/>
              </a:ext>
            </a:extLst>
          </p:cNvPr>
          <p:cNvSpPr>
            <a:spLocks noGrp="1"/>
          </p:cNvSpPr>
          <p:nvPr>
            <p:ph type="dt" sz="half" idx="10"/>
          </p:nvPr>
        </p:nvSpPr>
        <p:spPr/>
        <p:txBody>
          <a:bodyPr/>
          <a:lstStyle/>
          <a:p>
            <a:fld id="{1C7C3700-BAEF-423D-B936-BADF67E3BCE1}" type="datetimeFigureOut">
              <a:rPr lang="en-US" smtClean="0"/>
              <a:t>3/19/2025</a:t>
            </a:fld>
            <a:endParaRPr lang="en-US"/>
          </a:p>
        </p:txBody>
      </p:sp>
      <p:sp>
        <p:nvSpPr>
          <p:cNvPr id="6" name="Footer Placeholder 5">
            <a:extLst>
              <a:ext uri="{FF2B5EF4-FFF2-40B4-BE49-F238E27FC236}">
                <a16:creationId xmlns:a16="http://schemas.microsoft.com/office/drawing/2014/main" id="{5D1C8613-FE65-FD82-86EC-C9B1A9AAC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FE6D8-B36C-FA0A-664D-B1CCE4D8D367}"/>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48410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919FB-68C2-347D-B9B6-906A86FD6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2E010-9721-51E3-7B99-F1D64ACB6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7B564-5157-2A39-7477-8680888A2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C3700-BAEF-423D-B936-BADF67E3BCE1}" type="datetimeFigureOut">
              <a:rPr lang="en-US" smtClean="0"/>
              <a:t>3/19/2025</a:t>
            </a:fld>
            <a:endParaRPr lang="en-US"/>
          </a:p>
        </p:txBody>
      </p:sp>
      <p:sp>
        <p:nvSpPr>
          <p:cNvPr id="5" name="Footer Placeholder 4">
            <a:extLst>
              <a:ext uri="{FF2B5EF4-FFF2-40B4-BE49-F238E27FC236}">
                <a16:creationId xmlns:a16="http://schemas.microsoft.com/office/drawing/2014/main" id="{A742A64F-14B0-71A1-D84D-0F618267A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5840E-7A95-5A42-584D-9FED7DF07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43C5B-94C5-41F9-8460-1C8501611477}" type="slidenum">
              <a:rPr lang="en-US" smtClean="0"/>
              <a:t>‹#›</a:t>
            </a:fld>
            <a:endParaRPr lang="en-US"/>
          </a:p>
        </p:txBody>
      </p:sp>
    </p:spTree>
    <p:extLst>
      <p:ext uri="{BB962C8B-B14F-4D97-AF65-F5344CB8AC3E}">
        <p14:creationId xmlns:p14="http://schemas.microsoft.com/office/powerpoint/2010/main" val="270570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1437030"/>
            <a:ext cx="8537378" cy="452431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Welcome!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Thank you for participating in our experiment!</a:t>
            </a:r>
          </a:p>
          <a:p>
            <a:pPr algn="ctr"/>
            <a:endParaRPr lang="en-US" dirty="0">
              <a:latin typeface="Courier New" panose="02070309020205020404" pitchFamily="49" charset="0"/>
              <a:cs typeface="Courier New" panose="02070309020205020404" pitchFamily="49" charset="0"/>
            </a:endParaRPr>
          </a:p>
          <a:p>
            <a:pPr algn="ctr"/>
            <a:r>
              <a:rPr lang="en-US" b="1" dirty="0">
                <a:solidFill>
                  <a:srgbClr val="FF0000"/>
                </a:solidFill>
                <a:latin typeface="Courier New" panose="02070309020205020404" pitchFamily="49" charset="0"/>
                <a:cs typeface="Courier New" panose="02070309020205020404" pitchFamily="49" charset="0"/>
              </a:rPr>
              <a:t>IMPORTANT: YOU MUST STAY IN FULL SCREEN MODE </a:t>
            </a:r>
            <a:r>
              <a:rPr lang="en-US" b="1" dirty="0" smtClean="0">
                <a:solidFill>
                  <a:srgbClr val="FF0000"/>
                </a:solidFill>
                <a:latin typeface="Courier New" panose="02070309020205020404" pitchFamily="49" charset="0"/>
                <a:cs typeface="Courier New" panose="02070309020205020404" pitchFamily="49" charset="0"/>
              </a:rPr>
              <a:t>FOR THE ENTIRE EXPERIMENT OR YOU WILL NOT BE PAID</a:t>
            </a:r>
            <a:endParaRPr lang="en-US" b="1" dirty="0">
              <a:solidFill>
                <a:srgbClr val="FF0000"/>
              </a:solidFill>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Your browser is now in full screen mode</a:t>
            </a:r>
            <a:r>
              <a:rPr lang="en-US" dirty="0" smtClean="0">
                <a:latin typeface="Courier New" panose="02070309020205020404" pitchFamily="49" charset="0"/>
                <a:cs typeface="Courier New" panose="02070309020205020404" pitchFamily="49" charset="0"/>
              </a:rPr>
              <a:t>.</a:t>
            </a:r>
          </a:p>
          <a:p>
            <a:pPr algn="ct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If you leave full screen </a:t>
            </a:r>
            <a:r>
              <a:rPr lang="en-US" dirty="0" smtClean="0">
                <a:latin typeface="Courier New" panose="02070309020205020404" pitchFamily="49" charset="0"/>
                <a:cs typeface="Courier New" panose="02070309020205020404" pitchFamily="49" charset="0"/>
              </a:rPr>
              <a:t>mode for any reason, </a:t>
            </a:r>
            <a:r>
              <a:rPr lang="en-US" dirty="0">
                <a:latin typeface="Courier New" panose="02070309020205020404" pitchFamily="49" charset="0"/>
                <a:cs typeface="Courier New" panose="02070309020205020404" pitchFamily="49" charset="0"/>
              </a:rPr>
              <a:t>you will exit the experiment, and you will return to Prolific without payment. Please remain in full screen mode for the whole experiment, which will take approximately </a:t>
            </a:r>
            <a:r>
              <a:rPr lang="en-US" dirty="0" smtClean="0">
                <a:latin typeface="Courier New" panose="02070309020205020404" pitchFamily="49" charset="0"/>
                <a:cs typeface="Courier New" panose="02070309020205020404" pitchFamily="49" charset="0"/>
              </a:rPr>
              <a:t>40-50 </a:t>
            </a:r>
            <a:r>
              <a:rPr lang="en-US" dirty="0">
                <a:latin typeface="Courier New" panose="02070309020205020404" pitchFamily="49" charset="0"/>
                <a:cs typeface="Courier New" panose="02070309020205020404" pitchFamily="49" charset="0"/>
              </a:rPr>
              <a:t>minutes.</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3715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BE5C75-6703-1295-1ED2-A6F022C6E479}"/>
              </a:ext>
            </a:extLst>
          </p:cNvPr>
          <p:cNvSpPr txBox="1"/>
          <p:nvPr/>
        </p:nvSpPr>
        <p:spPr>
          <a:xfrm>
            <a:off x="1711125" y="1171150"/>
            <a:ext cx="9541081" cy="4247317"/>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The second part of the training block will select two rock types that may be difficult for you. You </a:t>
            </a:r>
            <a:r>
              <a:rPr lang="en-US" dirty="0" smtClean="0">
                <a:latin typeface="Courier New" panose="02070309020205020404" pitchFamily="49" charset="0"/>
                <a:cs typeface="Courier New" panose="02070309020205020404" pitchFamily="49" charset="0"/>
              </a:rPr>
              <a:t>may click the “next” button to proceed to the next page</a:t>
            </a: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rotWithShape="1">
          <a:blip r:embed="rId3"/>
          <a:srcRect b="38893"/>
          <a:stretch/>
        </p:blipFill>
        <p:spPr>
          <a:xfrm>
            <a:off x="1761496" y="2541274"/>
            <a:ext cx="8887139" cy="2222073"/>
          </a:xfrm>
          <a:prstGeom prst="rect">
            <a:avLst/>
          </a:prstGeom>
        </p:spPr>
      </p:pic>
    </p:spTree>
    <p:extLst>
      <p:ext uri="{BB962C8B-B14F-4D97-AF65-F5344CB8AC3E}">
        <p14:creationId xmlns:p14="http://schemas.microsoft.com/office/powerpoint/2010/main" val="391698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3510" y="1457236"/>
            <a:ext cx="9490710" cy="2585323"/>
          </a:xfrm>
          <a:prstGeom prst="rect">
            <a:avLst/>
          </a:prstGeom>
        </p:spPr>
        <p:txBody>
          <a:bodyPr wrap="square">
            <a:spAutoFit/>
          </a:bodyPr>
          <a:lstStyle/>
          <a:p>
            <a:pPr algn="ctr"/>
            <a:r>
              <a:rPr lang="en-US" dirty="0">
                <a:latin typeface="Courier New" panose="02070309020205020404" pitchFamily="49" charset="0"/>
                <a:cs typeface="Courier New" panose="02070309020205020404" pitchFamily="49" charset="0"/>
              </a:rPr>
              <a:t>After you make your selections, the computer will show you all the examples from the two rock categories you selected, side by side.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Please take your time to observe all the examples and think about how you can tell the two rock types apart.</a:t>
            </a:r>
          </a:p>
          <a:p>
            <a:pPr algn="ctr"/>
            <a:endParaRPr lang="en-US" dirty="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After a few seconds, a “next” button will appear at the bottom of the screen. You may click on it to enter the page where you can type in your descriptions for each rock type. </a:t>
            </a:r>
            <a:endParaRPr lang="en-US" dirty="0">
              <a:latin typeface="Courier New" panose="02070309020205020404" pitchFamily="49" charset="0"/>
              <a:cs typeface="Courier New" panose="02070309020205020404" pitchFamily="49" charset="0"/>
            </a:endParaRPr>
          </a:p>
        </p:txBody>
      </p:sp>
      <p:grpSp>
        <p:nvGrpSpPr>
          <p:cNvPr id="9" name="Group 8"/>
          <p:cNvGrpSpPr/>
          <p:nvPr/>
        </p:nvGrpSpPr>
        <p:grpSpPr>
          <a:xfrm>
            <a:off x="558269" y="2318348"/>
            <a:ext cx="11907312" cy="4079490"/>
            <a:chOff x="558269" y="2318348"/>
            <a:chExt cx="11907312" cy="4079490"/>
          </a:xfrm>
        </p:grpSpPr>
        <p:grpSp>
          <p:nvGrpSpPr>
            <p:cNvPr id="7" name="Group 6"/>
            <p:cNvGrpSpPr/>
            <p:nvPr/>
          </p:nvGrpSpPr>
          <p:grpSpPr>
            <a:xfrm>
              <a:off x="558269" y="3460622"/>
              <a:ext cx="11907312" cy="2937216"/>
              <a:chOff x="403054" y="5030633"/>
              <a:chExt cx="10018080" cy="2174678"/>
            </a:xfrm>
          </p:grpSpPr>
          <p:grpSp>
            <p:nvGrpSpPr>
              <p:cNvPr id="5" name="Group 4"/>
              <p:cNvGrpSpPr/>
              <p:nvPr/>
            </p:nvGrpSpPr>
            <p:grpSpPr>
              <a:xfrm>
                <a:off x="1710898" y="5030633"/>
                <a:ext cx="8710236" cy="2174678"/>
                <a:chOff x="76832" y="3057900"/>
                <a:chExt cx="8710236" cy="2174678"/>
              </a:xfrm>
            </p:grpSpPr>
            <p:pic>
              <p:nvPicPr>
                <p:cNvPr id="3" name="Picture 2"/>
                <p:cNvPicPr>
                  <a:picLocks noChangeAspect="1"/>
                </p:cNvPicPr>
                <p:nvPr/>
              </p:nvPicPr>
              <p:blipFill rotWithShape="1">
                <a:blip r:embed="rId3"/>
                <a:srcRect t="48120" b="26580"/>
                <a:stretch/>
              </p:blipFill>
              <p:spPr>
                <a:xfrm>
                  <a:off x="76832" y="3057900"/>
                  <a:ext cx="7248525" cy="1481666"/>
                </a:xfrm>
                <a:prstGeom prst="rect">
                  <a:avLst/>
                </a:prstGeom>
              </p:spPr>
            </p:pic>
            <p:pic>
              <p:nvPicPr>
                <p:cNvPr id="4" name="Picture 3"/>
                <p:cNvPicPr>
                  <a:picLocks noChangeAspect="1"/>
                </p:cNvPicPr>
                <p:nvPr/>
              </p:nvPicPr>
              <p:blipFill rotWithShape="1">
                <a:blip r:embed="rId3"/>
                <a:srcRect b="76333"/>
                <a:stretch/>
              </p:blipFill>
              <p:spPr>
                <a:xfrm>
                  <a:off x="1538543" y="3846554"/>
                  <a:ext cx="7248525" cy="1386024"/>
                </a:xfrm>
                <a:prstGeom prst="rect">
                  <a:avLst/>
                </a:prstGeom>
              </p:spPr>
            </p:pic>
          </p:grpSp>
          <p:sp>
            <p:nvSpPr>
              <p:cNvPr id="6" name="Rectangle 5"/>
              <p:cNvSpPr/>
              <p:nvPr/>
            </p:nvSpPr>
            <p:spPr>
              <a:xfrm>
                <a:off x="403054" y="6578772"/>
                <a:ext cx="7248525" cy="297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rot="1708083">
              <a:off x="3459321" y="2318348"/>
              <a:ext cx="5922329" cy="1938992"/>
            </a:xfrm>
            <a:prstGeom prst="rect">
              <a:avLst/>
            </a:prstGeom>
            <a:noFill/>
          </p:spPr>
          <p:txBody>
            <a:bodyPr wrap="square" lIns="91440" tIns="45720" rIns="91440" bIns="45720">
              <a:spAutoFit/>
            </a:bodyPr>
            <a:lstStyle/>
            <a:p>
              <a:pPr algn="ctr"/>
              <a:r>
                <a:rPr lang="en-US" sz="6000" b="1" cap="none" spc="0" dirty="0" smtClean="0">
                  <a:ln w="0"/>
                  <a:solidFill>
                    <a:schemeClr val="tx1">
                      <a:alpha val="27000"/>
                    </a:schemeClr>
                  </a:solidFill>
                </a:rPr>
                <a:t>For illustration purpose</a:t>
              </a:r>
            </a:p>
          </p:txBody>
        </p:sp>
      </p:grpSp>
    </p:spTree>
    <p:extLst>
      <p:ext uri="{BB962C8B-B14F-4D97-AF65-F5344CB8AC3E}">
        <p14:creationId xmlns:p14="http://schemas.microsoft.com/office/powerpoint/2010/main" val="422955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0146" y="451396"/>
            <a:ext cx="9255444" cy="369332"/>
          </a:xfrm>
          <a:prstGeom prst="rect">
            <a:avLst/>
          </a:prstGeom>
        </p:spPr>
        <p:txBody>
          <a:bodyPr wrap="square">
            <a:spAutoFit/>
          </a:bodyPr>
          <a:lstStyle/>
          <a:p>
            <a:pPr algn="ctr"/>
            <a:r>
              <a:rPr lang="en-US" dirty="0" smtClean="0">
                <a:latin typeface="Courier New" panose="02070309020205020404" pitchFamily="49" charset="0"/>
                <a:cs typeface="Courier New" panose="02070309020205020404" pitchFamily="49" charset="0"/>
              </a:rPr>
              <a:t>An example description for gneiss and </a:t>
            </a:r>
            <a:r>
              <a:rPr lang="en-US" dirty="0" err="1" smtClean="0">
                <a:latin typeface="Courier New" panose="02070309020205020404" pitchFamily="49" charset="0"/>
                <a:cs typeface="Courier New" panose="02070309020205020404" pitchFamily="49" charset="0"/>
              </a:rPr>
              <a:t>migmatite</a:t>
            </a:r>
            <a:r>
              <a:rPr lang="en-US" dirty="0" smtClean="0">
                <a:latin typeface="Courier New" panose="02070309020205020404" pitchFamily="49" charset="0"/>
                <a:cs typeface="Courier New" panose="02070309020205020404" pitchFamily="49" charset="0"/>
              </a:rPr>
              <a:t> is shown below:</a:t>
            </a:r>
            <a:endParaRPr lang="en-US" dirty="0">
              <a:latin typeface="Courier New" panose="02070309020205020404" pitchFamily="49" charset="0"/>
              <a:cs typeface="Courier New" panose="02070309020205020404" pitchFamily="49" charset="0"/>
            </a:endParaRPr>
          </a:p>
        </p:txBody>
      </p:sp>
      <p:grpSp>
        <p:nvGrpSpPr>
          <p:cNvPr id="5" name="Group 4"/>
          <p:cNvGrpSpPr/>
          <p:nvPr/>
        </p:nvGrpSpPr>
        <p:grpSpPr>
          <a:xfrm>
            <a:off x="2183605" y="1161596"/>
            <a:ext cx="7643314" cy="5856424"/>
            <a:chOff x="2183605" y="1161596"/>
            <a:chExt cx="7643314" cy="5856424"/>
          </a:xfrm>
        </p:grpSpPr>
        <p:pic>
          <p:nvPicPr>
            <p:cNvPr id="2" name="Picture 1"/>
            <p:cNvPicPr>
              <a:picLocks noChangeAspect="1"/>
            </p:cNvPicPr>
            <p:nvPr/>
          </p:nvPicPr>
          <p:blipFill>
            <a:blip r:embed="rId3"/>
            <a:stretch>
              <a:fillRect/>
            </a:stretch>
          </p:blipFill>
          <p:spPr>
            <a:xfrm>
              <a:off x="2183605" y="1161596"/>
              <a:ext cx="7248525" cy="5856424"/>
            </a:xfrm>
            <a:prstGeom prst="rect">
              <a:avLst/>
            </a:prstGeom>
          </p:spPr>
        </p:pic>
        <p:sp>
          <p:nvSpPr>
            <p:cNvPr id="4" name="Rectangle 3"/>
            <p:cNvSpPr/>
            <p:nvPr/>
          </p:nvSpPr>
          <p:spPr>
            <a:xfrm rot="1708083">
              <a:off x="2183632" y="3751791"/>
              <a:ext cx="7643287" cy="1938992"/>
            </a:xfrm>
            <a:prstGeom prst="rect">
              <a:avLst/>
            </a:prstGeom>
            <a:noFill/>
          </p:spPr>
          <p:txBody>
            <a:bodyPr wrap="square" lIns="91440" tIns="45720" rIns="91440" bIns="45720">
              <a:spAutoFit/>
            </a:bodyPr>
            <a:lstStyle/>
            <a:p>
              <a:pPr algn="ctr"/>
              <a:r>
                <a:rPr lang="en-US" sz="6000" b="1" cap="none" spc="0" dirty="0" smtClean="0">
                  <a:ln w="0"/>
                  <a:solidFill>
                    <a:schemeClr val="tx1">
                      <a:alpha val="27000"/>
                    </a:schemeClr>
                  </a:solidFill>
                </a:rPr>
                <a:t>For illustration purpose</a:t>
              </a:r>
            </a:p>
            <a:p>
              <a:pPr algn="ctr"/>
              <a:r>
                <a:rPr lang="en-US" sz="6000" b="1" dirty="0" smtClean="0">
                  <a:ln w="0"/>
                  <a:solidFill>
                    <a:schemeClr val="tx1">
                      <a:alpha val="27000"/>
                    </a:schemeClr>
                  </a:solidFill>
                </a:rPr>
                <a:t>Not Editable</a:t>
              </a:r>
              <a:endParaRPr lang="en-US" sz="6000" b="1" cap="none" spc="0" dirty="0">
                <a:ln w="0"/>
                <a:solidFill>
                  <a:schemeClr val="tx1">
                    <a:alpha val="27000"/>
                  </a:schemeClr>
                </a:solidFill>
              </a:endParaRPr>
            </a:p>
          </p:txBody>
        </p:sp>
      </p:grpSp>
    </p:spTree>
    <p:extLst>
      <p:ext uri="{BB962C8B-B14F-4D97-AF65-F5344CB8AC3E}">
        <p14:creationId xmlns:p14="http://schemas.microsoft.com/office/powerpoint/2010/main" val="96633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821" y="2058383"/>
            <a:ext cx="10858498" cy="2862322"/>
          </a:xfrm>
          <a:prstGeom prst="rect">
            <a:avLst/>
          </a:prstGeom>
        </p:spPr>
        <p:txBody>
          <a:bodyPr wrap="square">
            <a:spAutoFit/>
          </a:bodyPr>
          <a:lstStyle/>
          <a:p>
            <a:pPr algn="ctr"/>
            <a:r>
              <a:rPr lang="en-US" dirty="0">
                <a:latin typeface="Courier New" panose="02070309020205020404" pitchFamily="49" charset="0"/>
                <a:cs typeface="Courier New" panose="02070309020205020404" pitchFamily="49" charset="0"/>
              </a:rPr>
              <a:t>After learning 3 pairs of rock categories in this way, you will be tested on what you have learned in a test phase. We will explain the rules for testing after you complete your first training phase.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Your goal is to learn to correctly classify the </a:t>
            </a:r>
            <a:r>
              <a:rPr lang="en-US" dirty="0" smtClean="0">
                <a:latin typeface="Courier New" panose="02070309020205020404" pitchFamily="49" charset="0"/>
                <a:cs typeface="Courier New" panose="02070309020205020404" pitchFamily="49" charset="0"/>
              </a:rPr>
              <a:t>rocks </a:t>
            </a:r>
            <a:r>
              <a:rPr lang="en-US" dirty="0">
                <a:latin typeface="Courier New" panose="02070309020205020404" pitchFamily="49" charset="0"/>
                <a:cs typeface="Courier New" panose="02070309020205020404" pitchFamily="49" charset="0"/>
              </a:rPr>
              <a:t>into as many of the </a:t>
            </a:r>
            <a:r>
              <a:rPr lang="en-US" dirty="0" smtClean="0">
                <a:latin typeface="Courier New" panose="02070309020205020404" pitchFamily="49" charset="0"/>
                <a:cs typeface="Courier New" panose="02070309020205020404" pitchFamily="49" charset="0"/>
              </a:rPr>
              <a:t>8 geological </a:t>
            </a:r>
            <a:r>
              <a:rPr lang="en-US" dirty="0">
                <a:latin typeface="Courier New" panose="02070309020205020404" pitchFamily="49" charset="0"/>
                <a:cs typeface="Courier New" panose="02070309020205020404" pitchFamily="49" charset="0"/>
              </a:rPr>
              <a:t>types </a:t>
            </a:r>
            <a:r>
              <a:rPr lang="en-US" dirty="0" smtClean="0">
                <a:latin typeface="Courier New" panose="02070309020205020404" pitchFamily="49" charset="0"/>
                <a:cs typeface="Courier New" panose="02070309020205020404" pitchFamily="49" charset="0"/>
              </a:rPr>
              <a:t>as </a:t>
            </a:r>
            <a:r>
              <a:rPr lang="en-US" dirty="0">
                <a:latin typeface="Courier New" panose="02070309020205020404" pitchFamily="49" charset="0"/>
                <a:cs typeface="Courier New" panose="02070309020205020404" pitchFamily="49" charset="0"/>
              </a:rPr>
              <a:t>you can during the TEST </a:t>
            </a:r>
            <a:r>
              <a:rPr lang="en-US" dirty="0" smtClean="0">
                <a:latin typeface="Courier New" panose="02070309020205020404" pitchFamily="49" charset="0"/>
                <a:cs typeface="Courier New" panose="02070309020205020404" pitchFamily="49" charset="0"/>
              </a:rPr>
              <a:t>phase.</a:t>
            </a: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TRAINING trials will help you test your knowledge and learn the rock categories; </a:t>
            </a:r>
            <a:r>
              <a:rPr lang="en-US" b="1" dirty="0">
                <a:solidFill>
                  <a:srgbClr val="FF0000"/>
                </a:solidFill>
                <a:latin typeface="Courier New" panose="02070309020205020404" pitchFamily="49" charset="0"/>
                <a:cs typeface="Courier New" panose="02070309020205020404" pitchFamily="49" charset="0"/>
              </a:rPr>
              <a:t>your performance during these TRAINING trials won't affect the bonus payment. </a:t>
            </a:r>
          </a:p>
        </p:txBody>
      </p:sp>
    </p:spTree>
    <p:extLst>
      <p:ext uri="{BB962C8B-B14F-4D97-AF65-F5344CB8AC3E}">
        <p14:creationId xmlns:p14="http://schemas.microsoft.com/office/powerpoint/2010/main" val="93511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3330" y="2729508"/>
            <a:ext cx="4514850" cy="769441"/>
          </a:xfrm>
          <a:prstGeom prst="rect">
            <a:avLst/>
          </a:prstGeom>
          <a:noFill/>
        </p:spPr>
        <p:txBody>
          <a:bodyPr wrap="square" rtlCol="0">
            <a:spAutoFit/>
          </a:bodyPr>
          <a:lstStyle/>
          <a:p>
            <a:r>
              <a:rPr lang="en-US" sz="4400" dirty="0" smtClean="0"/>
              <a:t>First training phase</a:t>
            </a:r>
            <a:endParaRPr lang="en-US" sz="4400" dirty="0"/>
          </a:p>
        </p:txBody>
      </p:sp>
    </p:spTree>
    <p:extLst>
      <p:ext uri="{BB962C8B-B14F-4D97-AF65-F5344CB8AC3E}">
        <p14:creationId xmlns:p14="http://schemas.microsoft.com/office/powerpoint/2010/main" val="281139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2100" y="1102281"/>
            <a:ext cx="9650730" cy="4524315"/>
          </a:xfrm>
          <a:prstGeom prst="rect">
            <a:avLst/>
          </a:prstGeom>
        </p:spPr>
        <p:txBody>
          <a:bodyPr wrap="square">
            <a:spAutoFit/>
          </a:bodyPr>
          <a:lstStyle/>
          <a:p>
            <a:pPr algn="ctr"/>
            <a:r>
              <a:rPr lang="en-US" dirty="0">
                <a:latin typeface="Courier New" panose="02070309020205020404" pitchFamily="49" charset="0"/>
                <a:cs typeface="Courier New" panose="02070309020205020404" pitchFamily="49" charset="0"/>
              </a:rPr>
              <a:t>You will now start the first test </a:t>
            </a:r>
            <a:r>
              <a:rPr lang="en-US" dirty="0" smtClean="0">
                <a:latin typeface="Courier New" panose="02070309020205020404" pitchFamily="49" charset="0"/>
                <a:cs typeface="Courier New" panose="02070309020205020404" pitchFamily="49" charset="0"/>
              </a:rPr>
              <a:t>phase </a:t>
            </a:r>
            <a:r>
              <a:rPr lang="en-US" dirty="0">
                <a:latin typeface="Courier New" panose="02070309020205020404" pitchFamily="49" charset="0"/>
                <a:cs typeface="Courier New" panose="02070309020205020404" pitchFamily="49" charset="0"/>
              </a:rPr>
              <a:t>of the experiment.</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During the test, you will be classifying rocks </a:t>
            </a:r>
            <a:r>
              <a:rPr lang="en-US" dirty="0" smtClean="0">
                <a:latin typeface="Courier New" panose="02070309020205020404" pitchFamily="49" charset="0"/>
                <a:cs typeface="Courier New" panose="02070309020205020404" pitchFamily="49" charset="0"/>
              </a:rPr>
              <a:t>into </a:t>
            </a:r>
            <a:r>
              <a:rPr lang="en-US" dirty="0">
                <a:latin typeface="Courier New" panose="02070309020205020404" pitchFamily="49" charset="0"/>
                <a:cs typeface="Courier New" panose="02070309020205020404" pitchFamily="49" charset="0"/>
              </a:rPr>
              <a:t>the same 8 geological types as </a:t>
            </a:r>
            <a:r>
              <a:rPr lang="en-US" dirty="0" smtClean="0">
                <a:latin typeface="Courier New" panose="02070309020205020404" pitchFamily="49" charset="0"/>
                <a:cs typeface="Courier New" panose="02070309020205020404" pitchFamily="49" charset="0"/>
              </a:rPr>
              <a:t>before. However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you will </a:t>
            </a:r>
            <a:r>
              <a:rPr lang="en-US" dirty="0">
                <a:latin typeface="Courier New" panose="02070309020205020404" pitchFamily="49" charset="0"/>
                <a:cs typeface="Courier New" panose="02070309020205020404" pitchFamily="49" charset="0"/>
              </a:rPr>
              <a:t>be seeing new rocks from </a:t>
            </a:r>
            <a:r>
              <a:rPr lang="en-US" dirty="0" smtClean="0">
                <a:latin typeface="Courier New" panose="02070309020205020404" pitchFamily="49" charset="0"/>
                <a:cs typeface="Courier New" panose="02070309020205020404" pitchFamily="49" charset="0"/>
              </a:rPr>
              <a:t>each </a:t>
            </a:r>
            <a:r>
              <a:rPr lang="en-US" dirty="0">
                <a:latin typeface="Courier New" panose="02070309020205020404" pitchFamily="49" charset="0"/>
                <a:cs typeface="Courier New" panose="02070309020205020404" pitchFamily="49" charset="0"/>
              </a:rPr>
              <a:t>of the 8 geological types</a:t>
            </a:r>
            <a:r>
              <a:rPr lang="en-US" dirty="0" smtClean="0">
                <a:latin typeface="Courier New" panose="02070309020205020404" pitchFamily="49" charset="0"/>
                <a:cs typeface="Courier New" panose="02070309020205020404" pitchFamily="49" charset="0"/>
              </a:rPr>
              <a:t>.</a:t>
            </a:r>
          </a:p>
          <a:p>
            <a:pPr algn="ctr"/>
            <a:endParaRPr lang="en-US" dirty="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As in </a:t>
            </a:r>
            <a:r>
              <a:rPr lang="en-US" dirty="0">
                <a:latin typeface="Courier New" panose="02070309020205020404" pitchFamily="49" charset="0"/>
                <a:cs typeface="Courier New" panose="02070309020205020404" pitchFamily="49" charset="0"/>
              </a:rPr>
              <a:t>the training, your task is to make your best guess of which type the rock belongs to by clicking one of the buttons.</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After you made the guess, the computer will not tell you whether your answer was correct. Like in the pre-test, the computer will just say 'Okay' to let you know it recorded your response.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At the end of each test period, the computer will </a:t>
            </a:r>
            <a:r>
              <a:rPr lang="en-US" dirty="0" smtClean="0">
                <a:latin typeface="Courier New" panose="02070309020205020404" pitchFamily="49" charset="0"/>
                <a:cs typeface="Courier New" panose="02070309020205020404" pitchFamily="49" charset="0"/>
              </a:rPr>
              <a:t>let </a:t>
            </a:r>
            <a:r>
              <a:rPr lang="en-US" dirty="0">
                <a:latin typeface="Courier New" panose="02070309020205020404" pitchFamily="49" charset="0"/>
                <a:cs typeface="Courier New" panose="02070309020205020404" pitchFamily="49" charset="0"/>
              </a:rPr>
              <a:t>you </a:t>
            </a:r>
            <a:r>
              <a:rPr lang="en-US" dirty="0" smtClean="0">
                <a:latin typeface="Courier New" panose="02070309020205020404" pitchFamily="49" charset="0"/>
                <a:cs typeface="Courier New" panose="02070309020205020404" pitchFamily="49" charset="0"/>
              </a:rPr>
              <a:t>know your </a:t>
            </a:r>
            <a:r>
              <a:rPr lang="en-US" dirty="0">
                <a:latin typeface="Courier New" panose="02070309020205020404" pitchFamily="49" charset="0"/>
                <a:cs typeface="Courier New" panose="02070309020205020404" pitchFamily="49" charset="0"/>
              </a:rPr>
              <a:t>overall percent correct for each rock type as well as how often you have confused certain pairs of rock types.</a:t>
            </a:r>
          </a:p>
        </p:txBody>
      </p:sp>
    </p:spTree>
    <p:extLst>
      <p:ext uri="{BB962C8B-B14F-4D97-AF65-F5344CB8AC3E}">
        <p14:creationId xmlns:p14="http://schemas.microsoft.com/office/powerpoint/2010/main" val="390893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0780" y="2864465"/>
            <a:ext cx="8027670" cy="923330"/>
          </a:xfrm>
          <a:prstGeom prst="rect">
            <a:avLst/>
          </a:prstGeom>
        </p:spPr>
        <p:txBody>
          <a:bodyPr wrap="square">
            <a:spAutoFit/>
          </a:bodyPr>
          <a:lstStyle/>
          <a:p>
            <a:pPr algn="ctr"/>
            <a:r>
              <a:rPr lang="en-US" dirty="0" smtClean="0">
                <a:latin typeface="Courier New" panose="02070309020205020404" pitchFamily="49" charset="0"/>
                <a:cs typeface="Courier New" panose="02070309020205020404" pitchFamily="49" charset="0"/>
              </a:rPr>
              <a:t>Remember, your </a:t>
            </a:r>
            <a:r>
              <a:rPr lang="en-US" dirty="0">
                <a:latin typeface="Courier New" panose="02070309020205020404" pitchFamily="49" charset="0"/>
                <a:cs typeface="Courier New" panose="02070309020205020404" pitchFamily="49" charset="0"/>
              </a:rPr>
              <a:t>goal is to learn to correctly classify the rocks into as many of the 8 geological types as you can during the TEST blocks</a:t>
            </a:r>
          </a:p>
        </p:txBody>
      </p:sp>
    </p:spTree>
    <p:extLst>
      <p:ext uri="{BB962C8B-B14F-4D97-AF65-F5344CB8AC3E}">
        <p14:creationId xmlns:p14="http://schemas.microsoft.com/office/powerpoint/2010/main" val="2781448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9815" y="2677222"/>
            <a:ext cx="7783830" cy="1754326"/>
          </a:xfrm>
          <a:prstGeom prst="rect">
            <a:avLst/>
          </a:prstGeom>
          <a:noFill/>
        </p:spPr>
        <p:txBody>
          <a:bodyPr wrap="square" rtlCol="0">
            <a:spAutoFit/>
          </a:bodyPr>
          <a:lstStyle/>
          <a:p>
            <a:pPr algn="ctr"/>
            <a:r>
              <a:rPr lang="en-US" b="1" dirty="0">
                <a:solidFill>
                  <a:srgbClr val="FF0000"/>
                </a:solidFill>
                <a:latin typeface="Courier New" panose="02070309020205020404" pitchFamily="49" charset="0"/>
                <a:cs typeface="Courier New" panose="02070309020205020404" pitchFamily="49" charset="0"/>
              </a:rPr>
              <a:t>Important! </a:t>
            </a:r>
          </a:p>
          <a:p>
            <a:pPr algn="ctr"/>
            <a:endParaRPr lang="en-US" b="1" dirty="0">
              <a:solidFill>
                <a:srgbClr val="FF0000"/>
              </a:solidFill>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b="1" dirty="0">
                <a:latin typeface="Courier New" panose="02070309020205020404" pitchFamily="49" charset="0"/>
                <a:cs typeface="Courier New" panose="02070309020205020404" pitchFamily="49" charset="0"/>
              </a:rPr>
              <a:t>Reminder: Stay in full screen mode throughout the full study.</a:t>
            </a:r>
            <a:r>
              <a:rPr lang="en-US" dirty="0">
                <a:latin typeface="Courier New" panose="02070309020205020404" pitchFamily="49" charset="0"/>
                <a:cs typeface="Courier New" panose="02070309020205020404" pitchFamily="49" charset="0"/>
              </a:rPr>
              <a:t> If you exit full screen mode you will return to Prolific, and no compensation will be provided. </a:t>
            </a:r>
          </a:p>
        </p:txBody>
      </p:sp>
    </p:spTree>
    <p:extLst>
      <p:ext uri="{BB962C8B-B14F-4D97-AF65-F5344CB8AC3E}">
        <p14:creationId xmlns:p14="http://schemas.microsoft.com/office/powerpoint/2010/main" val="102000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0" y="2410903"/>
            <a:ext cx="8905459" cy="1754326"/>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In this experiment you will learn to </a:t>
            </a:r>
            <a:r>
              <a:rPr lang="en-US" dirty="0" smtClean="0">
                <a:latin typeface="Courier New" panose="02070309020205020404" pitchFamily="49" charset="0"/>
                <a:cs typeface="Courier New" panose="02070309020205020404" pitchFamily="49" charset="0"/>
              </a:rPr>
              <a:t>identify </a:t>
            </a:r>
            <a:r>
              <a:rPr lang="en-US" dirty="0">
                <a:latin typeface="Courier New" panose="02070309020205020404" pitchFamily="49" charset="0"/>
                <a:cs typeface="Courier New" panose="02070309020205020404" pitchFamily="49" charset="0"/>
              </a:rPr>
              <a:t>8 </a:t>
            </a:r>
            <a:r>
              <a:rPr lang="en-US" dirty="0" smtClean="0">
                <a:latin typeface="Courier New" panose="02070309020205020404" pitchFamily="49" charset="0"/>
                <a:cs typeface="Courier New" panose="02070309020205020404" pitchFamily="49" charset="0"/>
              </a:rPr>
              <a:t>different kinds </a:t>
            </a:r>
            <a:r>
              <a:rPr lang="en-US" dirty="0">
                <a:latin typeface="Courier New" panose="02070309020205020404" pitchFamily="49" charset="0"/>
                <a:cs typeface="Courier New" panose="02070309020205020404" pitchFamily="49" charset="0"/>
              </a:rPr>
              <a:t>of </a:t>
            </a:r>
            <a:r>
              <a:rPr lang="en-US" dirty="0" smtClean="0">
                <a:latin typeface="Courier New" panose="02070309020205020404" pitchFamily="49" charset="0"/>
                <a:cs typeface="Courier New" panose="02070309020205020404" pitchFamily="49" charset="0"/>
              </a:rPr>
              <a:t>rocks, such as </a:t>
            </a:r>
            <a:r>
              <a:rPr lang="en-US" dirty="0">
                <a:latin typeface="Courier New" panose="02070309020205020404" pitchFamily="49" charset="0"/>
                <a:cs typeface="Courier New" panose="02070309020205020404" pitchFamily="49" charset="0"/>
              </a:rPr>
              <a:t>obsidian, pumice, etc.</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If you do a good job learning to identify the </a:t>
            </a:r>
            <a:r>
              <a:rPr lang="en-US" dirty="0" smtClean="0">
                <a:latin typeface="Courier New" panose="02070309020205020404" pitchFamily="49" charset="0"/>
                <a:cs typeface="Courier New" panose="02070309020205020404" pitchFamily="49" charset="0"/>
              </a:rPr>
              <a:t>rocks you </a:t>
            </a:r>
            <a:r>
              <a:rPr lang="en-US" dirty="0">
                <a:latin typeface="Courier New" panose="02070309020205020404" pitchFamily="49" charset="0"/>
                <a:cs typeface="Courier New" panose="02070309020205020404" pitchFamily="49" charset="0"/>
              </a:rPr>
              <a:t>will earn an additional </a:t>
            </a:r>
            <a:r>
              <a:rPr lang="en-US" b="1" dirty="0" smtClean="0">
                <a:solidFill>
                  <a:srgbClr val="00B050"/>
                </a:solidFill>
                <a:latin typeface="Courier New" panose="02070309020205020404" pitchFamily="49" charset="0"/>
                <a:cs typeface="Courier New" panose="02070309020205020404" pitchFamily="49" charset="0"/>
              </a:rPr>
              <a:t>$4 </a:t>
            </a:r>
            <a:r>
              <a:rPr lang="en-US" b="1" dirty="0">
                <a:solidFill>
                  <a:srgbClr val="00B050"/>
                </a:solidFill>
                <a:latin typeface="Courier New" panose="02070309020205020404" pitchFamily="49" charset="0"/>
                <a:cs typeface="Courier New" panose="02070309020205020404" pitchFamily="49" charset="0"/>
              </a:rPr>
              <a:t>bonus payment</a:t>
            </a:r>
            <a:r>
              <a:rPr lang="en-US" dirty="0">
                <a:latin typeface="Courier New" panose="02070309020205020404" pitchFamily="49" charset="0"/>
                <a:cs typeface="Courier New" panose="02070309020205020404" pitchFamily="49" charset="0"/>
              </a:rPr>
              <a:t>.</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374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E5C75-6703-1295-1ED2-A6F022C6E479}"/>
              </a:ext>
            </a:extLst>
          </p:cNvPr>
          <p:cNvSpPr txBox="1"/>
          <p:nvPr/>
        </p:nvSpPr>
        <p:spPr>
          <a:xfrm>
            <a:off x="217170" y="117693"/>
            <a:ext cx="11826240" cy="7017306"/>
          </a:xfrm>
          <a:prstGeom prst="rect">
            <a:avLst/>
          </a:prstGeom>
          <a:noFill/>
        </p:spPr>
        <p:txBody>
          <a:bodyPr wrap="square" rtlCol="0">
            <a:spAutoFit/>
          </a:bodyPr>
          <a:lstStyle/>
          <a:p>
            <a:pPr algn="ctr"/>
            <a:endParaRPr lang="en-US" dirty="0" smtClean="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To get started, you will first be tested on your prior knowledge about the </a:t>
            </a:r>
            <a:r>
              <a:rPr lang="en-US" dirty="0" smtClean="0">
                <a:latin typeface="Courier New" panose="02070309020205020404" pitchFamily="49" charset="0"/>
                <a:cs typeface="Courier New" panose="02070309020205020404" pitchFamily="49" charset="0"/>
              </a:rPr>
              <a:t>rocks </a:t>
            </a:r>
            <a:r>
              <a:rPr lang="en-US" dirty="0">
                <a:latin typeface="Courier New" panose="02070309020205020404" pitchFamily="49" charset="0"/>
                <a:cs typeface="Courier New" panose="02070309020205020404" pitchFamily="49" charset="0"/>
              </a:rPr>
              <a:t>you are about to learn. </a:t>
            </a:r>
          </a:p>
          <a:p>
            <a:pPr algn="ctr"/>
            <a:endParaRPr lang="en-US" dirty="0" smtClean="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On each trial, </a:t>
            </a:r>
            <a:r>
              <a:rPr lang="en-US" dirty="0">
                <a:latin typeface="Courier New" panose="02070309020205020404" pitchFamily="49" charset="0"/>
                <a:cs typeface="Courier New" panose="02070309020205020404" pitchFamily="49" charset="0"/>
              </a:rPr>
              <a:t>you will see </a:t>
            </a:r>
            <a:r>
              <a:rPr lang="en-US" dirty="0" smtClean="0">
                <a:latin typeface="Courier New" panose="02070309020205020404" pitchFamily="49" charset="0"/>
                <a:cs typeface="Courier New" panose="02070309020205020404" pitchFamily="49" charset="0"/>
              </a:rPr>
              <a:t>a picture </a:t>
            </a:r>
            <a:r>
              <a:rPr lang="en-US" dirty="0">
                <a:latin typeface="Courier New" panose="02070309020205020404" pitchFamily="49" charset="0"/>
                <a:cs typeface="Courier New" panose="02070309020205020404" pitchFamily="49" charset="0"/>
              </a:rPr>
              <a:t>of </a:t>
            </a:r>
            <a:r>
              <a:rPr lang="en-US" dirty="0" smtClean="0">
                <a:latin typeface="Courier New" panose="02070309020205020404" pitchFamily="49" charset="0"/>
                <a:cs typeface="Courier New" panose="02070309020205020404" pitchFamily="49" charset="0"/>
              </a:rPr>
              <a:t>an example rock, </a:t>
            </a:r>
            <a:r>
              <a:rPr lang="en-US" dirty="0">
                <a:latin typeface="Courier New" panose="02070309020205020404" pitchFamily="49" charset="0"/>
                <a:cs typeface="Courier New" panose="02070309020205020404" pitchFamily="49" charset="0"/>
              </a:rPr>
              <a:t>with buttons on the screen with the different types, like below.</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If you know what type of rock it is, </a:t>
            </a:r>
            <a:r>
              <a:rPr lang="en-US" dirty="0" smtClean="0">
                <a:latin typeface="Courier New" panose="02070309020205020404" pitchFamily="49" charset="0"/>
                <a:cs typeface="Courier New" panose="02070309020205020404" pitchFamily="49" charset="0"/>
              </a:rPr>
              <a:t>You will need to make </a:t>
            </a:r>
            <a:r>
              <a:rPr lang="en-US" dirty="0">
                <a:latin typeface="Courier New" panose="02070309020205020404" pitchFamily="49" charset="0"/>
                <a:cs typeface="Courier New" panose="02070309020205020404" pitchFamily="49" charset="0"/>
              </a:rPr>
              <a:t>your selection by clicking the correct button. If not, </a:t>
            </a:r>
            <a:r>
              <a:rPr lang="en-US" dirty="0" smtClean="0">
                <a:latin typeface="Courier New" panose="02070309020205020404" pitchFamily="49" charset="0"/>
                <a:cs typeface="Courier New" panose="02070309020205020404" pitchFamily="49" charset="0"/>
              </a:rPr>
              <a:t>please just </a:t>
            </a:r>
            <a:r>
              <a:rPr lang="en-US" dirty="0">
                <a:latin typeface="Courier New" panose="02070309020205020404" pitchFamily="49" charset="0"/>
                <a:cs typeface="Courier New" panose="02070309020205020404" pitchFamily="49" charset="0"/>
              </a:rPr>
              <a:t>make a guess on the rock type and proceed to the next rock.  </a:t>
            </a:r>
          </a:p>
          <a:p>
            <a:pPr algn="ctr"/>
            <a:endParaRPr lang="en-US" dirty="0">
              <a:latin typeface="Courier New" panose="02070309020205020404" pitchFamily="49" charset="0"/>
              <a:cs typeface="Courier New" panose="02070309020205020404" pitchFamily="49" charset="0"/>
            </a:endParaRPr>
          </a:p>
        </p:txBody>
      </p:sp>
      <p:grpSp>
        <p:nvGrpSpPr>
          <p:cNvPr id="6" name="Group 5"/>
          <p:cNvGrpSpPr/>
          <p:nvPr/>
        </p:nvGrpSpPr>
        <p:grpSpPr>
          <a:xfrm>
            <a:off x="2637337" y="1899563"/>
            <a:ext cx="6985905" cy="3686742"/>
            <a:chOff x="2490015" y="1853843"/>
            <a:chExt cx="6985905" cy="3686742"/>
          </a:xfrm>
        </p:grpSpPr>
        <p:pic>
          <p:nvPicPr>
            <p:cNvPr id="2" name="Picture 1"/>
            <p:cNvPicPr>
              <a:picLocks noChangeAspect="1"/>
            </p:cNvPicPr>
            <p:nvPr/>
          </p:nvPicPr>
          <p:blipFill rotWithShape="1">
            <a:blip r:embed="rId2"/>
            <a:srcRect t="5702"/>
            <a:stretch/>
          </p:blipFill>
          <p:spPr>
            <a:xfrm>
              <a:off x="2490015" y="1853843"/>
              <a:ext cx="6985905" cy="3686742"/>
            </a:xfrm>
            <a:prstGeom prst="rect">
              <a:avLst/>
            </a:prstGeom>
          </p:spPr>
        </p:pic>
        <p:sp>
          <p:nvSpPr>
            <p:cNvPr id="3" name="Rectangle 2"/>
            <p:cNvSpPr/>
            <p:nvPr/>
          </p:nvSpPr>
          <p:spPr>
            <a:xfrm rot="1708083">
              <a:off x="3057173" y="3284250"/>
              <a:ext cx="6146234" cy="1569660"/>
            </a:xfrm>
            <a:prstGeom prst="rect">
              <a:avLst/>
            </a:prstGeom>
            <a:noFill/>
          </p:spPr>
          <p:txBody>
            <a:bodyPr wrap="none" lIns="91440" tIns="45720" rIns="91440" bIns="45720">
              <a:spAutoFit/>
            </a:bodyPr>
            <a:lstStyle/>
            <a:p>
              <a:pPr algn="ctr"/>
              <a:r>
                <a:rPr lang="en-US" sz="4800" b="1" cap="none" spc="0" dirty="0" smtClean="0">
                  <a:ln w="0"/>
                  <a:solidFill>
                    <a:schemeClr val="tx1">
                      <a:alpha val="27000"/>
                    </a:schemeClr>
                  </a:solidFill>
                </a:rPr>
                <a:t>For illustration purpose</a:t>
              </a:r>
            </a:p>
            <a:p>
              <a:pPr algn="ctr"/>
              <a:r>
                <a:rPr lang="en-US" sz="4800" b="1" dirty="0" smtClean="0">
                  <a:ln w="0"/>
                  <a:solidFill>
                    <a:schemeClr val="tx1">
                      <a:alpha val="27000"/>
                    </a:schemeClr>
                  </a:solidFill>
                </a:rPr>
                <a:t>Not Clickable</a:t>
              </a:r>
              <a:endParaRPr lang="en-US" sz="4800" b="1" cap="none" spc="0" dirty="0">
                <a:ln w="0"/>
                <a:solidFill>
                  <a:schemeClr val="tx1">
                    <a:alpha val="27000"/>
                  </a:schemeClr>
                </a:solidFill>
              </a:endParaRPr>
            </a:p>
          </p:txBody>
        </p:sp>
      </p:grpSp>
    </p:spTree>
    <p:extLst>
      <p:ext uri="{BB962C8B-B14F-4D97-AF65-F5344CB8AC3E}">
        <p14:creationId xmlns:p14="http://schemas.microsoft.com/office/powerpoint/2010/main" val="413057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3570" y="2563267"/>
            <a:ext cx="8301990" cy="2585323"/>
          </a:xfrm>
          <a:prstGeom prst="rect">
            <a:avLst/>
          </a:prstGeom>
        </p:spPr>
        <p:txBody>
          <a:bodyPr wrap="square">
            <a:spAutoFit/>
          </a:bodyPr>
          <a:lstStyle/>
          <a:p>
            <a:pPr algn="ctr"/>
            <a:r>
              <a:rPr lang="en-US" dirty="0" smtClean="0">
                <a:latin typeface="Courier New" panose="02070309020205020404" pitchFamily="49" charset="0"/>
                <a:cs typeface="Courier New" panose="02070309020205020404" pitchFamily="49" charset="0"/>
              </a:rPr>
              <a:t>After you made the selection, the computer will </a:t>
            </a:r>
            <a:r>
              <a:rPr lang="en-US" dirty="0">
                <a:latin typeface="Courier New" panose="02070309020205020404" pitchFamily="49" charset="0"/>
                <a:cs typeface="Courier New" panose="02070309020205020404" pitchFamily="49" charset="0"/>
              </a:rPr>
              <a:t>say 'Okay' to let you know it recorded your response.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For most people, it will be the first time they’ve heard of these rocks, so during this first block, you should not feel bad about guessing. Your performance during this first round won't affect the bonus payment.</a:t>
            </a:r>
          </a:p>
          <a:p>
            <a:pPr algn="ctr"/>
            <a:endParaRPr lang="en-US" dirty="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Click the right arrow to start the pre-test block</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693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2970" y="863322"/>
            <a:ext cx="10561320" cy="2585323"/>
          </a:xfrm>
          <a:prstGeom prst="rect">
            <a:avLst/>
          </a:prstGeom>
          <a:noFill/>
        </p:spPr>
        <p:txBody>
          <a:bodyPr wrap="square" rtlCol="0">
            <a:spAutoFit/>
          </a:bodyPr>
          <a:lstStyle/>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smtClean="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
        <p:nvSpPr>
          <p:cNvPr id="3" name="TextBox 2"/>
          <p:cNvSpPr txBox="1"/>
          <p:nvPr/>
        </p:nvSpPr>
        <p:spPr>
          <a:xfrm>
            <a:off x="4309110" y="2752368"/>
            <a:ext cx="3348990" cy="769441"/>
          </a:xfrm>
          <a:prstGeom prst="rect">
            <a:avLst/>
          </a:prstGeom>
          <a:noFill/>
        </p:spPr>
        <p:txBody>
          <a:bodyPr wrap="square" rtlCol="0">
            <a:spAutoFit/>
          </a:bodyPr>
          <a:lstStyle/>
          <a:p>
            <a:r>
              <a:rPr lang="en-US" sz="4400" dirty="0" smtClean="0"/>
              <a:t>Pre-test block</a:t>
            </a:r>
            <a:endParaRPr lang="en-US" sz="4400" dirty="0"/>
          </a:p>
        </p:txBody>
      </p:sp>
    </p:spTree>
    <p:extLst>
      <p:ext uri="{BB962C8B-B14F-4D97-AF65-F5344CB8AC3E}">
        <p14:creationId xmlns:p14="http://schemas.microsoft.com/office/powerpoint/2010/main" val="229071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15881" y="1622233"/>
            <a:ext cx="8537378" cy="3970318"/>
          </a:xfrm>
          <a:prstGeom prst="rect">
            <a:avLst/>
          </a:prstGeom>
          <a:noFill/>
        </p:spPr>
        <p:txBody>
          <a:bodyPr wrap="square" rtlCol="0">
            <a:spAutoFit/>
          </a:bodyPr>
          <a:lstStyle/>
          <a:p>
            <a:pPr algn="ctr"/>
            <a:r>
              <a:rPr lang="en-US" dirty="0" smtClean="0">
                <a:latin typeface="Courier New" panose="02070309020205020404" pitchFamily="49" charset="0"/>
                <a:cs typeface="Courier New" panose="02070309020205020404" pitchFamily="49" charset="0"/>
              </a:rPr>
              <a:t>Now you’ve completed the pre-test block and </a:t>
            </a:r>
            <a:r>
              <a:rPr lang="en-US" dirty="0">
                <a:latin typeface="Courier New" panose="02070309020205020404" pitchFamily="49" charset="0"/>
                <a:cs typeface="Courier New" panose="02070309020205020404" pitchFamily="49" charset="0"/>
              </a:rPr>
              <a:t>will go through 4 cycles of training and testing </a:t>
            </a:r>
            <a:r>
              <a:rPr lang="en-US" dirty="0" smtClean="0">
                <a:latin typeface="Courier New" panose="02070309020205020404" pitchFamily="49" charset="0"/>
                <a:cs typeface="Courier New" panose="02070309020205020404" pitchFamily="49" charset="0"/>
              </a:rPr>
              <a:t>phases. The </a:t>
            </a:r>
            <a:r>
              <a:rPr lang="en-US" dirty="0">
                <a:latin typeface="Courier New" panose="02070309020205020404" pitchFamily="49" charset="0"/>
                <a:cs typeface="Courier New" panose="02070309020205020404" pitchFamily="49" charset="0"/>
              </a:rPr>
              <a:t>training </a:t>
            </a:r>
            <a:r>
              <a:rPr lang="en-US" dirty="0" smtClean="0">
                <a:latin typeface="Courier New" panose="02070309020205020404" pitchFamily="49" charset="0"/>
                <a:cs typeface="Courier New" panose="02070309020205020404" pitchFamily="49" charset="0"/>
              </a:rPr>
              <a:t>phase </a:t>
            </a:r>
            <a:r>
              <a:rPr lang="en-US" dirty="0">
                <a:latin typeface="Courier New" panose="02070309020205020404" pitchFamily="49" charset="0"/>
                <a:cs typeface="Courier New" panose="02070309020205020404" pitchFamily="49" charset="0"/>
              </a:rPr>
              <a:t>consists of </a:t>
            </a:r>
            <a:r>
              <a:rPr lang="en-US" dirty="0" smtClean="0">
                <a:latin typeface="Courier New" panose="02070309020205020404" pitchFamily="49" charset="0"/>
                <a:cs typeface="Courier New" panose="02070309020205020404" pitchFamily="49" charset="0"/>
              </a:rPr>
              <a:t>two parts.</a:t>
            </a: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For the first part, you’ll be asked to classify individual rocks into the 8 geological types as in the pre-test. After you make your selection, the computer will tell you the correct answer.  </a:t>
            </a:r>
          </a:p>
          <a:p>
            <a:pPr algn="ctr"/>
            <a:endParaRPr lang="en-US" dirty="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At </a:t>
            </a:r>
            <a:r>
              <a:rPr lang="en-US" dirty="0">
                <a:latin typeface="Courier New" panose="02070309020205020404" pitchFamily="49" charset="0"/>
                <a:cs typeface="Courier New" panose="02070309020205020404" pitchFamily="49" charset="0"/>
              </a:rPr>
              <a:t>first you will be guessing, but by paying </a:t>
            </a:r>
            <a:r>
              <a:rPr lang="en-US" dirty="0" smtClean="0">
                <a:latin typeface="Courier New" panose="02070309020205020404" pitchFamily="49" charset="0"/>
                <a:cs typeface="Courier New" panose="02070309020205020404" pitchFamily="49" charset="0"/>
              </a:rPr>
              <a:t>attention </a:t>
            </a:r>
            <a:r>
              <a:rPr lang="en-US" dirty="0">
                <a:latin typeface="Courier New" panose="02070309020205020404" pitchFamily="49" charset="0"/>
                <a:cs typeface="Courier New" panose="02070309020205020404" pitchFamily="49" charset="0"/>
              </a:rPr>
              <a:t>to the rocks and the correct answers </a:t>
            </a:r>
            <a:r>
              <a:rPr lang="en-US" dirty="0" smtClean="0">
                <a:latin typeface="Courier New" panose="02070309020205020404" pitchFamily="49" charset="0"/>
                <a:cs typeface="Courier New" panose="02070309020205020404" pitchFamily="49" charset="0"/>
              </a:rPr>
              <a:t>provided </a:t>
            </a:r>
            <a:r>
              <a:rPr lang="en-US" dirty="0">
                <a:latin typeface="Courier New" panose="02070309020205020404" pitchFamily="49" charset="0"/>
                <a:cs typeface="Courier New" panose="02070309020205020404" pitchFamily="49" charset="0"/>
              </a:rPr>
              <a:t>by the computer, </a:t>
            </a:r>
            <a:r>
              <a:rPr lang="en-US" dirty="0" smtClean="0">
                <a:latin typeface="Courier New" panose="02070309020205020404" pitchFamily="49" charset="0"/>
                <a:cs typeface="Courier New" panose="02070309020205020404" pitchFamily="49" charset="0"/>
              </a:rPr>
              <a:t>you should </a:t>
            </a:r>
            <a:r>
              <a:rPr lang="en-US" dirty="0">
                <a:latin typeface="Courier New" panose="02070309020205020404" pitchFamily="49" charset="0"/>
                <a:cs typeface="Courier New" panose="02070309020205020404" pitchFamily="49" charset="0"/>
              </a:rPr>
              <a:t>gradually </a:t>
            </a:r>
            <a:r>
              <a:rPr lang="en-US" dirty="0" smtClean="0">
                <a:latin typeface="Courier New" panose="02070309020205020404" pitchFamily="49" charset="0"/>
                <a:cs typeface="Courier New" panose="02070309020205020404" pitchFamily="49" charset="0"/>
              </a:rPr>
              <a:t>learn </a:t>
            </a:r>
            <a:r>
              <a:rPr lang="en-US" dirty="0">
                <a:latin typeface="Courier New" panose="02070309020205020404" pitchFamily="49" charset="0"/>
                <a:cs typeface="Courier New" panose="02070309020205020404" pitchFamily="49" charset="0"/>
              </a:rPr>
              <a:t>to identify the rocks.</a:t>
            </a:r>
          </a:p>
          <a:p>
            <a:pPr algn="ctr"/>
            <a:endParaRPr lang="en-US" dirty="0" smtClean="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978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CB9BAE-9550-7617-BBB1-10CC6F94666D}"/>
              </a:ext>
            </a:extLst>
          </p:cNvPr>
          <p:cNvSpPr txBox="1"/>
          <p:nvPr/>
        </p:nvSpPr>
        <p:spPr>
          <a:xfrm>
            <a:off x="1815881" y="1622233"/>
            <a:ext cx="8537378" cy="3693319"/>
          </a:xfrm>
          <a:prstGeom prst="rect">
            <a:avLst/>
          </a:prstGeom>
          <a:noFill/>
        </p:spPr>
        <p:txBody>
          <a:bodyPr wrap="square" rtlCol="0">
            <a:spAutoFit/>
          </a:bodyPr>
          <a:lstStyle/>
          <a:p>
            <a:pPr algn="ctr"/>
            <a:r>
              <a:rPr lang="en-US" dirty="0" smtClean="0">
                <a:latin typeface="Courier New" panose="02070309020205020404" pitchFamily="49" charset="0"/>
                <a:cs typeface="Courier New" panose="02070309020205020404" pitchFamily="49" charset="0"/>
              </a:rPr>
              <a:t>Now you’ve completed the pre-test block and </a:t>
            </a:r>
            <a:r>
              <a:rPr lang="en-US" dirty="0">
                <a:latin typeface="Courier New" panose="02070309020205020404" pitchFamily="49" charset="0"/>
                <a:cs typeface="Courier New" panose="02070309020205020404" pitchFamily="49" charset="0"/>
              </a:rPr>
              <a:t>will go through 4 cycles of training and testing </a:t>
            </a:r>
            <a:r>
              <a:rPr lang="en-US" dirty="0" smtClean="0">
                <a:latin typeface="Courier New" panose="02070309020205020404" pitchFamily="49" charset="0"/>
                <a:cs typeface="Courier New" panose="02070309020205020404" pitchFamily="49" charset="0"/>
              </a:rPr>
              <a:t>phases. </a:t>
            </a: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In the training phase, you’ll be asked to classify individual rocks into the 8 geological types as in the pre-test. After you make the selection, the computer will tell you the correct answer.  </a:t>
            </a:r>
          </a:p>
          <a:p>
            <a:pPr algn="ctr"/>
            <a:endParaRPr lang="en-US" dirty="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At </a:t>
            </a:r>
            <a:r>
              <a:rPr lang="en-US" dirty="0">
                <a:latin typeface="Courier New" panose="02070309020205020404" pitchFamily="49" charset="0"/>
                <a:cs typeface="Courier New" panose="02070309020205020404" pitchFamily="49" charset="0"/>
              </a:rPr>
              <a:t>first you will be guessing, but by paying </a:t>
            </a:r>
            <a:r>
              <a:rPr lang="en-US" dirty="0" smtClean="0">
                <a:latin typeface="Courier New" panose="02070309020205020404" pitchFamily="49" charset="0"/>
                <a:cs typeface="Courier New" panose="02070309020205020404" pitchFamily="49" charset="0"/>
              </a:rPr>
              <a:t>attention </a:t>
            </a:r>
            <a:r>
              <a:rPr lang="en-US" dirty="0">
                <a:latin typeface="Courier New" panose="02070309020205020404" pitchFamily="49" charset="0"/>
                <a:cs typeface="Courier New" panose="02070309020205020404" pitchFamily="49" charset="0"/>
              </a:rPr>
              <a:t>to the rocks and the correct answers </a:t>
            </a:r>
            <a:r>
              <a:rPr lang="en-US" dirty="0" smtClean="0">
                <a:latin typeface="Courier New" panose="02070309020205020404" pitchFamily="49" charset="0"/>
                <a:cs typeface="Courier New" panose="02070309020205020404" pitchFamily="49" charset="0"/>
              </a:rPr>
              <a:t>provided </a:t>
            </a:r>
            <a:r>
              <a:rPr lang="en-US" dirty="0">
                <a:latin typeface="Courier New" panose="02070309020205020404" pitchFamily="49" charset="0"/>
                <a:cs typeface="Courier New" panose="02070309020205020404" pitchFamily="49" charset="0"/>
              </a:rPr>
              <a:t>by the computer, </a:t>
            </a:r>
            <a:r>
              <a:rPr lang="en-US" dirty="0" smtClean="0">
                <a:latin typeface="Courier New" panose="02070309020205020404" pitchFamily="49" charset="0"/>
                <a:cs typeface="Courier New" panose="02070309020205020404" pitchFamily="49" charset="0"/>
              </a:rPr>
              <a:t>you should </a:t>
            </a:r>
            <a:r>
              <a:rPr lang="en-US" dirty="0">
                <a:latin typeface="Courier New" panose="02070309020205020404" pitchFamily="49" charset="0"/>
                <a:cs typeface="Courier New" panose="02070309020205020404" pitchFamily="49" charset="0"/>
              </a:rPr>
              <a:t>gradually </a:t>
            </a:r>
            <a:r>
              <a:rPr lang="en-US" dirty="0" smtClean="0">
                <a:latin typeface="Courier New" panose="02070309020205020404" pitchFamily="49" charset="0"/>
                <a:cs typeface="Courier New" panose="02070309020205020404" pitchFamily="49" charset="0"/>
              </a:rPr>
              <a:t>learn </a:t>
            </a:r>
            <a:r>
              <a:rPr lang="en-US" dirty="0">
                <a:latin typeface="Courier New" panose="02070309020205020404" pitchFamily="49" charset="0"/>
                <a:cs typeface="Courier New" panose="02070309020205020404" pitchFamily="49" charset="0"/>
              </a:rPr>
              <a:t>to identify the rocks.</a:t>
            </a:r>
          </a:p>
          <a:p>
            <a:pPr algn="ctr"/>
            <a:endParaRPr lang="en-US" dirty="0" smtClean="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218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50" y="3445238"/>
            <a:ext cx="11532869" cy="369332"/>
          </a:xfrm>
          <a:prstGeom prst="rect">
            <a:avLst/>
          </a:prstGeom>
        </p:spPr>
        <p:txBody>
          <a:bodyPr wrap="square">
            <a:spAutoFit/>
          </a:bodyPr>
          <a:lstStyle/>
          <a:p>
            <a:pPr algn="ct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5" name="Rectangle 4"/>
          <p:cNvSpPr/>
          <p:nvPr/>
        </p:nvSpPr>
        <p:spPr>
          <a:xfrm>
            <a:off x="845821" y="2058383"/>
            <a:ext cx="10858498" cy="2862322"/>
          </a:xfrm>
          <a:prstGeom prst="rect">
            <a:avLst/>
          </a:prstGeom>
        </p:spPr>
        <p:txBody>
          <a:bodyPr wrap="square">
            <a:spAutoFit/>
          </a:bodyPr>
          <a:lstStyle/>
          <a:p>
            <a:pPr algn="ctr"/>
            <a:r>
              <a:rPr lang="en-US" dirty="0">
                <a:latin typeface="Courier New" panose="02070309020205020404" pitchFamily="49" charset="0"/>
                <a:cs typeface="Courier New" panose="02070309020205020404" pitchFamily="49" charset="0"/>
              </a:rPr>
              <a:t>After seeing 12 such rock examples, you will be tested on what you have learned in a test phase. We will explain the rules for testing after you complete your first training phase.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Your goal is to learn to correctly classify the </a:t>
            </a:r>
            <a:r>
              <a:rPr lang="en-US" dirty="0" smtClean="0">
                <a:latin typeface="Courier New" panose="02070309020205020404" pitchFamily="49" charset="0"/>
                <a:cs typeface="Courier New" panose="02070309020205020404" pitchFamily="49" charset="0"/>
              </a:rPr>
              <a:t>rocks </a:t>
            </a:r>
            <a:r>
              <a:rPr lang="en-US" dirty="0">
                <a:latin typeface="Courier New" panose="02070309020205020404" pitchFamily="49" charset="0"/>
                <a:cs typeface="Courier New" panose="02070309020205020404" pitchFamily="49" charset="0"/>
              </a:rPr>
              <a:t>into as many of the </a:t>
            </a:r>
            <a:r>
              <a:rPr lang="en-US" dirty="0" smtClean="0">
                <a:latin typeface="Courier New" panose="02070309020205020404" pitchFamily="49" charset="0"/>
                <a:cs typeface="Courier New" panose="02070309020205020404" pitchFamily="49" charset="0"/>
              </a:rPr>
              <a:t>8 geological </a:t>
            </a:r>
            <a:r>
              <a:rPr lang="en-US" dirty="0">
                <a:latin typeface="Courier New" panose="02070309020205020404" pitchFamily="49" charset="0"/>
                <a:cs typeface="Courier New" panose="02070309020205020404" pitchFamily="49" charset="0"/>
              </a:rPr>
              <a:t>types </a:t>
            </a:r>
            <a:r>
              <a:rPr lang="en-US" dirty="0" smtClean="0">
                <a:latin typeface="Courier New" panose="02070309020205020404" pitchFamily="49" charset="0"/>
                <a:cs typeface="Courier New" panose="02070309020205020404" pitchFamily="49" charset="0"/>
              </a:rPr>
              <a:t>as </a:t>
            </a:r>
            <a:r>
              <a:rPr lang="en-US" dirty="0">
                <a:latin typeface="Courier New" panose="02070309020205020404" pitchFamily="49" charset="0"/>
                <a:cs typeface="Courier New" panose="02070309020205020404" pitchFamily="49" charset="0"/>
              </a:rPr>
              <a:t>you can during the TEST </a:t>
            </a:r>
            <a:r>
              <a:rPr lang="en-US" dirty="0" smtClean="0">
                <a:latin typeface="Courier New" panose="02070309020205020404" pitchFamily="49" charset="0"/>
                <a:cs typeface="Courier New" panose="02070309020205020404" pitchFamily="49" charset="0"/>
              </a:rPr>
              <a:t>phase.</a:t>
            </a: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TRAINING trials will help you test your knowledge and learn the rock categories; </a:t>
            </a:r>
            <a:r>
              <a:rPr lang="en-US" b="1" dirty="0">
                <a:solidFill>
                  <a:srgbClr val="FF0000"/>
                </a:solidFill>
                <a:latin typeface="Courier New" panose="02070309020205020404" pitchFamily="49" charset="0"/>
                <a:cs typeface="Courier New" panose="02070309020205020404" pitchFamily="49" charset="0"/>
              </a:rPr>
              <a:t>your performance during these TRAINING trials won't affect the bonus payment. </a:t>
            </a:r>
          </a:p>
        </p:txBody>
      </p:sp>
    </p:spTree>
    <p:extLst>
      <p:ext uri="{BB962C8B-B14F-4D97-AF65-F5344CB8AC3E}">
        <p14:creationId xmlns:p14="http://schemas.microsoft.com/office/powerpoint/2010/main" val="45409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BE5C75-6703-1295-1ED2-A6F022C6E479}"/>
              </a:ext>
            </a:extLst>
          </p:cNvPr>
          <p:cNvSpPr txBox="1"/>
          <p:nvPr/>
        </p:nvSpPr>
        <p:spPr>
          <a:xfrm>
            <a:off x="1820763" y="768136"/>
            <a:ext cx="9038161" cy="5078313"/>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The second part of the training block will ask you to choose one of the rocks that you find most difficult to identify.</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After selecting the first rock type, you will be prompted to choose a second type that is most easily confused with the first one you chose, like below.</a:t>
            </a: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grpSp>
        <p:nvGrpSpPr>
          <p:cNvPr id="9" name="Group 8"/>
          <p:cNvGrpSpPr/>
          <p:nvPr/>
        </p:nvGrpSpPr>
        <p:grpSpPr>
          <a:xfrm>
            <a:off x="2120472" y="1364893"/>
            <a:ext cx="8022595" cy="1860907"/>
            <a:chOff x="2120472" y="1271760"/>
            <a:chExt cx="8204835" cy="2160270"/>
          </a:xfrm>
        </p:grpSpPr>
        <p:pic>
          <p:nvPicPr>
            <p:cNvPr id="3" name="Picture 2"/>
            <p:cNvPicPr>
              <a:picLocks noChangeAspect="1"/>
            </p:cNvPicPr>
            <p:nvPr/>
          </p:nvPicPr>
          <p:blipFill rotWithShape="1">
            <a:blip r:embed="rId3"/>
            <a:srcRect t="8475"/>
            <a:stretch/>
          </p:blipFill>
          <p:spPr>
            <a:xfrm>
              <a:off x="2120472" y="1271760"/>
              <a:ext cx="8204835" cy="2160270"/>
            </a:xfrm>
            <a:prstGeom prst="rect">
              <a:avLst/>
            </a:prstGeom>
          </p:spPr>
        </p:pic>
        <p:sp>
          <p:nvSpPr>
            <p:cNvPr id="7" name="Right Arrow 6"/>
            <p:cNvSpPr/>
            <p:nvPr/>
          </p:nvSpPr>
          <p:spPr>
            <a:xfrm rot="18849992">
              <a:off x="2516108" y="2269564"/>
              <a:ext cx="308223" cy="279782"/>
            </a:xfrm>
            <a:prstGeom prst="rightArrow">
              <a:avLst>
                <a:gd name="adj1" fmla="val 41304"/>
                <a:gd name="adj2" fmla="val 43603"/>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120472" y="4342055"/>
            <a:ext cx="8204835" cy="2150186"/>
            <a:chOff x="2003220" y="4323685"/>
            <a:chExt cx="8439338" cy="2219141"/>
          </a:xfrm>
        </p:grpSpPr>
        <p:pic>
          <p:nvPicPr>
            <p:cNvPr id="4" name="Picture 3"/>
            <p:cNvPicPr>
              <a:picLocks noChangeAspect="1"/>
            </p:cNvPicPr>
            <p:nvPr/>
          </p:nvPicPr>
          <p:blipFill>
            <a:blip r:embed="rId4"/>
            <a:stretch>
              <a:fillRect/>
            </a:stretch>
          </p:blipFill>
          <p:spPr>
            <a:xfrm>
              <a:off x="2003220" y="4323685"/>
              <a:ext cx="8439338" cy="2219141"/>
            </a:xfrm>
            <a:prstGeom prst="rect">
              <a:avLst/>
            </a:prstGeom>
          </p:spPr>
        </p:pic>
        <p:sp>
          <p:nvSpPr>
            <p:cNvPr id="8" name="Right Arrow 7"/>
            <p:cNvSpPr/>
            <p:nvPr/>
          </p:nvSpPr>
          <p:spPr>
            <a:xfrm rot="18849992">
              <a:off x="9012159" y="5416624"/>
              <a:ext cx="308223" cy="279782"/>
            </a:xfrm>
            <a:prstGeom prst="rightArrow">
              <a:avLst>
                <a:gd name="adj1" fmla="val 41304"/>
                <a:gd name="adj2" fmla="val 43603"/>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0365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1102</Words>
  <Application>Microsoft Office PowerPoint</Application>
  <PresentationFormat>Widescreen</PresentationFormat>
  <Paragraphs>140</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Motz, Benjamin Alan</dc:creator>
  <cp:lastModifiedBy>mingjia hu</cp:lastModifiedBy>
  <cp:revision>94</cp:revision>
  <dcterms:created xsi:type="dcterms:W3CDTF">2023-07-07T22:00:56Z</dcterms:created>
  <dcterms:modified xsi:type="dcterms:W3CDTF">2025-03-20T01:48:36Z</dcterms:modified>
</cp:coreProperties>
</file>