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2"/>
  </p:notesMasterIdLst>
  <p:handoutMasterIdLst>
    <p:handoutMasterId r:id="rId23"/>
  </p:handoutMasterIdLst>
  <p:sldIdLst>
    <p:sldId id="327" r:id="rId2"/>
    <p:sldId id="400" r:id="rId3"/>
    <p:sldId id="420" r:id="rId4"/>
    <p:sldId id="426" r:id="rId5"/>
    <p:sldId id="427" r:id="rId6"/>
    <p:sldId id="423" r:id="rId7"/>
    <p:sldId id="428" r:id="rId8"/>
    <p:sldId id="432" r:id="rId9"/>
    <p:sldId id="429" r:id="rId10"/>
    <p:sldId id="433" r:id="rId11"/>
    <p:sldId id="430" r:id="rId12"/>
    <p:sldId id="431" r:id="rId13"/>
    <p:sldId id="422" r:id="rId14"/>
    <p:sldId id="424" r:id="rId15"/>
    <p:sldId id="434" r:id="rId16"/>
    <p:sldId id="435" r:id="rId17"/>
    <p:sldId id="436" r:id="rId18"/>
    <p:sldId id="437" r:id="rId19"/>
    <p:sldId id="425" r:id="rId20"/>
    <p:sldId id="438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E7C"/>
    <a:srgbClr val="D87AF6"/>
    <a:srgbClr val="F5D57B"/>
    <a:srgbClr val="85EB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37" autoAdjust="0"/>
  </p:normalViewPr>
  <p:slideViewPr>
    <p:cSldViewPr snapToGrid="0">
      <p:cViewPr varScale="1">
        <p:scale>
          <a:sx n="74" d="100"/>
          <a:sy n="74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E8314-6437-42CA-84C4-11A22E6784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89AA-12C2-4CFB-AFAB-E7F836E8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D257E1-2E88-451C-B6C2-26F2E864668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8F6DAE-DF52-4E22-A36B-1C8145E06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E2158-04A4-4403-A881-A22B06E9D97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70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F6DAE-DF52-4E22-A36B-1C8145E066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8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3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571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8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54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6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30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93" y="812307"/>
            <a:ext cx="4776186" cy="962555"/>
          </a:xfrm>
        </p:spPr>
        <p:txBody>
          <a:bodyPr/>
          <a:lstStyle>
            <a:lvl1pPr>
              <a:defRPr sz="2800" b="1">
                <a:solidFill>
                  <a:srgbClr val="E1261C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292" y="1855434"/>
            <a:ext cx="4776186" cy="4232100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spcBef>
                <a:spcPts val="0"/>
              </a:spcBef>
              <a:defRPr sz="1800">
                <a:solidFill>
                  <a:srgbClr val="31261C"/>
                </a:solidFill>
                <a:latin typeface="+mn-lt"/>
              </a:defRPr>
            </a:lvl1pPr>
            <a:lvl2pPr>
              <a:lnSpc>
                <a:spcPts val="2400"/>
              </a:lnSpc>
              <a:spcBef>
                <a:spcPts val="0"/>
              </a:spcBef>
              <a:defRPr sz="1800">
                <a:solidFill>
                  <a:srgbClr val="31261C"/>
                </a:solidFill>
                <a:latin typeface="+mn-lt"/>
              </a:defRPr>
            </a:lvl2pPr>
            <a:lvl3pPr>
              <a:lnSpc>
                <a:spcPts val="2400"/>
              </a:lnSpc>
              <a:spcBef>
                <a:spcPts val="0"/>
              </a:spcBef>
              <a:defRPr sz="1800">
                <a:solidFill>
                  <a:srgbClr val="31261C"/>
                </a:solidFill>
                <a:latin typeface="+mn-lt"/>
              </a:defRPr>
            </a:lvl3pPr>
            <a:lvl4pPr>
              <a:lnSpc>
                <a:spcPts val="2400"/>
              </a:lnSpc>
              <a:spcBef>
                <a:spcPts val="0"/>
              </a:spcBef>
              <a:defRPr sz="1800">
                <a:solidFill>
                  <a:srgbClr val="31261C"/>
                </a:solidFill>
                <a:latin typeface="+mn-lt"/>
              </a:defRPr>
            </a:lvl4pPr>
            <a:lvl5pPr>
              <a:lnSpc>
                <a:spcPts val="2400"/>
              </a:lnSpc>
              <a:spcBef>
                <a:spcPts val="0"/>
              </a:spcBef>
              <a:defRPr sz="1800">
                <a:solidFill>
                  <a:srgbClr val="31261C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7499" y="63554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SF News Gothic" panose="00000500000000000000" pitchFamily="50" charset="0"/>
              </a:defRPr>
            </a:lvl1pPr>
          </a:lstStyle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3901" y="6459701"/>
            <a:ext cx="4895901" cy="365125"/>
          </a:xfrm>
          <a:prstGeom prst="rect">
            <a:avLst/>
          </a:prstGeom>
        </p:spPr>
        <p:txBody>
          <a:bodyPr/>
          <a:lstStyle>
            <a:lvl1pPr algn="ctr">
              <a:defRPr lang="en-US" sz="900" b="1" i="0" u="none" strike="noStrike" baseline="30000" smtClean="0"/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6293" y="358775"/>
            <a:ext cx="3921125" cy="338138"/>
          </a:xfrm>
        </p:spPr>
        <p:txBody>
          <a:bodyPr/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89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9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7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7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9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3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3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D67BCE-C0C8-47A7-ABEA-30918A70DBF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6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://localhost:8888/notebooks/Box/Home%20Folder%20mz136/Private/jstuff/techqical%20eva/CDL/CDL-Clean.ipynb#what-is-the-most-common-thing-people-get-into-the-cart-FIRST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600" dirty="0">
                <a:solidFill>
                  <a:srgbClr val="FFFFFF"/>
                </a:solidFill>
              </a:rPr>
              <a:t>Investigation of Instacart Data</a:t>
            </a: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5497" y="3346704"/>
            <a:ext cx="5620247" cy="663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23164" y="3882305"/>
            <a:ext cx="9913319" cy="16335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Mingjie Zhao,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359910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2" y="1855434"/>
            <a:ext cx="5157645" cy="4232100"/>
          </a:xfrm>
        </p:spPr>
        <p:txBody>
          <a:bodyPr/>
          <a:lstStyle/>
          <a:p>
            <a:r>
              <a:rPr lang="en-US" b="1" dirty="0"/>
              <a:t>New customer vs old customer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16C71-646A-450E-9167-D44E359B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1" y="2129336"/>
            <a:ext cx="6392653" cy="468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3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2" y="1855434"/>
            <a:ext cx="5157645" cy="4232100"/>
          </a:xfrm>
        </p:spPr>
        <p:txBody>
          <a:bodyPr/>
          <a:lstStyle/>
          <a:p>
            <a:r>
              <a:rPr lang="en-US" b="1" dirty="0"/>
              <a:t>New customer vs old customer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5F8447-5B88-4FBE-A963-30A198971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2" y="2304943"/>
            <a:ext cx="7649135" cy="45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0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2" y="1855434"/>
            <a:ext cx="5157645" cy="4232100"/>
          </a:xfrm>
        </p:spPr>
        <p:txBody>
          <a:bodyPr/>
          <a:lstStyle/>
          <a:p>
            <a:r>
              <a:rPr lang="en-US" b="1" dirty="0"/>
              <a:t>New customer vs old customer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C42A65-8AD1-4167-91CD-2A550EB29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2" y="2240177"/>
            <a:ext cx="6527735" cy="4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6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3" y="1512534"/>
            <a:ext cx="4776186" cy="4232100"/>
          </a:xfrm>
        </p:spPr>
        <p:txBody>
          <a:bodyPr/>
          <a:lstStyle/>
          <a:p>
            <a:r>
              <a:rPr lang="en-US" b="1" dirty="0"/>
              <a:t>check how many items in each order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07801D6-349E-4E9B-A9FD-768FFFD21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7" y="1881709"/>
            <a:ext cx="8108383" cy="49762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75701-6CF5-403F-A606-C3785266631F}"/>
              </a:ext>
            </a:extLst>
          </p:cNvPr>
          <p:cNvSpPr/>
          <p:nvPr/>
        </p:nvSpPr>
        <p:spPr>
          <a:xfrm>
            <a:off x="2119746" y="1974273"/>
            <a:ext cx="904009" cy="4883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3" y="1481361"/>
            <a:ext cx="7618780" cy="4232100"/>
          </a:xfrm>
        </p:spPr>
        <p:txBody>
          <a:bodyPr/>
          <a:lstStyle/>
          <a:p>
            <a:r>
              <a:rPr lang="en-US" b="1" dirty="0"/>
              <a:t>No significant patterns between cart order and reorder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4C1EB5-07B7-45D0-8075-9639C0883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62" y="1890256"/>
            <a:ext cx="6957201" cy="48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5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3" y="1481361"/>
            <a:ext cx="7618780" cy="4232100"/>
          </a:xfrm>
        </p:spPr>
        <p:txBody>
          <a:bodyPr/>
          <a:lstStyle/>
          <a:p>
            <a:r>
              <a:rPr lang="en-US" b="1" dirty="0"/>
              <a:t>what is the most common thing people get into the cart </a:t>
            </a:r>
            <a:r>
              <a:rPr lang="en-US" b="1" dirty="0">
                <a:solidFill>
                  <a:srgbClr val="FF0000"/>
                </a:solidFill>
              </a:rPr>
              <a:t>FIRST</a:t>
            </a:r>
            <a:r>
              <a:rPr lang="en-US" b="1" dirty="0">
                <a:hlinkClick r:id="rId2"/>
              </a:rPr>
              <a:t>¶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1EE3ED2-302F-4AAE-A06F-5CB713586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74" y="2118665"/>
            <a:ext cx="7378059" cy="2297471"/>
          </a:xfrm>
          <a:prstGeom prst="rect">
            <a:avLst/>
          </a:prstGeom>
        </p:spPr>
      </p:pic>
      <p:pic>
        <p:nvPicPr>
          <p:cNvPr id="11" name="Picture 10" descr="A close up of a bottle&#10;&#10;Description automatically generated">
            <a:extLst>
              <a:ext uri="{FF2B5EF4-FFF2-40B4-BE49-F238E27FC236}">
                <a16:creationId xmlns:a16="http://schemas.microsoft.com/office/drawing/2014/main" id="{4156B635-222F-4A24-9B72-D4EFF0638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9" y="4799430"/>
            <a:ext cx="960203" cy="1546994"/>
          </a:xfrm>
          <a:prstGeom prst="rect">
            <a:avLst/>
          </a:prstGeom>
        </p:spPr>
      </p:pic>
      <p:pic>
        <p:nvPicPr>
          <p:cNvPr id="13" name="Picture 12" descr="A close up of a fruit&#10;&#10;Description automatically generated">
            <a:extLst>
              <a:ext uri="{FF2B5EF4-FFF2-40B4-BE49-F238E27FC236}">
                <a16:creationId xmlns:a16="http://schemas.microsoft.com/office/drawing/2014/main" id="{1A210005-D7C8-40DD-BD1B-9457DB311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115" y="4953611"/>
            <a:ext cx="1221288" cy="1162879"/>
          </a:xfrm>
          <a:prstGeom prst="rect">
            <a:avLst/>
          </a:prstGeom>
        </p:spPr>
      </p:pic>
      <p:pic>
        <p:nvPicPr>
          <p:cNvPr id="15" name="Picture 14" descr="A picture containing banana, fruit, indoor, table&#10;&#10;Description automatically generated">
            <a:extLst>
              <a:ext uri="{FF2B5EF4-FFF2-40B4-BE49-F238E27FC236}">
                <a16:creationId xmlns:a16="http://schemas.microsoft.com/office/drawing/2014/main" id="{547C984B-6629-473A-A0AB-0AF06D247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43" y="5027578"/>
            <a:ext cx="1712890" cy="1162880"/>
          </a:xfrm>
          <a:prstGeom prst="rect">
            <a:avLst/>
          </a:prstGeom>
        </p:spPr>
      </p:pic>
      <p:pic>
        <p:nvPicPr>
          <p:cNvPr id="17" name="Picture 16" descr="A close up of a fruit&#10;&#10;Description automatically generated">
            <a:extLst>
              <a:ext uri="{FF2B5EF4-FFF2-40B4-BE49-F238E27FC236}">
                <a16:creationId xmlns:a16="http://schemas.microsoft.com/office/drawing/2014/main" id="{88579E61-1071-455D-A94C-6EA0F9F3AF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47" y="4590119"/>
            <a:ext cx="1486029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6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2" y="1481361"/>
            <a:ext cx="8117543" cy="4232100"/>
          </a:xfrm>
        </p:spPr>
        <p:txBody>
          <a:bodyPr/>
          <a:lstStyle/>
          <a:p>
            <a:r>
              <a:rPr lang="en-US" b="1" dirty="0"/>
              <a:t>what is the most common thing people get into the cart </a:t>
            </a:r>
            <a:r>
              <a:rPr lang="en-US" b="1" dirty="0">
                <a:solidFill>
                  <a:srgbClr val="FF0000"/>
                </a:solidFill>
              </a:rPr>
              <a:t>in general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AFF05F3-FA7E-4162-B1D6-00013F07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2" y="2005705"/>
            <a:ext cx="6255000" cy="1902294"/>
          </a:xfrm>
          <a:prstGeom prst="rect">
            <a:avLst/>
          </a:prstGeom>
        </p:spPr>
      </p:pic>
      <p:pic>
        <p:nvPicPr>
          <p:cNvPr id="8" name="Picture 7" descr="A close up of a fruit&#10;&#10;Description automatically generated">
            <a:extLst>
              <a:ext uri="{FF2B5EF4-FFF2-40B4-BE49-F238E27FC236}">
                <a16:creationId xmlns:a16="http://schemas.microsoft.com/office/drawing/2014/main" id="{615A1C98-9796-465F-9EA0-31D8AC862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44" y="5063290"/>
            <a:ext cx="1221288" cy="1162879"/>
          </a:xfrm>
          <a:prstGeom prst="rect">
            <a:avLst/>
          </a:prstGeom>
        </p:spPr>
      </p:pic>
      <p:pic>
        <p:nvPicPr>
          <p:cNvPr id="9" name="Picture 8" descr="A picture containing banana, fruit, indoor, table&#10;&#10;Description automatically generated">
            <a:extLst>
              <a:ext uri="{FF2B5EF4-FFF2-40B4-BE49-F238E27FC236}">
                <a16:creationId xmlns:a16="http://schemas.microsoft.com/office/drawing/2014/main" id="{84DD4250-80A2-4EBD-9E24-B478296C2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43" y="5027578"/>
            <a:ext cx="1712890" cy="1162880"/>
          </a:xfrm>
          <a:prstGeom prst="rect">
            <a:avLst/>
          </a:prstGeom>
        </p:spPr>
      </p:pic>
      <p:pic>
        <p:nvPicPr>
          <p:cNvPr id="10" name="Picture 9" descr="A close up of a fruit&#10;&#10;Description automatically generated">
            <a:extLst>
              <a:ext uri="{FF2B5EF4-FFF2-40B4-BE49-F238E27FC236}">
                <a16:creationId xmlns:a16="http://schemas.microsoft.com/office/drawing/2014/main" id="{44D6CC84-CA57-4BCF-B364-78AFC37F2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83" y="4844559"/>
            <a:ext cx="1486029" cy="1600339"/>
          </a:xfrm>
          <a:prstGeom prst="rect">
            <a:avLst/>
          </a:prstGeom>
        </p:spPr>
      </p:pic>
      <p:pic>
        <p:nvPicPr>
          <p:cNvPr id="12" name="Picture 11" descr="A green plant&#10;&#10;Description automatically generated">
            <a:extLst>
              <a:ext uri="{FF2B5EF4-FFF2-40B4-BE49-F238E27FC236}">
                <a16:creationId xmlns:a16="http://schemas.microsoft.com/office/drawing/2014/main" id="{2742D611-D4A5-4CCD-9E71-091D43159E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287" y="5065015"/>
            <a:ext cx="1712890" cy="10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3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3" y="1481361"/>
            <a:ext cx="7618780" cy="4232100"/>
          </a:xfrm>
        </p:spPr>
        <p:txBody>
          <a:bodyPr/>
          <a:lstStyle/>
          <a:p>
            <a:r>
              <a:rPr lang="en-US" b="1" dirty="0"/>
              <a:t>what is the most common thing people </a:t>
            </a:r>
            <a:r>
              <a:rPr lang="en-US" b="1" dirty="0">
                <a:solidFill>
                  <a:srgbClr val="FF0000"/>
                </a:solidFill>
              </a:rPr>
              <a:t>reorder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FACCA3F-CAD0-4195-8F10-9F019E6A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39" y="2189521"/>
            <a:ext cx="6774402" cy="1994495"/>
          </a:xfrm>
          <a:prstGeom prst="rect">
            <a:avLst/>
          </a:prstGeom>
        </p:spPr>
      </p:pic>
      <p:pic>
        <p:nvPicPr>
          <p:cNvPr id="7" name="Picture 6" descr="A close up of a fruit&#10;&#10;Description automatically generated">
            <a:extLst>
              <a:ext uri="{FF2B5EF4-FFF2-40B4-BE49-F238E27FC236}">
                <a16:creationId xmlns:a16="http://schemas.microsoft.com/office/drawing/2014/main" id="{7A2B4554-66E6-419C-9DF2-2C58DDD0A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44" y="5063290"/>
            <a:ext cx="1221288" cy="1162879"/>
          </a:xfrm>
          <a:prstGeom prst="rect">
            <a:avLst/>
          </a:prstGeom>
        </p:spPr>
      </p:pic>
      <p:pic>
        <p:nvPicPr>
          <p:cNvPr id="8" name="Picture 7" descr="A picture containing banana, fruit, indoor, table&#10;&#10;Description automatically generated">
            <a:extLst>
              <a:ext uri="{FF2B5EF4-FFF2-40B4-BE49-F238E27FC236}">
                <a16:creationId xmlns:a16="http://schemas.microsoft.com/office/drawing/2014/main" id="{C770FAA6-C270-4B7C-A96A-93CF8CD89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43" y="5027578"/>
            <a:ext cx="1712890" cy="1162880"/>
          </a:xfrm>
          <a:prstGeom prst="rect">
            <a:avLst/>
          </a:prstGeom>
        </p:spPr>
      </p:pic>
      <p:pic>
        <p:nvPicPr>
          <p:cNvPr id="9" name="Picture 8" descr="A close up of a fruit&#10;&#10;Description automatically generated">
            <a:extLst>
              <a:ext uri="{FF2B5EF4-FFF2-40B4-BE49-F238E27FC236}">
                <a16:creationId xmlns:a16="http://schemas.microsoft.com/office/drawing/2014/main" id="{468CDCF2-6D71-4EB6-BD85-192D52719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83" y="4844559"/>
            <a:ext cx="1486029" cy="1600339"/>
          </a:xfrm>
          <a:prstGeom prst="rect">
            <a:avLst/>
          </a:prstGeom>
        </p:spPr>
      </p:pic>
      <p:pic>
        <p:nvPicPr>
          <p:cNvPr id="10" name="Picture 9" descr="A green plant&#10;&#10;Description automatically generated">
            <a:extLst>
              <a:ext uri="{FF2B5EF4-FFF2-40B4-BE49-F238E27FC236}">
                <a16:creationId xmlns:a16="http://schemas.microsoft.com/office/drawing/2014/main" id="{2AEAF71C-18DD-4D2A-96B8-EB2B0A7C7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287" y="5065015"/>
            <a:ext cx="1712890" cy="10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3" y="1481361"/>
            <a:ext cx="7618780" cy="4232100"/>
          </a:xfrm>
        </p:spPr>
        <p:txBody>
          <a:bodyPr/>
          <a:lstStyle/>
          <a:p>
            <a:r>
              <a:rPr lang="en-US" b="1" dirty="0"/>
              <a:t>What is the most popular department and aisle?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DF6D71BC-DBDD-44CA-AEA2-9FEECDE2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38" y="2268487"/>
            <a:ext cx="2327607" cy="1990505"/>
          </a:xfrm>
          <a:prstGeom prst="rect">
            <a:avLst/>
          </a:prstGeom>
        </p:spPr>
      </p:pic>
      <p:pic>
        <p:nvPicPr>
          <p:cNvPr id="8" name="Picture 7" descr="A picture containing table, woman, wooden, holding&#10;&#10;Description automatically generated">
            <a:extLst>
              <a:ext uri="{FF2B5EF4-FFF2-40B4-BE49-F238E27FC236}">
                <a16:creationId xmlns:a16="http://schemas.microsoft.com/office/drawing/2014/main" id="{318E57E4-46B6-4BB9-831D-F6596A27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693" y="2156418"/>
            <a:ext cx="2327607" cy="22201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BF09A0-E08D-4790-9E00-F64E058C7E6E}"/>
              </a:ext>
            </a:extLst>
          </p:cNvPr>
          <p:cNvSpPr/>
          <p:nvPr/>
        </p:nvSpPr>
        <p:spPr>
          <a:xfrm>
            <a:off x="1267691" y="4800600"/>
            <a:ext cx="1989854" cy="91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E9B469-0445-419A-8EFA-CC2509097563}"/>
              </a:ext>
            </a:extLst>
          </p:cNvPr>
          <p:cNvSpPr/>
          <p:nvPr/>
        </p:nvSpPr>
        <p:spPr>
          <a:xfrm>
            <a:off x="6293428" y="4800599"/>
            <a:ext cx="1989854" cy="91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Aisle 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C29A0D-F32E-4CC9-A5ED-B09A694F48E2}"/>
              </a:ext>
            </a:extLst>
          </p:cNvPr>
          <p:cNvSpPr/>
          <p:nvPr/>
        </p:nvSpPr>
        <p:spPr>
          <a:xfrm>
            <a:off x="1444336" y="3938154"/>
            <a:ext cx="1724891" cy="2896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30DFB-D4F8-4BBE-B88B-13B64B41F249}"/>
              </a:ext>
            </a:extLst>
          </p:cNvPr>
          <p:cNvSpPr/>
          <p:nvPr/>
        </p:nvSpPr>
        <p:spPr>
          <a:xfrm>
            <a:off x="6293428" y="3969327"/>
            <a:ext cx="1724891" cy="2896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4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Organic vs Non-organic products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5ACEE8B5-F9BC-4D0C-9BC1-4D9A79D93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1" y="2202094"/>
            <a:ext cx="3169977" cy="3611018"/>
          </a:xfrm>
          <a:prstGeom prst="rect">
            <a:avLst/>
          </a:prstGeom>
        </p:spPr>
      </p:pic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F8893E8D-F672-4179-83F9-C76A639D6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64" y="2481268"/>
            <a:ext cx="3727669" cy="31404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3F47C4-90F4-40F4-90C7-308BC3EB43DA}"/>
              </a:ext>
            </a:extLst>
          </p:cNvPr>
          <p:cNvSpPr/>
          <p:nvPr/>
        </p:nvSpPr>
        <p:spPr>
          <a:xfrm>
            <a:off x="1487520" y="5912428"/>
            <a:ext cx="1989854" cy="91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57962C-8FFF-4665-8B8C-A07B4F721C26}"/>
              </a:ext>
            </a:extLst>
          </p:cNvPr>
          <p:cNvSpPr/>
          <p:nvPr/>
        </p:nvSpPr>
        <p:spPr>
          <a:xfrm>
            <a:off x="7180119" y="5912427"/>
            <a:ext cx="1989854" cy="91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126756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93" y="812307"/>
            <a:ext cx="10507452" cy="962555"/>
          </a:xfrm>
        </p:spPr>
        <p:txBody>
          <a:bodyPr/>
          <a:lstStyle/>
          <a:p>
            <a:r>
              <a:rPr lang="en-US" sz="4400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291" y="1855434"/>
            <a:ext cx="11214035" cy="42321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Problem description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5 datasets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Objective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Provide insights by digging into data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Methodology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Analyze the dataset using data science knowledge</a:t>
            </a:r>
          </a:p>
        </p:txBody>
      </p:sp>
    </p:spTree>
    <p:extLst>
      <p:ext uri="{BB962C8B-B14F-4D97-AF65-F5344CB8AC3E}">
        <p14:creationId xmlns:p14="http://schemas.microsoft.com/office/powerpoint/2010/main" val="1737403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A999-85F0-43EB-BC24-C2D0B9D1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A79E-8750-496E-BCD4-F5BC6DA84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1" y="1527464"/>
            <a:ext cx="9967127" cy="45600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Best day and time for sale events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1</a:t>
            </a:r>
            <a:r>
              <a:rPr lang="en-US" sz="3200" baseline="30000" dirty="0"/>
              <a:t>st</a:t>
            </a:r>
            <a:r>
              <a:rPr lang="en-US" sz="3200" dirty="0"/>
              <a:t> and 2</a:t>
            </a:r>
            <a:r>
              <a:rPr lang="en-US" sz="3200" baseline="30000" dirty="0"/>
              <a:t>nd</a:t>
            </a:r>
            <a:r>
              <a:rPr lang="en-US" sz="3200" dirty="0"/>
              <a:t> day of the week, 3pm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Best day and time to attract new customers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1st day of the week, 10am-3pm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Most of the orders include more than 1 product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People who shop more, shop often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More bananas, strawberries, spinach and avocado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People love organic products!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E635-8E77-459E-8893-786FD88DE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Sales analysis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Customer analysis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Orders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 people order?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6D1E24-E492-4BF8-80B8-F4667601F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2" y="2414551"/>
            <a:ext cx="5243014" cy="408467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045564-1980-4F57-A2E3-DA1EB81D7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55" y="2410740"/>
            <a:ext cx="5311600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 people order AGAIN?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115FA9-00A7-4D70-8533-0C12B0DC9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0" y="1125847"/>
            <a:ext cx="7035567" cy="54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4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2" y="1855434"/>
            <a:ext cx="5157645" cy="4232100"/>
          </a:xfrm>
        </p:spPr>
        <p:txBody>
          <a:bodyPr/>
          <a:lstStyle/>
          <a:p>
            <a:r>
              <a:rPr lang="en-US" dirty="0"/>
              <a:t>Order sequence number is highly correlated with number of days since last order</a:t>
            </a:r>
          </a:p>
          <a:p>
            <a:endParaRPr lang="en-US" dirty="0"/>
          </a:p>
          <a:p>
            <a:r>
              <a:rPr lang="en-US" dirty="0"/>
              <a:t>Customers tend to shop more frequently when they made more orders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3072C3-B6BA-4C06-9B2A-6EC9416DC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37" y="1372442"/>
            <a:ext cx="6035608" cy="53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9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2" y="1855434"/>
            <a:ext cx="5157645" cy="4232100"/>
          </a:xfrm>
        </p:spPr>
        <p:txBody>
          <a:bodyPr/>
          <a:lstStyle/>
          <a:p>
            <a:r>
              <a:rPr lang="en-US" b="1" dirty="0"/>
              <a:t>New customer vs old customer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493551-9852-482C-9556-21D8ECDF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2" y="2321279"/>
            <a:ext cx="7542252" cy="43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2" y="1855434"/>
            <a:ext cx="5157645" cy="4232100"/>
          </a:xfrm>
        </p:spPr>
        <p:txBody>
          <a:bodyPr/>
          <a:lstStyle/>
          <a:p>
            <a:r>
              <a:rPr lang="en-US" b="1" dirty="0"/>
              <a:t>New customer vs old customer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2F4600-AB39-4A34-B19A-44DCC977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2" y="2247797"/>
            <a:ext cx="6652426" cy="46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36-AE98-474E-87B8-311EAFA0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9ED-0F07-4EFC-B985-946E91D8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92" y="1855434"/>
            <a:ext cx="5157645" cy="4232100"/>
          </a:xfrm>
        </p:spPr>
        <p:txBody>
          <a:bodyPr/>
          <a:lstStyle/>
          <a:p>
            <a:r>
              <a:rPr lang="en-US" b="1" dirty="0"/>
              <a:t>New customer vs old customer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9B48-5144-4FF1-B336-67FEE91DD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1577D4-607A-4DC1-9DC1-CB66406F0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92" y="2372828"/>
            <a:ext cx="7607070" cy="44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330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264</Words>
  <Application>Microsoft Office PowerPoint</Application>
  <PresentationFormat>Widescreen</PresentationFormat>
  <Paragraphs>80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SF News Gothic</vt:lpstr>
      <vt:lpstr>Arial</vt:lpstr>
      <vt:lpstr>Calibri</vt:lpstr>
      <vt:lpstr>Trebuchet MS</vt:lpstr>
      <vt:lpstr>Wingdings</vt:lpstr>
      <vt:lpstr>Wingdings 3</vt:lpstr>
      <vt:lpstr>Facet</vt:lpstr>
      <vt:lpstr>Investigation of Instacart Data</vt:lpstr>
      <vt:lpstr>Background</vt:lpstr>
      <vt:lpstr>Methodology</vt:lpstr>
      <vt:lpstr>Sales analysis</vt:lpstr>
      <vt:lpstr>Sales analysis</vt:lpstr>
      <vt:lpstr>Sales analysis</vt:lpstr>
      <vt:lpstr>Customer analysis</vt:lpstr>
      <vt:lpstr>Customer analysis</vt:lpstr>
      <vt:lpstr>Customer analysis</vt:lpstr>
      <vt:lpstr>Customer analysis</vt:lpstr>
      <vt:lpstr>Customer analysis</vt:lpstr>
      <vt:lpstr>Customer analysis</vt:lpstr>
      <vt:lpstr>Orders analysis</vt:lpstr>
      <vt:lpstr>Orders analysis</vt:lpstr>
      <vt:lpstr>Orders analysis</vt:lpstr>
      <vt:lpstr>Orders analysis</vt:lpstr>
      <vt:lpstr>Orders analysis</vt:lpstr>
      <vt:lpstr>Orders analysis</vt:lpstr>
      <vt:lpstr>Orders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Instacart Data</dc:title>
  <dc:creator>Mingjie Zhao</dc:creator>
  <cp:lastModifiedBy>Mingjie Zhao</cp:lastModifiedBy>
  <cp:revision>12</cp:revision>
  <dcterms:created xsi:type="dcterms:W3CDTF">2020-03-04T17:26:28Z</dcterms:created>
  <dcterms:modified xsi:type="dcterms:W3CDTF">2020-03-04T23:48:13Z</dcterms:modified>
</cp:coreProperties>
</file>