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25580-D1D4-2947-9A14-505CA1B20F1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CF658-2446-E141-A229-52818A824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9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 PL SungtiL GB"/>
                <a:cs typeface="Lohit Devanagari"/>
              </a:rPr>
              <a:t>Verma N, Singh AK. Development of biological oxygen demand biosensor for monitoring the fermentation industry effluent. ISRN </a:t>
            </a:r>
            <a:r>
              <a:rPr lang="en-US" sz="1200" kern="10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 PL SungtiL GB"/>
                <a:cs typeface="Lohit Devanagari"/>
              </a:rPr>
              <a:t>Biotechnol</a:t>
            </a:r>
            <a:r>
              <a:rPr lang="en-US" sz="1200" kern="1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 PL SungtiL GB"/>
                <a:cs typeface="Lohit Devanagari"/>
              </a:rPr>
              <a:t>. 2012 Nov 27;2013:236062. </a:t>
            </a:r>
            <a:r>
              <a:rPr lang="en-US" sz="1200" kern="10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 PL SungtiL GB"/>
                <a:cs typeface="Lohit Devanagari"/>
              </a:rPr>
              <a:t>doi</a:t>
            </a:r>
            <a:r>
              <a:rPr lang="en-US" sz="1200" kern="1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 PL SungtiL GB"/>
                <a:cs typeface="Lohit Devanagari"/>
              </a:rPr>
              <a:t>: 10.5402/2013/236062. PMID: 25969770; PMCID: PMC4403562.</a:t>
            </a:r>
            <a:endParaRPr lang="en-US" sz="1200" kern="100" dirty="0">
              <a:effectLst/>
              <a:latin typeface="Liberation Serif"/>
              <a:ea typeface="AR PL SungtiL GB"/>
              <a:cs typeface="Lohit Devanagari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CF658-2446-E141-A229-52818A8246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6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CF658-2446-E141-A229-52818A8246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4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CF658-2446-E141-A229-52818A8246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0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862B-5A40-8E8D-9DB7-F96F65200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5B6C2-2992-6D88-87B7-13F392D72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C8B0B-DED3-4CE8-917B-C41B06B5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950-15CB-0049-9969-C2A8E5C3846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931F3-47C6-C8C4-D8F0-A98E2DE7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C678B-1DD7-DAA9-C821-EEF0AC3A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CAA3-BFFA-9F43-BA82-33DE0CAA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0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586B-B935-1666-0542-8014EE89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8CC5C-FE41-1C43-F196-08F286F0B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427E0-C11A-1BBF-1C3D-F2CA3C0B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950-15CB-0049-9969-C2A8E5C3846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34884-44A2-4397-F6CF-E1D4206C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4B416-20E1-9343-EE33-892DE7AA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CAA3-BFFA-9F43-BA82-33DE0CAA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3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9A0E3-8987-6638-AF15-7941C4277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2511D-E3FD-EB36-35B2-72BEDB0BE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459DB-A9D2-EEE2-77C5-019EEBA25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950-15CB-0049-9969-C2A8E5C3846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045CA-F540-9ED0-8AE5-D3EE8CAE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BED75-1C31-0D52-597C-1A82FC1E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CAA3-BFFA-9F43-BA82-33DE0CAA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2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99E2-2E5F-1F27-F1F6-C109FEDD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BF6F-4D30-F2CD-4A80-CB2499148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B4852-0280-0418-E9C1-88D75D41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950-15CB-0049-9969-C2A8E5C3846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05496-7FF5-B585-102F-72DCE321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4E728-6DFD-6B4A-D211-9C16FA93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CAA3-BFFA-9F43-BA82-33DE0CAA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A989-A916-7000-2B77-CAB4339A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6C63E-B833-E55B-587E-7C46C0230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F8B31-A2B0-201A-BAFB-78050BD7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950-15CB-0049-9969-C2A8E5C3846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02E84-EA1C-F810-09CA-2ED9EAAB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E6C48-6E70-4D96-4324-C2DD3F7B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CAA3-BFFA-9F43-BA82-33DE0CAA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1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58FE-42AC-3EDD-8949-39DEDE35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A2FA5-A98F-4CDB-F8DE-06DFA1EDF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F698A-69DA-5F8C-3FAF-3220A87AC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D410-D58A-32B2-616C-CF6E30E1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950-15CB-0049-9969-C2A8E5C3846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B7D4A-B425-A048-91ED-FDB78375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88864-1C09-B585-5300-F419315B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CAA3-BFFA-9F43-BA82-33DE0CAA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8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FD13-BC6A-45FC-55B3-01B205FF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4081-5C0C-66E7-D174-B4C1577C2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5EE80-F696-040E-8F40-AC4C98CD6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BCA30-7F48-FFFD-0D64-2FC3EE60A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A5942-B555-ECB0-5442-DDCE9EE12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9B9DF-72EB-88F7-A43F-9A5BAD46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950-15CB-0049-9969-C2A8E5C3846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97485-0B2C-556B-1F37-0683B94C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DC89A-88D9-752C-32F0-95B8865C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CAA3-BFFA-9F43-BA82-33DE0CAA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1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2236-FA1B-1834-E570-7F1E7DA1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39DA4-0989-3713-2C8C-0940DFE8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950-15CB-0049-9969-C2A8E5C3846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A9616-C30F-4A55-59C3-1DED4932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0DBD4-1AA7-1336-C54B-8597521F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CAA3-BFFA-9F43-BA82-33DE0CAA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9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935D9-083D-F75E-D43F-67A0233F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950-15CB-0049-9969-C2A8E5C3846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D6584-F010-7018-5E3E-B569B9CC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E4D57-482C-8299-6BB6-5E9FBFC8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CAA3-BFFA-9F43-BA82-33DE0CAA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9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C524-92EC-E5FA-3997-7F2BFBF7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15B99-5D83-A5E9-6E71-C3492A4B7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1C623-C67E-C2FA-07C3-927F984B7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7CCAC-311B-1E0F-D1ED-2AAFE6DF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950-15CB-0049-9969-C2A8E5C3846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0EA90-813C-5F5D-54EC-D97C99D3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B7C12-F3E5-CE96-3BE6-31E0CE66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CAA3-BFFA-9F43-BA82-33DE0CAA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7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1756-F0CC-6636-DC5F-2E64A546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E43AF-CAF6-1AC8-487A-5355645EF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FBB31-557D-3DDC-D44A-6192EFC6D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26732-3934-848D-53F1-89264935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950-15CB-0049-9969-C2A8E5C3846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633A6-2D20-15F8-4A58-F17A67D6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58765-71A5-3B28-010C-65583AA3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CAA3-BFFA-9F43-BA82-33DE0CAA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6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E564E-8914-67B4-318F-EDF1B0C1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ED34-D296-2A68-790E-67C5ED3C3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F8CE0-28C9-A50B-4555-40D4900B4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50950-15CB-0049-9969-C2A8E5C3846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D4047-C12C-8F73-F928-7B40B5302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4AC00-49D4-B242-E93E-764047988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4CAA3-BFFA-9F43-BA82-33DE0CAA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0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vbmokin/prediction-bod-in-river-water?select=train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606A5-7E8F-B54E-55FD-EDF8A1BB0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080808"/>
                </a:solidFill>
              </a:rPr>
              <a:t>Mingjun</a:t>
            </a:r>
            <a:r>
              <a:rPr lang="en-US" sz="2000" b="1" dirty="0">
                <a:solidFill>
                  <a:srgbClr val="080808"/>
                </a:solidFill>
              </a:rPr>
              <a:t> Ma</a:t>
            </a:r>
          </a:p>
          <a:p>
            <a:endParaRPr lang="en-US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C4FC2-37DB-33AF-FE5C-6D1A7D457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080808"/>
                </a:solidFill>
              </a:rPr>
              <a:t>BOD Concentration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8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B620-EAE3-1AE8-CDF5-633EACE2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2CF21-F11B-FA9C-8B6D-2504D8F9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To find out the relationship between the downstream water quality to the upper stream</a:t>
            </a:r>
          </a:p>
          <a:p>
            <a:r>
              <a:rPr lang="en-US" sz="2000" dirty="0"/>
              <a:t>Does the distance from the upper stream station affect the quality of the downstream quality?</a:t>
            </a:r>
          </a:p>
        </p:txBody>
      </p:sp>
      <p:pic>
        <p:nvPicPr>
          <p:cNvPr id="5" name="Picture 4" descr="Trees and a river">
            <a:extLst>
              <a:ext uri="{FF2B5EF4-FFF2-40B4-BE49-F238E27FC236}">
                <a16:creationId xmlns:a16="http://schemas.microsoft.com/office/drawing/2014/main" id="{BB5BB90E-3285-85D9-161D-51F45E6D7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90" r="2919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B8F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31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1531-B4FF-F2EA-10AC-F754EB83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1F71D-D659-539A-0C68-14B391715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87988" cy="3737893"/>
          </a:xfrm>
        </p:spPr>
        <p:txBody>
          <a:bodyPr>
            <a:normAutofit/>
          </a:bodyPr>
          <a:lstStyle/>
          <a:p>
            <a:r>
              <a:rPr lang="en-US" dirty="0"/>
              <a:t>Dataset from Kaggle.</a:t>
            </a:r>
          </a:p>
          <a:p>
            <a:r>
              <a:rPr lang="en-US" b="1" dirty="0"/>
              <a:t>There are seven 9 columns, 147 rows</a:t>
            </a:r>
          </a:p>
          <a:p>
            <a:r>
              <a:rPr lang="en-US" b="1" dirty="0"/>
              <a:t>Target is the output.</a:t>
            </a:r>
          </a:p>
          <a:p>
            <a:pPr lvl="1"/>
            <a:r>
              <a:rPr lang="en-US" dirty="0"/>
              <a:t>Target refers to the concentration of BOD in mg/L in downstream. </a:t>
            </a:r>
          </a:p>
          <a:p>
            <a:r>
              <a:rPr lang="en-US" dirty="0"/>
              <a:t>X1, X2, X3, X4, X5, X6, X7 are candidate inputs</a:t>
            </a:r>
          </a:p>
          <a:p>
            <a:pPr lvl="1"/>
            <a:r>
              <a:rPr lang="en-US" dirty="0"/>
              <a:t>BOD level in mg/L</a:t>
            </a:r>
          </a:p>
          <a:p>
            <a:pPr lvl="1"/>
            <a:r>
              <a:rPr lang="en-US" dirty="0"/>
              <a:t>X1 is the closest to the target, followed by X2, and X3...</a:t>
            </a:r>
          </a:p>
          <a:p>
            <a:pPr lvl="1"/>
            <a:r>
              <a:rPr lang="en-US" dirty="0"/>
              <a:t>X7 is the farthest station to the origin.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63253-CC6B-28B5-B63F-C517E21D9B9A}"/>
              </a:ext>
            </a:extLst>
          </p:cNvPr>
          <p:cNvSpPr txBox="1"/>
          <p:nvPr/>
        </p:nvSpPr>
        <p:spPr>
          <a:xfrm>
            <a:off x="604091" y="5934670"/>
            <a:ext cx="11160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Source: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https://www.kaggle.com/datasets/vbmokin/prediction-bod-in-river-water?select=train.csv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3993CF-6946-621F-F278-8CA783A46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3208" y="50292"/>
            <a:ext cx="9100361" cy="675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9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E56839DD-8B4D-10AD-BDB9-12120A6AC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020" y="643467"/>
            <a:ext cx="9323959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0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56F8C-EE62-AF67-4F77-6661E7FA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Best 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C5B340-5898-98F0-9E9D-23B230DCC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377108"/>
            <a:ext cx="4008384" cy="5159158"/>
          </a:xfrm>
        </p:spPr>
        <p:txBody>
          <a:bodyPr>
            <a:noAutofit/>
          </a:bodyPr>
          <a:lstStyle/>
          <a:p>
            <a:r>
              <a:rPr lang="en-US" sz="2400" dirty="0"/>
              <a:t>In general, data is split into 70% for training and 30% for testing.</a:t>
            </a:r>
          </a:p>
          <a:p>
            <a:r>
              <a:rPr lang="en-US" sz="2400" dirty="0"/>
              <a:t>Selecting the linear regression model with independent variables of X1 and X2, without deleting outliers. </a:t>
            </a:r>
          </a:p>
          <a:p>
            <a:r>
              <a:rPr lang="en-US" sz="2400" dirty="0"/>
              <a:t>Training R-Squared Score is 0.624</a:t>
            </a:r>
          </a:p>
          <a:p>
            <a:r>
              <a:rPr lang="en-US" sz="2400" dirty="0"/>
              <a:t>The concentration in station 1 is affecting the target concentration.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24E12F4-9B5B-7139-FA85-C1BDD8B0A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335" y="1085867"/>
            <a:ext cx="6685548" cy="491387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1122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EB56-28C3-EE1C-7275-06DB3E59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R-Squared Score is 0.913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D520620-F58C-F6D5-1421-B011069FB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44" y="1223778"/>
            <a:ext cx="11005851" cy="561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3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1E95-8082-87F6-13E6-BAA5FD99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03CE-E588-BF47-7B59-CCB440F26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water quality of the stream close to the target stream greatly influences the water quality of the target stream</a:t>
            </a:r>
          </a:p>
          <a:p>
            <a:r>
              <a:rPr lang="en-US" dirty="0"/>
              <a:t>We don’t have evidence of how the water quality of the far stream from the target would affect the target. </a:t>
            </a:r>
          </a:p>
        </p:txBody>
      </p:sp>
    </p:spTree>
    <p:extLst>
      <p:ext uri="{BB962C8B-B14F-4D97-AF65-F5344CB8AC3E}">
        <p14:creationId xmlns:p14="http://schemas.microsoft.com/office/powerpoint/2010/main" val="146170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54F8-37E3-0BD2-BE77-49A9B305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C9FA4-7A88-396B-399A-63F03F13B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  <a:tabLst>
                <a:tab pos="685800" algn="l"/>
              </a:tabLst>
            </a:pPr>
            <a:r>
              <a:rPr lang="en-US" sz="2000" kern="1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 PL SungtiL GB"/>
                <a:cs typeface="Lohit Devanagari"/>
              </a:rPr>
              <a:t>1. Verma N, Singh AK. Development of biological oxygen demand biosensor for monitoring the fermentation industry effluent. ISRN </a:t>
            </a:r>
            <a:r>
              <a:rPr lang="en-US" sz="2000" kern="10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 PL SungtiL GB"/>
                <a:cs typeface="Lohit Devanagari"/>
              </a:rPr>
              <a:t>Biotechnol</a:t>
            </a:r>
            <a:r>
              <a:rPr lang="en-US" sz="2000" kern="1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 PL SungtiL GB"/>
                <a:cs typeface="Lohit Devanagari"/>
              </a:rPr>
              <a:t>. 2012 Nov 27;2013:236062. </a:t>
            </a:r>
            <a:r>
              <a:rPr lang="en-US" sz="2000" kern="10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 PL SungtiL GB"/>
                <a:cs typeface="Lohit Devanagari"/>
              </a:rPr>
              <a:t>doi</a:t>
            </a:r>
            <a:r>
              <a:rPr lang="en-US" sz="2000" kern="1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 PL SungtiL GB"/>
                <a:cs typeface="Lohit Devanagari"/>
              </a:rPr>
              <a:t>: 10.5402/2013/236062. PMID: 25969770; PMCID: PMC4403562.</a:t>
            </a:r>
            <a:endParaRPr lang="en-US" sz="2000" kern="100" dirty="0">
              <a:solidFill>
                <a:srgbClr val="212121"/>
              </a:solidFill>
              <a:latin typeface="Liberation Serif"/>
              <a:ea typeface="AR PL SungtiL GB"/>
              <a:cs typeface="Lohit Devanagari"/>
            </a:endParaRP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  <a:tabLst>
                <a:tab pos="685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Zach. (2022, April 12).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to split data into training &amp; test sets in R (3 methods)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Statology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Retrieved from https://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www.statology.org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/train-test-split-r/ </a:t>
            </a:r>
          </a:p>
          <a:p>
            <a:pPr marL="457200" marR="0" lvl="1" indent="0">
              <a:buNone/>
              <a:tabLst>
                <a:tab pos="685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Mokin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 (2019, November 16).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 bod in river water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Kaggle. Retrieved from https://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www.kaggle.com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/datasets/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vbmokin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prediction-bod-in-river-water?select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train.csv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endParaRPr lang="en-US" sz="1200" kern="100" dirty="0">
              <a:effectLst/>
              <a:latin typeface="Liberation Serif"/>
              <a:ea typeface="AR PL SungtiL GB"/>
              <a:cs typeface="Lohit Devanaga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6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{76DF0157-B9C8-A743-ACB8-0242C5AD41E3}tf16401369</Template>
  <TotalTime>157</TotalTime>
  <Words>396</Words>
  <Application>Microsoft Macintosh PowerPoint</Application>
  <PresentationFormat>Widescreen</PresentationFormat>
  <Paragraphs>33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Liberation Serif</vt:lpstr>
      <vt:lpstr>Arial</vt:lpstr>
      <vt:lpstr>Calibri</vt:lpstr>
      <vt:lpstr>Calibri Light</vt:lpstr>
      <vt:lpstr>Times New Roman</vt:lpstr>
      <vt:lpstr>Office Theme</vt:lpstr>
      <vt:lpstr>BOD Concentration</vt:lpstr>
      <vt:lpstr>Goal</vt:lpstr>
      <vt:lpstr>Dataset</vt:lpstr>
      <vt:lpstr>PowerPoint Presentation</vt:lpstr>
      <vt:lpstr>PowerPoint Presentation</vt:lpstr>
      <vt:lpstr>Best Model</vt:lpstr>
      <vt:lpstr>Test R-Squared Score is 0.913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 Target Concentration</dc:title>
  <dc:creator>Mingjun Ma</dc:creator>
  <cp:lastModifiedBy>Mingjun Ma</cp:lastModifiedBy>
  <cp:revision>22</cp:revision>
  <dcterms:created xsi:type="dcterms:W3CDTF">2022-12-08T08:26:34Z</dcterms:created>
  <dcterms:modified xsi:type="dcterms:W3CDTF">2022-12-08T16:13:21Z</dcterms:modified>
</cp:coreProperties>
</file>