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39760E-1634-E84A-910A-F7B662D8368D}">
          <p14:sldIdLst>
            <p14:sldId id="256"/>
            <p14:sldId id="257"/>
            <p14:sldId id="258"/>
            <p14:sldId id="259"/>
            <p14:sldId id="263"/>
            <p14:sldId id="260"/>
            <p14:sldId id="265"/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9"/>
    <p:restoredTop sz="86398"/>
  </p:normalViewPr>
  <p:slideViewPr>
    <p:cSldViewPr snapToGrid="0" snapToObjects="1">
      <p:cViewPr varScale="1">
        <p:scale>
          <a:sx n="99" d="100"/>
          <a:sy n="99" d="100"/>
        </p:scale>
        <p:origin x="8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73A15-007B-1541-BD89-F03C600A798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9B8BB-EFC4-1B42-A885-3C555E74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9B8BB-EFC4-1B42-A885-3C555E74B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Naïve Bayer’s Classifiers can not be applied.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9B8BB-EFC4-1B42-A885-3C555E74B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2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9B8BB-EFC4-1B42-A885-3C555E74B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6D25CA-AD6F-4745-8574-991638190EF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B115292-725F-E048-9403-5EF7A37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168B-ABB3-912B-A2C9-F52CE083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r>
              <a:rPr lang="en-US" dirty="0"/>
              <a:t>Psychological Data </a:t>
            </a:r>
            <a:br>
              <a:rPr lang="en-US" dirty="0"/>
            </a:br>
            <a:r>
              <a:rPr lang="en-US" dirty="0"/>
              <a:t>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D3CD9-3A41-F4CF-57F8-63178EC1C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/>
          </a:bodyPr>
          <a:lstStyle/>
          <a:p>
            <a:r>
              <a:rPr lang="en-US" dirty="0" err="1"/>
              <a:t>Mingjun</a:t>
            </a:r>
            <a:r>
              <a:rPr lang="en-US" dirty="0"/>
              <a:t> Ma</a:t>
            </a:r>
          </a:p>
        </p:txBody>
      </p:sp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7B1713CC-49A1-1D22-5AC4-2ADAF0A1F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2" r="54329" b="2"/>
          <a:stretch/>
        </p:blipFill>
        <p:spPr>
          <a:xfrm>
            <a:off x="8077199" y="1041400"/>
            <a:ext cx="3059206" cy="477520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943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6F8F2-FCB5-309B-EBF7-1A1024AF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892" y="1087374"/>
            <a:ext cx="1963711" cy="100097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Reference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B54FB16-88D5-BECC-BC80-50D9E8FE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Publisher Centers for Disease Control and Prevention. (2022, April 21).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Indicators of anxiety or depression based on reported frequency of symptoms during last 7 days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Indicators of Anxiety or Depression Based on Reported Frequency of Symptoms During Last 7 Days - CKAN. Retrieved March 15, 2022, from 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catalog.data.gov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/dataset/indicators-of-anxiety-or-depression-based-on-reported-frequency-of-symptoms-during-last-7-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4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F945-5BDA-DF39-059C-E2321A8E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B7A4-9F91-3B0E-27E9-83142EF5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Visualize the data distribution of different psychological indications.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Predicting Psychological Indicator by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8623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5AAE-2B70-C713-BCA8-D8F1B4A4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3118-0823-944B-D5C8-276EB35F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700" y="853723"/>
            <a:ext cx="8369300" cy="51505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Symptom/Indicator includes: ﻿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Symptoms of Anxiety Disorder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Symptoms of Depression Disorder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﻿Symptoms of Anxiety Disorder or Depressive Disorder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Affected by time period, Phase, and Confidence Interval Values.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Grouped by Nation, State, Sex,  Education Level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3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3C9F3-FA92-C7C4-1B35-B66EF7FA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General Data Distribution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43F12-5A75-9412-D73A-ED91421A4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9" r="3" b="3"/>
          <a:stretch/>
        </p:blipFill>
        <p:spPr>
          <a:xfrm>
            <a:off x="1063691" y="636177"/>
            <a:ext cx="4789994" cy="3253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13D6E6-7999-9171-D29A-108A37E47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4700"/>
          <a:stretch/>
        </p:blipFill>
        <p:spPr>
          <a:xfrm>
            <a:off x="6338316" y="636062"/>
            <a:ext cx="4789992" cy="32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1F784-6C9B-6A02-39DA-8E145FCB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476" y="3991900"/>
            <a:ext cx="4765183" cy="1883228"/>
          </a:xfrm>
        </p:spPr>
        <p:txBody>
          <a:bodyPr>
            <a:normAutofit/>
          </a:bodyPr>
          <a:lstStyle/>
          <a:p>
            <a:pPr algn="r"/>
            <a:r>
              <a:rPr lang="en-US" sz="3400" dirty="0"/>
              <a:t>General Data Distribution</a:t>
            </a:r>
            <a:br>
              <a:rPr lang="en-US" sz="3400" dirty="0"/>
            </a:br>
            <a:r>
              <a:rPr lang="en-US" sz="3400" dirty="0"/>
              <a:t>Without  Symptom of Anxiety or Depression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F39D98-83F6-B7C9-6F77-FC7926EC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4" y="154242"/>
            <a:ext cx="4925325" cy="3492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353DE-5150-EB78-54B2-4BE5E3597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6" y="176191"/>
            <a:ext cx="4769396" cy="33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1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0D0E8-03E3-815C-95CA-F5AA8636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Observation </a:t>
            </a:r>
            <a:endParaRPr lang="en-US" dirty="0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33CA-8716-1801-1927-A70EC5C6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65" y="2535446"/>
            <a:ext cx="9588024" cy="3563377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Points are clustered and overlapped together. </a:t>
            </a:r>
          </a:p>
          <a:p>
            <a:r>
              <a:rPr lang="en-US" sz="3000" dirty="0">
                <a:solidFill>
                  <a:schemeClr val="tx1"/>
                </a:solidFill>
              </a:rPr>
              <a:t>Symptom of Anxiety and Symptom of Depression are not independent to each other.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2E196-41BF-932D-B1F1-BE7F227B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Result With One Classifiers: Phase and Time Period</a:t>
            </a:r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F1D9-AE82-5605-79CF-97F62A273F8C}"/>
              </a:ext>
            </a:extLst>
          </p:cNvPr>
          <p:cNvSpPr txBox="1"/>
          <p:nvPr/>
        </p:nvSpPr>
        <p:spPr>
          <a:xfrm>
            <a:off x="2037144" y="6053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B219D-2433-15D3-08E0-5F67F1348950}"/>
              </a:ext>
            </a:extLst>
          </p:cNvPr>
          <p:cNvSpPr txBox="1"/>
          <p:nvPr/>
        </p:nvSpPr>
        <p:spPr>
          <a:xfrm>
            <a:off x="3646025" y="4629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15B233-42AA-2273-8255-ED6C08CEE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814830"/>
              </p:ext>
            </p:extLst>
          </p:nvPr>
        </p:nvGraphicFramePr>
        <p:xfrm>
          <a:off x="866647" y="1387914"/>
          <a:ext cx="7293611" cy="4133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403">
                  <a:extLst>
                    <a:ext uri="{9D8B030D-6E8A-4147-A177-3AD203B41FA5}">
                      <a16:colId xmlns:a16="http://schemas.microsoft.com/office/drawing/2014/main" val="723647750"/>
                    </a:ext>
                  </a:extLst>
                </a:gridCol>
                <a:gridCol w="2160020">
                  <a:extLst>
                    <a:ext uri="{9D8B030D-6E8A-4147-A177-3AD203B41FA5}">
                      <a16:colId xmlns:a16="http://schemas.microsoft.com/office/drawing/2014/main" val="3897672968"/>
                    </a:ext>
                  </a:extLst>
                </a:gridCol>
                <a:gridCol w="2110188">
                  <a:extLst>
                    <a:ext uri="{9D8B030D-6E8A-4147-A177-3AD203B41FA5}">
                      <a16:colId xmlns:a16="http://schemas.microsoft.com/office/drawing/2014/main" val="729112356"/>
                    </a:ext>
                  </a:extLst>
                </a:gridCol>
              </a:tblGrid>
              <a:tr h="538782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 marL="0" marR="244710" marT="26695" marB="133478" anchor="b"/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</a:rPr>
                        <a:t>Classifier</a:t>
                      </a:r>
                    </a:p>
                  </a:txBody>
                  <a:tcPr marL="0" marR="244710" marT="26695" marB="133478" anchor="b"/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0" marR="244710" marT="26695" marB="133478" anchor="b"/>
                </a:tc>
                <a:extLst>
                  <a:ext uri="{0D108BD9-81ED-4DB2-BD59-A6C34878D82A}">
                    <a16:rowId xmlns:a16="http://schemas.microsoft.com/office/drawing/2014/main" val="184342201"/>
                  </a:ext>
                </a:extLst>
              </a:tr>
              <a:tr h="456280">
                <a:tc>
                  <a:txBody>
                    <a:bodyPr/>
                    <a:lstStyle/>
                    <a:p>
                      <a:r>
                        <a:rPr lang="en-US" sz="1700" b="1" cap="none" spc="0" dirty="0" err="1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en-US" sz="1700" b="1" cap="none" spc="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tx1"/>
                          </a:solidFill>
                        </a:rPr>
                        <a:t> (k = 11)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b="1" cap="none" spc="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tx1"/>
                          </a:solidFill>
                        </a:rPr>
                        <a:t>Time Period 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b="1" cap="none" spc="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tx1"/>
                          </a:solidFill>
                        </a:rPr>
                        <a:t>33.81%</a:t>
                      </a:r>
                    </a:p>
                  </a:txBody>
                  <a:tcPr marL="0" marR="244710" marT="40043" marB="133478"/>
                </a:tc>
                <a:extLst>
                  <a:ext uri="{0D108BD9-81ED-4DB2-BD59-A6C34878D82A}">
                    <a16:rowId xmlns:a16="http://schemas.microsoft.com/office/drawing/2014/main" val="2496393900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r>
                        <a:rPr lang="en-US" sz="1700" cap="none" spc="0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 (k = 3) 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Phase 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33.09%</a:t>
                      </a:r>
                    </a:p>
                  </a:txBody>
                  <a:tcPr marL="0" marR="244710" marT="40043" marB="133478"/>
                </a:tc>
                <a:extLst>
                  <a:ext uri="{0D108BD9-81ED-4DB2-BD59-A6C34878D82A}">
                    <a16:rowId xmlns:a16="http://schemas.microsoft.com/office/drawing/2014/main" val="2489037986"/>
                  </a:ext>
                </a:extLst>
              </a:tr>
              <a:tr h="719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Logistic Regression 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32.88%</a:t>
                      </a:r>
                    </a:p>
                  </a:txBody>
                  <a:tcPr marL="0" marR="244710" marT="40043" marB="133478"/>
                </a:tc>
                <a:extLst>
                  <a:ext uri="{0D108BD9-81ED-4DB2-BD59-A6C34878D82A}">
                    <a16:rowId xmlns:a16="http://schemas.microsoft.com/office/drawing/2014/main" val="2185009068"/>
                  </a:ext>
                </a:extLst>
              </a:tr>
              <a:tr h="456280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Logistic Regression 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Time Period 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32.98%</a:t>
                      </a:r>
                    </a:p>
                  </a:txBody>
                  <a:tcPr marL="0" marR="244710" marT="40043" marB="133478"/>
                </a:tc>
                <a:extLst>
                  <a:ext uri="{0D108BD9-81ED-4DB2-BD59-A6C34878D82A}">
                    <a16:rowId xmlns:a16="http://schemas.microsoft.com/office/drawing/2014/main" val="3515107748"/>
                  </a:ext>
                </a:extLst>
              </a:tr>
              <a:tr h="456280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QDA 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32.88%</a:t>
                      </a:r>
                    </a:p>
                  </a:txBody>
                  <a:tcPr marL="0" marR="244710" marT="40043" marB="133478"/>
                </a:tc>
                <a:extLst>
                  <a:ext uri="{0D108BD9-81ED-4DB2-BD59-A6C34878D82A}">
                    <a16:rowId xmlns:a16="http://schemas.microsoft.com/office/drawing/2014/main" val="4202918489"/>
                  </a:ext>
                </a:extLst>
              </a:tr>
              <a:tr h="456280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QDA 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Time Period</a:t>
                      </a: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32.73%</a:t>
                      </a:r>
                    </a:p>
                  </a:txBody>
                  <a:tcPr marL="0" marR="244710" marT="40043" marB="133478"/>
                </a:tc>
                <a:extLst>
                  <a:ext uri="{0D108BD9-81ED-4DB2-BD59-A6C34878D82A}">
                    <a16:rowId xmlns:a16="http://schemas.microsoft.com/office/drawing/2014/main" val="3686543572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244710" marT="40043" marB="133478"/>
                </a:tc>
                <a:tc>
                  <a:txBody>
                    <a:bodyPr/>
                    <a:lstStyle/>
                    <a:p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244710" marT="40043" marB="133478"/>
                </a:tc>
                <a:extLst>
                  <a:ext uri="{0D108BD9-81ED-4DB2-BD59-A6C34878D82A}">
                    <a16:rowId xmlns:a16="http://schemas.microsoft.com/office/drawing/2014/main" val="797502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25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2E196-41BF-932D-B1F1-BE7F227B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 dirty="0"/>
              <a:t>Result With Two Classifiers: Phase and Time Period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FF1D9-AE82-5605-79CF-97F62A273F8C}"/>
              </a:ext>
            </a:extLst>
          </p:cNvPr>
          <p:cNvSpPr txBox="1"/>
          <p:nvPr/>
        </p:nvSpPr>
        <p:spPr>
          <a:xfrm>
            <a:off x="2037144" y="6053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B219D-2433-15D3-08E0-5F67F1348950}"/>
              </a:ext>
            </a:extLst>
          </p:cNvPr>
          <p:cNvSpPr txBox="1"/>
          <p:nvPr/>
        </p:nvSpPr>
        <p:spPr>
          <a:xfrm>
            <a:off x="3646025" y="4629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15B233-42AA-2273-8255-ED6C08CEE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94548"/>
              </p:ext>
            </p:extLst>
          </p:nvPr>
        </p:nvGraphicFramePr>
        <p:xfrm>
          <a:off x="1223485" y="484632"/>
          <a:ext cx="10330244" cy="35567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189147">
                  <a:extLst>
                    <a:ext uri="{9D8B030D-6E8A-4147-A177-3AD203B41FA5}">
                      <a16:colId xmlns:a16="http://schemas.microsoft.com/office/drawing/2014/main" val="723647750"/>
                    </a:ext>
                  </a:extLst>
                </a:gridCol>
                <a:gridCol w="4141097">
                  <a:extLst>
                    <a:ext uri="{9D8B030D-6E8A-4147-A177-3AD203B41FA5}">
                      <a16:colId xmlns:a16="http://schemas.microsoft.com/office/drawing/2014/main" val="729112356"/>
                    </a:ext>
                  </a:extLst>
                </a:gridCol>
              </a:tblGrid>
              <a:tr h="987559">
                <a:tc>
                  <a:txBody>
                    <a:bodyPr/>
                    <a:lstStyle/>
                    <a:p>
                      <a:r>
                        <a:rPr lang="en-US" sz="4100" b="0" cap="none" spc="0" dirty="0">
                          <a:solidFill>
                            <a:schemeClr val="tx1"/>
                          </a:solidFill>
                        </a:rPr>
                        <a:t>Algorithm </a:t>
                      </a:r>
                    </a:p>
                  </a:txBody>
                  <a:tcPr marL="0" marR="424342" marT="46292" marB="23145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100" b="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0" marR="424342" marT="46292" marB="23145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42201"/>
                  </a:ext>
                </a:extLst>
              </a:tr>
              <a:tr h="856399">
                <a:tc>
                  <a:txBody>
                    <a:bodyPr/>
                    <a:lstStyle/>
                    <a:p>
                      <a:r>
                        <a:rPr lang="en-US" sz="3000" b="1" cap="none" spc="0" dirty="0" err="1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en-US" sz="3000" b="1" cap="none" spc="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tx1"/>
                          </a:solidFill>
                        </a:rPr>
                        <a:t> (k = 11)</a:t>
                      </a:r>
                    </a:p>
                  </a:txBody>
                  <a:tcPr marL="0" marR="424342" marT="69438" marB="23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cap="none" spc="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tx1"/>
                          </a:solidFill>
                        </a:rPr>
                        <a:t>33.71%</a:t>
                      </a:r>
                    </a:p>
                  </a:txBody>
                  <a:tcPr marL="0" marR="424342" marT="69438" marB="23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09068"/>
                  </a:ext>
                </a:extLst>
              </a:tr>
              <a:tr h="856399">
                <a:tc>
                  <a:txBody>
                    <a:bodyPr/>
                    <a:lstStyle/>
                    <a:p>
                      <a:r>
                        <a:rPr lang="en-US" sz="3000" cap="none" spc="0">
                          <a:solidFill>
                            <a:schemeClr val="tx1"/>
                          </a:solidFill>
                        </a:rPr>
                        <a:t>Logistic Regression </a:t>
                      </a:r>
                    </a:p>
                  </a:txBody>
                  <a:tcPr marL="0" marR="424342" marT="69438" marB="23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>
                          <a:solidFill>
                            <a:schemeClr val="tx1"/>
                          </a:solidFill>
                        </a:rPr>
                        <a:t>32.76%</a:t>
                      </a:r>
                    </a:p>
                  </a:txBody>
                  <a:tcPr marL="0" marR="424342" marT="69438" marB="23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107748"/>
                  </a:ext>
                </a:extLst>
              </a:tr>
              <a:tr h="856399">
                <a:tc>
                  <a:txBody>
                    <a:bodyPr/>
                    <a:lstStyle/>
                    <a:p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QDA </a:t>
                      </a:r>
                    </a:p>
                  </a:txBody>
                  <a:tcPr marL="0" marR="424342" marT="69438" marB="23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32.49%</a:t>
                      </a:r>
                    </a:p>
                  </a:txBody>
                  <a:tcPr marL="0" marR="424342" marT="69438" marB="23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91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0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F945-5BDA-DF39-059C-E2321A8E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 and Next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B7A4-9F91-3B0E-27E9-83142EF5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Depression and Anxiety is hard to decide based on time duration and Phase. 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 a relatively higher accuracy on predicting clustered dataset.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Next Step: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clean some data by ignoring null values from Value on Confidence Level and then do another test by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389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{62C70CFD-2851-E94D-8BEE-0724AE03EAE2}tf10001124</Template>
  <TotalTime>246</TotalTime>
  <Words>313</Words>
  <Application>Microsoft Macintosh PowerPoint</Application>
  <PresentationFormat>Widescreen</PresentationFormat>
  <Paragraphs>60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Frame</vt:lpstr>
      <vt:lpstr>Psychological Data  Analysis </vt:lpstr>
      <vt:lpstr>Objective </vt:lpstr>
      <vt:lpstr>Introduction</vt:lpstr>
      <vt:lpstr>General Data Distribution </vt:lpstr>
      <vt:lpstr>General Data Distribution Without  Symptom of Anxiety or Depression  </vt:lpstr>
      <vt:lpstr>Observation </vt:lpstr>
      <vt:lpstr>Result With One Classifiers: Phase and Time Period</vt:lpstr>
      <vt:lpstr>Result With Two Classifiers: Phase and Time Period</vt:lpstr>
      <vt:lpstr>Conclusion and Next Step 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Data  Analysis </dc:title>
  <dc:creator>Mingjun Ma</dc:creator>
  <cp:lastModifiedBy>Mingjun Ma</cp:lastModifiedBy>
  <cp:revision>8</cp:revision>
  <dcterms:created xsi:type="dcterms:W3CDTF">2022-04-28T01:01:57Z</dcterms:created>
  <dcterms:modified xsi:type="dcterms:W3CDTF">2022-04-29T17:19:00Z</dcterms:modified>
</cp:coreProperties>
</file>