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2"/>
    <p:restoredTop sz="95976"/>
  </p:normalViewPr>
  <p:slideViewPr>
    <p:cSldViewPr snapToGrid="0" snapToObjects="1">
      <p:cViewPr>
        <p:scale>
          <a:sx n="114" d="100"/>
          <a:sy n="114" d="100"/>
        </p:scale>
        <p:origin x="56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F0083-C414-B940-BF7E-CF9402422A72}" type="datetimeFigureOut">
              <a:rPr lang="en-US" smtClean="0"/>
              <a:t>5/30/23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88EFB-4618-DA42-8453-AD4CC8B86952}" type="slidenum">
              <a:rPr lang="en-US" smtClean="0"/>
              <a:t>‹#›</a:t>
            </a:fld>
            <a:endParaRPr lang="en-US"/>
          </a:p>
        </p:txBody>
      </p:sp>
    </p:spTree>
    <p:extLst>
      <p:ext uri="{BB962C8B-B14F-4D97-AF65-F5344CB8AC3E}">
        <p14:creationId xmlns:p14="http://schemas.microsoft.com/office/powerpoint/2010/main" val="293059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ransitprd-content.s3.amazonaws.com/public/NJ%20TRANSIT%20Rail%20System%20Map%20%E2%80%93%20October%202021.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sng" kern="1200" dirty="0">
                <a:solidFill>
                  <a:schemeClr val="tx1"/>
                </a:solidFill>
                <a:effectLst/>
                <a:latin typeface="+mn-lt"/>
                <a:ea typeface="+mn-ea"/>
                <a:cs typeface="+mn-cs"/>
                <a:hlinkClick r:id="rId3"/>
              </a:rPr>
              <a:t>https://transitprd-content.s3.amazonaws.com/public/NJ%20TRANSIT%20Rail%20System%20Map%20%E2%80%93%20October%202021.pdf</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2</a:t>
            </a:fld>
            <a:endParaRPr lang="en-US"/>
          </a:p>
        </p:txBody>
      </p:sp>
    </p:spTree>
    <p:extLst>
      <p:ext uri="{BB962C8B-B14F-4D97-AF65-F5344CB8AC3E}">
        <p14:creationId xmlns:p14="http://schemas.microsoft.com/office/powerpoint/2010/main" val="373006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www.nj.com</a:t>
            </a:r>
            <a:r>
              <a:rPr lang="en-US" dirty="0"/>
              <a:t>/opinion/2021/11/new-jersey-commuters-driving-into-manhattan-are-only-part-of-the-problem-opinion.html</a:t>
            </a:r>
          </a:p>
          <a:p>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3</a:t>
            </a:fld>
            <a:endParaRPr lang="en-US"/>
          </a:p>
        </p:txBody>
      </p:sp>
    </p:spTree>
    <p:extLst>
      <p:ext uri="{BB962C8B-B14F-4D97-AF65-F5344CB8AC3E}">
        <p14:creationId xmlns:p14="http://schemas.microsoft.com/office/powerpoint/2010/main" val="409249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en.wikipedia.org</a:t>
            </a:r>
            <a:r>
              <a:rPr lang="en-US" dirty="0"/>
              <a:t>/wiki/</a:t>
            </a:r>
            <a:r>
              <a:rPr lang="en-US" dirty="0" err="1"/>
              <a:t>Rahway_station</a:t>
            </a:r>
            <a:endParaRPr lang="en-US" dirty="0"/>
          </a:p>
          <a:p>
            <a:r>
              <a:rPr lang="en-US" dirty="0"/>
              <a:t>https://</a:t>
            </a:r>
            <a:r>
              <a:rPr lang="en-US" dirty="0" err="1"/>
              <a:t>en.wikipedia.org</a:t>
            </a:r>
            <a:r>
              <a:rPr lang="en-US" dirty="0"/>
              <a:t>/wiki/</a:t>
            </a:r>
            <a:r>
              <a:rPr lang="en-US" dirty="0" err="1"/>
              <a:t>Metropark_station</a:t>
            </a:r>
            <a:endParaRPr lang="en-US" dirty="0"/>
          </a:p>
        </p:txBody>
      </p:sp>
      <p:sp>
        <p:nvSpPr>
          <p:cNvPr id="4" name="Slide Number Placeholder 3"/>
          <p:cNvSpPr>
            <a:spLocks noGrp="1"/>
          </p:cNvSpPr>
          <p:nvPr>
            <p:ph type="sldNum" sz="quarter" idx="5"/>
          </p:nvPr>
        </p:nvSpPr>
        <p:spPr/>
        <p:txBody>
          <a:bodyPr/>
          <a:lstStyle/>
          <a:p>
            <a:fld id="{2F188EFB-4618-DA42-8453-AD4CC8B86952}" type="slidenum">
              <a:rPr lang="en-US" smtClean="0"/>
              <a:t>7</a:t>
            </a:fld>
            <a:endParaRPr lang="en-US"/>
          </a:p>
        </p:txBody>
      </p:sp>
    </p:spTree>
    <p:extLst>
      <p:ext uri="{BB962C8B-B14F-4D97-AF65-F5344CB8AC3E}">
        <p14:creationId xmlns:p14="http://schemas.microsoft.com/office/powerpoint/2010/main" val="42843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3A81-CECA-3D0D-8C5F-2DE8840FC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3962-DD69-CE33-9411-52416898B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CEA484-0FF7-F843-47AE-827E65DFB07B}"/>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54778E22-DDB0-24C9-A565-88C178DE5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9F62F-59DD-5C44-C5AF-AC2BA661D889}"/>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47296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F6E49-3686-B413-3E67-FF9C8B74F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CAB66-3836-C8E5-BA35-4BEE99326F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19E55-5E91-1A62-36BB-3D9B1878FDA2}"/>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38CE83C2-3939-D1D5-DC09-3DA51043D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74134-4242-1D01-BC59-11BED8BAAF23}"/>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364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CC22BF-E0D7-C660-1866-B36154268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5D62A-C67F-90A2-79B1-76A9859BDB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4BBD7-DA26-07AA-C2A5-CB7118EE0701}"/>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B5067F0D-8378-7F83-C24D-FF0112169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AC8EB-B530-67E2-B82D-23CDC1CD4ECA}"/>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65404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8693-E78C-A3D6-DD74-59B228B42B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6FCA0-133C-C391-622D-E11DBF8B8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2A614-637A-744F-881E-6629FD15410B}"/>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73BCB810-B7A7-32D6-DD84-CC235ED62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B6FDD-F7AC-12D9-46A0-4BAC9C157B26}"/>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47876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EFC42-A099-F6E8-29AA-AD49BAA55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876CC-2647-FFB1-0EC4-0BC6038E35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FDDAC-77D2-5B99-6B82-104FF6F36046}"/>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36251E05-D269-2E32-57AB-83D3B5BC1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9D3F3-2157-B919-B8D6-77086DA774E9}"/>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75617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65C1-2CF8-0B2F-CAE3-098E29677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81814-C3D0-4E10-C46B-DE48794591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93A98F-F33A-3766-F979-4B88A16DF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89637D-2265-8849-8367-D737829F2488}"/>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6" name="Footer Placeholder 5">
            <a:extLst>
              <a:ext uri="{FF2B5EF4-FFF2-40B4-BE49-F238E27FC236}">
                <a16:creationId xmlns:a16="http://schemas.microsoft.com/office/drawing/2014/main" id="{F83DA4D1-D69E-CD0E-F341-4ED73D0441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845B5-40E6-3687-D1ED-0677DE5C1250}"/>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128243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A316-E12C-7CD8-1016-03BFD0E83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C0F2EC-7F53-81D7-053E-1491A0242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4AFDB-29E8-3FB8-68F8-314FA75A05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37BAFB-52F5-BD1B-88C1-D196FBF98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9FAC-91C6-8786-C338-70B26AD40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55C5C-3653-A417-2540-384F4548D54E}"/>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8" name="Footer Placeholder 7">
            <a:extLst>
              <a:ext uri="{FF2B5EF4-FFF2-40B4-BE49-F238E27FC236}">
                <a16:creationId xmlns:a16="http://schemas.microsoft.com/office/drawing/2014/main" id="{082AD3E3-EC09-F103-9DC2-957EF03B62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C886C1-02EF-0180-FDF9-6E3F555B40E1}"/>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65446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1AC-57EB-1F0D-1DF2-C59E00025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7A5D6-5AD4-7B78-BBAA-6CE354851D94}"/>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4" name="Footer Placeholder 3">
            <a:extLst>
              <a:ext uri="{FF2B5EF4-FFF2-40B4-BE49-F238E27FC236}">
                <a16:creationId xmlns:a16="http://schemas.microsoft.com/office/drawing/2014/main" id="{109FEF84-DB46-D392-365D-D2B62C80F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A2C4DE-8533-4B39-204A-66DCC963C8D2}"/>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217577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99086-37B5-78E9-62AC-DDB92C26693E}"/>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3" name="Footer Placeholder 2">
            <a:extLst>
              <a:ext uri="{FF2B5EF4-FFF2-40B4-BE49-F238E27FC236}">
                <a16:creationId xmlns:a16="http://schemas.microsoft.com/office/drawing/2014/main" id="{1058ACAC-F08C-3C43-2D5C-C75D909182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BDF6E1-50C6-B5BE-BF46-0B0E34B3E2D7}"/>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68066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0BBC1-3D27-9FE7-8896-7CC27D0D0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9AFA7-33BB-436F-EB00-451637EAB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E42F8E-716B-8374-0E6B-6809605F7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C4287B-FE53-0D71-6C27-21C38CADD256}"/>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6" name="Footer Placeholder 5">
            <a:extLst>
              <a:ext uri="{FF2B5EF4-FFF2-40B4-BE49-F238E27FC236}">
                <a16:creationId xmlns:a16="http://schemas.microsoft.com/office/drawing/2014/main" id="{14293F2D-85E1-5497-73C2-043CAB56E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C6657-1E2F-BBD9-227D-7A7D030B8927}"/>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257139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69FB-AE09-DC71-641D-A0B6CB172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764EC7-48C7-E0DA-F0C7-E03C553CA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57ECD1-D0C1-1D17-4290-F813C73A1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78F97-7819-428C-7895-AB2FCE4DE808}"/>
              </a:ext>
            </a:extLst>
          </p:cNvPr>
          <p:cNvSpPr>
            <a:spLocks noGrp="1"/>
          </p:cNvSpPr>
          <p:nvPr>
            <p:ph type="dt" sz="half" idx="10"/>
          </p:nvPr>
        </p:nvSpPr>
        <p:spPr/>
        <p:txBody>
          <a:bodyPr/>
          <a:lstStyle/>
          <a:p>
            <a:fld id="{6D5BD3F5-DFA6-8E4B-87E1-FF2F5FD9CA16}" type="datetimeFigureOut">
              <a:rPr lang="en-US" smtClean="0"/>
              <a:t>5/30/23</a:t>
            </a:fld>
            <a:endParaRPr lang="en-US"/>
          </a:p>
        </p:txBody>
      </p:sp>
      <p:sp>
        <p:nvSpPr>
          <p:cNvPr id="6" name="Footer Placeholder 5">
            <a:extLst>
              <a:ext uri="{FF2B5EF4-FFF2-40B4-BE49-F238E27FC236}">
                <a16:creationId xmlns:a16="http://schemas.microsoft.com/office/drawing/2014/main" id="{8095F842-F4EE-5107-4D88-55C2452908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C9AF6-F372-4001-9810-7D048D9BD4D1}"/>
              </a:ext>
            </a:extLst>
          </p:cNvPr>
          <p:cNvSpPr>
            <a:spLocks noGrp="1"/>
          </p:cNvSpPr>
          <p:nvPr>
            <p:ph type="sldNum" sz="quarter" idx="12"/>
          </p:nvPr>
        </p:nvSpPr>
        <p:spPr/>
        <p:txBody>
          <a:bodyPr/>
          <a:lstStyle/>
          <a:p>
            <a:fld id="{00BD4517-943A-7B42-8D3A-9DDE0D7B94B8}" type="slidenum">
              <a:rPr lang="en-US" smtClean="0"/>
              <a:t>‹#›</a:t>
            </a:fld>
            <a:endParaRPr lang="en-US"/>
          </a:p>
        </p:txBody>
      </p:sp>
    </p:spTree>
    <p:extLst>
      <p:ext uri="{BB962C8B-B14F-4D97-AF65-F5344CB8AC3E}">
        <p14:creationId xmlns:p14="http://schemas.microsoft.com/office/powerpoint/2010/main" val="3917778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74AA9-F68F-1CD2-8510-E96C02944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88D94-EBA0-D953-3F6B-79FEECADA2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2E935-8ED6-6861-BC75-1A94654D3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5BD3F5-DFA6-8E4B-87E1-FF2F5FD9CA16}" type="datetimeFigureOut">
              <a:rPr lang="en-US" smtClean="0"/>
              <a:t>5/30/23</a:t>
            </a:fld>
            <a:endParaRPr lang="en-US"/>
          </a:p>
        </p:txBody>
      </p:sp>
      <p:sp>
        <p:nvSpPr>
          <p:cNvPr id="5" name="Footer Placeholder 4">
            <a:extLst>
              <a:ext uri="{FF2B5EF4-FFF2-40B4-BE49-F238E27FC236}">
                <a16:creationId xmlns:a16="http://schemas.microsoft.com/office/drawing/2014/main" id="{C97A7AB8-95A4-1E18-1D7D-8A54807B7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4D76CF-3294-122B-8974-7566E5BE4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4517-943A-7B42-8D3A-9DDE0D7B94B8}" type="slidenum">
              <a:rPr lang="en-US" smtClean="0"/>
              <a:t>‹#›</a:t>
            </a:fld>
            <a:endParaRPr lang="en-US"/>
          </a:p>
        </p:txBody>
      </p:sp>
    </p:spTree>
    <p:extLst>
      <p:ext uri="{BB962C8B-B14F-4D97-AF65-F5344CB8AC3E}">
        <p14:creationId xmlns:p14="http://schemas.microsoft.com/office/powerpoint/2010/main" val="3863841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ransitprd-content.s3.amazonaws.com/public/NJ%20TRANSIT%20Rail%20System%20Map%20%E2%80%93%20October%202021.pdf" TargetMode="External"/><Relationship Id="rId2" Type="http://schemas.openxmlformats.org/officeDocument/2006/relationships/hyperlink" Target="https://www.kaggle.com/datasets/pranavbadami/nj-transitamtrak-nec-performance" TargetMode="External"/><Relationship Id="rId1" Type="http://schemas.openxmlformats.org/officeDocument/2006/relationships/slideLayout" Target="../slideLayouts/slideLayout2.xml"/><Relationship Id="rId4" Type="http://schemas.openxmlformats.org/officeDocument/2006/relationships/hyperlink" Target="https://www.nj.com/opinion/2021/11/new-jersey-commuters-driving-into-manhattan-are-only-part-of-the-problem-opin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2146-6CA6-9109-6569-F97EEC00BA90}"/>
              </a:ext>
            </a:extLst>
          </p:cNvPr>
          <p:cNvSpPr>
            <a:spLocks noGrp="1"/>
          </p:cNvSpPr>
          <p:nvPr>
            <p:ph type="ctrTitle"/>
          </p:nvPr>
        </p:nvSpPr>
        <p:spPr>
          <a:xfrm>
            <a:off x="7464614" y="1783959"/>
            <a:ext cx="4087306" cy="2889114"/>
          </a:xfrm>
        </p:spPr>
        <p:txBody>
          <a:bodyPr anchor="b">
            <a:normAutofit/>
          </a:bodyPr>
          <a:lstStyle/>
          <a:p>
            <a:pPr algn="l"/>
            <a:r>
              <a:rPr lang="en-US" sz="5000" dirty="0"/>
              <a:t>Railroad Delays Around NJ/NYC Area</a:t>
            </a:r>
          </a:p>
        </p:txBody>
      </p:sp>
      <p:sp>
        <p:nvSpPr>
          <p:cNvPr id="3" name="Subtitle 2">
            <a:extLst>
              <a:ext uri="{FF2B5EF4-FFF2-40B4-BE49-F238E27FC236}">
                <a16:creationId xmlns:a16="http://schemas.microsoft.com/office/drawing/2014/main" id="{5E672689-4647-E5D5-83CA-86D49D207B1C}"/>
              </a:ext>
            </a:extLst>
          </p:cNvPr>
          <p:cNvSpPr>
            <a:spLocks noGrp="1"/>
          </p:cNvSpPr>
          <p:nvPr>
            <p:ph type="subTitle" idx="1"/>
          </p:nvPr>
        </p:nvSpPr>
        <p:spPr>
          <a:xfrm>
            <a:off x="7464612" y="4750893"/>
            <a:ext cx="4087305" cy="1147863"/>
          </a:xfrm>
        </p:spPr>
        <p:txBody>
          <a:bodyPr anchor="t">
            <a:normAutofit/>
          </a:bodyPr>
          <a:lstStyle/>
          <a:p>
            <a:pPr algn="l"/>
            <a:r>
              <a:rPr lang="en-US" sz="2000" dirty="0" err="1"/>
              <a:t>Mingjun</a:t>
            </a:r>
            <a:r>
              <a:rPr lang="en-US" sz="2000" dirty="0"/>
              <a:t> Ma</a:t>
            </a:r>
          </a:p>
        </p:txBody>
      </p:sp>
      <p:sp>
        <p:nvSpPr>
          <p:cNvPr id="13"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Picture 4">
            <a:extLst>
              <a:ext uri="{FF2B5EF4-FFF2-40B4-BE49-F238E27FC236}">
                <a16:creationId xmlns:a16="http://schemas.microsoft.com/office/drawing/2014/main" id="{7D55F791-49B4-F54B-6531-601CA56FB157}"/>
              </a:ext>
            </a:extLst>
          </p:cNvPr>
          <p:cNvPicPr>
            <a:picLocks noChangeAspect="1"/>
          </p:cNvPicPr>
          <p:nvPr/>
        </p:nvPicPr>
        <p:blipFill rotWithShape="1">
          <a:blip r:embed="rId2"/>
          <a:srcRect l="19829" r="22522"/>
          <a:stretch/>
        </p:blipFill>
        <p:spPr>
          <a:xfrm>
            <a:off x="1" y="10"/>
            <a:ext cx="7028505" cy="685800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6575747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8569-8E91-2888-F1E8-F3DCC131B843}"/>
              </a:ext>
            </a:extLst>
          </p:cNvPr>
          <p:cNvSpPr>
            <a:spLocks noGrp="1"/>
          </p:cNvSpPr>
          <p:nvPr>
            <p:ph type="title"/>
          </p:nvPr>
        </p:nvSpPr>
        <p:spPr>
          <a:xfrm>
            <a:off x="4965430" y="629268"/>
            <a:ext cx="6586491" cy="1286160"/>
          </a:xfrm>
        </p:spPr>
        <p:txBody>
          <a:bodyPr anchor="b">
            <a:normAutofit/>
          </a:bodyPr>
          <a:lstStyle/>
          <a:p>
            <a:r>
              <a:rPr lang="en-US" dirty="0"/>
              <a:t>Objectives</a:t>
            </a:r>
          </a:p>
        </p:txBody>
      </p:sp>
      <p:sp>
        <p:nvSpPr>
          <p:cNvPr id="3" name="Content Placeholder 2">
            <a:extLst>
              <a:ext uri="{FF2B5EF4-FFF2-40B4-BE49-F238E27FC236}">
                <a16:creationId xmlns:a16="http://schemas.microsoft.com/office/drawing/2014/main" id="{3AD03F03-49A5-ED09-B2F6-F91B817749C0}"/>
              </a:ext>
            </a:extLst>
          </p:cNvPr>
          <p:cNvSpPr>
            <a:spLocks noGrp="1"/>
          </p:cNvSpPr>
          <p:nvPr>
            <p:ph idx="1"/>
          </p:nvPr>
        </p:nvSpPr>
        <p:spPr>
          <a:xfrm>
            <a:off x="4965431" y="2438400"/>
            <a:ext cx="6586489" cy="3785419"/>
          </a:xfrm>
        </p:spPr>
        <p:txBody>
          <a:bodyPr>
            <a:normAutofit/>
          </a:bodyPr>
          <a:lstStyle/>
          <a:p>
            <a:r>
              <a:rPr lang="en-US" sz="2000" dirty="0"/>
              <a:t>Which line has the most delays?</a:t>
            </a:r>
          </a:p>
          <a:p>
            <a:r>
              <a:rPr lang="en-US" sz="2000" dirty="0"/>
              <a:t>Which line has the most severe delay?</a:t>
            </a:r>
          </a:p>
          <a:p>
            <a:r>
              <a:rPr lang="en-US" sz="2000" dirty="0"/>
              <a:t>Learning which hours of the day are most likely to make delays.</a:t>
            </a:r>
          </a:p>
        </p:txBody>
      </p:sp>
      <p:pic>
        <p:nvPicPr>
          <p:cNvPr id="6" name="Content Placeholder 10">
            <a:extLst>
              <a:ext uri="{FF2B5EF4-FFF2-40B4-BE49-F238E27FC236}">
                <a16:creationId xmlns:a16="http://schemas.microsoft.com/office/drawing/2014/main" id="{D9EDDDD3-ED4D-1816-7E84-C88453A967EB}"/>
              </a:ext>
            </a:extLst>
          </p:cNvPr>
          <p:cNvPicPr>
            <a:picLocks noChangeAspect="1"/>
          </p:cNvPicPr>
          <p:nvPr/>
        </p:nvPicPr>
        <p:blipFill rotWithShape="1">
          <a:blip r:embed="rId3"/>
          <a:srcRect t="2480" r="2" b="3208"/>
          <a:stretch/>
        </p:blipFill>
        <p:spPr>
          <a:xfrm>
            <a:off x="0" y="0"/>
            <a:ext cx="4635571" cy="685800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E8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61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0E88988-69A9-D9F6-0FFB-D3CEE74E9643}"/>
              </a:ext>
            </a:extLst>
          </p:cNvPr>
          <p:cNvGraphicFramePr>
            <a:graphicFrameLocks noGrp="1"/>
          </p:cNvGraphicFramePr>
          <p:nvPr>
            <p:ph idx="1"/>
            <p:extLst>
              <p:ext uri="{D42A27DB-BD31-4B8C-83A1-F6EECF244321}">
                <p14:modId xmlns:p14="http://schemas.microsoft.com/office/powerpoint/2010/main" val="3955400075"/>
              </p:ext>
            </p:extLst>
          </p:nvPr>
        </p:nvGraphicFramePr>
        <p:xfrm>
          <a:off x="98854" y="1763841"/>
          <a:ext cx="5251622" cy="4871736"/>
        </p:xfrm>
        <a:graphic>
          <a:graphicData uri="http://schemas.openxmlformats.org/drawingml/2006/table">
            <a:tbl>
              <a:tblPr firstRow="1" bandRow="1">
                <a:tableStyleId>{5C22544A-7EE6-4342-B048-85BDC9FD1C3A}</a:tableStyleId>
              </a:tblPr>
              <a:tblGrid>
                <a:gridCol w="2625811">
                  <a:extLst>
                    <a:ext uri="{9D8B030D-6E8A-4147-A177-3AD203B41FA5}">
                      <a16:colId xmlns:a16="http://schemas.microsoft.com/office/drawing/2014/main" val="3212583916"/>
                    </a:ext>
                  </a:extLst>
                </a:gridCol>
                <a:gridCol w="2625811">
                  <a:extLst>
                    <a:ext uri="{9D8B030D-6E8A-4147-A177-3AD203B41FA5}">
                      <a16:colId xmlns:a16="http://schemas.microsoft.com/office/drawing/2014/main" val="625098050"/>
                    </a:ext>
                  </a:extLst>
                </a:gridCol>
              </a:tblGrid>
              <a:tr h="811956">
                <a:tc>
                  <a:txBody>
                    <a:bodyPr/>
                    <a:lstStyle/>
                    <a:p>
                      <a:r>
                        <a:rPr lang="en-US" dirty="0"/>
                        <a:t>Commuting From </a:t>
                      </a:r>
                    </a:p>
                  </a:txBody>
                  <a:tcPr/>
                </a:tc>
                <a:tc>
                  <a:txBody>
                    <a:bodyPr/>
                    <a:lstStyle/>
                    <a:p>
                      <a:r>
                        <a:rPr lang="en-US" dirty="0"/>
                        <a:t>Percentage</a:t>
                      </a:r>
                    </a:p>
                  </a:txBody>
                  <a:tcPr/>
                </a:tc>
                <a:extLst>
                  <a:ext uri="{0D108BD9-81ED-4DB2-BD59-A6C34878D82A}">
                    <a16:rowId xmlns:a16="http://schemas.microsoft.com/office/drawing/2014/main" val="1271403055"/>
                  </a:ext>
                </a:extLst>
              </a:tr>
              <a:tr h="811956">
                <a:tc>
                  <a:txBody>
                    <a:bodyPr/>
                    <a:lstStyle/>
                    <a:p>
                      <a:r>
                        <a:rPr lang="en-US" b="1" dirty="0"/>
                        <a:t>New Jersey </a:t>
                      </a:r>
                    </a:p>
                  </a:txBody>
                  <a:tcPr/>
                </a:tc>
                <a:tc>
                  <a:txBody>
                    <a:bodyPr/>
                    <a:lstStyle/>
                    <a:p>
                      <a:r>
                        <a:rPr lang="en-US" b="1" dirty="0"/>
                        <a:t>42%</a:t>
                      </a:r>
                    </a:p>
                  </a:txBody>
                  <a:tcPr/>
                </a:tc>
                <a:extLst>
                  <a:ext uri="{0D108BD9-81ED-4DB2-BD59-A6C34878D82A}">
                    <a16:rowId xmlns:a16="http://schemas.microsoft.com/office/drawing/2014/main" val="747929856"/>
                  </a:ext>
                </a:extLst>
              </a:tr>
              <a:tr h="811956">
                <a:tc>
                  <a:txBody>
                    <a:bodyPr/>
                    <a:lstStyle/>
                    <a:p>
                      <a:r>
                        <a:rPr lang="en-US" dirty="0"/>
                        <a:t>Long Island, NY</a:t>
                      </a:r>
                    </a:p>
                  </a:txBody>
                  <a:tcPr/>
                </a:tc>
                <a:tc>
                  <a:txBody>
                    <a:bodyPr/>
                    <a:lstStyle/>
                    <a:p>
                      <a:r>
                        <a:rPr lang="en-US" dirty="0"/>
                        <a:t>31%</a:t>
                      </a:r>
                    </a:p>
                  </a:txBody>
                  <a:tcPr/>
                </a:tc>
                <a:extLst>
                  <a:ext uri="{0D108BD9-81ED-4DB2-BD59-A6C34878D82A}">
                    <a16:rowId xmlns:a16="http://schemas.microsoft.com/office/drawing/2014/main" val="1797830024"/>
                  </a:ext>
                </a:extLst>
              </a:tr>
              <a:tr h="811956">
                <a:tc>
                  <a:txBody>
                    <a:bodyPr/>
                    <a:lstStyle/>
                    <a:p>
                      <a:r>
                        <a:rPr lang="en-US" dirty="0"/>
                        <a:t>Lower-Hudson Valley, NY</a:t>
                      </a:r>
                    </a:p>
                  </a:txBody>
                  <a:tcPr/>
                </a:tc>
                <a:tc>
                  <a:txBody>
                    <a:bodyPr/>
                    <a:lstStyle/>
                    <a:p>
                      <a:r>
                        <a:rPr lang="en-US" dirty="0"/>
                        <a:t>18%</a:t>
                      </a:r>
                    </a:p>
                  </a:txBody>
                  <a:tcPr/>
                </a:tc>
                <a:extLst>
                  <a:ext uri="{0D108BD9-81ED-4DB2-BD59-A6C34878D82A}">
                    <a16:rowId xmlns:a16="http://schemas.microsoft.com/office/drawing/2014/main" val="399356634"/>
                  </a:ext>
                </a:extLst>
              </a:tr>
              <a:tr h="811956">
                <a:tc>
                  <a:txBody>
                    <a:bodyPr/>
                    <a:lstStyle/>
                    <a:p>
                      <a:r>
                        <a:rPr lang="en-US" dirty="0"/>
                        <a:t>Connecticut</a:t>
                      </a:r>
                    </a:p>
                  </a:txBody>
                  <a:tcPr/>
                </a:tc>
                <a:tc>
                  <a:txBody>
                    <a:bodyPr/>
                    <a:lstStyle/>
                    <a:p>
                      <a:r>
                        <a:rPr lang="en-US" dirty="0"/>
                        <a:t>5%</a:t>
                      </a:r>
                    </a:p>
                  </a:txBody>
                  <a:tcPr/>
                </a:tc>
                <a:extLst>
                  <a:ext uri="{0D108BD9-81ED-4DB2-BD59-A6C34878D82A}">
                    <a16:rowId xmlns:a16="http://schemas.microsoft.com/office/drawing/2014/main" val="362327811"/>
                  </a:ext>
                </a:extLst>
              </a:tr>
              <a:tr h="811956">
                <a:tc>
                  <a:txBody>
                    <a:bodyPr/>
                    <a:lstStyle/>
                    <a:p>
                      <a:r>
                        <a:rPr lang="en-US" dirty="0"/>
                        <a:t>Mid-Hudson Valley</a:t>
                      </a:r>
                    </a:p>
                  </a:txBody>
                  <a:tcPr/>
                </a:tc>
                <a:tc>
                  <a:txBody>
                    <a:bodyPr/>
                    <a:lstStyle/>
                    <a:p>
                      <a:r>
                        <a:rPr lang="en-US" dirty="0"/>
                        <a:t>3%</a:t>
                      </a:r>
                    </a:p>
                  </a:txBody>
                  <a:tcPr/>
                </a:tc>
                <a:extLst>
                  <a:ext uri="{0D108BD9-81ED-4DB2-BD59-A6C34878D82A}">
                    <a16:rowId xmlns:a16="http://schemas.microsoft.com/office/drawing/2014/main" val="2453373838"/>
                  </a:ext>
                </a:extLst>
              </a:tr>
            </a:tbl>
          </a:graphicData>
        </a:graphic>
      </p:graphicFrame>
      <p:graphicFrame>
        <p:nvGraphicFramePr>
          <p:cNvPr id="6" name="Table 4">
            <a:extLst>
              <a:ext uri="{FF2B5EF4-FFF2-40B4-BE49-F238E27FC236}">
                <a16:creationId xmlns:a16="http://schemas.microsoft.com/office/drawing/2014/main" id="{47F1E5BC-C6A7-2A0B-83E3-57E72560B9B2}"/>
              </a:ext>
            </a:extLst>
          </p:cNvPr>
          <p:cNvGraphicFramePr>
            <a:graphicFrameLocks/>
          </p:cNvGraphicFramePr>
          <p:nvPr>
            <p:extLst>
              <p:ext uri="{D42A27DB-BD31-4B8C-83A1-F6EECF244321}">
                <p14:modId xmlns:p14="http://schemas.microsoft.com/office/powerpoint/2010/main" val="181100701"/>
              </p:ext>
            </p:extLst>
          </p:nvPr>
        </p:nvGraphicFramePr>
        <p:xfrm>
          <a:off x="6363730" y="1763841"/>
          <a:ext cx="5729416" cy="4871736"/>
        </p:xfrm>
        <a:graphic>
          <a:graphicData uri="http://schemas.openxmlformats.org/drawingml/2006/table">
            <a:tbl>
              <a:tblPr firstRow="1" bandRow="1">
                <a:tableStyleId>{5C22544A-7EE6-4342-B048-85BDC9FD1C3A}</a:tableStyleId>
              </a:tblPr>
              <a:tblGrid>
                <a:gridCol w="2864708">
                  <a:extLst>
                    <a:ext uri="{9D8B030D-6E8A-4147-A177-3AD203B41FA5}">
                      <a16:colId xmlns:a16="http://schemas.microsoft.com/office/drawing/2014/main" val="1654801042"/>
                    </a:ext>
                  </a:extLst>
                </a:gridCol>
                <a:gridCol w="2864708">
                  <a:extLst>
                    <a:ext uri="{9D8B030D-6E8A-4147-A177-3AD203B41FA5}">
                      <a16:colId xmlns:a16="http://schemas.microsoft.com/office/drawing/2014/main" val="3600148344"/>
                    </a:ext>
                  </a:extLst>
                </a:gridCol>
              </a:tblGrid>
              <a:tr h="811956">
                <a:tc>
                  <a:txBody>
                    <a:bodyPr/>
                    <a:lstStyle/>
                    <a:p>
                      <a:r>
                        <a:rPr lang="en-US" dirty="0"/>
                        <a:t>Commuting Way</a:t>
                      </a:r>
                    </a:p>
                  </a:txBody>
                  <a:tcPr/>
                </a:tc>
                <a:tc>
                  <a:txBody>
                    <a:bodyPr/>
                    <a:lstStyle/>
                    <a:p>
                      <a:r>
                        <a:rPr lang="en-US" dirty="0"/>
                        <a:t>Percentage</a:t>
                      </a:r>
                    </a:p>
                  </a:txBody>
                  <a:tcPr/>
                </a:tc>
                <a:extLst>
                  <a:ext uri="{0D108BD9-81ED-4DB2-BD59-A6C34878D82A}">
                    <a16:rowId xmlns:a16="http://schemas.microsoft.com/office/drawing/2014/main" val="371484169"/>
                  </a:ext>
                </a:extLst>
              </a:tr>
              <a:tr h="811956">
                <a:tc>
                  <a:txBody>
                    <a:bodyPr/>
                    <a:lstStyle/>
                    <a:p>
                      <a:r>
                        <a:rPr lang="en-US" b="1" dirty="0"/>
                        <a:t>Car</a:t>
                      </a:r>
                    </a:p>
                  </a:txBody>
                  <a:tcPr/>
                </a:tc>
                <a:tc>
                  <a:txBody>
                    <a:bodyPr/>
                    <a:lstStyle/>
                    <a:p>
                      <a:r>
                        <a:rPr lang="en-US" b="1" dirty="0"/>
                        <a:t>38%</a:t>
                      </a:r>
                    </a:p>
                  </a:txBody>
                  <a:tcPr/>
                </a:tc>
                <a:extLst>
                  <a:ext uri="{0D108BD9-81ED-4DB2-BD59-A6C34878D82A}">
                    <a16:rowId xmlns:a16="http://schemas.microsoft.com/office/drawing/2014/main" val="2744971964"/>
                  </a:ext>
                </a:extLst>
              </a:tr>
              <a:tr h="811956">
                <a:tc>
                  <a:txBody>
                    <a:bodyPr/>
                    <a:lstStyle/>
                    <a:p>
                      <a:r>
                        <a:rPr lang="en-US" b="1" dirty="0"/>
                        <a:t>Rail</a:t>
                      </a:r>
                    </a:p>
                  </a:txBody>
                  <a:tcPr/>
                </a:tc>
                <a:tc>
                  <a:txBody>
                    <a:bodyPr/>
                    <a:lstStyle/>
                    <a:p>
                      <a:r>
                        <a:rPr lang="en-US" b="1" dirty="0"/>
                        <a:t>32%</a:t>
                      </a:r>
                    </a:p>
                  </a:txBody>
                  <a:tcPr/>
                </a:tc>
                <a:extLst>
                  <a:ext uri="{0D108BD9-81ED-4DB2-BD59-A6C34878D82A}">
                    <a16:rowId xmlns:a16="http://schemas.microsoft.com/office/drawing/2014/main" val="3730425912"/>
                  </a:ext>
                </a:extLst>
              </a:tr>
              <a:tr h="811956">
                <a:tc>
                  <a:txBody>
                    <a:bodyPr/>
                    <a:lstStyle/>
                    <a:p>
                      <a:r>
                        <a:rPr lang="en-US" dirty="0"/>
                        <a:t>Bus </a:t>
                      </a:r>
                    </a:p>
                  </a:txBody>
                  <a:tcPr/>
                </a:tc>
                <a:tc>
                  <a:txBody>
                    <a:bodyPr/>
                    <a:lstStyle/>
                    <a:p>
                      <a:r>
                        <a:rPr lang="en-US" dirty="0"/>
                        <a:t>17%</a:t>
                      </a:r>
                    </a:p>
                  </a:txBody>
                  <a:tcPr/>
                </a:tc>
                <a:extLst>
                  <a:ext uri="{0D108BD9-81ED-4DB2-BD59-A6C34878D82A}">
                    <a16:rowId xmlns:a16="http://schemas.microsoft.com/office/drawing/2014/main" val="1396679049"/>
                  </a:ext>
                </a:extLst>
              </a:tr>
              <a:tr h="811956">
                <a:tc>
                  <a:txBody>
                    <a:bodyPr/>
                    <a:lstStyle/>
                    <a:p>
                      <a:r>
                        <a:rPr lang="en-US" dirty="0"/>
                        <a:t>Subway/Path</a:t>
                      </a:r>
                    </a:p>
                  </a:txBody>
                  <a:tcPr/>
                </a:tc>
                <a:tc>
                  <a:txBody>
                    <a:bodyPr/>
                    <a:lstStyle/>
                    <a:p>
                      <a:r>
                        <a:rPr lang="en-US" dirty="0"/>
                        <a:t>11%</a:t>
                      </a:r>
                    </a:p>
                  </a:txBody>
                  <a:tcPr/>
                </a:tc>
                <a:extLst>
                  <a:ext uri="{0D108BD9-81ED-4DB2-BD59-A6C34878D82A}">
                    <a16:rowId xmlns:a16="http://schemas.microsoft.com/office/drawing/2014/main" val="3472686457"/>
                  </a:ext>
                </a:extLst>
              </a:tr>
              <a:tr h="811956">
                <a:tc>
                  <a:txBody>
                    <a:bodyPr/>
                    <a:lstStyle/>
                    <a:p>
                      <a:r>
                        <a:rPr lang="en-US" dirty="0"/>
                        <a:t>Ferry</a:t>
                      </a:r>
                    </a:p>
                  </a:txBody>
                  <a:tcPr/>
                </a:tc>
                <a:tc>
                  <a:txBody>
                    <a:bodyPr/>
                    <a:lstStyle/>
                    <a:p>
                      <a:r>
                        <a:rPr lang="en-US" dirty="0"/>
                        <a:t>2%</a:t>
                      </a:r>
                    </a:p>
                  </a:txBody>
                  <a:tcPr/>
                </a:tc>
                <a:extLst>
                  <a:ext uri="{0D108BD9-81ED-4DB2-BD59-A6C34878D82A}">
                    <a16:rowId xmlns:a16="http://schemas.microsoft.com/office/drawing/2014/main" val="2006196887"/>
                  </a:ext>
                </a:extLst>
              </a:tr>
            </a:tbl>
          </a:graphicData>
        </a:graphic>
      </p:graphicFrame>
      <p:sp>
        <p:nvSpPr>
          <p:cNvPr id="9" name="TextBox 8">
            <a:extLst>
              <a:ext uri="{FF2B5EF4-FFF2-40B4-BE49-F238E27FC236}">
                <a16:creationId xmlns:a16="http://schemas.microsoft.com/office/drawing/2014/main" id="{D7CAC704-CBF6-E482-3747-E85A37DF89FE}"/>
              </a:ext>
            </a:extLst>
          </p:cNvPr>
          <p:cNvSpPr txBox="1"/>
          <p:nvPr/>
        </p:nvSpPr>
        <p:spPr>
          <a:xfrm>
            <a:off x="4287795" y="282228"/>
            <a:ext cx="2809102" cy="707886"/>
          </a:xfrm>
          <a:prstGeom prst="rect">
            <a:avLst/>
          </a:prstGeom>
          <a:noFill/>
        </p:spPr>
        <p:txBody>
          <a:bodyPr wrap="square" rtlCol="0">
            <a:spAutoFit/>
          </a:bodyPr>
          <a:lstStyle/>
          <a:p>
            <a:r>
              <a:rPr lang="en-US" sz="4000" dirty="0"/>
              <a:t>Background </a:t>
            </a:r>
          </a:p>
        </p:txBody>
      </p:sp>
      <p:sp>
        <p:nvSpPr>
          <p:cNvPr id="10" name="TextBox 9">
            <a:extLst>
              <a:ext uri="{FF2B5EF4-FFF2-40B4-BE49-F238E27FC236}">
                <a16:creationId xmlns:a16="http://schemas.microsoft.com/office/drawing/2014/main" id="{A404FC00-2387-FA10-6214-8F51758A7DC5}"/>
              </a:ext>
            </a:extLst>
          </p:cNvPr>
          <p:cNvSpPr txBox="1"/>
          <p:nvPr/>
        </p:nvSpPr>
        <p:spPr>
          <a:xfrm>
            <a:off x="191530" y="1332953"/>
            <a:ext cx="5305168" cy="430887"/>
          </a:xfrm>
          <a:prstGeom prst="rect">
            <a:avLst/>
          </a:prstGeom>
          <a:noFill/>
        </p:spPr>
        <p:txBody>
          <a:bodyPr wrap="square" rtlCol="0">
            <a:spAutoFit/>
          </a:bodyPr>
          <a:lstStyle/>
          <a:p>
            <a:r>
              <a:rPr lang="en-US" sz="2200" dirty="0"/>
              <a:t>Table 1. Distribution of Commuting Origin [3]</a:t>
            </a:r>
          </a:p>
        </p:txBody>
      </p:sp>
      <p:sp>
        <p:nvSpPr>
          <p:cNvPr id="11" name="TextBox 10">
            <a:extLst>
              <a:ext uri="{FF2B5EF4-FFF2-40B4-BE49-F238E27FC236}">
                <a16:creationId xmlns:a16="http://schemas.microsoft.com/office/drawing/2014/main" id="{F5D53172-4A91-30E3-6F65-45A93BEAAD6D}"/>
              </a:ext>
            </a:extLst>
          </p:cNvPr>
          <p:cNvSpPr txBox="1"/>
          <p:nvPr/>
        </p:nvSpPr>
        <p:spPr>
          <a:xfrm>
            <a:off x="6363730" y="1332953"/>
            <a:ext cx="5397843" cy="430887"/>
          </a:xfrm>
          <a:prstGeom prst="rect">
            <a:avLst/>
          </a:prstGeom>
          <a:noFill/>
        </p:spPr>
        <p:txBody>
          <a:bodyPr wrap="square" rtlCol="0">
            <a:spAutoFit/>
          </a:bodyPr>
          <a:lstStyle/>
          <a:p>
            <a:r>
              <a:rPr lang="en-US" sz="2200" dirty="0"/>
              <a:t>Table 2. Distribution of Commuting Ways [3]</a:t>
            </a:r>
          </a:p>
        </p:txBody>
      </p:sp>
    </p:spTree>
    <p:extLst>
      <p:ext uri="{BB962C8B-B14F-4D97-AF65-F5344CB8AC3E}">
        <p14:creationId xmlns:p14="http://schemas.microsoft.com/office/powerpoint/2010/main" val="327883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85F9-0249-2211-8BB7-7655A333FB62}"/>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554CC0F7-F188-3158-86F3-311C14DE494A}"/>
              </a:ext>
            </a:extLst>
          </p:cNvPr>
          <p:cNvSpPr>
            <a:spLocks noGrp="1"/>
          </p:cNvSpPr>
          <p:nvPr>
            <p:ph idx="1"/>
          </p:nvPr>
        </p:nvSpPr>
        <p:spPr/>
        <p:txBody>
          <a:bodyPr/>
          <a:lstStyle/>
          <a:p>
            <a:r>
              <a:rPr lang="en-US" dirty="0"/>
              <a:t>The dataset includes the delay information from NJ Transit and Amtrak trains. Because the delay data from Amtrak is not included from the dataset, the assumption is made that Amtrak trains are not included for the research</a:t>
            </a:r>
          </a:p>
          <a:p>
            <a:r>
              <a:rPr lang="en-US" dirty="0"/>
              <a:t>Based on personal perspective, the train delaying 5 minutes or greater are considered during research Minor delays.</a:t>
            </a:r>
          </a:p>
          <a:p>
            <a:r>
              <a:rPr lang="en-US" dirty="0"/>
              <a:t>The dataset for February 2020 is selected because the it is the latest month of pre-pandemic.</a:t>
            </a:r>
          </a:p>
          <a:p>
            <a:endParaRPr lang="en-US" dirty="0"/>
          </a:p>
        </p:txBody>
      </p:sp>
    </p:spTree>
    <p:extLst>
      <p:ext uri="{BB962C8B-B14F-4D97-AF65-F5344CB8AC3E}">
        <p14:creationId xmlns:p14="http://schemas.microsoft.com/office/powerpoint/2010/main" val="3757573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71A2-E5AB-75A0-9BAC-9472EF7A38FC}"/>
              </a:ext>
            </a:extLst>
          </p:cNvPr>
          <p:cNvSpPr>
            <a:spLocks noGrp="1"/>
          </p:cNvSpPr>
          <p:nvPr>
            <p:ph type="title"/>
          </p:nvPr>
        </p:nvSpPr>
        <p:spPr>
          <a:xfrm>
            <a:off x="838200" y="179775"/>
            <a:ext cx="10515600" cy="870550"/>
          </a:xfrm>
        </p:spPr>
        <p:txBody>
          <a:bodyPr/>
          <a:lstStyle/>
          <a:p>
            <a:r>
              <a:rPr lang="en-US" dirty="0"/>
              <a:t>Result </a:t>
            </a:r>
          </a:p>
        </p:txBody>
      </p:sp>
      <p:pic>
        <p:nvPicPr>
          <p:cNvPr id="5" name="Content Placeholder 4" descr="Text&#10;&#10;Description automatically generated">
            <a:extLst>
              <a:ext uri="{FF2B5EF4-FFF2-40B4-BE49-F238E27FC236}">
                <a16:creationId xmlns:a16="http://schemas.microsoft.com/office/drawing/2014/main" id="{758C337E-F4D4-DB3E-7801-B9C506436E05}"/>
              </a:ext>
            </a:extLst>
          </p:cNvPr>
          <p:cNvPicPr>
            <a:picLocks noGrp="1" noChangeAspect="1"/>
          </p:cNvPicPr>
          <p:nvPr>
            <p:ph idx="1"/>
          </p:nvPr>
        </p:nvPicPr>
        <p:blipFill rotWithShape="1">
          <a:blip r:embed="rId2"/>
          <a:srcRect l="9481" t="7233" r="12400" b="8638"/>
          <a:stretch/>
        </p:blipFill>
        <p:spPr>
          <a:xfrm>
            <a:off x="0" y="1988454"/>
            <a:ext cx="3659332" cy="4559643"/>
          </a:xfrm>
        </p:spPr>
      </p:pic>
      <p:sp>
        <p:nvSpPr>
          <p:cNvPr id="8" name="TextBox 7">
            <a:extLst>
              <a:ext uri="{FF2B5EF4-FFF2-40B4-BE49-F238E27FC236}">
                <a16:creationId xmlns:a16="http://schemas.microsoft.com/office/drawing/2014/main" id="{F318F67F-D8B4-59A1-53EC-CEC802DB6989}"/>
              </a:ext>
            </a:extLst>
          </p:cNvPr>
          <p:cNvSpPr txBox="1"/>
          <p:nvPr/>
        </p:nvSpPr>
        <p:spPr>
          <a:xfrm>
            <a:off x="0" y="1383957"/>
            <a:ext cx="3571103" cy="646331"/>
          </a:xfrm>
          <a:prstGeom prst="rect">
            <a:avLst/>
          </a:prstGeom>
          <a:noFill/>
        </p:spPr>
        <p:txBody>
          <a:bodyPr wrap="square" rtlCol="0">
            <a:spAutoFit/>
          </a:bodyPr>
          <a:lstStyle/>
          <a:p>
            <a:pPr algn="ctr"/>
            <a:r>
              <a:rPr lang="en-US" b="1" dirty="0"/>
              <a:t>Table 3. Total Number of Severe Delays Group By Line  </a:t>
            </a:r>
          </a:p>
        </p:txBody>
      </p:sp>
      <p:sp>
        <p:nvSpPr>
          <p:cNvPr id="9" name="TextBox 8">
            <a:extLst>
              <a:ext uri="{FF2B5EF4-FFF2-40B4-BE49-F238E27FC236}">
                <a16:creationId xmlns:a16="http://schemas.microsoft.com/office/drawing/2014/main" id="{7A77AC80-7FBF-FBCC-4693-6E60EB2A9746}"/>
              </a:ext>
            </a:extLst>
          </p:cNvPr>
          <p:cNvSpPr txBox="1"/>
          <p:nvPr/>
        </p:nvSpPr>
        <p:spPr>
          <a:xfrm>
            <a:off x="4609070" y="1235675"/>
            <a:ext cx="7080421"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Northeast Corridor and North Jersey Coast Lines are counted as Northeast Corridor, and there are 15,319 delay train.</a:t>
            </a:r>
          </a:p>
          <a:p>
            <a:pPr marL="285750" indent="-285750">
              <a:buFont typeface="Arial" panose="020B0604020202020204" pitchFamily="34" charset="0"/>
              <a:buChar char="•"/>
            </a:pPr>
            <a:r>
              <a:rPr lang="en-US" sz="2400" dirty="0"/>
              <a:t>Morris Essex, and Northeast Corridor are making the most severe delays. </a:t>
            </a:r>
          </a:p>
          <a:p>
            <a:pPr marL="285750" indent="-285750">
              <a:buFont typeface="Arial" panose="020B0604020202020204" pitchFamily="34" charset="0"/>
              <a:buChar char="•"/>
            </a:pPr>
            <a:r>
              <a:rPr lang="en-US" sz="2400" dirty="0"/>
              <a:t>Grouping by Hours of a day, the train at the hour of 6PM are making the most delays followed by the hours of 7PM and 5PM. The PM rush hours are making the most severe delays.</a:t>
            </a:r>
          </a:p>
          <a:p>
            <a:pPr marL="285750" indent="-285750">
              <a:buFont typeface="Arial" panose="020B0604020202020204" pitchFamily="34" charset="0"/>
              <a:buChar char="•"/>
            </a:pPr>
            <a:r>
              <a:rPr lang="en-US" sz="2400" dirty="0"/>
              <a:t>Montclair-Boonton, North Jersey Coast, Northeast Corridor are making the most extreme 50 delays. </a:t>
            </a:r>
          </a:p>
        </p:txBody>
      </p:sp>
    </p:spTree>
    <p:extLst>
      <p:ext uri="{BB962C8B-B14F-4D97-AF65-F5344CB8AC3E}">
        <p14:creationId xmlns:p14="http://schemas.microsoft.com/office/powerpoint/2010/main" val="34593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3B2D-8B03-5123-8276-0358B746EC82}"/>
              </a:ext>
            </a:extLst>
          </p:cNvPr>
          <p:cNvSpPr>
            <a:spLocks noGrp="1"/>
          </p:cNvSpPr>
          <p:nvPr>
            <p:ph type="title"/>
          </p:nvPr>
        </p:nvSpPr>
        <p:spPr>
          <a:xfrm>
            <a:off x="4965430" y="629268"/>
            <a:ext cx="6586491" cy="1286160"/>
          </a:xfrm>
        </p:spPr>
        <p:txBody>
          <a:bodyPr anchor="b">
            <a:normAutofit/>
          </a:bodyPr>
          <a:lstStyle/>
          <a:p>
            <a:r>
              <a:rPr lang="en-US" dirty="0"/>
              <a:t>Discussion</a:t>
            </a:r>
          </a:p>
        </p:txBody>
      </p:sp>
      <p:sp>
        <p:nvSpPr>
          <p:cNvPr id="8" name="Content Placeholder 7">
            <a:extLst>
              <a:ext uri="{FF2B5EF4-FFF2-40B4-BE49-F238E27FC236}">
                <a16:creationId xmlns:a16="http://schemas.microsoft.com/office/drawing/2014/main" id="{93FD8655-5063-6DCF-1AF2-5730D5E8DB7E}"/>
              </a:ext>
            </a:extLst>
          </p:cNvPr>
          <p:cNvSpPr>
            <a:spLocks noGrp="1"/>
          </p:cNvSpPr>
          <p:nvPr>
            <p:ph idx="1"/>
          </p:nvPr>
        </p:nvSpPr>
        <p:spPr>
          <a:xfrm>
            <a:off x="4965431" y="2438400"/>
            <a:ext cx="6586489" cy="3785419"/>
          </a:xfrm>
        </p:spPr>
        <p:txBody>
          <a:bodyPr>
            <a:normAutofit/>
          </a:bodyPr>
          <a:lstStyle/>
          <a:p>
            <a:r>
              <a:rPr lang="en-US" sz="2000" dirty="0"/>
              <a:t>The dash lines on North Jersey Coast Line and North Boonton refer to non-electrified railroad. Diesel trains are serving the dash-section [2]</a:t>
            </a:r>
          </a:p>
          <a:p>
            <a:r>
              <a:rPr lang="en-US" sz="2000" dirty="0"/>
              <a:t>An electrified train travelling from Jersey City and New York City can not serve into the dash line.</a:t>
            </a:r>
          </a:p>
          <a:p>
            <a:r>
              <a:rPr lang="en-US" sz="2000" dirty="0"/>
              <a:t>The termination of trains and the transfer between trains are involved at Long Beach station from North Jersey Coast Line and Montclair State University station from Montclair-Boonton Line. </a:t>
            </a:r>
          </a:p>
        </p:txBody>
      </p:sp>
      <p:pic>
        <p:nvPicPr>
          <p:cNvPr id="4" name="Content Placeholder 10">
            <a:extLst>
              <a:ext uri="{FF2B5EF4-FFF2-40B4-BE49-F238E27FC236}">
                <a16:creationId xmlns:a16="http://schemas.microsoft.com/office/drawing/2014/main" id="{47EE370E-D38A-3765-94BC-F793F59CA44E}"/>
              </a:ext>
            </a:extLst>
          </p:cNvPr>
          <p:cNvPicPr>
            <a:picLocks noChangeAspect="1"/>
          </p:cNvPicPr>
          <p:nvPr/>
        </p:nvPicPr>
        <p:blipFill rotWithShape="1">
          <a:blip r:embed="rId2"/>
          <a:srcRect l="29135" t="16967" r="7513" b="40333"/>
          <a:stretch/>
        </p:blipFill>
        <p:spPr>
          <a:xfrm>
            <a:off x="0" y="109207"/>
            <a:ext cx="3743547" cy="6748793"/>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E8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9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FA348-D4D3-C417-7572-BF74BD63C0B7}"/>
              </a:ext>
            </a:extLst>
          </p:cNvPr>
          <p:cNvSpPr>
            <a:spLocks noGrp="1"/>
          </p:cNvSpPr>
          <p:nvPr>
            <p:ph type="title"/>
          </p:nvPr>
        </p:nvSpPr>
        <p:spPr>
          <a:xfrm>
            <a:off x="671945" y="139494"/>
            <a:ext cx="10515600" cy="1306443"/>
          </a:xfrm>
        </p:spPr>
        <p:txBody>
          <a:bodyPr>
            <a:normAutofit/>
          </a:bodyPr>
          <a:lstStyle/>
          <a:p>
            <a:r>
              <a:rPr lang="en-US" sz="4000" dirty="0"/>
              <a:t>Discussion </a:t>
            </a:r>
          </a:p>
        </p:txBody>
      </p:sp>
      <p:sp>
        <p:nvSpPr>
          <p:cNvPr id="16" name="Content Placeholder 8">
            <a:extLst>
              <a:ext uri="{FF2B5EF4-FFF2-40B4-BE49-F238E27FC236}">
                <a16:creationId xmlns:a16="http://schemas.microsoft.com/office/drawing/2014/main" id="{BF73A3D4-AAF4-3301-FAD7-42E18A0BE2FA}"/>
              </a:ext>
            </a:extLst>
          </p:cNvPr>
          <p:cNvSpPr>
            <a:spLocks noGrp="1"/>
          </p:cNvSpPr>
          <p:nvPr>
            <p:ph idx="1"/>
          </p:nvPr>
        </p:nvSpPr>
        <p:spPr>
          <a:xfrm>
            <a:off x="6173347" y="631399"/>
            <a:ext cx="6018653" cy="5861476"/>
          </a:xfrm>
        </p:spPr>
        <p:txBody>
          <a:bodyPr>
            <a:noAutofit/>
          </a:bodyPr>
          <a:lstStyle/>
          <a:p>
            <a:r>
              <a:rPr lang="en-US" sz="2400" dirty="0"/>
              <a:t>Rahway Station in New Jersey is the join/split station between NE Corridor and North Jersey Coast Line of NJ Transit [4]. </a:t>
            </a:r>
          </a:p>
          <a:p>
            <a:r>
              <a:rPr lang="en-US" sz="2400" dirty="0"/>
              <a:t>The join and split can be one of the primary reasons of delays between two lines.</a:t>
            </a:r>
          </a:p>
          <a:p>
            <a:r>
              <a:rPr lang="en-US" sz="2400" dirty="0"/>
              <a:t>In addition, many Amtrak trains stop at </a:t>
            </a:r>
            <a:r>
              <a:rPr lang="en-US" sz="2400" dirty="0" err="1"/>
              <a:t>Metropark</a:t>
            </a:r>
            <a:r>
              <a:rPr lang="en-US" sz="2400" dirty="0"/>
              <a:t> station in New Jersey that has only one platform from in each direction at outer track, and the central tracks have no platforms, which is based on my observation while taking the train. </a:t>
            </a:r>
          </a:p>
          <a:p>
            <a:r>
              <a:rPr lang="en-US" sz="2400" dirty="0" err="1"/>
              <a:t>Metropark</a:t>
            </a:r>
            <a:r>
              <a:rPr lang="en-US" sz="2400" dirty="0"/>
              <a:t> station is one of the busiest stations [5]. Almost every NJ transit trains need to queue for the Amtrak trains while approach </a:t>
            </a:r>
            <a:r>
              <a:rPr lang="en-US" sz="2400" dirty="0" err="1"/>
              <a:t>Metropark</a:t>
            </a:r>
            <a:r>
              <a:rPr lang="en-US" sz="2400" dirty="0"/>
              <a:t>, which can cause great delays. </a:t>
            </a:r>
          </a:p>
        </p:txBody>
      </p:sp>
      <p:pic>
        <p:nvPicPr>
          <p:cNvPr id="5" name="Content Placeholder 4" descr="Graphical user interface, application&#10;&#10;Description automatically generated">
            <a:extLst>
              <a:ext uri="{FF2B5EF4-FFF2-40B4-BE49-F238E27FC236}">
                <a16:creationId xmlns:a16="http://schemas.microsoft.com/office/drawing/2014/main" id="{EC62AF49-8677-050D-0A14-66771282F81D}"/>
              </a:ext>
            </a:extLst>
          </p:cNvPr>
          <p:cNvPicPr>
            <a:picLocks noChangeAspect="1"/>
          </p:cNvPicPr>
          <p:nvPr/>
        </p:nvPicPr>
        <p:blipFill rotWithShape="1">
          <a:blip r:embed="rId3"/>
          <a:srcRect l="9449" r="3" b="3"/>
          <a:stretch/>
        </p:blipFill>
        <p:spPr>
          <a:xfrm>
            <a:off x="0" y="1316596"/>
            <a:ext cx="6170299" cy="4224808"/>
          </a:xfrm>
          <a:prstGeom prst="rect">
            <a:avLst/>
          </a:prstGeom>
        </p:spPr>
      </p:pic>
      <p:sp>
        <p:nvSpPr>
          <p:cNvPr id="6" name="TextBox 5">
            <a:extLst>
              <a:ext uri="{FF2B5EF4-FFF2-40B4-BE49-F238E27FC236}">
                <a16:creationId xmlns:a16="http://schemas.microsoft.com/office/drawing/2014/main" id="{3E805510-2DC6-ECC1-6ABD-CB404AC636E0}"/>
              </a:ext>
            </a:extLst>
          </p:cNvPr>
          <p:cNvSpPr txBox="1"/>
          <p:nvPr/>
        </p:nvSpPr>
        <p:spPr>
          <a:xfrm>
            <a:off x="542891" y="5786307"/>
            <a:ext cx="5551584" cy="461665"/>
          </a:xfrm>
          <a:prstGeom prst="rect">
            <a:avLst/>
          </a:prstGeom>
          <a:noFill/>
        </p:spPr>
        <p:txBody>
          <a:bodyPr wrap="none" rtlCol="0">
            <a:spAutoFit/>
          </a:bodyPr>
          <a:lstStyle/>
          <a:p>
            <a:r>
              <a:rPr lang="en-US" sz="2400" b="1" dirty="0"/>
              <a:t>Figure 1. Track Map of Rahway Station [4] </a:t>
            </a:r>
          </a:p>
        </p:txBody>
      </p:sp>
    </p:spTree>
    <p:extLst>
      <p:ext uri="{BB962C8B-B14F-4D97-AF65-F5344CB8AC3E}">
        <p14:creationId xmlns:p14="http://schemas.microsoft.com/office/powerpoint/2010/main" val="354428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4A71-203B-5CBB-15E2-9543FCD116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3412BE8-688D-A9C7-1858-CFAB65ADC70E}"/>
              </a:ext>
            </a:extLst>
          </p:cNvPr>
          <p:cNvSpPr>
            <a:spLocks noGrp="1"/>
          </p:cNvSpPr>
          <p:nvPr>
            <p:ph idx="1"/>
          </p:nvPr>
        </p:nvSpPr>
        <p:spPr/>
        <p:txBody>
          <a:bodyPr/>
          <a:lstStyle/>
          <a:p>
            <a:r>
              <a:rPr lang="en-US" dirty="0"/>
              <a:t>Morris Essex, and Northeast </a:t>
            </a:r>
            <a:r>
              <a:rPr lang="en-US"/>
              <a:t>Corridor Lines </a:t>
            </a:r>
            <a:r>
              <a:rPr lang="en-US" dirty="0"/>
              <a:t>are making the most severe delays, as well as the highest likely to make severe delays </a:t>
            </a:r>
          </a:p>
          <a:p>
            <a:r>
              <a:rPr lang="en-US" dirty="0"/>
              <a:t>The PM rush hours from 5 to 7PM are the most likely time to make delays </a:t>
            </a:r>
          </a:p>
        </p:txBody>
      </p:sp>
    </p:spTree>
    <p:extLst>
      <p:ext uri="{BB962C8B-B14F-4D97-AF65-F5344CB8AC3E}">
        <p14:creationId xmlns:p14="http://schemas.microsoft.com/office/powerpoint/2010/main" val="386882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24EC-A6E3-5C25-5B40-56301FE22917}"/>
              </a:ext>
            </a:extLst>
          </p:cNvPr>
          <p:cNvSpPr>
            <a:spLocks noGrp="1"/>
          </p:cNvSpPr>
          <p:nvPr>
            <p:ph type="title"/>
          </p:nvPr>
        </p:nvSpPr>
        <p:spPr>
          <a:xfrm>
            <a:off x="838200" y="365125"/>
            <a:ext cx="10515600" cy="598261"/>
          </a:xfrm>
        </p:spPr>
        <p:txBody>
          <a:bodyPr>
            <a:noAutofit/>
          </a:bodyPr>
          <a:lstStyle/>
          <a:p>
            <a:r>
              <a:rPr lang="en-US" dirty="0"/>
              <a:t>Reference </a:t>
            </a:r>
          </a:p>
        </p:txBody>
      </p:sp>
      <p:sp>
        <p:nvSpPr>
          <p:cNvPr id="3" name="Content Placeholder 2">
            <a:extLst>
              <a:ext uri="{FF2B5EF4-FFF2-40B4-BE49-F238E27FC236}">
                <a16:creationId xmlns:a16="http://schemas.microsoft.com/office/drawing/2014/main" id="{84A20507-913F-75DE-EDC2-C0D202D3C02C}"/>
              </a:ext>
            </a:extLst>
          </p:cNvPr>
          <p:cNvSpPr>
            <a:spLocks noGrp="1"/>
          </p:cNvSpPr>
          <p:nvPr>
            <p:ph idx="1"/>
          </p:nvPr>
        </p:nvSpPr>
        <p:spPr>
          <a:xfrm>
            <a:off x="0" y="963386"/>
            <a:ext cx="11353800" cy="5894614"/>
          </a:xfrm>
        </p:spPr>
        <p:txBody>
          <a:bodyPr/>
          <a:lstStyle/>
          <a:p>
            <a:pPr marL="0" lvl="0" indent="0">
              <a:buNone/>
            </a:pPr>
            <a:r>
              <a:rPr lang="en-US" sz="2400" dirty="0"/>
              <a:t>1. Badami, P. (2020, May 19). </a:t>
            </a:r>
            <a:r>
              <a:rPr lang="en-US" sz="2400" i="1" dirty="0"/>
              <a:t>NJ Transit + Amtrak (NEC) rail performance</a:t>
            </a:r>
            <a:r>
              <a:rPr lang="en-US" sz="2400" dirty="0"/>
              <a:t>. Kaggle. Retrieved July 26, 2022, from </a:t>
            </a:r>
            <a:r>
              <a:rPr lang="en-US" sz="2400" u="sng" dirty="0">
                <a:hlinkClick r:id="rId2"/>
              </a:rPr>
              <a:t>https://www.kaggle.com/datasets/pranavbadami/nj-transitamtrak-nec-performance</a:t>
            </a:r>
            <a:endParaRPr lang="en-US" sz="2400" dirty="0"/>
          </a:p>
          <a:p>
            <a:pPr marL="0" lvl="0" indent="0">
              <a:buNone/>
            </a:pPr>
            <a:r>
              <a:rPr lang="en-US" sz="2400" dirty="0"/>
              <a:t>2. n.d.. (n.d.). </a:t>
            </a:r>
            <a:r>
              <a:rPr lang="en-US" sz="2400" i="1" dirty="0"/>
              <a:t>System maps</a:t>
            </a:r>
            <a:r>
              <a:rPr lang="en-US" sz="2400" dirty="0"/>
              <a:t>. NJ TRANSIT. Retrieved July 30, 2022, from </a:t>
            </a:r>
            <a:r>
              <a:rPr lang="en-US" sz="2400" u="sng" dirty="0">
                <a:hlinkClick r:id="rId3"/>
              </a:rPr>
              <a:t>https://transitprd-content.s3.amazonaws.com/public/NJ%20TRANSIT%20Rail%20System%20Map%20%E2%80%93%20October%202021.pdf</a:t>
            </a:r>
            <a:endParaRPr lang="en-US" sz="2400" u="sng" dirty="0"/>
          </a:p>
          <a:p>
            <a:pPr marL="0" indent="0">
              <a:buNone/>
            </a:pPr>
            <a:r>
              <a:rPr lang="en-US" sz="2400" dirty="0"/>
              <a:t>3. </a:t>
            </a:r>
            <a:r>
              <a:rPr lang="en-US" sz="2400" dirty="0">
                <a:effectLst/>
              </a:rPr>
              <a:t>Columnist, S.-L. G. (2021, November 1). </a:t>
            </a:r>
            <a:r>
              <a:rPr lang="en-US" sz="2400" i="1" dirty="0">
                <a:effectLst/>
              </a:rPr>
              <a:t>New Jersey commuters driving into Manhattan are only part of the problem: Opinion</a:t>
            </a:r>
            <a:r>
              <a:rPr lang="en-US" sz="2400" dirty="0">
                <a:effectLst/>
              </a:rPr>
              <a:t>. </a:t>
            </a:r>
            <a:r>
              <a:rPr lang="en-US" sz="2400" dirty="0" err="1">
                <a:effectLst/>
              </a:rPr>
              <a:t>nj</a:t>
            </a:r>
            <a:r>
              <a:rPr lang="en-US" sz="2400" dirty="0">
                <a:effectLst/>
              </a:rPr>
              <a:t>. Retrieved August 8, 2022, from </a:t>
            </a:r>
            <a:r>
              <a:rPr lang="en-US" sz="2400" dirty="0">
                <a:effectLst/>
                <a:hlinkClick r:id="rId4"/>
              </a:rPr>
              <a:t>https://www.nj.com/opinion/2021/11/new-jersey-commuters-driving-into-manhattan-are-only-part-of-the-problem-opinion.html</a:t>
            </a:r>
            <a:endParaRPr lang="en-US" sz="2400" dirty="0">
              <a:effectLst/>
            </a:endParaRPr>
          </a:p>
          <a:p>
            <a:pPr marL="0" indent="0">
              <a:buNone/>
            </a:pPr>
            <a:r>
              <a:rPr lang="en-US" sz="2400" dirty="0"/>
              <a:t>4. </a:t>
            </a:r>
            <a:r>
              <a:rPr lang="en-US" sz="2400" dirty="0">
                <a:effectLst/>
              </a:rPr>
              <a:t>Wikimedia Foundation. (2022, June 9). </a:t>
            </a:r>
            <a:r>
              <a:rPr lang="en-US" sz="2400" i="1" dirty="0">
                <a:effectLst/>
              </a:rPr>
              <a:t>Rahway station</a:t>
            </a:r>
            <a:r>
              <a:rPr lang="en-US" sz="2400" dirty="0">
                <a:effectLst/>
              </a:rPr>
              <a:t>. Wikipedia. Retrieved August 9, 2022, from https://</a:t>
            </a:r>
            <a:r>
              <a:rPr lang="en-US" sz="2400" dirty="0" err="1">
                <a:effectLst/>
              </a:rPr>
              <a:t>en.wikipedia.org</a:t>
            </a:r>
            <a:r>
              <a:rPr lang="en-US" sz="2400" dirty="0">
                <a:effectLst/>
              </a:rPr>
              <a:t>/wiki/</a:t>
            </a:r>
            <a:r>
              <a:rPr lang="en-US" sz="2400" dirty="0" err="1">
                <a:effectLst/>
              </a:rPr>
              <a:t>Rahway_station</a:t>
            </a:r>
            <a:r>
              <a:rPr lang="en-US" sz="2400" dirty="0">
                <a:effectLst/>
              </a:rPr>
              <a:t> </a:t>
            </a:r>
          </a:p>
          <a:p>
            <a:pPr marL="0" indent="0">
              <a:buNone/>
            </a:pPr>
            <a:r>
              <a:rPr lang="en-US" sz="2400" dirty="0"/>
              <a:t>5. </a:t>
            </a:r>
            <a:r>
              <a:rPr lang="en-US" sz="2400" dirty="0">
                <a:effectLst/>
              </a:rPr>
              <a:t>Wikimedia Foundation. (2022, July 22). </a:t>
            </a:r>
            <a:r>
              <a:rPr lang="en-US" sz="2400" i="1" dirty="0" err="1">
                <a:effectLst/>
              </a:rPr>
              <a:t>Metropark</a:t>
            </a:r>
            <a:r>
              <a:rPr lang="en-US" sz="2400" i="1" dirty="0">
                <a:effectLst/>
              </a:rPr>
              <a:t> station</a:t>
            </a:r>
            <a:r>
              <a:rPr lang="en-US" sz="2400" dirty="0">
                <a:effectLst/>
              </a:rPr>
              <a:t>. Wikipedia. Retrieved August 9, 2022, from https://</a:t>
            </a:r>
            <a:r>
              <a:rPr lang="en-US" sz="2400" dirty="0" err="1">
                <a:effectLst/>
              </a:rPr>
              <a:t>en.wikipedia.org</a:t>
            </a:r>
            <a:r>
              <a:rPr lang="en-US" sz="2400" dirty="0">
                <a:effectLst/>
              </a:rPr>
              <a:t>/wiki/</a:t>
            </a:r>
            <a:r>
              <a:rPr lang="en-US" sz="2400" dirty="0" err="1">
                <a:effectLst/>
              </a:rPr>
              <a:t>Metropark_station</a:t>
            </a:r>
            <a:r>
              <a:rPr lang="en-US" sz="2400" dirty="0">
                <a:effectLst/>
              </a:rPr>
              <a:t> </a:t>
            </a:r>
          </a:p>
          <a:p>
            <a:pPr marL="0" indent="0">
              <a:buNone/>
            </a:pPr>
            <a:endParaRPr lang="en-US" dirty="0">
              <a:effectLst/>
            </a:endParaRPr>
          </a:p>
          <a:p>
            <a:pPr marL="0" lvl="0" indent="0">
              <a:buNone/>
            </a:pP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232214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826</Words>
  <Application>Microsoft Macintosh PowerPoint</Application>
  <PresentationFormat>Widescreen</PresentationFormat>
  <Paragraphs>72</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Railroad Delays Around NJ/NYC Area</vt:lpstr>
      <vt:lpstr>Objectives</vt:lpstr>
      <vt:lpstr>PowerPoint Presentation</vt:lpstr>
      <vt:lpstr>Assumptions </vt:lpstr>
      <vt:lpstr>Result </vt:lpstr>
      <vt:lpstr>Discussion</vt:lpstr>
      <vt:lpstr>Discussion </vt:lpstr>
      <vt:lpstr>Conclusion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Railroad Delays Around NJ/NYC Area</dc:title>
  <dc:creator>Mingjun Ma</dc:creator>
  <cp:lastModifiedBy>Mingjun Ma</cp:lastModifiedBy>
  <cp:revision>9</cp:revision>
  <dcterms:created xsi:type="dcterms:W3CDTF">2022-08-09T14:12:38Z</dcterms:created>
  <dcterms:modified xsi:type="dcterms:W3CDTF">2023-05-30T19:22:36Z</dcterms:modified>
</cp:coreProperties>
</file>