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87" r:id="rId9"/>
    <p:sldId id="266" r:id="rId10"/>
    <p:sldId id="267" r:id="rId11"/>
    <p:sldId id="268" r:id="rId12"/>
    <p:sldId id="269" r:id="rId13"/>
    <p:sldId id="270" r:id="rId14"/>
    <p:sldId id="284" r:id="rId15"/>
    <p:sldId id="285" r:id="rId16"/>
    <p:sldId id="286" r:id="rId17"/>
    <p:sldId id="260" r:id="rId18"/>
    <p:sldId id="261" r:id="rId19"/>
    <p:sldId id="262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DD299-8F6D-4CB4-A54B-C3D58515D269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D23A-2B6C-43A9-9C76-BAEAB0E31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변수는 데이터를 보관할 수 있는 잔 혹은 그릇이라 할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용도에 따라 물잔 소주잔 맥주잔으로 다르듯이</a:t>
            </a:r>
            <a:endParaRPr lang="en-US" altLang="ko-KR" dirty="0" smtClean="0"/>
          </a:p>
          <a:p>
            <a:r>
              <a:rPr lang="ko-KR" altLang="en-US" dirty="0" smtClean="0"/>
              <a:t>변수도 용도에 따라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다르다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위의 코드는 </a:t>
            </a:r>
            <a:r>
              <a:rPr lang="ko-KR" altLang="en-US" dirty="0" err="1" smtClean="0"/>
              <a:t>각용도에</a:t>
            </a:r>
            <a:r>
              <a:rPr lang="ko-KR" altLang="en-US" dirty="0" smtClean="0"/>
              <a:t> 따른 변수의 선언과 초기화를 </a:t>
            </a:r>
            <a:r>
              <a:rPr lang="ko-KR" altLang="en-US" dirty="0" err="1" smtClean="0"/>
              <a:t>나타낸것이다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변수는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로 출력이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크기이며 아주 작은 정수 혹은 문자 하나를 표현할 때 쓰인다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Short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 크기이며 작은 정수표현에 쓰인다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크기이며 일반적인 정수표현에 쓰인다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크기이며 일반적인 실수표현에 쓰인다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Double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바이트 크기이며 </a:t>
            </a:r>
            <a:r>
              <a:rPr lang="ko-KR" altLang="en-US" dirty="0" err="1" smtClean="0"/>
              <a:t>큰실수표현에</a:t>
            </a:r>
            <a:r>
              <a:rPr lang="ko-KR" altLang="en-US" dirty="0" smtClean="0"/>
              <a:t> 쓰인다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7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정수형 자료는 부호가 존재하여 실제표현범위를 반으로 나눠 반은 음수 반은 양수로 표현한다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부호가 없는 정수 사용을 위해서 </a:t>
            </a:r>
            <a:r>
              <a:rPr lang="en-US" altLang="ko-KR" dirty="0" smtClean="0"/>
              <a:t>unsigned</a:t>
            </a:r>
            <a:r>
              <a:rPr lang="ko-KR" altLang="en-US" baseline="0" dirty="0" smtClean="0"/>
              <a:t> 키워드를 붙여주면 모든 표현범위를 양수로 </a:t>
            </a:r>
            <a:r>
              <a:rPr lang="ko-KR" altLang="en-US" baseline="0" dirty="0" err="1" smtClean="0"/>
              <a:t>전환할수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연산자는 조건 연산자로서 참과 거짓에 대한 특정 결과를 반환한다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조건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1 :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2” </a:t>
            </a:r>
            <a:r>
              <a:rPr lang="ko-KR" altLang="en-US" dirty="0" smtClean="0"/>
              <a:t>와 같이 사용되며 조건이 참일</a:t>
            </a:r>
            <a:r>
              <a:rPr lang="ko-KR" altLang="en-US" baseline="0" dirty="0" smtClean="0"/>
              <a:t> 경우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결과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거짓일 경우 결과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반환된다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9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다음의 표는 </a:t>
            </a:r>
            <a:r>
              <a:rPr lang="en-US" altLang="ko-KR" dirty="0" smtClean="0"/>
              <a:t>C</a:t>
            </a:r>
            <a:r>
              <a:rPr lang="ko-KR" altLang="en-US" dirty="0" err="1" smtClean="0"/>
              <a:t>언에서</a:t>
            </a:r>
            <a:r>
              <a:rPr lang="ko-KR" altLang="en-US" dirty="0" smtClean="0"/>
              <a:t> 제공하는 연산자들을 모두 나타낸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연산자들은 우선순위가 존재하며</a:t>
            </a:r>
            <a:endParaRPr lang="en-US" altLang="ko-KR" dirty="0" smtClean="0"/>
          </a:p>
          <a:p>
            <a:r>
              <a:rPr lang="ko-KR" altLang="en-US" dirty="0" smtClean="0"/>
              <a:t>이에 유의하여 적용해야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연산자를 사용하여 어떤 연산을 하는지 예제를 통해 알아보자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Hello world / </a:t>
            </a:r>
            <a:r>
              <a:rPr lang="en-US" altLang="ko-KR" dirty="0" err="1" smtClean="0"/>
              <a:t>printf</a:t>
            </a:r>
            <a:endParaRPr lang="en-US" altLang="ko-KR" dirty="0" smtClean="0"/>
          </a:p>
          <a:p>
            <a:r>
              <a:rPr lang="en-US" altLang="ko-KR" dirty="0" smtClean="0"/>
              <a:t>comment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en-US" altLang="ko-KR" dirty="0" smtClean="0"/>
              <a:t>ariable</a:t>
            </a:r>
          </a:p>
          <a:p>
            <a:r>
              <a:rPr lang="en-US" altLang="ko-KR" dirty="0" err="1" smtClean="0"/>
              <a:t>scanf</a:t>
            </a:r>
            <a:endParaRPr lang="en-US" altLang="ko-KR" dirty="0" smtClean="0"/>
          </a:p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3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variable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579" y="1560212"/>
            <a:ext cx="1237109" cy="177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2644" y="1573465"/>
            <a:ext cx="125755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4205064"/>
            <a:ext cx="6048672" cy="14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67544" y="1501456"/>
            <a:ext cx="1656184" cy="194421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1488204"/>
            <a:ext cx="1656184" cy="194421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4077072"/>
            <a:ext cx="6264696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35896" y="5301208"/>
            <a:ext cx="5184576" cy="1008112"/>
          </a:xfrm>
          <a:prstGeom prst="roundRect">
            <a:avLst>
              <a:gd name="adj" fmla="val 2626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445224"/>
            <a:ext cx="4991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123728" y="3072380"/>
            <a:ext cx="129614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가능한 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 선언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20072" y="3000372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컴파일이 불가능할 수도 있는 변수선언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6096" y="156021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과거의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표준에서는 변수의 선언이 맨 앞에 올 것을 요구하였다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그런데 지금도 그 표준을 따르는 컴파일러가 존재한다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srgbClr val="CC6600"/>
                </a:solidFill>
                <a:latin typeface="+mn-ea"/>
              </a:rPr>
              <a:t>변수의 이름 규칙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6336" y="49411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잘못된 이름들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407881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의미 있는 이름을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짓는 것이 가장 중요하다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224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variable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3148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511635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76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variable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65635"/>
              </p:ext>
            </p:extLst>
          </p:nvPr>
        </p:nvGraphicFramePr>
        <p:xfrm>
          <a:off x="611560" y="1916832"/>
          <a:ext cx="7776864" cy="376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28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/>
                        <a:t>자료형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크기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타입</a:t>
                      </a:r>
                      <a:endParaRPr lang="ko-KR" altLang="en-US" sz="2800" dirty="0"/>
                    </a:p>
                  </a:txBody>
                  <a:tcPr/>
                </a:tc>
              </a:tr>
              <a:tr h="649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char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1Byte(8bit)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정수 </a:t>
                      </a:r>
                      <a:r>
                        <a:rPr lang="en-US" altLang="ko-KR" sz="2800" dirty="0" smtClean="0"/>
                        <a:t>or </a:t>
                      </a:r>
                      <a:r>
                        <a:rPr lang="ko-KR" altLang="en-US" sz="2800" dirty="0" smtClean="0"/>
                        <a:t>문자</a:t>
                      </a:r>
                      <a:endParaRPr lang="ko-KR" altLang="en-US" sz="2800" dirty="0"/>
                    </a:p>
                  </a:txBody>
                  <a:tcPr/>
                </a:tc>
              </a:tr>
              <a:tr h="649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short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2Byte(16bit)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/>
                        <a:t>정수</a:t>
                      </a:r>
                      <a:endParaRPr lang="ko-KR" altLang="en-US" sz="2800" dirty="0"/>
                    </a:p>
                  </a:txBody>
                  <a:tcPr/>
                </a:tc>
              </a:tr>
              <a:tr h="649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/>
                        <a:t>int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4Byte(32bit)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/>
                        <a:t>정수</a:t>
                      </a:r>
                      <a:endParaRPr lang="ko-KR" altLang="en-US" sz="2800" dirty="0"/>
                    </a:p>
                  </a:txBody>
                  <a:tcPr/>
                </a:tc>
              </a:tr>
              <a:tr h="649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Float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4Byte(32bit)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/>
                        <a:t>실수</a:t>
                      </a:r>
                      <a:endParaRPr lang="ko-KR" altLang="en-US" sz="2800" dirty="0"/>
                    </a:p>
                  </a:txBody>
                  <a:tcPr/>
                </a:tc>
              </a:tr>
              <a:tr h="649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double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8Byte(64bit)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/>
                        <a:t>실수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95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variable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23528" y="1532307"/>
            <a:ext cx="8427942" cy="3671217"/>
            <a:chOff x="-12884" y="1504456"/>
            <a:chExt cx="8427942" cy="3671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26604" y="2476001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7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    ~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  2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7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04" y="2476001"/>
                  <a:ext cx="2672655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2865" y="4652453"/>
                  <a:ext cx="297722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31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    ~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  2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31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65" y="4652453"/>
                  <a:ext cx="2977225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57669" y="3503705"/>
                  <a:ext cx="2961836" cy="528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15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    ~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  2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15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69" y="3503705"/>
                  <a:ext cx="2961836" cy="52809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3183" y="4141295"/>
              <a:ext cx="1889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 smtClean="0"/>
                <a:t>int</a:t>
              </a:r>
              <a:r>
                <a:rPr lang="en-US" altLang="ko-KR" sz="2800" dirty="0" smtClean="0"/>
                <a:t>(4Byte) :</a:t>
              </a:r>
              <a:endParaRPr lang="ko-KR" alt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2884" y="2002706"/>
              <a:ext cx="2352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c</a:t>
              </a:r>
              <a:r>
                <a:rPr lang="en-US" altLang="ko-KR" sz="2800" dirty="0" smtClean="0"/>
                <a:t>har(1Byte) :</a:t>
              </a:r>
              <a:endParaRPr lang="ko-KR" alt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09" y="3022881"/>
              <a:ext cx="2305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s</a:t>
              </a:r>
              <a:r>
                <a:rPr lang="en-US" altLang="ko-KR" sz="2800" dirty="0" smtClean="0"/>
                <a:t>hort(2Byte) :</a:t>
              </a:r>
              <a:endParaRPr lang="ko-KR" alt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5428" y="1504456"/>
              <a:ext cx="4666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정수타입 변수 </a:t>
              </a:r>
              <a:r>
                <a:rPr lang="ko-KR" altLang="en-US" sz="2000" dirty="0" err="1" smtClean="0"/>
                <a:t>자료형의</a:t>
              </a:r>
              <a:r>
                <a:rPr lang="ko-KR" altLang="en-US" sz="2000" dirty="0" smtClean="0"/>
                <a:t> 범위표현 </a:t>
              </a:r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75901" y="2482071"/>
                  <a:ext cx="23868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    ~    2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8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901" y="2482071"/>
                  <a:ext cx="2386872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875901" y="4648769"/>
                  <a:ext cx="253915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latin typeface="Cambria Math"/>
                          </a:rPr>
                          <m:t>0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    ~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  2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32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901" y="4648769"/>
                  <a:ext cx="2539157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3558" y="3491027"/>
                  <a:ext cx="25314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latin typeface="Cambria Math"/>
                          </a:rPr>
                          <m:t>0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    ~    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16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8" y="3491027"/>
                  <a:ext cx="2531462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3669760" y="3367916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unsigned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사용시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부호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x)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62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scanf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47168"/>
            <a:ext cx="2162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899592" y="1675160"/>
            <a:ext cx="2304256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4662" y="1603152"/>
            <a:ext cx="31051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84662" y="3115320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∙ printf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함수에서의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진수 정수의 출력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의미한다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반면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scanf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함수에서의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진수 정수의 입력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의미한다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변수의 이름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num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앞에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&amp;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붙인 이유는 이후에 천천히 알게 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398" y="4136541"/>
            <a:ext cx="3724991" cy="24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58562" y="5819229"/>
            <a:ext cx="1362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580806" y="543268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64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scanf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875" y="1484784"/>
            <a:ext cx="3781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590119" y="1426028"/>
            <a:ext cx="3960440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323" y="1412776"/>
            <a:ext cx="390236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142" y="3933056"/>
            <a:ext cx="479486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9019" y="5589240"/>
            <a:ext cx="2219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377011" y="515719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875" y="306896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한 번의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scanf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함수호출을 통해서 둘 이상의 데이터를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원하는 방식으로 입력 받을 수 있다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468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scanf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47434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20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comment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주석의 이해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주석은 소스코드에 삽입된 메모를 뜻한다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이는 컴파일의 대상에서 제외가 되기 때문에 주석의 유무는 컴파일 및 실행의 결과에 영향을 미치지 않는다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주석의 필요성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코드의 분석은 글을 읽는 것 만큼 간단하지 않다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때문에 코드를 분석해야 하는 남을 위해서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그리고 코드를 작성한 작성자 스스로를 위해서라도 코드에 대한 설명인 주석을 간단히나마 달아놓을 필요가 있다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주석은 선택이 아닌 필수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블록 단위 주석                                           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행 단위 주석                                                                                              </a:t>
            </a: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18" y="4437112"/>
            <a:ext cx="175135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5456" y="4437112"/>
            <a:ext cx="1512168" cy="70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755576" y="4437112"/>
            <a:ext cx="1800200" cy="360040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4869160"/>
            <a:ext cx="1800200" cy="1224136"/>
          </a:xfrm>
          <a:prstGeom prst="roundRect">
            <a:avLst>
              <a:gd name="adj" fmla="val 5165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39952" y="4365104"/>
            <a:ext cx="1800200" cy="864096"/>
          </a:xfrm>
          <a:prstGeom prst="roundRect">
            <a:avLst>
              <a:gd name="adj" fmla="val 5165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79712" y="4077072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행의 주석처리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07704" y="6024708"/>
            <a:ext cx="18002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여러 행의 주석처리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68144" y="4797152"/>
            <a:ext cx="21602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행 단위로의 주석처리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5517232"/>
            <a:ext cx="403244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주석을 다는 방식은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프로젝트 별로 팀원과 상의하여 결정하게 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344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comment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5879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119675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과도하게 처리된 주석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주석도 과하면 좋지 않다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)!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주석을 다는 방법을 소개하기 위한 예제일 뿐이다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64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comment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141" y="1699067"/>
            <a:ext cx="2649094" cy="135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140" y="3548777"/>
            <a:ext cx="2376264" cy="128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788132" y="1627059"/>
            <a:ext cx="2808312" cy="1512168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68452" y="2779187"/>
            <a:ext cx="302433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잘못 달린 주석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시 오류 발생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8132" y="3499267"/>
            <a:ext cx="2808312" cy="1440160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68452" y="4651395"/>
            <a:ext cx="36004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잘 달린 주석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시 오류 발생하지 않음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140" y="544522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주석을 달다 보면 주석이 겹치는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중첩되는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)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경우가 발생하기도 한다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그런데 블록 단위 주석은 겹치는 형태로 달 수 없다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8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Hello world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5" y="2420888"/>
            <a:ext cx="66410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31" y="1484784"/>
            <a:ext cx="4392488" cy="237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2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operator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034" y="1484784"/>
            <a:ext cx="5472608" cy="282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545" y="4410744"/>
            <a:ext cx="4657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1570" y="5506592"/>
            <a:ext cx="1701688" cy="102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931493" y="617447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6301" y="4370852"/>
            <a:ext cx="374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함수호출 문장에 연산식이 있는 경우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연산이 이뤄지고 그 결과를 기반으로 함수의 호출이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진행된다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54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operator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13" y="1588765"/>
            <a:ext cx="29432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218" y="4037037"/>
            <a:ext cx="43053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698" y="5693221"/>
            <a:ext cx="173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070698" y="533318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3217" y="158876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복합 대입연산자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9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operator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484784"/>
            <a:ext cx="6048672" cy="236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300" y="3959560"/>
            <a:ext cx="3816424" cy="248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7" y="4967672"/>
            <a:ext cx="13896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652120" y="605121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08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operator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3816424" cy="278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27984" y="1531603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연산의 조건을 만족하면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참을 의미하는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반환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하고 만족하지 않으면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거짓을 의미하는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반환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하는 연산자들이다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763851"/>
            <a:ext cx="3460601" cy="267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5708067"/>
            <a:ext cx="1343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491880" y="5351447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2467707"/>
            <a:ext cx="3096344" cy="124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4" y="4555939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아닌 모든 값을 참으로 간주한다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다만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 참을 의미하는 대표적인 값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일 뿐이다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0072" y="4771963"/>
            <a:ext cx="2016224" cy="216024"/>
          </a:xfrm>
          <a:prstGeom prst="round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operator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36657"/>
            <a:ext cx="5832648" cy="159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64222"/>
            <a:ext cx="30750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088" y="5740282"/>
            <a:ext cx="1085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848948" y="608707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3316964"/>
            <a:ext cx="3528392" cy="148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1147868" y="4057594"/>
            <a:ext cx="2520280" cy="202772"/>
          </a:xfrm>
          <a:prstGeom prst="round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3928" y="4980446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왼쪽 예제에서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num1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은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아니므로 참과 거짓의 관계로 본다면 거짓에 해당한다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연산의 결과로 참을 의미하는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반환되는 것이다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571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68144" y="386104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17739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1" y="3331804"/>
            <a:ext cx="9029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10" y="2143304"/>
            <a:ext cx="5184916" cy="23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operator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68144" y="386104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1591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연산자의 종류와 우선순위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04133"/>
            <a:ext cx="6336704" cy="52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y = 2x</a:t>
            </a:r>
            <a:r>
              <a:rPr lang="en-US" altLang="ko-KR" sz="2800" baseline="30000" dirty="0"/>
              <a:t>2</a:t>
            </a:r>
            <a:r>
              <a:rPr lang="en-US" altLang="ko-KR" sz="2800" dirty="0"/>
              <a:t> + 3x + 5</a:t>
            </a:r>
            <a:r>
              <a:rPr lang="ko-KR" altLang="en-US" sz="2800" dirty="0"/>
              <a:t>라는 이차 함수에서 </a:t>
            </a:r>
            <a:r>
              <a:rPr lang="en-US" altLang="ko-KR" sz="2800" dirty="0"/>
              <a:t>x </a:t>
            </a:r>
            <a:r>
              <a:rPr lang="ko-KR" altLang="en-US" sz="2800" dirty="0"/>
              <a:t>값을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후</a:t>
            </a:r>
            <a:r>
              <a:rPr lang="en-US" altLang="ko-KR" sz="2800" dirty="0"/>
              <a:t>, y</a:t>
            </a:r>
            <a:r>
              <a:rPr lang="ko-KR" altLang="en-US" sz="2800" dirty="0"/>
              <a:t>의 값을 출력하시오</a:t>
            </a:r>
            <a:r>
              <a:rPr lang="en-US" altLang="ko-KR" sz="2800" dirty="0"/>
              <a:t>.</a:t>
            </a:r>
          </a:p>
          <a:p>
            <a:pPr lvl="1"/>
            <a:r>
              <a:rPr lang="ko-KR" altLang="en-US" sz="2400" dirty="0"/>
              <a:t>입력</a:t>
            </a:r>
            <a:r>
              <a:rPr lang="en-US" altLang="ko-KR" sz="2400" dirty="0"/>
              <a:t>: x = 3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출력</a:t>
            </a:r>
            <a:r>
              <a:rPr lang="en-US" altLang="ko-KR" sz="2400" dirty="0">
                <a:sym typeface="Wingdings" pitchFamily="2" charset="2"/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sym typeface="Wingdings" pitchFamily="2" charset="2"/>
              </a:rPr>
              <a:t>y = 32</a:t>
            </a:r>
          </a:p>
          <a:p>
            <a:endParaRPr lang="en-US" altLang="ko-KR" sz="2800" dirty="0"/>
          </a:p>
          <a:p>
            <a:r>
              <a:rPr lang="ko-KR" altLang="en-US" sz="2800" dirty="0"/>
              <a:t>직사각형의 길이와 너비를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후</a:t>
            </a:r>
            <a:r>
              <a:rPr lang="en-US" altLang="ko-KR" sz="2800" dirty="0"/>
              <a:t>, </a:t>
            </a:r>
            <a:r>
              <a:rPr lang="ko-KR" altLang="en-US" sz="2800" dirty="0"/>
              <a:t>직사각형의 둘레를 출력하시오</a:t>
            </a:r>
            <a:r>
              <a:rPr lang="en-US" altLang="ko-KR" sz="2800" dirty="0"/>
              <a:t>.</a:t>
            </a:r>
          </a:p>
          <a:p>
            <a:pPr lvl="1"/>
            <a:r>
              <a:rPr lang="ko-KR" altLang="en-US" sz="2400" dirty="0"/>
              <a:t>입력</a:t>
            </a:r>
            <a:r>
              <a:rPr lang="en-US" altLang="ko-KR" sz="2400" dirty="0"/>
              <a:t>: </a:t>
            </a:r>
            <a:r>
              <a:rPr lang="ko-KR" altLang="en-US" sz="2400" dirty="0"/>
              <a:t>길이</a:t>
            </a:r>
            <a:r>
              <a:rPr lang="en-US" altLang="ko-KR" sz="2400" dirty="0"/>
              <a:t> = 5, </a:t>
            </a:r>
            <a:r>
              <a:rPr lang="ko-KR" altLang="en-US" sz="2400" dirty="0"/>
              <a:t>너비 </a:t>
            </a:r>
            <a:r>
              <a:rPr lang="en-US" altLang="ko-KR" sz="2400" dirty="0"/>
              <a:t>= 10	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출력</a:t>
            </a:r>
            <a:r>
              <a:rPr lang="en-US" altLang="ko-KR" sz="2400" dirty="0">
                <a:sym typeface="Wingdings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itchFamily="2" charset="2"/>
              </a:rPr>
              <a:t>둘레 </a:t>
            </a:r>
            <a:r>
              <a:rPr lang="en-US" altLang="ko-KR" sz="2400" dirty="0">
                <a:solidFill>
                  <a:srgbClr val="FF0000"/>
                </a:solidFill>
                <a:sym typeface="Wingdings" pitchFamily="2" charset="2"/>
              </a:rPr>
              <a:t>= 30</a:t>
            </a:r>
            <a:endParaRPr lang="en-US" altLang="ko-KR" sz="2400" dirty="0">
              <a:sym typeface="Wingdings" pitchFamily="2" charset="2"/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61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하나의 정수를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다음</a:t>
            </a:r>
            <a:r>
              <a:rPr lang="en-US" altLang="ko-KR" sz="2800" dirty="0"/>
              <a:t>, </a:t>
            </a:r>
            <a:r>
              <a:rPr lang="ko-KR" altLang="en-US" sz="2800" dirty="0"/>
              <a:t>절대값을 출력</a:t>
            </a:r>
            <a:endParaRPr lang="en-US" altLang="ko-KR" sz="2800" dirty="0"/>
          </a:p>
          <a:p>
            <a:pPr lvl="1"/>
            <a:r>
              <a:rPr lang="ko-KR" altLang="en-US" sz="2400" dirty="0"/>
              <a:t>입력</a:t>
            </a:r>
            <a:r>
              <a:rPr lang="en-US" altLang="ko-KR" sz="2400" dirty="0"/>
              <a:t>: 10	</a:t>
            </a:r>
            <a:r>
              <a:rPr lang="ko-KR" altLang="en-US" sz="2400" dirty="0"/>
              <a:t>출력</a:t>
            </a:r>
            <a:r>
              <a:rPr lang="en-US" altLang="ko-KR" sz="2400" dirty="0"/>
              <a:t>: 10</a:t>
            </a:r>
          </a:p>
          <a:p>
            <a:pPr lvl="1"/>
            <a:r>
              <a:rPr lang="ko-KR" altLang="en-US" sz="2400" dirty="0"/>
              <a:t>입력</a:t>
            </a:r>
            <a:r>
              <a:rPr lang="en-US" altLang="ko-KR" sz="2400" dirty="0"/>
              <a:t>: -10	</a:t>
            </a:r>
            <a:r>
              <a:rPr lang="ko-KR" altLang="en-US" sz="2400" dirty="0"/>
              <a:t>출력</a:t>
            </a:r>
            <a:r>
              <a:rPr lang="en-US" altLang="ko-KR" sz="2400" dirty="0"/>
              <a:t>: 10</a:t>
            </a:r>
          </a:p>
          <a:p>
            <a:endParaRPr lang="en-US" altLang="ko-KR" sz="2800" dirty="0"/>
          </a:p>
          <a:p>
            <a:r>
              <a:rPr lang="ko-KR" altLang="en-US" sz="2800" dirty="0"/>
              <a:t>하나의 정수를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다음</a:t>
            </a:r>
            <a:r>
              <a:rPr lang="en-US" altLang="ko-KR" sz="2800" dirty="0"/>
              <a:t>, </a:t>
            </a:r>
            <a:r>
              <a:rPr lang="ko-KR" altLang="en-US" sz="2800" dirty="0"/>
              <a:t>짝수인지 홀수인지 출력</a:t>
            </a:r>
            <a:r>
              <a:rPr lang="en-US" altLang="ko-KR" sz="2800" dirty="0" smtClean="0"/>
              <a:t>. </a:t>
            </a:r>
            <a:r>
              <a:rPr lang="ko-KR" altLang="en-US" sz="2800" dirty="0" smtClean="0">
                <a:solidFill>
                  <a:srgbClr val="FF0000"/>
                </a:solidFill>
              </a:rPr>
              <a:t>문자열</a:t>
            </a:r>
            <a:r>
              <a:rPr lang="en-US" altLang="ko-KR" sz="2800" dirty="0" smtClean="0">
                <a:solidFill>
                  <a:srgbClr val="FF0000"/>
                </a:solidFill>
              </a:rPr>
              <a:t>(“~”)</a:t>
            </a:r>
            <a:r>
              <a:rPr lang="ko-KR" altLang="en-US" sz="2800" dirty="0" smtClean="0">
                <a:solidFill>
                  <a:srgbClr val="FF0000"/>
                </a:solidFill>
              </a:rPr>
              <a:t>을 출력하는 서식문자는 </a:t>
            </a:r>
            <a:r>
              <a:rPr lang="en-US" altLang="ko-KR" sz="2800" dirty="0" smtClean="0">
                <a:solidFill>
                  <a:srgbClr val="FF0000"/>
                </a:solidFill>
              </a:rPr>
              <a:t>%s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lvl="1"/>
            <a:r>
              <a:rPr lang="ko-KR" altLang="en-US" sz="2400" dirty="0"/>
              <a:t>입력</a:t>
            </a:r>
            <a:r>
              <a:rPr lang="en-US" altLang="ko-KR" sz="2400" dirty="0"/>
              <a:t>(</a:t>
            </a:r>
            <a:r>
              <a:rPr lang="ko-KR" altLang="en-US" sz="2400" dirty="0"/>
              <a:t>정수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  <a:r>
              <a:rPr lang="en-US" altLang="ko-KR" sz="2400" dirty="0"/>
              <a:t>) = 21</a:t>
            </a:r>
          </a:p>
          <a:p>
            <a:pPr lvl="1"/>
            <a:r>
              <a:rPr lang="ko-KR" altLang="en-US" sz="2400" dirty="0"/>
              <a:t>출력 </a:t>
            </a:r>
            <a:r>
              <a:rPr lang="en-US" altLang="ko-KR" sz="2400" dirty="0"/>
              <a:t>= </a:t>
            </a:r>
            <a:r>
              <a:rPr lang="ko-KR" altLang="en-US" sz="2400" dirty="0"/>
              <a:t>홀수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8413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정수 </a:t>
            </a:r>
            <a:r>
              <a:rPr lang="en-US" altLang="ko-KR" sz="2000" dirty="0"/>
              <a:t>N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개월과 일수로 변환하라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1</a:t>
            </a:r>
            <a:r>
              <a:rPr lang="ko-KR" altLang="en-US" sz="2000" dirty="0"/>
              <a:t>개월은 무조건 </a:t>
            </a:r>
            <a:r>
              <a:rPr lang="en-US" altLang="ko-KR" sz="2000" dirty="0"/>
              <a:t>30</a:t>
            </a:r>
            <a:r>
              <a:rPr lang="ko-KR" altLang="en-US" sz="2000" dirty="0"/>
              <a:t>일이라고 가정한다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/>
            <a:r>
              <a:rPr lang="ko-KR" altLang="en-US" sz="1800" dirty="0"/>
              <a:t>입력</a:t>
            </a:r>
            <a:r>
              <a:rPr lang="en-US" altLang="ko-KR" sz="1800" dirty="0"/>
              <a:t> = 100</a:t>
            </a:r>
          </a:p>
          <a:p>
            <a:pPr lvl="1"/>
            <a:r>
              <a:rPr lang="ko-KR" altLang="en-US" sz="1800" dirty="0"/>
              <a:t>출력 </a:t>
            </a:r>
            <a:r>
              <a:rPr lang="en-US" altLang="ko-KR" sz="1800" dirty="0"/>
              <a:t>= 3</a:t>
            </a:r>
            <a:r>
              <a:rPr lang="ko-KR" altLang="en-US" sz="1800" dirty="0"/>
              <a:t>개월 </a:t>
            </a:r>
            <a:r>
              <a:rPr lang="en-US" altLang="ko-KR" sz="1800" dirty="0"/>
              <a:t>10</a:t>
            </a:r>
            <a:r>
              <a:rPr lang="ko-KR" altLang="en-US" sz="1800" dirty="0" smtClean="0"/>
              <a:t>일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하루 중의 시간을 </a:t>
            </a:r>
            <a:r>
              <a:rPr lang="en-US" altLang="ko-KR" sz="2000" dirty="0">
                <a:solidFill>
                  <a:srgbClr val="FF0000"/>
                </a:solidFill>
              </a:rPr>
              <a:t>24</a:t>
            </a:r>
            <a:r>
              <a:rPr lang="ko-KR" altLang="en-US" sz="2000" dirty="0">
                <a:solidFill>
                  <a:srgbClr val="FF0000"/>
                </a:solidFill>
              </a:rPr>
              <a:t>시간으로 나타낸 정수를 읽어서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시간과 분으로 바꾸어 출력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: 1635 </a:t>
            </a: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dirty="0">
                <a:sym typeface="Wingdings" pitchFamily="2" charset="2"/>
              </a:rPr>
              <a:t>오후 </a:t>
            </a:r>
            <a:r>
              <a:rPr lang="en-US" altLang="ko-KR" sz="1800" dirty="0">
                <a:sym typeface="Wingdings" pitchFamily="2" charset="2"/>
              </a:rPr>
              <a:t>4</a:t>
            </a:r>
            <a:r>
              <a:rPr lang="ko-KR" altLang="en-US" sz="1800" dirty="0">
                <a:sym typeface="Wingdings" pitchFamily="2" charset="2"/>
              </a:rPr>
              <a:t>시 </a:t>
            </a:r>
            <a:r>
              <a:rPr lang="en-US" altLang="ko-KR" sz="1800" dirty="0">
                <a:sym typeface="Wingdings" pitchFamily="2" charset="2"/>
              </a:rPr>
              <a:t>35</a:t>
            </a:r>
            <a:r>
              <a:rPr lang="ko-KR" altLang="en-US" sz="1800" dirty="0">
                <a:sym typeface="Wingdings" pitchFamily="2" charset="2"/>
              </a:rPr>
              <a:t>분 </a:t>
            </a:r>
          </a:p>
          <a:p>
            <a:pPr lvl="1"/>
            <a:r>
              <a:rPr lang="ko-KR" altLang="en-US" sz="1800" dirty="0">
                <a:sym typeface="Wingdings" pitchFamily="2" charset="2"/>
              </a:rPr>
              <a:t>예</a:t>
            </a:r>
            <a:r>
              <a:rPr lang="en-US" altLang="ko-KR" sz="1800" dirty="0">
                <a:sym typeface="Wingdings" pitchFamily="2" charset="2"/>
              </a:rPr>
              <a:t>: 1010  </a:t>
            </a:r>
            <a:r>
              <a:rPr lang="ko-KR" altLang="en-US" sz="1800" dirty="0">
                <a:sym typeface="Wingdings" pitchFamily="2" charset="2"/>
              </a:rPr>
              <a:t>오전 </a:t>
            </a:r>
            <a:r>
              <a:rPr lang="en-US" altLang="ko-KR" sz="1800" dirty="0">
                <a:sym typeface="Wingdings" pitchFamily="2" charset="2"/>
              </a:rPr>
              <a:t>10</a:t>
            </a:r>
            <a:r>
              <a:rPr lang="ko-KR" altLang="en-US" sz="1800" dirty="0">
                <a:sym typeface="Wingdings" pitchFamily="2" charset="2"/>
              </a:rPr>
              <a:t>시 </a:t>
            </a:r>
            <a:r>
              <a:rPr lang="en-US" altLang="ko-KR" sz="1800" dirty="0">
                <a:sym typeface="Wingdings" pitchFamily="2" charset="2"/>
              </a:rPr>
              <a:t>10</a:t>
            </a:r>
            <a:r>
              <a:rPr lang="ko-KR" altLang="en-US" sz="1800" dirty="0">
                <a:sym typeface="Wingdings" pitchFamily="2" charset="2"/>
              </a:rPr>
              <a:t>분</a:t>
            </a:r>
            <a:endParaRPr lang="ko-KR" altLang="en-US" sz="1800" dirty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700MB </a:t>
            </a:r>
            <a:r>
              <a:rPr lang="ko-KR" altLang="en-US" sz="2000" dirty="0">
                <a:solidFill>
                  <a:srgbClr val="FF0000"/>
                </a:solidFill>
              </a:rPr>
              <a:t>크기의 비디오 파일을 </a:t>
            </a:r>
            <a:r>
              <a:rPr lang="ko-KR" altLang="en-US" sz="2000" dirty="0" err="1">
                <a:solidFill>
                  <a:srgbClr val="FF0000"/>
                </a:solidFill>
              </a:rPr>
              <a:t>다운로드한다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초당 전송속도</a:t>
            </a:r>
            <a:r>
              <a:rPr lang="en-US" altLang="ko-KR" sz="2000" dirty="0">
                <a:solidFill>
                  <a:srgbClr val="FF0000"/>
                </a:solidFill>
              </a:rPr>
              <a:t>(Kbps)</a:t>
            </a:r>
            <a:r>
              <a:rPr lang="ko-KR" altLang="en-US" sz="2000" dirty="0">
                <a:solidFill>
                  <a:srgbClr val="FF0000"/>
                </a:solidFill>
              </a:rPr>
              <a:t>를 </a:t>
            </a:r>
            <a:r>
              <a:rPr lang="ko-KR" altLang="en-US" sz="2000" dirty="0" err="1">
                <a:solidFill>
                  <a:srgbClr val="FF0000"/>
                </a:solidFill>
              </a:rPr>
              <a:t>입력받은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소요시간을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시간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초 단위로 출력하라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sz="1800" dirty="0"/>
              <a:t>입력</a:t>
            </a:r>
            <a:r>
              <a:rPr lang="en-US" altLang="ko-KR" sz="1800" dirty="0"/>
              <a:t>: 100	</a:t>
            </a:r>
            <a:r>
              <a:rPr lang="en-US" altLang="ko-KR" sz="1800" dirty="0">
                <a:sym typeface="Wingdings" pitchFamily="2" charset="2"/>
              </a:rPr>
              <a:t> 	</a:t>
            </a:r>
            <a:r>
              <a:rPr lang="ko-KR" altLang="en-US" sz="1800" dirty="0">
                <a:sym typeface="Wingdings" pitchFamily="2" charset="2"/>
              </a:rPr>
              <a:t>출력</a:t>
            </a:r>
            <a:r>
              <a:rPr lang="en-US" altLang="ko-KR" sz="1800" dirty="0">
                <a:sym typeface="Wingdings" pitchFamily="2" charset="2"/>
              </a:rPr>
              <a:t>:  </a:t>
            </a:r>
            <a:r>
              <a:rPr lang="en-US" altLang="ko-KR" sz="1800" dirty="0">
                <a:solidFill>
                  <a:srgbClr val="FF0000"/>
                </a:solidFill>
                <a:sym typeface="Wingdings" pitchFamily="2" charset="2"/>
              </a:rPr>
              <a:t>15</a:t>
            </a:r>
            <a:r>
              <a:rPr lang="ko-KR" altLang="en-US" sz="1800" dirty="0">
                <a:solidFill>
                  <a:srgbClr val="FF0000"/>
                </a:solidFill>
                <a:sym typeface="Wingdings" pitchFamily="2" charset="2"/>
              </a:rPr>
              <a:t>시간 </a:t>
            </a:r>
            <a:r>
              <a:rPr lang="en-US" altLang="ko-KR" sz="1800" dirty="0">
                <a:solidFill>
                  <a:srgbClr val="FF0000"/>
                </a:solidFill>
                <a:sym typeface="Wingdings" pitchFamily="2" charset="2"/>
              </a:rPr>
              <a:t>55</a:t>
            </a:r>
            <a:r>
              <a:rPr lang="ko-KR" altLang="en-US" sz="1800" dirty="0">
                <a:solidFill>
                  <a:srgbClr val="FF0000"/>
                </a:solidFill>
                <a:sym typeface="Wingdings" pitchFamily="2" charset="2"/>
              </a:rPr>
              <a:t>분 </a:t>
            </a:r>
            <a:r>
              <a:rPr lang="en-US" altLang="ko-KR" sz="1800" dirty="0">
                <a:solidFill>
                  <a:srgbClr val="FF0000"/>
                </a:solidFill>
                <a:sym typeface="Wingdings" pitchFamily="2" charset="2"/>
              </a:rPr>
              <a:t>44</a:t>
            </a:r>
            <a:r>
              <a:rPr lang="ko-KR" altLang="en-US" sz="1800" dirty="0">
                <a:solidFill>
                  <a:srgbClr val="FF0000"/>
                </a:solidFill>
                <a:sym typeface="Wingdings" pitchFamily="2" charset="2"/>
              </a:rPr>
              <a:t>초</a:t>
            </a:r>
            <a:endParaRPr lang="en-US" altLang="ko-KR" sz="1800" dirty="0">
              <a:solidFill>
                <a:srgbClr val="FF0000"/>
              </a:solidFill>
              <a:sym typeface="Wingdings" pitchFamily="2" charset="2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52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548" y="1340767"/>
            <a:ext cx="8136904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 내에 존재하는 문장의 끝에는 세미콜론 문자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;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을 붙여준다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세미콜론은 문장의 끝을 표현하기 위한 문자이다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열 줄에 표현된 코드는 열 개의 문장인가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하나의 문장이 둘 이상의 줄에 표시될 수도 있고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한 줄에 둘 이상의 문장이 표시될 수도 있다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줄 바뀜은 문장의 바뀜을 뜻하는 것이 아니다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한 줄에 하나의 문장을 표시하는 것이 가장 일반적이고 또 보기도 좋다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다음 세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main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함수는 모두 동일한 프로그램이다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줄 바뀜의 차이가 프로그램의 차이로 이어지지 않는다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9912" y="4338600"/>
            <a:ext cx="230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int main(void)</a:t>
            </a:r>
          </a:p>
          <a:p>
            <a:r>
              <a:rPr lang="en-US" altLang="ko-KR" sz="1200" dirty="0" smtClean="0">
                <a:latin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</a:rPr>
              <a:t>    printf("Hello world! \n");</a:t>
            </a:r>
          </a:p>
          <a:p>
            <a:r>
              <a:rPr lang="en-US" altLang="ko-KR" sz="1200" dirty="0" smtClean="0">
                <a:latin typeface="+mn-ea"/>
              </a:rPr>
              <a:t>    return 0;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4398203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int main(void)</a:t>
            </a:r>
          </a:p>
          <a:p>
            <a:r>
              <a:rPr lang="en-US" altLang="ko-KR" sz="1200" dirty="0" smtClean="0">
                <a:latin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</a:rPr>
              <a:t>    printf("Hello world! \n"); return 0;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5661248"/>
            <a:ext cx="3888432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int main(void) { printf("Hello world! \n"); return 0; 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4293096"/>
            <a:ext cx="2448272" cy="1080120"/>
          </a:xfrm>
          <a:prstGeom prst="roundRect">
            <a:avLst>
              <a:gd name="adj" fmla="val 485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60" y="4293096"/>
            <a:ext cx="3024336" cy="1080120"/>
          </a:xfrm>
          <a:prstGeom prst="roundRect">
            <a:avLst>
              <a:gd name="adj" fmla="val 485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560" y="5517232"/>
            <a:ext cx="3888432" cy="576064"/>
          </a:xfrm>
          <a:prstGeom prst="roundRect">
            <a:avLst>
              <a:gd name="adj" fmla="val 485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309634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n-ea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n-ea"/>
              </a:rPr>
              <a:t>int main(void)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n-ea"/>
              </a:rPr>
              <a:t>    printf("Hello world! \n");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n-ea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n-ea"/>
              </a:rPr>
              <a:t>}</a:t>
            </a:r>
            <a:endParaRPr lang="ko-KR" altLang="en-US" sz="15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1456426"/>
            <a:ext cx="3600400" cy="2448272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1600" y="2604660"/>
            <a:ext cx="2448272" cy="288032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9672" y="2276872"/>
            <a:ext cx="21602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처음 보는 함수의 호출문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3633991"/>
            <a:ext cx="4392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printf("Hello world! \n");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printf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라는 이름의 함수를 호출하는 문장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인자는 문자열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"Hello world! \n"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인자는 소괄호를 통해서 해당 함수에 전달이 된다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005064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표준함수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이미 만들어져서 기본적으로 제공이 되는 함수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함수는 표준함수이다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표준 라이브러리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표준함수들의 모임을 뜻하는 말이다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printf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함수는 표준 라이브러리의 일부이다</a:t>
            </a: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8" y="1570044"/>
            <a:ext cx="1800200" cy="288032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1628800"/>
            <a:ext cx="14401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헤더파일 선언문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2193831"/>
            <a:ext cx="4392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stdio.h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파일의 내용을 이 위치에 가져다 놓으라는 뜻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printf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호출을 위해서 선언해야 하는 문장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∙ stdio.h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파일에는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함수호출에 필요한 정보 존재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1600" y="2964700"/>
            <a:ext cx="1080120" cy="320284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99992" y="5051792"/>
            <a:ext cx="43924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함수를 호출한 영역으로 값을 전달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반환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현재 실행중인 함수의 종료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62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78" y="1916832"/>
            <a:ext cx="6738038" cy="42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42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380" y="1659204"/>
            <a:ext cx="2304256" cy="135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896" y="2347032"/>
            <a:ext cx="1440160" cy="65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04384" y="19339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2749" y="1659204"/>
            <a:ext cx="4711251" cy="148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2380" y="3387396"/>
            <a:ext cx="5256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%d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문자열에 삽입된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가리켜 </a:t>
            </a: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서식문자</a:t>
            </a: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’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서식문자는 출력의 형태를 지정하는 용도로 사용이 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부호가 있는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 정수의 형태로 출력하라는 의미를 담는다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출력의 대상은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큰 따옴표로 표시되는 문자열의 뒤에 이어서 표시를 하며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콤마로 각각을 구분한다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서식문자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가 두 개 등장하면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출력의 대상도 두 개 등장해야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964" y="368820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\n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은 </a:t>
            </a: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이스케이프 시퀀스</a:t>
            </a: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(escape sequence)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또는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특수문자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라 불리며 개 행을 의미하는 용도로 사용된다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62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2" y="1958487"/>
            <a:ext cx="8980008" cy="389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98" y="908720"/>
            <a:ext cx="3955945" cy="210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52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0"/>
            <a:ext cx="5897557" cy="691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84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variable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213" y="1473750"/>
            <a:ext cx="555983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315879"/>
            <a:ext cx="30861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899929" y="379459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15879"/>
            <a:ext cx="5616624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num1, num2;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변수를 선언만 할 수 있다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콤마를 이용하여 둘 이상의 변수를 동시에 선언할 수 있다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선언만 하면 값이 대입되기 전까지 쓰레기 값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의미 없는 값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 채워진다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num3=30, num4=40;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선언과 동시에 초기화 할 수 있다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38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1257</Words>
  <Application>Microsoft Office PowerPoint</Application>
  <PresentationFormat>화면 슬라이드 쇼(4:3)</PresentationFormat>
  <Paragraphs>217</Paragraphs>
  <Slides>29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실습#1</vt:lpstr>
      <vt:lpstr>Hello world</vt:lpstr>
      <vt:lpstr>Hello world</vt:lpstr>
      <vt:lpstr>Hello world</vt:lpstr>
      <vt:lpstr>퀴즈</vt:lpstr>
      <vt:lpstr>printf</vt:lpstr>
      <vt:lpstr>printf</vt:lpstr>
      <vt:lpstr>PowerPoint 프레젠테이션</vt:lpstr>
      <vt:lpstr>variable</vt:lpstr>
      <vt:lpstr>variable</vt:lpstr>
      <vt:lpstr>variable</vt:lpstr>
      <vt:lpstr>variable</vt:lpstr>
      <vt:lpstr>variable</vt:lpstr>
      <vt:lpstr>scanf</vt:lpstr>
      <vt:lpstr>scanf</vt:lpstr>
      <vt:lpstr>scanf</vt:lpstr>
      <vt:lpstr>comment</vt:lpstr>
      <vt:lpstr>comment</vt:lpstr>
      <vt:lpstr>comment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퀴즈</vt:lpstr>
      <vt:lpstr>퀴즈</vt:lpstr>
      <vt:lpstr>퀴즈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 실습</dc:title>
  <dc:creator>Microsoft Corporation</dc:creator>
  <cp:lastModifiedBy>Windows 사용자</cp:lastModifiedBy>
  <cp:revision>19</cp:revision>
  <dcterms:created xsi:type="dcterms:W3CDTF">2006-10-05T04:04:58Z</dcterms:created>
  <dcterms:modified xsi:type="dcterms:W3CDTF">2017-03-08T01:32:25Z</dcterms:modified>
</cp:coreProperties>
</file>