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5" r:id="rId3"/>
    <p:sldId id="276" r:id="rId4"/>
    <p:sldId id="271" r:id="rId5"/>
    <p:sldId id="277" r:id="rId6"/>
    <p:sldId id="272" r:id="rId7"/>
    <p:sldId id="278" r:id="rId8"/>
    <p:sldId id="279" r:id="rId9"/>
    <p:sldId id="280" r:id="rId10"/>
    <p:sldId id="273" r:id="rId11"/>
    <p:sldId id="282" r:id="rId12"/>
    <p:sldId id="281" r:id="rId13"/>
    <p:sldId id="274" r:id="rId14"/>
    <p:sldId id="283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6" autoAdjust="0"/>
    <p:restoredTop sz="88249" autoAdjust="0"/>
  </p:normalViewPr>
  <p:slideViewPr>
    <p:cSldViewPr>
      <p:cViewPr varScale="1">
        <p:scale>
          <a:sx n="102" d="100"/>
          <a:sy n="102" d="100"/>
        </p:scale>
        <p:origin x="205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DD299-8F6D-4CB4-A54B-C3D58515D269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0D23A-2B6C-43A9-9C76-BAEAB0E31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766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쌍따옴표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“”</a:t>
            </a:r>
            <a:r>
              <a:rPr lang="ko-KR" altLang="en-US" baseline="0" dirty="0" smtClean="0"/>
              <a:t>로 표현된 데이터는 </a:t>
            </a:r>
            <a:r>
              <a:rPr lang="ko-KR" altLang="en-US" baseline="0" dirty="0" err="1" smtClean="0"/>
              <a:t>캐릭터형</a:t>
            </a:r>
            <a:r>
              <a:rPr lang="ko-KR" altLang="en-US" baseline="0" dirty="0" smtClean="0"/>
              <a:t> 배열 또는 포인터로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저장할수</a:t>
            </a:r>
            <a:r>
              <a:rPr lang="ko-KR" altLang="en-US" baseline="0" dirty="0" smtClean="0"/>
              <a:t> 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err="1" smtClean="0"/>
              <a:t>캐릭터형</a:t>
            </a:r>
            <a:r>
              <a:rPr lang="ko-KR" altLang="en-US" dirty="0" smtClean="0"/>
              <a:t> 배열을 문자열로 초기화 하면 자동으로 크기가 할당한다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이때 마지막에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자동으로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삽입하여 글자숫자보다 </a:t>
            </a:r>
            <a:r>
              <a:rPr lang="en-US" altLang="ko-KR" dirty="0" smtClean="0"/>
              <a:t>1byte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더 크게 메모리가 할당된다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이렇게 마지막 배열에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삽입된 </a:t>
            </a:r>
            <a:r>
              <a:rPr lang="ko-KR" altLang="en-US" dirty="0" err="1" smtClean="0"/>
              <a:t>캐릭터형</a:t>
            </a:r>
            <a:r>
              <a:rPr lang="ko-KR" altLang="en-US" dirty="0" smtClean="0"/>
              <a:t> 배열을 문자열이라고 부른다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다음은 문자열의 입출력과 크기를 </a:t>
            </a:r>
            <a:r>
              <a:rPr lang="ko-KR" altLang="en-US" dirty="0" err="1" smtClean="0"/>
              <a:t>나타낸것이다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002-CBB0-4643-AC33-D259971E7FB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69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구조체는 일반 </a:t>
            </a:r>
            <a:r>
              <a:rPr lang="ko-KR" altLang="en-US" dirty="0" err="1" smtClean="0"/>
              <a:t>자료형처럼</a:t>
            </a:r>
            <a:r>
              <a:rPr lang="ko-KR" altLang="en-US" dirty="0" smtClean="0"/>
              <a:t> 취급되기 때문에 함수의 매개변수나 반환형으로도 </a:t>
            </a:r>
            <a:r>
              <a:rPr lang="ko-KR" altLang="en-US" dirty="0" err="1" smtClean="0"/>
              <a:t>이용될수있다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다음의 예제는 구조체의 </a:t>
            </a:r>
            <a:r>
              <a:rPr lang="ko-KR" altLang="en-US" dirty="0" err="1" smtClean="0"/>
              <a:t>콜바이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적용 예를 보여준다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구조체는 다음의 </a:t>
            </a:r>
            <a:r>
              <a:rPr lang="ko-KR" altLang="en-US" dirty="0" err="1" smtClean="0"/>
              <a:t>메인과</a:t>
            </a:r>
            <a:r>
              <a:rPr lang="ko-KR" altLang="en-US" dirty="0" smtClean="0"/>
              <a:t> 같이 선언과 동시에 초기화를 </a:t>
            </a:r>
            <a:r>
              <a:rPr lang="ko-KR" altLang="en-US" dirty="0" err="1" smtClean="0"/>
              <a:t>할수있다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구조체에 대입연산을 적용하면 구조체 내부의 모든 변수들이 자동으로 대입된다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002-CBB0-4643-AC33-D259971E7FB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80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언어에서는 문자열을 </a:t>
            </a:r>
            <a:r>
              <a:rPr lang="ko-KR" altLang="en-US" dirty="0" err="1" smtClean="0"/>
              <a:t>다루기위한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시스템 함수를</a:t>
            </a:r>
            <a:r>
              <a:rPr lang="ko-KR" altLang="en-US" baseline="0" dirty="0" smtClean="0"/>
              <a:t> 제공한다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이를 </a:t>
            </a:r>
            <a:r>
              <a:rPr lang="ko-KR" altLang="en-US" baseline="0" dirty="0" err="1" smtClean="0"/>
              <a:t>이용하기위해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string.h</a:t>
            </a:r>
            <a:r>
              <a:rPr lang="ko-KR" altLang="en-US" baseline="0" dirty="0" smtClean="0"/>
              <a:t>파일을 추가해준다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배열은 고정된 </a:t>
            </a:r>
            <a:r>
              <a:rPr lang="ko-KR" altLang="en-US" baseline="0" dirty="0" err="1" smtClean="0"/>
              <a:t>포인터이기때문에</a:t>
            </a:r>
            <a:r>
              <a:rPr lang="ko-KR" altLang="en-US" baseline="0" dirty="0" smtClean="0"/>
              <a:t> 대입연산자를 사용할 수 없다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이를 해결하기 위해 </a:t>
            </a:r>
            <a:r>
              <a:rPr lang="en-US" altLang="ko-KR" baseline="0" dirty="0" err="1" smtClean="0"/>
              <a:t>strcpy</a:t>
            </a:r>
            <a:r>
              <a:rPr lang="ko-KR" altLang="en-US" baseline="0" dirty="0" smtClean="0"/>
              <a:t>를 사용한다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이는 문자열 복사 함수로 </a:t>
            </a:r>
            <a:r>
              <a:rPr lang="ko-KR" altLang="en-US" baseline="0" dirty="0" err="1" smtClean="0"/>
              <a:t>첫번째</a:t>
            </a:r>
            <a:r>
              <a:rPr lang="ko-KR" altLang="en-US" baseline="0" dirty="0" smtClean="0"/>
              <a:t> 매개변수로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넘겨준 </a:t>
            </a:r>
            <a:r>
              <a:rPr lang="ko-KR" altLang="en-US" baseline="0" dirty="0" err="1" smtClean="0"/>
              <a:t>캐릭터형</a:t>
            </a:r>
            <a:r>
              <a:rPr lang="ko-KR" altLang="en-US" baseline="0" dirty="0" smtClean="0"/>
              <a:t> 배열에 </a:t>
            </a:r>
            <a:r>
              <a:rPr lang="ko-KR" altLang="en-US" baseline="0" dirty="0" err="1" smtClean="0"/>
              <a:t>두번째</a:t>
            </a:r>
            <a:r>
              <a:rPr lang="ko-KR" altLang="en-US" baseline="0" dirty="0" smtClean="0"/>
              <a:t> 매개변수로 넘겨준 문자열을 복사한다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문자열을 </a:t>
            </a:r>
            <a:r>
              <a:rPr lang="ko-KR" altLang="en-US" baseline="0" dirty="0" err="1" smtClean="0"/>
              <a:t>비교할때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문자열이 저장된 두 배열을 등가연산자로 비교를 한다면 이것은 주소를 </a:t>
            </a:r>
            <a:r>
              <a:rPr lang="ko-KR" altLang="en-US" baseline="0" dirty="0" err="1" smtClean="0"/>
              <a:t>비교하는것이된다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이는 주소의 비교이지 문자열의 비교가 아니므로 문자열 비교를 위해서 </a:t>
            </a:r>
            <a:r>
              <a:rPr lang="en-US" altLang="ko-KR" baseline="0" dirty="0" err="1" smtClean="0"/>
              <a:t>strcmp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함수를 사용한다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Strcmp</a:t>
            </a:r>
            <a:r>
              <a:rPr lang="ko-KR" altLang="en-US" baseline="0" dirty="0" smtClean="0"/>
              <a:t>는 문자열 비교함수로 </a:t>
            </a:r>
            <a:r>
              <a:rPr lang="ko-KR" altLang="en-US" baseline="0" dirty="0" err="1" smtClean="0"/>
              <a:t>두문자열이</a:t>
            </a:r>
            <a:r>
              <a:rPr lang="ko-KR" altLang="en-US" baseline="0" dirty="0" smtClean="0"/>
              <a:t> 같다면 </a:t>
            </a:r>
            <a:r>
              <a:rPr lang="en-US" altLang="ko-KR" baseline="0" dirty="0" smtClean="0"/>
              <a:t>0, </a:t>
            </a:r>
            <a:r>
              <a:rPr lang="ko-KR" altLang="en-US" baseline="0" dirty="0" err="1" smtClean="0"/>
              <a:t>첫번째</a:t>
            </a:r>
            <a:r>
              <a:rPr lang="ko-KR" altLang="en-US" baseline="0" dirty="0" smtClean="0"/>
              <a:t> 문자열이 크면 </a:t>
            </a:r>
            <a:r>
              <a:rPr lang="en-US" altLang="ko-KR" baseline="0" dirty="0" smtClean="0"/>
              <a:t>1, </a:t>
            </a:r>
            <a:r>
              <a:rPr lang="ko-KR" altLang="en-US" baseline="0" dirty="0" err="1" smtClean="0"/>
              <a:t>두번째</a:t>
            </a:r>
            <a:r>
              <a:rPr lang="ko-KR" altLang="en-US" baseline="0" dirty="0" smtClean="0"/>
              <a:t> 문자열이 크면 </a:t>
            </a:r>
            <a:r>
              <a:rPr lang="en-US" altLang="ko-KR" baseline="0" smtClean="0"/>
              <a:t>-1</a:t>
            </a:r>
            <a:r>
              <a:rPr lang="ko-KR" altLang="en-US" baseline="0" smtClean="0"/>
              <a:t>를 </a:t>
            </a:r>
            <a:r>
              <a:rPr lang="ko-KR" altLang="en-US" baseline="0" dirty="0" smtClean="0"/>
              <a:t>반환한다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002-CBB0-4643-AC33-D259971E7FB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087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9CC16-3007-41CA-9463-2D11A0985D1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223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9CC16-3007-41CA-9463-2D11A0985D1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877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002-CBB0-4643-AC33-D259971E7FB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793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9CC16-3007-41CA-9463-2D11A0985D1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223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Strtok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두번째매개변수로</a:t>
            </a:r>
            <a:r>
              <a:rPr lang="ko-KR" altLang="en-US" dirty="0" smtClean="0"/>
              <a:t> 넘겨진 토큰을 기준으로 문자열을 잘라서 </a:t>
            </a:r>
            <a:r>
              <a:rPr lang="ko-KR" altLang="en-US" dirty="0" err="1" smtClean="0"/>
              <a:t>반환하게된다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매개변수인 주소부터 시작해서 토큰을 </a:t>
            </a:r>
            <a:r>
              <a:rPr lang="ko-KR" altLang="en-US" dirty="0" err="1" smtClean="0"/>
              <a:t>만날때까지의</a:t>
            </a:r>
            <a:r>
              <a:rPr lang="ko-KR" altLang="en-US" dirty="0" smtClean="0"/>
              <a:t> 문자열을 반환한다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한문자열에</a:t>
            </a:r>
            <a:r>
              <a:rPr lang="ko-KR" altLang="en-US" dirty="0" smtClean="0"/>
              <a:t> 대해서 계속 </a:t>
            </a:r>
            <a:r>
              <a:rPr lang="en-US" altLang="ko-KR" dirty="0" err="1" smtClean="0"/>
              <a:t>strtok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적용하고싶으면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strtok</a:t>
            </a:r>
            <a:r>
              <a:rPr lang="ko-KR" altLang="en-US" dirty="0" smtClean="0"/>
              <a:t>부터 </a:t>
            </a:r>
            <a:r>
              <a:rPr lang="ko-KR" altLang="en-US" dirty="0" err="1" smtClean="0"/>
              <a:t>주소값을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NULL</a:t>
            </a:r>
            <a:r>
              <a:rPr lang="ko-KR" altLang="en-US" dirty="0" err="1" smtClean="0"/>
              <a:t>주면된다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그러면 문자열이 잘린 자리부터 다시 토큰을 </a:t>
            </a:r>
            <a:r>
              <a:rPr lang="ko-KR" altLang="en-US" dirty="0" err="1" smtClean="0"/>
              <a:t>만날때까지</a:t>
            </a:r>
            <a:r>
              <a:rPr lang="ko-KR" altLang="en-US" dirty="0" smtClean="0"/>
              <a:t> 문자열을 반환한다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문자열의 마지막인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만나면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을 반환한다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002-CBB0-4643-AC33-D259971E7FB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99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0D23A-2B6C-43A9-9C76-BAEAB0E3142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063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구조체선언시</a:t>
            </a:r>
            <a:r>
              <a:rPr lang="ko-KR" altLang="en-US" dirty="0" smtClean="0"/>
              <a:t> 항상 </a:t>
            </a:r>
            <a:r>
              <a:rPr lang="en-US" altLang="ko-KR" dirty="0" err="1" smtClean="0"/>
              <a:t>struct</a:t>
            </a:r>
            <a:r>
              <a:rPr lang="ko-KR" altLang="en-US" dirty="0" smtClean="0"/>
              <a:t>키워드를 앞에 붙여줘야 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언어에서는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이름을 재정의 </a:t>
            </a:r>
            <a:r>
              <a:rPr lang="ko-KR" altLang="en-US" dirty="0" err="1" smtClean="0"/>
              <a:t>할수있다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Typedef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키워드를 이용하여 이름을 추가적으로 </a:t>
            </a:r>
            <a:r>
              <a:rPr lang="ko-KR" altLang="en-US" dirty="0" err="1" smtClean="0"/>
              <a:t>정의할수있다</a:t>
            </a:r>
            <a:r>
              <a:rPr lang="en-US" altLang="ko-KR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왼쪽의 코드처럼 </a:t>
            </a:r>
            <a:r>
              <a:rPr lang="en-US" altLang="ko-KR" baseline="0" dirty="0" err="1" smtClean="0"/>
              <a:t>typedef</a:t>
            </a:r>
            <a:r>
              <a:rPr lang="ko-KR" altLang="en-US" baseline="0" dirty="0" smtClean="0"/>
              <a:t>를 이용해 선언된 구조체 </a:t>
            </a:r>
            <a:r>
              <a:rPr lang="en-US" altLang="ko-KR" baseline="0" dirty="0" err="1" smtClean="0"/>
              <a:t>struct</a:t>
            </a:r>
            <a:r>
              <a:rPr lang="en-US" altLang="ko-KR" baseline="0" dirty="0" smtClean="0"/>
              <a:t> student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STUDENT</a:t>
            </a:r>
            <a:r>
              <a:rPr lang="ko-KR" altLang="en-US" baseline="0" dirty="0" smtClean="0"/>
              <a:t>와 같이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재정의 </a:t>
            </a:r>
            <a:r>
              <a:rPr lang="ko-KR" altLang="en-US" baseline="0" dirty="0" err="1" smtClean="0"/>
              <a:t>할수있다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오른쪽은 구조체의 선언과 재정의를 동시에 처리한 코드이다</a:t>
            </a:r>
            <a:r>
              <a:rPr lang="en-US" altLang="ko-KR" baseline="0" dirty="0" smtClean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002-CBB0-4643-AC33-D259971E7FB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807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SCSC </a:t>
            </a:r>
            <a:r>
              <a:rPr lang="ko-KR" altLang="en-US" dirty="0" smtClean="0"/>
              <a:t>방학 </a:t>
            </a:r>
            <a:r>
              <a:rPr lang="ko-KR" altLang="en-US" dirty="0" err="1" smtClean="0"/>
              <a:t>멘토링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String / Structure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string</a:t>
            </a:r>
            <a:endParaRPr lang="ko-KR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39" y="2996952"/>
            <a:ext cx="7807474" cy="266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595264"/>
            <a:ext cx="50006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976156" y="4581128"/>
            <a:ext cx="2002854" cy="267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292080" y="4874323"/>
            <a:ext cx="1368152" cy="267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char * strcat(char * dst, char * src)</a:t>
            </a:r>
          </a:p>
          <a:p>
            <a:pPr lvl="1"/>
            <a:r>
              <a:rPr lang="en-US" altLang="ko-KR" sz="2000" smtClean="0"/>
              <a:t>dst : src</a:t>
            </a:r>
            <a:r>
              <a:rPr lang="ko-KR" altLang="en-US" sz="2000" smtClean="0"/>
              <a:t>를 붙일 문자열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src : dst </a:t>
            </a:r>
            <a:r>
              <a:rPr lang="ko-KR" altLang="en-US" sz="2000" smtClean="0"/>
              <a:t>뒤에 붙여질 문자열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return : dst</a:t>
            </a:r>
            <a:r>
              <a:rPr lang="ko-KR" altLang="en-US" sz="2000" smtClean="0"/>
              <a:t>의 주소를 반환</a:t>
            </a:r>
            <a:endParaRPr lang="ko-KR" altLang="en-US" sz="2000"/>
          </a:p>
        </p:txBody>
      </p:sp>
      <p:grpSp>
        <p:nvGrpSpPr>
          <p:cNvPr id="20" name="그룹 19"/>
          <p:cNvGrpSpPr/>
          <p:nvPr/>
        </p:nvGrpSpPr>
        <p:grpSpPr>
          <a:xfrm>
            <a:off x="1556717" y="3562264"/>
            <a:ext cx="4031530" cy="576064"/>
            <a:chOff x="1835696" y="3958951"/>
            <a:chExt cx="4031530" cy="576064"/>
          </a:xfrm>
        </p:grpSpPr>
        <p:grpSp>
          <p:nvGrpSpPr>
            <p:cNvPr id="5" name="그룹 4"/>
            <p:cNvGrpSpPr/>
            <p:nvPr/>
          </p:nvGrpSpPr>
          <p:grpSpPr>
            <a:xfrm>
              <a:off x="1835696" y="3958951"/>
              <a:ext cx="2880320" cy="576064"/>
              <a:chOff x="1835696" y="3958951"/>
              <a:chExt cx="2880320" cy="576064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835696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H</a:t>
                </a:r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411760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e</a:t>
                </a:r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2987824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l</a:t>
                </a:r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563888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l</a:t>
                </a:r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4139952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o</a:t>
                </a:r>
                <a:endParaRPr lang="ko-KR" altLang="en-US"/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4715098" y="3958951"/>
              <a:ext cx="57606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\0</a:t>
              </a: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291162" y="3958951"/>
              <a:ext cx="57606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....</a:t>
              </a: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555799" y="4328283"/>
            <a:ext cx="3457302" cy="576064"/>
            <a:chOff x="1834778" y="4797152"/>
            <a:chExt cx="3457302" cy="576064"/>
          </a:xfrm>
        </p:grpSpPr>
        <p:grpSp>
          <p:nvGrpSpPr>
            <p:cNvPr id="11" name="그룹 10"/>
            <p:cNvGrpSpPr/>
            <p:nvPr/>
          </p:nvGrpSpPr>
          <p:grpSpPr>
            <a:xfrm>
              <a:off x="1834778" y="4797152"/>
              <a:ext cx="2880320" cy="576064"/>
              <a:chOff x="1835696" y="3958951"/>
              <a:chExt cx="2880320" cy="576064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1835696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W</a:t>
                </a:r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411760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o</a:t>
                </a:r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987824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r</a:t>
                </a:r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563888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l</a:t>
                </a:r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139952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d</a:t>
                </a:r>
                <a:endParaRPr lang="ko-KR" altLang="en-US"/>
              </a:p>
            </p:txBody>
          </p:sp>
        </p:grpSp>
        <p:sp>
          <p:nvSpPr>
            <p:cNvPr id="19" name="직사각형 18"/>
            <p:cNvSpPr/>
            <p:nvPr/>
          </p:nvSpPr>
          <p:spPr>
            <a:xfrm>
              <a:off x="4716016" y="4797152"/>
              <a:ext cx="57606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\0</a:t>
              </a:r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47366" y="366563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dst</a:t>
            </a: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47366" y="4431649"/>
            <a:ext cx="50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src</a:t>
            </a:r>
            <a:endParaRPr lang="ko-KR" altLang="en-US"/>
          </a:p>
        </p:txBody>
      </p:sp>
      <p:cxnSp>
        <p:nvCxnSpPr>
          <p:cNvPr id="36" name="직선 화살표 연결선 35"/>
          <p:cNvCxnSpPr>
            <a:stCxn id="32" idx="3"/>
            <a:endCxn id="4" idx="1"/>
          </p:cNvCxnSpPr>
          <p:nvPr/>
        </p:nvCxnSpPr>
        <p:spPr>
          <a:xfrm>
            <a:off x="851422" y="3850296"/>
            <a:ext cx="7052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5" idx="3"/>
            <a:endCxn id="12" idx="1"/>
          </p:cNvCxnSpPr>
          <p:nvPr/>
        </p:nvCxnSpPr>
        <p:spPr>
          <a:xfrm>
            <a:off x="850504" y="4616315"/>
            <a:ext cx="7052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557176" y="5125834"/>
            <a:ext cx="345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strcat(arr, “World”); </a:t>
            </a:r>
            <a:r>
              <a:rPr lang="ko-KR" altLang="en-US" smtClean="0">
                <a:solidFill>
                  <a:srgbClr val="FF0000"/>
                </a:solidFill>
              </a:rPr>
              <a:t>호출 후</a:t>
            </a:r>
            <a:endParaRPr lang="ko-KR" altLang="en-US">
              <a:solidFill>
                <a:srgbClr val="FF0000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900051" y="5660900"/>
            <a:ext cx="7486996" cy="576064"/>
            <a:chOff x="1557176" y="5660900"/>
            <a:chExt cx="7486996" cy="576064"/>
          </a:xfrm>
        </p:grpSpPr>
        <p:grpSp>
          <p:nvGrpSpPr>
            <p:cNvPr id="22" name="그룹 21"/>
            <p:cNvGrpSpPr/>
            <p:nvPr/>
          </p:nvGrpSpPr>
          <p:grpSpPr>
            <a:xfrm>
              <a:off x="1557176" y="5660900"/>
              <a:ext cx="4031530" cy="576064"/>
              <a:chOff x="1835696" y="3958951"/>
              <a:chExt cx="4031530" cy="576064"/>
            </a:xfrm>
          </p:grpSpPr>
          <p:grpSp>
            <p:nvGrpSpPr>
              <p:cNvPr id="23" name="그룹 22"/>
              <p:cNvGrpSpPr/>
              <p:nvPr/>
            </p:nvGrpSpPr>
            <p:grpSpPr>
              <a:xfrm>
                <a:off x="1835696" y="3958951"/>
                <a:ext cx="2880320" cy="576064"/>
                <a:chOff x="1835696" y="3958951"/>
                <a:chExt cx="2880320" cy="576064"/>
              </a:xfrm>
            </p:grpSpPr>
            <p:sp>
              <p:nvSpPr>
                <p:cNvPr id="26" name="직사각형 25"/>
                <p:cNvSpPr/>
                <p:nvPr/>
              </p:nvSpPr>
              <p:spPr>
                <a:xfrm>
                  <a:off x="1835696" y="3958951"/>
                  <a:ext cx="576064" cy="576064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mtClean="0"/>
                    <a:t>H</a:t>
                  </a:r>
                  <a:endParaRPr lang="ko-KR" altLang="en-US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2411760" y="3958951"/>
                  <a:ext cx="576064" cy="576064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mtClean="0"/>
                    <a:t>e</a:t>
                  </a:r>
                  <a:endParaRPr lang="ko-KR" altLang="en-US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2987824" y="3958951"/>
                  <a:ext cx="576064" cy="576064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/>
                    <a:t>l</a:t>
                  </a:r>
                  <a:endParaRPr lang="ko-KR" altLang="en-US"/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3563888" y="3958951"/>
                  <a:ext cx="576064" cy="576064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mtClean="0"/>
                    <a:t>l</a:t>
                  </a:r>
                  <a:endParaRPr lang="ko-KR" altLang="en-US"/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4139952" y="3958951"/>
                  <a:ext cx="576064" cy="576064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mtClean="0"/>
                    <a:t>o</a:t>
                  </a:r>
                  <a:endParaRPr lang="ko-KR" altLang="en-US"/>
                </a:p>
              </p:txBody>
            </p:sp>
          </p:grpSp>
          <p:sp>
            <p:nvSpPr>
              <p:cNvPr id="24" name="직사각형 23"/>
              <p:cNvSpPr/>
              <p:nvPr/>
            </p:nvSpPr>
            <p:spPr>
              <a:xfrm>
                <a:off x="4715098" y="3958951"/>
                <a:ext cx="576064" cy="57606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W</a:t>
                </a:r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5291162" y="3958951"/>
                <a:ext cx="576064" cy="57606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o</a:t>
                </a:r>
                <a:endParaRPr lang="ko-KR" altLang="en-US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5588706" y="5660900"/>
              <a:ext cx="3455466" cy="576064"/>
              <a:chOff x="1835696" y="3958951"/>
              <a:chExt cx="3455466" cy="576064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1835696" y="3958951"/>
                <a:ext cx="2880320" cy="576064"/>
                <a:chOff x="1835696" y="3958951"/>
                <a:chExt cx="2880320" cy="576064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1835696" y="3958951"/>
                  <a:ext cx="576064" cy="576064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/>
                    <a:t>r</a:t>
                  </a:r>
                  <a:endParaRPr lang="ko-KR" altLang="en-US"/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2411760" y="3958951"/>
                  <a:ext cx="576064" cy="576064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/>
                    <a:t>l</a:t>
                  </a:r>
                  <a:endParaRPr lang="ko-KR" altLang="en-US"/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2987824" y="3958951"/>
                  <a:ext cx="576064" cy="576064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mtClean="0"/>
                    <a:t>d</a:t>
                  </a:r>
                  <a:endParaRPr lang="ko-KR" altLang="en-US"/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3563888" y="3958951"/>
                  <a:ext cx="576064" cy="576064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mtClean="0"/>
                    <a:t>\0</a:t>
                  </a:r>
                  <a:endParaRPr lang="ko-KR" altLang="en-US"/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4139952" y="3958951"/>
                  <a:ext cx="576064" cy="57606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/>
                    <a:t>?</a:t>
                  </a:r>
                  <a:endParaRPr lang="ko-KR" altLang="en-US"/>
                </a:p>
              </p:txBody>
            </p:sp>
          </p:grpSp>
          <p:sp>
            <p:nvSpPr>
              <p:cNvPr id="41" name="직사각형 40"/>
              <p:cNvSpPr/>
              <p:nvPr/>
            </p:nvSpPr>
            <p:spPr>
              <a:xfrm>
                <a:off x="4715098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.....</a:t>
                </a:r>
                <a:endParaRPr lang="ko-KR" altLang="en-US"/>
              </a:p>
            </p:txBody>
          </p:sp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915" y="1641032"/>
            <a:ext cx="3143834" cy="384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1053120" y="344869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arr</a:t>
            </a:r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95995" y="55796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arr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7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3" y="3068960"/>
            <a:ext cx="5036232" cy="328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int strlen(char * str)</a:t>
            </a:r>
          </a:p>
          <a:p>
            <a:pPr lvl="1"/>
            <a:endParaRPr lang="en-US" altLang="ko-KR" sz="2000" smtClean="0"/>
          </a:p>
          <a:p>
            <a:pPr lvl="1"/>
            <a:r>
              <a:rPr lang="en-US" altLang="ko-KR" sz="2000" smtClean="0"/>
              <a:t>return : str</a:t>
            </a:r>
            <a:r>
              <a:rPr lang="ko-KR" altLang="en-US" sz="2000" smtClean="0"/>
              <a:t> 문자열의 길이</a:t>
            </a:r>
            <a:endParaRPr lang="ko-KR" altLang="en-US" sz="2000"/>
          </a:p>
        </p:txBody>
      </p:sp>
      <p:sp>
        <p:nvSpPr>
          <p:cNvPr id="45" name="TextBox 44"/>
          <p:cNvSpPr txBox="1"/>
          <p:nvPr/>
        </p:nvSpPr>
        <p:spPr>
          <a:xfrm>
            <a:off x="4474539" y="3144000"/>
            <a:ext cx="345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‘\0’</a:t>
            </a:r>
            <a:r>
              <a:rPr lang="ko-KR" altLang="en-US" smtClean="0">
                <a:solidFill>
                  <a:srgbClr val="FF0000"/>
                </a:solidFill>
              </a:rPr>
              <a:t>를 제외한 문자수를 반환</a:t>
            </a:r>
            <a:endParaRPr lang="ko-KR" altLang="en-US">
              <a:solidFill>
                <a:srgbClr val="FF0000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909855" y="3933058"/>
            <a:ext cx="4579976" cy="472699"/>
            <a:chOff x="3738032" y="1916832"/>
            <a:chExt cx="5224620" cy="576064"/>
          </a:xfrm>
        </p:grpSpPr>
        <p:grpSp>
          <p:nvGrpSpPr>
            <p:cNvPr id="22" name="그룹 21"/>
            <p:cNvGrpSpPr/>
            <p:nvPr/>
          </p:nvGrpSpPr>
          <p:grpSpPr>
            <a:xfrm>
              <a:off x="4931122" y="1916832"/>
              <a:ext cx="4031530" cy="576064"/>
              <a:chOff x="1835696" y="3958951"/>
              <a:chExt cx="4031530" cy="576064"/>
            </a:xfrm>
          </p:grpSpPr>
          <p:grpSp>
            <p:nvGrpSpPr>
              <p:cNvPr id="23" name="그룹 22"/>
              <p:cNvGrpSpPr/>
              <p:nvPr/>
            </p:nvGrpSpPr>
            <p:grpSpPr>
              <a:xfrm>
                <a:off x="1835696" y="3958951"/>
                <a:ext cx="2880320" cy="576064"/>
                <a:chOff x="1835696" y="3958951"/>
                <a:chExt cx="2880320" cy="576064"/>
              </a:xfrm>
            </p:grpSpPr>
            <p:sp>
              <p:nvSpPr>
                <p:cNvPr id="26" name="직사각형 25"/>
                <p:cNvSpPr/>
                <p:nvPr/>
              </p:nvSpPr>
              <p:spPr>
                <a:xfrm>
                  <a:off x="1835696" y="3958951"/>
                  <a:ext cx="576064" cy="576064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/>
                    <a:t>H</a:t>
                  </a:r>
                  <a:endParaRPr lang="ko-KR" altLang="en-US" sz="1400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2411760" y="3958951"/>
                  <a:ext cx="576064" cy="576064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/>
                    <a:t>e</a:t>
                  </a:r>
                  <a:endParaRPr lang="ko-KR" altLang="en-US" sz="1400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2987824" y="3958951"/>
                  <a:ext cx="576064" cy="576064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/>
                    <a:t>l</a:t>
                  </a:r>
                  <a:endParaRPr lang="ko-KR" altLang="en-US" sz="1400"/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3563888" y="3958951"/>
                  <a:ext cx="576064" cy="576064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/>
                    <a:t>l</a:t>
                  </a:r>
                  <a:endParaRPr lang="ko-KR" altLang="en-US" sz="1400"/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4139952" y="3958951"/>
                  <a:ext cx="576064" cy="576064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/>
                    <a:t>o</a:t>
                  </a:r>
                  <a:endParaRPr lang="ko-KR" altLang="en-US" sz="1400"/>
                </a:p>
              </p:txBody>
            </p:sp>
          </p:grpSp>
          <p:sp>
            <p:nvSpPr>
              <p:cNvPr id="24" name="직사각형 23"/>
              <p:cNvSpPr/>
              <p:nvPr/>
            </p:nvSpPr>
            <p:spPr>
              <a:xfrm>
                <a:off x="4715098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/>
                  <a:t>\0</a:t>
                </a:r>
                <a:endParaRPr lang="ko-KR" altLang="en-US" sz="140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5291162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/>
                  <a:t>.....</a:t>
                </a:r>
                <a:endParaRPr lang="ko-KR" altLang="en-US" sz="140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3738032" y="1998571"/>
              <a:ext cx="517923" cy="412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mtClean="0"/>
                <a:t>str</a:t>
              </a:r>
              <a:endParaRPr lang="ko-KR" altLang="en-US" sz="1600"/>
            </a:p>
          </p:txBody>
        </p:sp>
        <p:cxnSp>
          <p:nvCxnSpPr>
            <p:cNvPr id="43" name="직선 화살표 연결선 42"/>
            <p:cNvCxnSpPr>
              <a:stCxn id="34" idx="3"/>
              <a:endCxn id="26" idx="1"/>
            </p:cNvCxnSpPr>
            <p:nvPr/>
          </p:nvCxnSpPr>
          <p:spPr>
            <a:xfrm>
              <a:off x="4255955" y="2204863"/>
              <a:ext cx="675167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오른쪽 중괄호 32"/>
          <p:cNvSpPr/>
          <p:nvPr/>
        </p:nvSpPr>
        <p:spPr>
          <a:xfrm rot="16200000">
            <a:off x="6097549" y="2448106"/>
            <a:ext cx="241301" cy="2575124"/>
          </a:xfrm>
          <a:prstGeom prst="rightBrace">
            <a:avLst>
              <a:gd name="adj1" fmla="val 1157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493109" y="380525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arr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56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string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668655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794" y="1052736"/>
            <a:ext cx="5407147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475656" y="4416183"/>
            <a:ext cx="3384376" cy="267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15816" y="5700544"/>
            <a:ext cx="2592288" cy="267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퀴즈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smtClean="0"/>
              <a:t>문자열 조작</a:t>
            </a:r>
            <a:endParaRPr lang="en-US" altLang="ko-KR" sz="2800" smtClean="0"/>
          </a:p>
          <a:p>
            <a:pPr lvl="1"/>
            <a:r>
              <a:rPr lang="en-US" altLang="ko-KR" sz="2000" smtClean="0"/>
              <a:t>char str1[20]</a:t>
            </a:r>
            <a:r>
              <a:rPr lang="ko-KR" altLang="en-US" sz="2000" smtClean="0"/>
              <a:t>을 선언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str1</a:t>
            </a:r>
            <a:r>
              <a:rPr lang="ko-KR" altLang="en-US" sz="2000" smtClean="0"/>
              <a:t>에 문자열을 입력받음</a:t>
            </a:r>
            <a:endParaRPr lang="en-US" altLang="ko-KR" sz="2000"/>
          </a:p>
          <a:p>
            <a:pPr lvl="1"/>
            <a:r>
              <a:rPr lang="ko-KR" altLang="en-US" sz="2000" smtClean="0"/>
              <a:t>실행결과 </a:t>
            </a:r>
            <a:r>
              <a:rPr lang="en-US" altLang="ko-KR" sz="2000" smtClean="0"/>
              <a:t>:</a:t>
            </a:r>
            <a:endParaRPr lang="en-US" altLang="ko-KR" sz="200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415442"/>
            <a:ext cx="3954424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907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2708920"/>
            <a:ext cx="8352928" cy="2016224"/>
          </a:xfrm>
          <a:prstGeom prst="rect">
            <a:avLst/>
          </a:prstGeom>
          <a:solidFill>
            <a:srgbClr val="D9E3EB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4869160"/>
            <a:ext cx="8352928" cy="1512168"/>
          </a:xfrm>
          <a:prstGeom prst="rect">
            <a:avLst/>
          </a:prstGeom>
          <a:solidFill>
            <a:srgbClr val="FDEFC3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3568" y="1350650"/>
            <a:ext cx="2448272" cy="656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 smtClean="0">
                <a:latin typeface="Maiandra GD" pitchFamily="34" charset="0"/>
              </a:rPr>
              <a:t>int xpos;    </a:t>
            </a:r>
            <a:r>
              <a:rPr lang="en-US" altLang="ko-KR" sz="1300" dirty="0" smtClean="0">
                <a:latin typeface="+mn-ea"/>
              </a:rPr>
              <a:t>// </a:t>
            </a:r>
            <a:r>
              <a:rPr lang="ko-KR" altLang="en-US" sz="1300" dirty="0" smtClean="0">
                <a:latin typeface="+mn-ea"/>
              </a:rPr>
              <a:t>마우스의 </a:t>
            </a:r>
            <a:r>
              <a:rPr lang="en-US" altLang="ko-KR" sz="1300" dirty="0" smtClean="0">
                <a:latin typeface="+mn-ea"/>
              </a:rPr>
              <a:t>x </a:t>
            </a:r>
            <a:r>
              <a:rPr lang="ko-KR" altLang="en-US" sz="1300" dirty="0" smtClean="0">
                <a:latin typeface="+mn-ea"/>
              </a:rPr>
              <a:t>좌표</a:t>
            </a: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latin typeface="Maiandra GD" pitchFamily="34" charset="0"/>
              </a:rPr>
              <a:t>int ypos;    </a:t>
            </a:r>
            <a:r>
              <a:rPr lang="en-US" altLang="ko-KR" sz="1300" dirty="0" smtClean="0">
                <a:latin typeface="+mn-ea"/>
              </a:rPr>
              <a:t>// </a:t>
            </a:r>
            <a:r>
              <a:rPr lang="ko-KR" altLang="en-US" sz="1300" dirty="0" smtClean="0">
                <a:latin typeface="+mn-ea"/>
              </a:rPr>
              <a:t>마우스의 </a:t>
            </a:r>
            <a:r>
              <a:rPr lang="en-US" altLang="ko-KR" sz="1300" dirty="0" smtClean="0">
                <a:latin typeface="+mn-ea"/>
              </a:rPr>
              <a:t>y </a:t>
            </a:r>
            <a:r>
              <a:rPr lang="ko-KR" altLang="en-US" sz="1300" dirty="0" smtClean="0">
                <a:latin typeface="+mn-ea"/>
              </a:rPr>
              <a:t>좌표</a:t>
            </a:r>
            <a:endParaRPr lang="ko-KR" altLang="en-US" sz="1300" dirty="0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9553" y="1340768"/>
            <a:ext cx="2592288" cy="792088"/>
          </a:xfrm>
          <a:prstGeom prst="roundRect">
            <a:avLst>
              <a:gd name="adj" fmla="val 1264"/>
            </a:avLst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75856" y="1484784"/>
            <a:ext cx="43204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마우스의 좌표정보를 저장하고 관리하기 위해서는 </a:t>
            </a:r>
            <a:endParaRPr lang="en-US" altLang="ko-KR" sz="1200" b="1" dirty="0" smtClean="0">
              <a:solidFill>
                <a:srgbClr val="996633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좌표와 </a:t>
            </a:r>
            <a:r>
              <a:rPr lang="en-US" altLang="ko-KR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y</a:t>
            </a:r>
            <a:r>
              <a:rPr lang="ko-KR" altLang="en-US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좌표를 저장할 수 있는 두 개의 변수가 필요하다</a:t>
            </a:r>
            <a:r>
              <a:rPr lang="en-US" altLang="ko-KR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539552" y="2852936"/>
            <a:ext cx="3960440" cy="1224136"/>
          </a:xfrm>
          <a:prstGeom prst="roundRect">
            <a:avLst>
              <a:gd name="adj" fmla="val 1264"/>
            </a:avLst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Maiandra GD" pitchFamily="34" charset="0"/>
              </a:rPr>
              <a:t> struct </a:t>
            </a:r>
            <a:r>
              <a:rPr lang="en-US" altLang="ko-KR" sz="1200" dirty="0" smtClean="0">
                <a:solidFill>
                  <a:srgbClr val="C00000"/>
                </a:solidFill>
                <a:latin typeface="Maiandra GD" pitchFamily="34" charset="0"/>
              </a:rPr>
              <a:t>point</a:t>
            </a:r>
            <a:r>
              <a:rPr lang="en-US" altLang="ko-KR" sz="1200" dirty="0" smtClean="0">
                <a:solidFill>
                  <a:schemeClr val="tx1"/>
                </a:solidFill>
                <a:latin typeface="Maiandra GD" pitchFamily="34" charset="0"/>
              </a:rPr>
              <a:t>   // point</a:t>
            </a:r>
            <a:r>
              <a:rPr lang="ko-KR" altLang="en-US" sz="1200" dirty="0" smtClean="0">
                <a:solidFill>
                  <a:schemeClr val="tx1"/>
                </a:solidFill>
                <a:latin typeface="Maiandra GD" pitchFamily="34" charset="0"/>
              </a:rPr>
              <a:t>라는 이름의 구조체 정의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Maiandra GD" pitchFamily="34" charset="0"/>
              </a:rPr>
              <a:t>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Maiandra GD" pitchFamily="34" charset="0"/>
              </a:rPr>
              <a:t>      int xpos;    // point </a:t>
            </a:r>
            <a:r>
              <a:rPr lang="ko-KR" altLang="en-US" sz="1200" dirty="0" smtClean="0">
                <a:solidFill>
                  <a:schemeClr val="tx1"/>
                </a:solidFill>
                <a:latin typeface="Maiandra GD" pitchFamily="34" charset="0"/>
              </a:rPr>
              <a:t>구조체를 구성하는 멤버 </a:t>
            </a:r>
            <a:r>
              <a:rPr lang="en-US" altLang="ko-KR" sz="1200" dirty="0" smtClean="0">
                <a:solidFill>
                  <a:schemeClr val="tx1"/>
                </a:solidFill>
                <a:latin typeface="Maiandra GD" pitchFamily="34" charset="0"/>
              </a:rPr>
              <a:t>xpos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Maiandra GD" pitchFamily="34" charset="0"/>
              </a:rPr>
              <a:t>      int ypos;    // point </a:t>
            </a:r>
            <a:r>
              <a:rPr lang="ko-KR" altLang="en-US" sz="1200" dirty="0" smtClean="0">
                <a:solidFill>
                  <a:schemeClr val="tx1"/>
                </a:solidFill>
                <a:latin typeface="Maiandra GD" pitchFamily="34" charset="0"/>
              </a:rPr>
              <a:t>구조체를 구성하는 멤버 </a:t>
            </a:r>
            <a:r>
              <a:rPr lang="en-US" altLang="ko-KR" sz="1200" dirty="0" smtClean="0">
                <a:solidFill>
                  <a:schemeClr val="tx1"/>
                </a:solidFill>
                <a:latin typeface="Maiandra GD" pitchFamily="34" charset="0"/>
              </a:rPr>
              <a:t>ypos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Maiandra GD" pitchFamily="34" charset="0"/>
              </a:rPr>
              <a:t> };</a:t>
            </a:r>
            <a:endParaRPr lang="ko-KR" altLang="en-US" sz="1200" dirty="0">
              <a:solidFill>
                <a:schemeClr val="tx1"/>
              </a:solidFill>
              <a:latin typeface="Maiandra GD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2132856"/>
            <a:ext cx="75608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xpos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ypos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는 서로 독립된 정보를 표현하지 않고 하나의 정보를 표현한다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따라서 이 둘은 늘 함께한다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572000" y="3429000"/>
            <a:ext cx="4176464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구조체를 이용해서 </a:t>
            </a:r>
            <a:r>
              <a:rPr lang="en-US" altLang="ko-KR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xpos</a:t>
            </a:r>
            <a:r>
              <a:rPr lang="ko-KR" altLang="en-US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ypos</a:t>
            </a:r>
            <a:r>
              <a:rPr lang="ko-KR" altLang="en-US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를 하나로 묶었다</a:t>
            </a:r>
            <a:r>
              <a:rPr lang="en-US" altLang="ko-KR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이 둘을 묶어서 </a:t>
            </a:r>
            <a:r>
              <a:rPr lang="en-US" altLang="ko-KR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point</a:t>
            </a:r>
            <a:r>
              <a:rPr lang="ko-KR" altLang="en-US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라는 이름의 새로운 자료형을 정의</a:t>
            </a:r>
            <a:r>
              <a:rPr lang="en-US" altLang="ko-KR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67544" y="4077072"/>
            <a:ext cx="684076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 자료형의 이름인것 처럼 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point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도 자료형의 이름이다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프로그래머가 정의한 자료형이기에 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사용자 정의 자료형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(user defined data type)’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이라 한다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9552" y="5013176"/>
            <a:ext cx="3456384" cy="1296144"/>
          </a:xfrm>
          <a:prstGeom prst="roundRect">
            <a:avLst>
              <a:gd name="adj" fmla="val 1264"/>
            </a:avLst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Maiandra GD" pitchFamily="34" charset="0"/>
              </a:rPr>
              <a:t> struct person</a:t>
            </a:r>
            <a:endParaRPr lang="ko-KR" altLang="en-US" sz="1200" dirty="0" smtClean="0">
              <a:solidFill>
                <a:schemeClr val="tx1"/>
              </a:solidFill>
              <a:latin typeface="Maiandra GD" pitchFamily="34" charset="0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Maiandra GD" pitchFamily="34" charset="0"/>
              </a:rPr>
              <a:t>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Maiandra GD" pitchFamily="34" charset="0"/>
              </a:rPr>
              <a:t>      char name[20];      // </a:t>
            </a:r>
            <a:r>
              <a:rPr lang="ko-KR" altLang="en-US" sz="1200" dirty="0" smtClean="0">
                <a:solidFill>
                  <a:schemeClr val="tx1"/>
                </a:solidFill>
                <a:latin typeface="Maiandra GD" pitchFamily="34" charset="0"/>
              </a:rPr>
              <a:t>이름 저장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Maiandra GD" pitchFamily="34" charset="0"/>
              </a:rPr>
              <a:t>      char phoneNum[20];    // </a:t>
            </a:r>
            <a:r>
              <a:rPr lang="ko-KR" altLang="en-US" sz="1200" dirty="0" smtClean="0">
                <a:solidFill>
                  <a:schemeClr val="tx1"/>
                </a:solidFill>
                <a:latin typeface="Maiandra GD" pitchFamily="34" charset="0"/>
              </a:rPr>
              <a:t>전화번호 저장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Maiandra GD" pitchFamily="34" charset="0"/>
              </a:rPr>
              <a:t>      int age;    // </a:t>
            </a:r>
            <a:r>
              <a:rPr lang="ko-KR" altLang="en-US" sz="1200" dirty="0" smtClean="0">
                <a:solidFill>
                  <a:schemeClr val="tx1"/>
                </a:solidFill>
                <a:latin typeface="Maiandra GD" pitchFamily="34" charset="0"/>
              </a:rPr>
              <a:t>나이 저장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Maiandra GD" pitchFamily="34" charset="0"/>
              </a:rPr>
              <a:t> };</a:t>
            </a:r>
            <a:endParaRPr lang="ko-KR" altLang="en-US" sz="1200" dirty="0">
              <a:solidFill>
                <a:schemeClr val="tx1"/>
              </a:solidFill>
              <a:latin typeface="Maiandra GD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39952" y="5013176"/>
            <a:ext cx="3924944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개인의 이름과 전화번호 나이 정보를 </a:t>
            </a:r>
            <a:endParaRPr lang="en-US" altLang="ko-KR" sz="1200" b="1" dirty="0" smtClean="0">
              <a:solidFill>
                <a:srgbClr val="996633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person</a:t>
            </a:r>
            <a:r>
              <a:rPr lang="ko-KR" altLang="en-US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이라는 구조체 정의를 통해서 묶고 있다</a:t>
            </a:r>
            <a:r>
              <a:rPr lang="en-US" altLang="ko-KR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139952" y="5877272"/>
            <a:ext cx="295232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배열도 구조체의 멤버로 선언이 가능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11560" y="1412776"/>
            <a:ext cx="2448272" cy="612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Maiandra GD" pitchFamily="34" charset="0"/>
              </a:rPr>
              <a:t>int xpos;    </a:t>
            </a:r>
            <a:r>
              <a:rPr lang="en-US" altLang="ko-KR" sz="1200" dirty="0" smtClean="0">
                <a:latin typeface="+mn-ea"/>
              </a:rPr>
              <a:t>// </a:t>
            </a:r>
            <a:r>
              <a:rPr lang="ko-KR" altLang="en-US" sz="1200" dirty="0" smtClean="0">
                <a:latin typeface="+mn-ea"/>
              </a:rPr>
              <a:t>마우스의 </a:t>
            </a:r>
            <a:r>
              <a:rPr lang="en-US" altLang="ko-KR" sz="1200" dirty="0" smtClean="0">
                <a:latin typeface="+mn-ea"/>
              </a:rPr>
              <a:t>x </a:t>
            </a:r>
            <a:r>
              <a:rPr lang="ko-KR" altLang="en-US" sz="1200" dirty="0" smtClean="0">
                <a:latin typeface="+mn-ea"/>
              </a:rPr>
              <a:t>좌표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Maiandra GD" pitchFamily="34" charset="0"/>
              </a:rPr>
              <a:t>int ypos;    </a:t>
            </a:r>
            <a:r>
              <a:rPr lang="en-US" altLang="ko-KR" sz="1200" dirty="0" smtClean="0">
                <a:latin typeface="+mn-ea"/>
              </a:rPr>
              <a:t>// </a:t>
            </a:r>
            <a:r>
              <a:rPr lang="ko-KR" altLang="en-US" sz="1200" dirty="0" smtClean="0">
                <a:latin typeface="+mn-ea"/>
              </a:rPr>
              <a:t>마우스의 </a:t>
            </a:r>
            <a:r>
              <a:rPr lang="en-US" altLang="ko-KR" sz="1200" dirty="0" smtClean="0">
                <a:latin typeface="+mn-ea"/>
              </a:rPr>
              <a:t>y </a:t>
            </a:r>
            <a:r>
              <a:rPr lang="ko-KR" altLang="en-US" sz="1200" dirty="0" smtClean="0">
                <a:latin typeface="+mn-ea"/>
              </a:rPr>
              <a:t>좌표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8970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1556792"/>
            <a:ext cx="4176464" cy="4752528"/>
          </a:xfrm>
          <a:prstGeom prst="rect">
            <a:avLst/>
          </a:prstGeom>
          <a:solidFill>
            <a:srgbClr val="FDEFC3">
              <a:alpha val="27843"/>
            </a:srgbClr>
          </a:solidFill>
          <a:ln w="1587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88024" y="1556792"/>
            <a:ext cx="4104456" cy="2736304"/>
          </a:xfrm>
          <a:prstGeom prst="rect">
            <a:avLst/>
          </a:prstGeom>
          <a:solidFill>
            <a:srgbClr val="D9E3EB">
              <a:alpha val="27843"/>
            </a:srgbClr>
          </a:solidFill>
          <a:ln w="1587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933057"/>
            <a:ext cx="3744416" cy="1970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683568" y="1657828"/>
            <a:ext cx="3816424" cy="432048"/>
          </a:xfrm>
          <a:prstGeom prst="roundRect">
            <a:avLst>
              <a:gd name="adj" fmla="val 32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55576" y="1671780"/>
            <a:ext cx="3456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Maiandra GD" pitchFamily="34" charset="0"/>
              </a:rPr>
              <a:t>struct  </a:t>
            </a:r>
            <a:r>
              <a:rPr lang="en-US" altLang="ko-KR" i="1" dirty="0" smtClean="0">
                <a:latin typeface="Maiandra GD" pitchFamily="34" charset="0"/>
              </a:rPr>
              <a:t>type_name  val_name ; </a:t>
            </a:r>
            <a:endParaRPr lang="ko-KR" altLang="en-US" dirty="0">
              <a:latin typeface="Maiandra GD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1196752"/>
            <a:ext cx="26642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구조체 변수선언의 기본 형태</a:t>
            </a:r>
            <a:endParaRPr lang="en-US" altLang="ko-KR" sz="16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83568" y="2492896"/>
            <a:ext cx="3816424" cy="936104"/>
          </a:xfrm>
          <a:prstGeom prst="roundRect">
            <a:avLst>
              <a:gd name="adj" fmla="val 11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27584" y="2525995"/>
            <a:ext cx="3312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Maiandra GD" pitchFamily="34" charset="0"/>
              </a:rPr>
              <a:t>struct point pos;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Maiandra GD" pitchFamily="34" charset="0"/>
              </a:rPr>
              <a:t>struct person man;</a:t>
            </a:r>
            <a:endParaRPr lang="ko-KR" altLang="en-US" sz="1600" dirty="0">
              <a:latin typeface="Maiandra GD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95736" y="3429000"/>
            <a:ext cx="208823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구조체 변수선언의 예</a:t>
            </a:r>
            <a:endParaRPr lang="en-US" altLang="ko-KR" sz="16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11760" y="5877272"/>
            <a:ext cx="26642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구조체 변수선언의 결과</a:t>
            </a:r>
            <a:endParaRPr lang="en-US" altLang="ko-KR" sz="16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32040" y="1722294"/>
            <a:ext cx="381642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400" i="1" dirty="0" smtClean="0"/>
              <a:t>구조체 변수의 이름 </a:t>
            </a:r>
            <a:r>
              <a:rPr lang="en-US" altLang="ko-KR" sz="1600" i="1" dirty="0" smtClean="0"/>
              <a:t>. </a:t>
            </a:r>
            <a:r>
              <a:rPr lang="ko-KR" altLang="en-US" sz="1400" i="1" dirty="0" smtClean="0"/>
              <a:t>구조체 멤버의 이름</a:t>
            </a:r>
            <a:endParaRPr lang="ko-KR" altLang="en-US" sz="1400" i="1" dirty="0">
              <a:latin typeface="Maiandra GD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8024" y="1196752"/>
            <a:ext cx="158417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멤버의 접근방식</a:t>
            </a:r>
            <a:endParaRPr lang="en-US" altLang="ko-KR" sz="16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932040" y="2492896"/>
            <a:ext cx="3816424" cy="1689283"/>
          </a:xfrm>
          <a:prstGeom prst="roundRect">
            <a:avLst>
              <a:gd name="adj" fmla="val 11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076056" y="2525996"/>
            <a:ext cx="3312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Maiandra GD" pitchFamily="34" charset="0"/>
              </a:rPr>
              <a:t>pos.xpos=20;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Maiandra GD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Maiandra GD" pitchFamily="34" charset="0"/>
              </a:rPr>
              <a:t>printf("%s \n", man.name);</a:t>
            </a:r>
            <a:endParaRPr lang="ko-KR" altLang="en-US" sz="1600" dirty="0">
              <a:latin typeface="Maiandra GD" pitchFamily="34" charset="0"/>
            </a:endParaRPr>
          </a:p>
        </p:txBody>
      </p:sp>
      <p:sp>
        <p:nvSpPr>
          <p:cNvPr id="18" name="줄무늬가 있는 오른쪽 화살표 17"/>
          <p:cNvSpPr/>
          <p:nvPr/>
        </p:nvSpPr>
        <p:spPr>
          <a:xfrm rot="5400000">
            <a:off x="6031615" y="2113401"/>
            <a:ext cx="321130" cy="36004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471592" y="3605554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man</a:t>
            </a:r>
            <a:r>
              <a:rPr lang="ko-KR" altLang="en-US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의 멤버 </a:t>
            </a:r>
            <a:r>
              <a:rPr lang="en-US" altLang="ko-KR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name</a:t>
            </a:r>
            <a:r>
              <a:rPr lang="ko-KR" altLang="en-US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에 저장된 문자열 출력</a:t>
            </a:r>
            <a:endParaRPr lang="en-US" altLang="ko-KR" sz="16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36096" y="2886036"/>
            <a:ext cx="3599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구조체 변수 </a:t>
            </a:r>
            <a:r>
              <a:rPr lang="en-US" altLang="ko-KR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pos</a:t>
            </a:r>
            <a:r>
              <a:rPr lang="ko-KR" altLang="en-US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의 멤버 </a:t>
            </a:r>
            <a:r>
              <a:rPr lang="en-US" altLang="ko-KR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xpos</a:t>
            </a:r>
            <a:r>
              <a:rPr lang="ko-KR" altLang="en-US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에 </a:t>
            </a:r>
            <a:r>
              <a:rPr lang="en-US" altLang="ko-KR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20</a:t>
            </a:r>
            <a:r>
              <a:rPr lang="ko-KR" altLang="en-US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을 저장</a:t>
            </a:r>
            <a:endParaRPr lang="en-US" altLang="ko-KR" sz="16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1" name="줄무늬가 있는 오른쪽 화살표 20"/>
          <p:cNvSpPr/>
          <p:nvPr/>
        </p:nvSpPr>
        <p:spPr>
          <a:xfrm rot="5400000">
            <a:off x="1855151" y="2113401"/>
            <a:ext cx="321130" cy="36004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줄무늬가 있는 오른쪽 화살표 21"/>
          <p:cNvSpPr/>
          <p:nvPr/>
        </p:nvSpPr>
        <p:spPr>
          <a:xfrm rot="5400000">
            <a:off x="1855151" y="3481553"/>
            <a:ext cx="321130" cy="36004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119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010" y="1487749"/>
            <a:ext cx="5976664" cy="460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5419161"/>
            <a:ext cx="2448272" cy="66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7884368" y="5013176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67944" y="4077072"/>
            <a:ext cx="468052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이 예제에서 호출하는 함수 </a:t>
            </a:r>
            <a:r>
              <a:rPr lang="en-US" altLang="ko-KR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sqrt</a:t>
            </a:r>
            <a:r>
              <a:rPr lang="ko-KR" altLang="en-US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는 제곱근을 반환하는 함수로써 헤더파일 </a:t>
            </a:r>
            <a:r>
              <a:rPr lang="en-US" altLang="ko-KR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math.h</a:t>
            </a:r>
            <a:r>
              <a:rPr lang="ko-KR" altLang="en-US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에 선언된 수학관련 함수이다</a:t>
            </a:r>
            <a:r>
              <a:rPr lang="en-US" altLang="ko-KR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6699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1" y="1343025"/>
            <a:ext cx="4392488" cy="491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4379392"/>
            <a:ext cx="1872208" cy="1849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6948264" y="5733256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43808" y="1412776"/>
            <a:ext cx="5976664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구조체의 멤버라 하더라도 일반적인 접근의 방식을 그대로 따른다</a:t>
            </a:r>
            <a:r>
              <a:rPr lang="en-US" altLang="ko-KR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  <a:r>
              <a:rPr lang="ko-KR" altLang="en-US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구조체의 멤버로 배열이 선언되면 배열의 접근방식을 취하면 되고</a:t>
            </a:r>
            <a:r>
              <a:rPr lang="en-US" altLang="ko-KR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, </a:t>
            </a:r>
            <a:r>
              <a:rPr lang="ko-KR" altLang="en-US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구조체의 멤버로 포인터 변수가 선언되면 포인터 변수의 접근방식을 취하면 된다</a:t>
            </a:r>
            <a:r>
              <a:rPr lang="en-US" altLang="ko-KR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70443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83568" y="1412776"/>
            <a:ext cx="3312368" cy="1800200"/>
          </a:xfrm>
          <a:prstGeom prst="roundRect">
            <a:avLst>
              <a:gd name="adj" fmla="val 4013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856305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83568" y="3501008"/>
            <a:ext cx="3312368" cy="1800200"/>
          </a:xfrm>
          <a:prstGeom prst="roundRect">
            <a:avLst>
              <a:gd name="adj" fmla="val 4013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856305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67944" y="2492896"/>
            <a:ext cx="460851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point</a:t>
            </a:r>
            <a:r>
              <a:rPr lang="ko-KR" altLang="en-US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라는 이름의 구조체를 정의함과 동시에 </a:t>
            </a:r>
            <a:endParaRPr lang="en-US" altLang="ko-KR" sz="1200" b="1" dirty="0" smtClean="0">
              <a:solidFill>
                <a:srgbClr val="996633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point </a:t>
            </a:r>
            <a:r>
              <a:rPr lang="ko-KR" altLang="en-US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구조체의 변수 </a:t>
            </a:r>
            <a:r>
              <a:rPr lang="en-US" altLang="ko-KR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pos1, pos2, pos3</a:t>
            </a:r>
            <a:r>
              <a:rPr lang="ko-KR" altLang="en-US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를 선언하는 문장이다</a:t>
            </a:r>
            <a:r>
              <a:rPr lang="en-US" altLang="ko-KR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067944" y="4725144"/>
            <a:ext cx="460851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위와 동일한 결과를 보이는 구조체의 정의와 변수의 선언이다</a:t>
            </a:r>
            <a:r>
              <a:rPr lang="en-US" altLang="ko-KR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3608" y="5445224"/>
            <a:ext cx="5976664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accent2">
                    <a:lumMod val="50000"/>
                  </a:schemeClr>
                </a:solidFill>
                <a:latin typeface="휴먼편지체" pitchFamily="18" charset="-127"/>
                <a:ea typeface="휴먼편지체" pitchFamily="18" charset="-127"/>
              </a:rPr>
              <a:t>구조체를 정의함과 동시에 변수를 선언하는 문장은 잘 사용되지 않는다</a:t>
            </a:r>
            <a:r>
              <a:rPr lang="en-US" altLang="ko-KR" sz="1600" dirty="0" smtClean="0">
                <a:solidFill>
                  <a:schemeClr val="accent2">
                    <a:lumMod val="50000"/>
                  </a:schemeClr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accent2">
                    <a:lumMod val="50000"/>
                  </a:schemeClr>
                </a:solidFill>
                <a:latin typeface="휴먼편지체" pitchFamily="18" charset="-127"/>
                <a:ea typeface="휴먼편지체" pitchFamily="18" charset="-127"/>
              </a:rPr>
              <a:t>그러나 문법적으로 지원이 되고 또 간혹 사용하는 경우도 있다</a:t>
            </a:r>
            <a:r>
              <a:rPr lang="en-US" altLang="ko-KR" sz="1600" dirty="0" smtClean="0">
                <a:solidFill>
                  <a:schemeClr val="accent2">
                    <a:lumMod val="50000"/>
                  </a:schemeClr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5352"/>
            <a:ext cx="20383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600425"/>
            <a:ext cx="29908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135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smtClean="0"/>
              <a:t>쌍따옴표 로 묶여있는 데이터는 문자열이라 함</a:t>
            </a:r>
            <a:endParaRPr lang="en-US" altLang="ko-KR" sz="2800" smtClean="0"/>
          </a:p>
          <a:p>
            <a:pPr lvl="1"/>
            <a:r>
              <a:rPr lang="en-US" altLang="ko-KR" sz="2400" smtClean="0"/>
              <a:t>ex) “Hello”</a:t>
            </a:r>
          </a:p>
          <a:p>
            <a:pPr lvl="1"/>
            <a:r>
              <a:rPr lang="ko-KR" altLang="en-US" sz="2400" smtClean="0"/>
              <a:t>연속된 메모리공간에 순서대로 문자가 삽입</a:t>
            </a:r>
            <a:endParaRPr lang="en-US" altLang="ko-KR" sz="2400" smtClean="0"/>
          </a:p>
          <a:p>
            <a:pPr lvl="1"/>
            <a:r>
              <a:rPr lang="ko-KR" altLang="en-US" sz="2400" smtClean="0"/>
              <a:t>마지막 문자뒤에 자동으로 </a:t>
            </a:r>
            <a:r>
              <a:rPr lang="en-US" altLang="ko-KR" sz="2400" smtClean="0">
                <a:solidFill>
                  <a:srgbClr val="FF0000"/>
                </a:solidFill>
              </a:rPr>
              <a:t>‘\0’</a:t>
            </a:r>
            <a:r>
              <a:rPr lang="en-US" altLang="ko-KR" sz="2400" smtClean="0"/>
              <a:t>(NULL, 0)</a:t>
            </a:r>
            <a:r>
              <a:rPr lang="ko-KR" altLang="en-US" sz="2400" smtClean="0"/>
              <a:t>이 삽입</a:t>
            </a:r>
            <a:endParaRPr lang="en-US" altLang="ko-KR" sz="2400" smtClean="0"/>
          </a:p>
          <a:p>
            <a:pPr lvl="1"/>
            <a:r>
              <a:rPr lang="en-US" altLang="ko-KR" sz="2400" smtClean="0"/>
              <a:t>printf</a:t>
            </a:r>
            <a:r>
              <a:rPr lang="ko-KR" altLang="en-US" sz="2400" smtClean="0"/>
              <a:t>에서 </a:t>
            </a:r>
            <a:r>
              <a:rPr lang="en-US" altLang="ko-KR" sz="2400" smtClean="0"/>
              <a:t>%s</a:t>
            </a:r>
            <a:r>
              <a:rPr lang="ko-KR" altLang="en-US" sz="2400" smtClean="0"/>
              <a:t>를 이용해 출력</a:t>
            </a:r>
            <a:endParaRPr lang="en-US" altLang="ko-KR" sz="2400" smtClean="0"/>
          </a:p>
          <a:p>
            <a:pPr lvl="1"/>
            <a:r>
              <a:rPr lang="en-US" altLang="ko-KR" sz="2400" smtClean="0"/>
              <a:t>char </a:t>
            </a:r>
            <a:r>
              <a:rPr lang="en-US" altLang="ko-KR" sz="2400"/>
              <a:t>* str = “Hello</a:t>
            </a:r>
            <a:r>
              <a:rPr lang="en-US" altLang="ko-KR" sz="2400" smtClean="0"/>
              <a:t>”</a:t>
            </a:r>
          </a:p>
          <a:p>
            <a:pPr lvl="1"/>
            <a:r>
              <a:rPr lang="en-US" altLang="ko-KR" sz="2400" smtClean="0"/>
              <a:t>printf(“%s\n”, str) or printf(“%s\n”, “Hello”)</a:t>
            </a:r>
          </a:p>
          <a:p>
            <a:pPr lvl="1"/>
            <a:r>
              <a:rPr lang="en-US" altLang="ko-KR" sz="2400" smtClean="0"/>
              <a:t>sizeof(“Hello”)</a:t>
            </a:r>
            <a:r>
              <a:rPr lang="ko-KR" altLang="en-US" sz="2400" smtClean="0"/>
              <a:t>는</a:t>
            </a:r>
            <a:r>
              <a:rPr lang="en-US" altLang="ko-KR" sz="2400"/>
              <a:t> </a:t>
            </a:r>
            <a:r>
              <a:rPr lang="ko-KR" altLang="en-US" sz="2400" smtClean="0"/>
              <a:t>얼마</a:t>
            </a:r>
            <a:r>
              <a:rPr lang="en-US" altLang="ko-KR" sz="2400" smtClean="0"/>
              <a:t>?</a:t>
            </a:r>
            <a:endParaRPr lang="ko-KR" altLang="en-US" sz="2400"/>
          </a:p>
        </p:txBody>
      </p:sp>
      <p:grpSp>
        <p:nvGrpSpPr>
          <p:cNvPr id="4" name="그룹 3"/>
          <p:cNvGrpSpPr/>
          <p:nvPr/>
        </p:nvGrpSpPr>
        <p:grpSpPr>
          <a:xfrm>
            <a:off x="3059832" y="5443505"/>
            <a:ext cx="3457302" cy="576064"/>
            <a:chOff x="1834778" y="4797152"/>
            <a:chExt cx="3457302" cy="576064"/>
          </a:xfrm>
        </p:grpSpPr>
        <p:grpSp>
          <p:nvGrpSpPr>
            <p:cNvPr id="5" name="그룹 4"/>
            <p:cNvGrpSpPr/>
            <p:nvPr/>
          </p:nvGrpSpPr>
          <p:grpSpPr>
            <a:xfrm>
              <a:off x="1834778" y="4797152"/>
              <a:ext cx="2880320" cy="576064"/>
              <a:chOff x="1835696" y="3958951"/>
              <a:chExt cx="2880320" cy="576064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835696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H</a:t>
                </a:r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411760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e</a:t>
                </a:r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987824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l</a:t>
                </a:r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3563888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l</a:t>
                </a:r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139952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o</a:t>
                </a:r>
                <a:endParaRPr lang="ko-KR" altLang="en-US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4716016" y="4797152"/>
              <a:ext cx="57606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rgbClr val="FF0000"/>
                  </a:solidFill>
                </a:rPr>
                <a:t>\0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851399" y="5546871"/>
            <a:ext cx="50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str</a:t>
            </a:r>
            <a:endParaRPr lang="ko-KR" altLang="en-US"/>
          </a:p>
        </p:txBody>
      </p:sp>
      <p:cxnSp>
        <p:nvCxnSpPr>
          <p:cNvPr id="13" name="직선 화살표 연결선 12"/>
          <p:cNvCxnSpPr>
            <a:stCxn id="12" idx="3"/>
            <a:endCxn id="7" idx="1"/>
          </p:cNvCxnSpPr>
          <p:nvPr/>
        </p:nvCxnSpPr>
        <p:spPr>
          <a:xfrm>
            <a:off x="2354537" y="5731537"/>
            <a:ext cx="7052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1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340768"/>
            <a:ext cx="520065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2771800" y="3501008"/>
            <a:ext cx="5256584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초기화 방식이 배열과 유사하다</a:t>
            </a:r>
            <a:r>
              <a:rPr lang="en-US" altLang="ko-KR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초기화 할 데이터들을 중괄호 안에 순서대로 나열하면 된다</a:t>
            </a:r>
            <a:r>
              <a:rPr lang="en-US" altLang="ko-KR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 . 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5373216"/>
            <a:ext cx="23526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868144" y="4941168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096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84945"/>
            <a:ext cx="45815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4724833" y="1331476"/>
            <a:ext cx="1869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struct point arr[4];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390128"/>
            <a:ext cx="4104456" cy="197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4572000" y="1700808"/>
            <a:ext cx="28083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길이가 </a:t>
            </a:r>
            <a:r>
              <a:rPr lang="en-US" altLang="ko-KR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인 구조체 배열의 선언방법</a:t>
            </a:r>
            <a:endParaRPr lang="en-US" altLang="ko-KR" sz="1200" b="1" dirty="0" smtClean="0">
              <a:solidFill>
                <a:srgbClr val="9966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24128" y="2060848"/>
            <a:ext cx="194421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선언된 배열의 형태</a:t>
            </a:r>
            <a:endParaRPr lang="en-US" altLang="ko-KR" sz="16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5301208"/>
            <a:ext cx="20859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5004048" y="4941168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1" name="줄무늬가 있는 오른쪽 화살표 10"/>
          <p:cNvSpPr/>
          <p:nvPr/>
        </p:nvSpPr>
        <p:spPr>
          <a:xfrm rot="5400000">
            <a:off x="5239527" y="2008295"/>
            <a:ext cx="321130" cy="36004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44008" y="1268760"/>
            <a:ext cx="2232248" cy="432048"/>
          </a:xfrm>
          <a:prstGeom prst="roundRect">
            <a:avLst>
              <a:gd name="adj" fmla="val 4013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856305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51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595312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5157192"/>
            <a:ext cx="22574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6516216" y="4725144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99592" y="3429000"/>
            <a:ext cx="5760640" cy="1224136"/>
          </a:xfrm>
          <a:prstGeom prst="roundRect">
            <a:avLst>
              <a:gd name="adj" fmla="val 6589"/>
            </a:avLst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359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1"/>
            <a:ext cx="2664296" cy="2019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611560" y="1484784"/>
            <a:ext cx="5040560" cy="2520280"/>
          </a:xfrm>
          <a:prstGeom prst="roundRect">
            <a:avLst>
              <a:gd name="adj" fmla="val 1133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856305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9632" y="2276872"/>
            <a:ext cx="30243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구조체 </a:t>
            </a:r>
            <a:r>
              <a:rPr lang="en-US" altLang="ko-KR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point</a:t>
            </a:r>
            <a:r>
              <a:rPr lang="ko-KR" altLang="en-US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의 포인터 변수 선언</a:t>
            </a:r>
            <a:endParaRPr lang="en-US" altLang="ko-KR" sz="16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31640" y="2852936"/>
            <a:ext cx="44644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 pptr</a:t>
            </a:r>
            <a:r>
              <a:rPr lang="ko-KR" altLang="en-US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이 가리키는 구조체 변수의 멤버 </a:t>
            </a:r>
            <a:r>
              <a:rPr lang="en-US" altLang="ko-KR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xpos</a:t>
            </a:r>
            <a:r>
              <a:rPr lang="ko-KR" altLang="en-US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에 접근</a:t>
            </a:r>
            <a:endParaRPr lang="en-US" altLang="ko-KR" sz="16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1640" y="3501008"/>
            <a:ext cx="44644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 pptr</a:t>
            </a:r>
            <a:r>
              <a:rPr lang="ko-KR" altLang="en-US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이 가리키는 구조체 변수의 멤버 </a:t>
            </a:r>
            <a:r>
              <a:rPr lang="en-US" altLang="ko-KR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ypos</a:t>
            </a:r>
            <a:r>
              <a:rPr lang="ko-KR" altLang="en-US" sz="16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에 접근</a:t>
            </a:r>
            <a:endParaRPr lang="en-US" altLang="ko-KR" sz="16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331" y="4437112"/>
            <a:ext cx="42767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611560" y="4221088"/>
            <a:ext cx="5040560" cy="1656184"/>
          </a:xfrm>
          <a:prstGeom prst="roundRect">
            <a:avLst>
              <a:gd name="adj" fmla="val 1133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856305"/>
              </a:solidFill>
              <a:latin typeface="+mn-ea"/>
            </a:endParaRPr>
          </a:p>
        </p:txBody>
      </p:sp>
      <p:sp>
        <p:nvSpPr>
          <p:cNvPr id="11" name="왼쪽/오른쪽 화살표 10"/>
          <p:cNvSpPr/>
          <p:nvPr/>
        </p:nvSpPr>
        <p:spPr>
          <a:xfrm>
            <a:off x="2742772" y="4653136"/>
            <a:ext cx="360040" cy="216024"/>
          </a:xfrm>
          <a:prstGeom prst="leftRightArrow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/오른쪽 화살표 11"/>
          <p:cNvSpPr/>
          <p:nvPr/>
        </p:nvSpPr>
        <p:spPr>
          <a:xfrm>
            <a:off x="2743334" y="5373216"/>
            <a:ext cx="360040" cy="216024"/>
          </a:xfrm>
          <a:prstGeom prst="leftRightArrow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652120" y="3501008"/>
            <a:ext cx="30243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구조체 포인터 변수를 대상으로 하는 </a:t>
            </a:r>
            <a:endParaRPr lang="en-US" altLang="ko-KR" sz="1200" b="1" dirty="0" smtClean="0">
              <a:solidFill>
                <a:srgbClr val="996633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포인터 연산 및 멤버의 접근방법</a:t>
            </a:r>
            <a:endParaRPr lang="en-US" altLang="ko-KR" sz="1200" b="1" dirty="0" smtClean="0">
              <a:solidFill>
                <a:srgbClr val="9966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24128" y="5373216"/>
            <a:ext cx="30243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연산자를 기반으로 하는 구조체 변수의 멤버 접근 방법</a:t>
            </a:r>
            <a:endParaRPr lang="en-US" altLang="ko-KR" sz="1200" b="1" dirty="0" smtClean="0">
              <a:solidFill>
                <a:srgbClr val="9966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1963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486727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5589240"/>
            <a:ext cx="12287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5364088" y="5157192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99592" y="3976036"/>
            <a:ext cx="4176464" cy="504056"/>
          </a:xfrm>
          <a:prstGeom prst="roundRect">
            <a:avLst>
              <a:gd name="adj" fmla="val 6589"/>
            </a:avLst>
          </a:prstGeom>
          <a:solidFill>
            <a:srgbClr val="FF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99592" y="4941168"/>
            <a:ext cx="4176464" cy="504056"/>
          </a:xfrm>
          <a:prstGeom prst="roundRect">
            <a:avLst>
              <a:gd name="adj" fmla="val 6589"/>
            </a:avLst>
          </a:prstGeom>
          <a:solidFill>
            <a:srgbClr val="FF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36096" y="4365104"/>
            <a:ext cx="316835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프로그래머들이 주로 사용하는 연산자이니 </a:t>
            </a:r>
            <a:r>
              <a:rPr lang="en-US" altLang="ko-KR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연산자의 사용에 익숙해지자</a:t>
            </a:r>
            <a:r>
              <a:rPr lang="en-US" altLang="ko-KR" sz="1200" b="1" dirty="0" smtClean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47599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structure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46" y="1631107"/>
            <a:ext cx="6120680" cy="505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005505"/>
            <a:ext cx="4687061" cy="2295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151" y="776226"/>
            <a:ext cx="2133133" cy="170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>
          <a:xfrm rot="20650007">
            <a:off x="2644405" y="1780010"/>
            <a:ext cx="1843765" cy="54191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55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structure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6964789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625774"/>
            <a:ext cx="5256584" cy="1237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88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퀴</a:t>
            </a:r>
            <a:r>
              <a:rPr lang="ko-KR" altLang="en-US" dirty="0"/>
              <a:t>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</a:rPr>
              <a:t>여러 명의 학생정보처리가 가능한 프로그램을 작성하라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2000" dirty="0" smtClean="0"/>
              <a:t>메뉴구성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1. </a:t>
            </a:r>
            <a:r>
              <a:rPr lang="ko-KR" altLang="en-US" sz="2000" dirty="0" smtClean="0"/>
              <a:t>입력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 2. </a:t>
            </a:r>
            <a:r>
              <a:rPr lang="ko-KR" altLang="en-US" sz="2000" dirty="0" smtClean="0"/>
              <a:t>출력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3. </a:t>
            </a:r>
            <a:r>
              <a:rPr lang="ko-KR" altLang="en-US" sz="2000" dirty="0" smtClean="0"/>
              <a:t>종료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lvl="1"/>
            <a:r>
              <a:rPr lang="ko-KR" altLang="en-US" sz="2000" dirty="0" smtClean="0"/>
              <a:t>입력 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메</a:t>
            </a:r>
            <a:r>
              <a:rPr lang="ko-KR" altLang="en-US" sz="2000" dirty="0" smtClean="0"/>
              <a:t>뉴선택 한번에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명씩 입력 받을 것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출력 </a:t>
            </a:r>
            <a:r>
              <a:rPr lang="en-US" altLang="ko-KR" sz="2000" dirty="0" smtClean="0"/>
              <a:t>: </a:t>
            </a:r>
            <a:r>
              <a:rPr lang="ko-KR" altLang="en-US" sz="2000" b="1" dirty="0" smtClean="0"/>
              <a:t>학번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 이름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 평점</a:t>
            </a:r>
            <a:r>
              <a:rPr lang="en-US" altLang="ko-KR" sz="2000" dirty="0" smtClean="0"/>
              <a:t>(A~F)</a:t>
            </a:r>
            <a:r>
              <a:rPr lang="ko-KR" altLang="en-US" sz="2000" dirty="0" smtClean="0"/>
              <a:t>을 현재 입력된 학생수 만큼 출력 할 것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ko-KR" altLang="en-US" sz="2000" dirty="0" smtClean="0"/>
              <a:t>  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 다음 슬라이드의 소스를 기반으로 작성할 것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9897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1" y="3429000"/>
            <a:ext cx="72008" cy="7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6722"/>
            <a:ext cx="4972362" cy="6244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331640" y="2636912"/>
            <a:ext cx="62646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84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0517" y="1658120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문자배열도 문자열을 표현할 수 있음</a:t>
            </a:r>
            <a:endParaRPr lang="en-US" altLang="ko-KR" sz="2800" dirty="0" smtClean="0"/>
          </a:p>
          <a:p>
            <a:pPr lvl="1"/>
            <a:r>
              <a:rPr lang="en-US" altLang="ko-KR" sz="2400" dirty="0" smtClean="0"/>
              <a:t>char </a:t>
            </a:r>
            <a:r>
              <a:rPr lang="en-US" altLang="ko-KR" sz="2400" dirty="0" err="1" smtClean="0"/>
              <a:t>str</a:t>
            </a:r>
            <a:r>
              <a:rPr lang="en-US" altLang="ko-KR" sz="2400" dirty="0" smtClean="0"/>
              <a:t>[] = {‘H’, ‘e’, ‘l’, ‘l’, ‘o’, </a:t>
            </a:r>
            <a:r>
              <a:rPr lang="en-US" altLang="ko-KR" sz="2400" dirty="0" smtClean="0">
                <a:solidFill>
                  <a:srgbClr val="FF0000"/>
                </a:solidFill>
              </a:rPr>
              <a:t>‘\0’</a:t>
            </a:r>
            <a:r>
              <a:rPr lang="en-US" altLang="ko-KR" sz="2400" dirty="0" smtClean="0"/>
              <a:t>}</a:t>
            </a:r>
          </a:p>
          <a:p>
            <a:pPr lvl="1"/>
            <a:r>
              <a:rPr lang="en-US" altLang="ko-KR" sz="2400" dirty="0"/>
              <a:t>c</a:t>
            </a:r>
            <a:r>
              <a:rPr lang="en-US" altLang="ko-KR" sz="2400" dirty="0" smtClean="0"/>
              <a:t>har </a:t>
            </a:r>
            <a:r>
              <a:rPr lang="en-US" altLang="ko-KR" sz="2400" dirty="0" err="1" smtClean="0"/>
              <a:t>str</a:t>
            </a:r>
            <a:r>
              <a:rPr lang="en-US" altLang="ko-KR" sz="2400" dirty="0" smtClean="0"/>
              <a:t>[] = “hello</a:t>
            </a:r>
            <a:r>
              <a:rPr lang="en-US" altLang="ko-KR" sz="2400" dirty="0" smtClean="0"/>
              <a:t>”</a:t>
            </a:r>
          </a:p>
          <a:p>
            <a:pPr lvl="1"/>
            <a:r>
              <a:rPr lang="en-US" altLang="ko-KR" sz="2400" dirty="0"/>
              <a:t>char </a:t>
            </a:r>
            <a:r>
              <a:rPr lang="en-US" altLang="ko-KR" sz="2400" dirty="0" err="1" smtClean="0"/>
              <a:t>str</a:t>
            </a:r>
            <a:r>
              <a:rPr lang="en-US" altLang="ko-KR" sz="2400" dirty="0" smtClean="0"/>
              <a:t>[6] </a:t>
            </a:r>
            <a:r>
              <a:rPr lang="en-US" altLang="ko-KR" sz="2400" dirty="0"/>
              <a:t>= “hello”</a:t>
            </a:r>
            <a:endParaRPr lang="en-US" altLang="ko-KR" sz="2400" dirty="0" smtClean="0"/>
          </a:p>
          <a:p>
            <a:pPr lvl="1"/>
            <a:r>
              <a:rPr lang="en-US" altLang="ko-KR" sz="2400" dirty="0" err="1" smtClean="0"/>
              <a:t>printf</a:t>
            </a:r>
            <a:r>
              <a:rPr lang="en-US" altLang="ko-KR" sz="2400" dirty="0" smtClean="0"/>
              <a:t>(“%s\n”, </a:t>
            </a:r>
            <a:r>
              <a:rPr lang="en-US" altLang="ko-KR" sz="2400" dirty="0" err="1" smtClean="0"/>
              <a:t>str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1705723" y="4437112"/>
            <a:ext cx="3457302" cy="576064"/>
            <a:chOff x="1834778" y="4797152"/>
            <a:chExt cx="3457302" cy="576064"/>
          </a:xfrm>
        </p:grpSpPr>
        <p:grpSp>
          <p:nvGrpSpPr>
            <p:cNvPr id="5" name="그룹 4"/>
            <p:cNvGrpSpPr/>
            <p:nvPr/>
          </p:nvGrpSpPr>
          <p:grpSpPr>
            <a:xfrm>
              <a:off x="1834778" y="4797152"/>
              <a:ext cx="2880320" cy="576064"/>
              <a:chOff x="1835696" y="3958951"/>
              <a:chExt cx="2880320" cy="576064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835696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H</a:t>
                </a:r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411760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e</a:t>
                </a:r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987824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l</a:t>
                </a:r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3563888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l</a:t>
                </a:r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139952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o</a:t>
                </a:r>
                <a:endParaRPr lang="ko-KR" altLang="en-US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4716016" y="4797152"/>
              <a:ext cx="57606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\0</a:t>
              </a:r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02585" y="3947539"/>
            <a:ext cx="50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str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163025" y="4437112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\0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739089" y="4437112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\0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315153" y="4437112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\0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891217" y="4437112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\0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21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string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97" y="2852936"/>
            <a:ext cx="793432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3" y="1052736"/>
            <a:ext cx="5326109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54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ko-KR" altLang="en-US" smtClean="0"/>
              <a:t>대표함수 </a:t>
            </a:r>
            <a:r>
              <a:rPr lang="en-US" altLang="ko-KR" smtClean="0"/>
              <a:t>&lt;string.h&gt;</a:t>
            </a:r>
            <a:endParaRPr lang="ko-KR" altLang="en-US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06414" y="2060575"/>
            <a:ext cx="6705600" cy="4267200"/>
            <a:chOff x="768" y="1008"/>
            <a:chExt cx="4224" cy="268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768" y="1008"/>
              <a:ext cx="4224" cy="268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1400"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1400"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1400"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1400"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804" y="1040"/>
              <a:ext cx="1248" cy="2632"/>
              <a:chOff x="1344" y="1112"/>
              <a:chExt cx="1570" cy="2632"/>
            </a:xfrm>
          </p:grpSpPr>
          <p:sp>
            <p:nvSpPr>
              <p:cNvPr id="10" name="Rectangle 7" descr="오크"/>
              <p:cNvSpPr>
                <a:spLocks noChangeArrowheads="1"/>
              </p:cNvSpPr>
              <p:nvPr/>
            </p:nvSpPr>
            <p:spPr bwMode="auto">
              <a:xfrm>
                <a:off x="1344" y="1112"/>
                <a:ext cx="1570" cy="312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sz="14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sz="14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sz="14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sz="14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r>
                  <a:rPr lang="en-US" altLang="ko-KR" sz="2000" b="1">
                    <a:latin typeface="굴림" pitchFamily="50" charset="-127"/>
                  </a:rPr>
                  <a:t>Function</a:t>
                </a: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344" y="1380"/>
                <a:ext cx="1570" cy="2364"/>
              </a:xfrm>
              <a:prstGeom prst="rect">
                <a:avLst/>
              </a:prstGeom>
              <a:solidFill>
                <a:srgbClr val="FBFBFF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sz="14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sz="14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sz="14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sz="14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pPr algn="just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ko-KR" sz="2000" b="1">
                    <a:solidFill>
                      <a:srgbClr val="0000FF"/>
                    </a:solidFill>
                    <a:latin typeface="굴림" pitchFamily="50" charset="-127"/>
                  </a:rPr>
                  <a:t> </a:t>
                </a:r>
                <a:r>
                  <a:rPr lang="en-US" altLang="ko-KR" sz="2000" b="1">
                    <a:solidFill>
                      <a:srgbClr val="FF0000"/>
                    </a:solidFill>
                    <a:latin typeface="굴림" pitchFamily="50" charset="-127"/>
                  </a:rPr>
                  <a:t>strcpy(s, t)</a:t>
                </a:r>
              </a:p>
              <a:p>
                <a:pPr algn="just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ko-KR" sz="2000" b="1">
                    <a:solidFill>
                      <a:srgbClr val="FF0000"/>
                    </a:solidFill>
                    <a:latin typeface="굴림" pitchFamily="50" charset="-127"/>
                  </a:rPr>
                  <a:t> strncpy(s,t,n) </a:t>
                </a:r>
                <a:endParaRPr lang="en-US" altLang="ko-KR" sz="2000" b="1">
                  <a:solidFill>
                    <a:srgbClr val="FF0000"/>
                  </a:solidFill>
                  <a:latin typeface="바탕체" pitchFamily="17" charset="-127"/>
                  <a:ea typeface="바탕체" pitchFamily="17" charset="-127"/>
                </a:endParaRPr>
              </a:p>
              <a:p>
                <a:pPr algn="just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ko-KR" sz="2000" b="1">
                    <a:solidFill>
                      <a:srgbClr val="FF0000"/>
                    </a:solidFill>
                    <a:latin typeface="굴림" pitchFamily="50" charset="-127"/>
                  </a:rPr>
                  <a:t> strcat(s, t)</a:t>
                </a:r>
                <a:endParaRPr lang="en-US" altLang="ko-KR" sz="2000" b="1">
                  <a:solidFill>
                    <a:srgbClr val="FF0000"/>
                  </a:solidFill>
                  <a:latin typeface="바탕체" pitchFamily="17" charset="-127"/>
                  <a:ea typeface="바탕체" pitchFamily="17" charset="-127"/>
                </a:endParaRPr>
              </a:p>
              <a:p>
                <a:pPr algn="just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ko-KR" sz="2000" b="1">
                    <a:solidFill>
                      <a:srgbClr val="FF0000"/>
                    </a:solidFill>
                    <a:latin typeface="굴림" pitchFamily="50" charset="-127"/>
                  </a:rPr>
                  <a:t> strcmp(s, t)</a:t>
                </a:r>
                <a:endParaRPr lang="en-US" altLang="ko-KR" sz="2000" b="1">
                  <a:solidFill>
                    <a:srgbClr val="FF0000"/>
                  </a:solidFill>
                  <a:latin typeface="바탕체" pitchFamily="17" charset="-127"/>
                  <a:ea typeface="바탕체" pitchFamily="17" charset="-127"/>
                </a:endParaRPr>
              </a:p>
              <a:p>
                <a:pPr algn="just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ko-KR" sz="2000" b="1">
                    <a:solidFill>
                      <a:srgbClr val="FF0000"/>
                    </a:solidFill>
                    <a:latin typeface="굴림" pitchFamily="50" charset="-127"/>
                  </a:rPr>
                  <a:t> strlen(s)</a:t>
                </a:r>
                <a:endParaRPr lang="en-US" altLang="ko-KR" sz="2000" b="1">
                  <a:solidFill>
                    <a:srgbClr val="FF0000"/>
                  </a:solidFill>
                  <a:latin typeface="바탕체" pitchFamily="17" charset="-127"/>
                  <a:ea typeface="바탕체" pitchFamily="17" charset="-127"/>
                </a:endParaRPr>
              </a:p>
              <a:p>
                <a:pPr algn="just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ko-KR" sz="2000" b="1">
                    <a:solidFill>
                      <a:srgbClr val="0000FF"/>
                    </a:solidFill>
                    <a:latin typeface="굴림" pitchFamily="50" charset="-127"/>
                  </a:rPr>
                  <a:t> strrev(s)</a:t>
                </a:r>
                <a:endParaRPr lang="en-US" altLang="ko-KR" sz="2000" b="1">
                  <a:solidFill>
                    <a:srgbClr val="0000FF"/>
                  </a:solidFill>
                  <a:latin typeface="바탕체" pitchFamily="17" charset="-127"/>
                  <a:ea typeface="바탕체" pitchFamily="17" charset="-127"/>
                </a:endParaRPr>
              </a:p>
              <a:p>
                <a:pPr algn="just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ko-KR" sz="2000" b="1">
                    <a:solidFill>
                      <a:srgbClr val="0000FF"/>
                    </a:solidFill>
                    <a:latin typeface="굴림" pitchFamily="50" charset="-127"/>
                  </a:rPr>
                  <a:t> strchr(s, c)</a:t>
                </a:r>
                <a:endParaRPr lang="en-US" altLang="ko-KR" sz="2000" b="1">
                  <a:solidFill>
                    <a:srgbClr val="0000FF"/>
                  </a:solidFill>
                  <a:latin typeface="바탕체" pitchFamily="17" charset="-127"/>
                  <a:ea typeface="바탕체" pitchFamily="17" charset="-127"/>
                </a:endParaRPr>
              </a:p>
              <a:p>
                <a:pPr algn="just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ko-KR" sz="2000" b="1">
                    <a:solidFill>
                      <a:srgbClr val="0000FF"/>
                    </a:solidFill>
                    <a:latin typeface="굴림" pitchFamily="50" charset="-127"/>
                  </a:rPr>
                  <a:t> strrchr(s, c) </a:t>
                </a:r>
                <a:endParaRPr lang="en-US" altLang="ko-KR" sz="2000" b="1">
                  <a:solidFill>
                    <a:srgbClr val="0000FF"/>
                  </a:solidFill>
                  <a:latin typeface="바탕체" pitchFamily="17" charset="-127"/>
                  <a:ea typeface="바탕체" pitchFamily="17" charset="-127"/>
                </a:endParaRPr>
              </a:p>
              <a:p>
                <a:pPr algn="just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ko-KR" sz="2000" b="1">
                    <a:solidFill>
                      <a:srgbClr val="0000FF"/>
                    </a:solidFill>
                    <a:latin typeface="굴림" pitchFamily="50" charset="-127"/>
                  </a:rPr>
                  <a:t> strstr(s, t)</a:t>
                </a:r>
                <a:endParaRPr lang="en-US" altLang="ko-KR" sz="2000" b="1">
                  <a:solidFill>
                    <a:srgbClr val="0000FF"/>
                  </a:solidFill>
                  <a:latin typeface="바탕체" pitchFamily="17" charset="-127"/>
                  <a:ea typeface="바탕체" pitchFamily="17" charset="-127"/>
                </a:endParaRPr>
              </a:p>
              <a:p>
                <a:pPr algn="just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ko-KR" sz="2000" b="1">
                    <a:solidFill>
                      <a:srgbClr val="0000FF"/>
                    </a:solidFill>
                    <a:latin typeface="굴림" pitchFamily="50" charset="-127"/>
                  </a:rPr>
                  <a:t> strdup(s) </a:t>
                </a:r>
                <a:endParaRPr lang="en-US" altLang="ko-KR"/>
              </a:p>
            </p:txBody>
          </p:sp>
        </p:grp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2056" y="1040"/>
              <a:ext cx="2908" cy="2632"/>
              <a:chOff x="2932" y="1112"/>
              <a:chExt cx="2588" cy="2632"/>
            </a:xfrm>
          </p:grpSpPr>
          <p:sp>
            <p:nvSpPr>
              <p:cNvPr id="8" name="Rectangle 10" descr="오크"/>
              <p:cNvSpPr>
                <a:spLocks noChangeArrowheads="1"/>
              </p:cNvSpPr>
              <p:nvPr/>
            </p:nvSpPr>
            <p:spPr bwMode="auto">
              <a:xfrm>
                <a:off x="2936" y="1112"/>
                <a:ext cx="2584" cy="312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sz="14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sz="14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sz="14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sz="14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r>
                  <a:rPr lang="en-US" altLang="ko-KR" sz="2000" b="1">
                    <a:latin typeface="굴림" pitchFamily="50" charset="-127"/>
                  </a:rPr>
                  <a:t>Remarks</a:t>
                </a:r>
              </a:p>
            </p:txBody>
          </p:sp>
          <p:sp>
            <p:nvSpPr>
              <p:cNvPr id="9" name="Rectangle 11"/>
              <p:cNvSpPr>
                <a:spLocks noChangeArrowheads="1"/>
              </p:cNvSpPr>
              <p:nvPr/>
            </p:nvSpPr>
            <p:spPr bwMode="auto">
              <a:xfrm>
                <a:off x="2932" y="1380"/>
                <a:ext cx="2588" cy="2364"/>
              </a:xfrm>
              <a:prstGeom prst="rect">
                <a:avLst/>
              </a:prstGeom>
              <a:solidFill>
                <a:srgbClr val="FBFBFF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sz="14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sz="14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sz="14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sz="14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pPr algn="just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ko-KR" sz="2000" b="1">
                    <a:solidFill>
                      <a:srgbClr val="0000FF"/>
                    </a:solidFill>
                    <a:latin typeface="굴림" pitchFamily="50" charset="-127"/>
                  </a:rPr>
                  <a:t>string copy (s </a:t>
                </a:r>
                <a:r>
                  <a:rPr lang="en-US" altLang="ko-KR" sz="2000" b="1">
                    <a:solidFill>
                      <a:srgbClr val="0000FF"/>
                    </a:solidFill>
                    <a:latin typeface="굴림" pitchFamily="50" charset="-127"/>
                    <a:sym typeface="Wingdings" pitchFamily="2" charset="2"/>
                  </a:rPr>
                  <a:t></a:t>
                </a:r>
                <a:r>
                  <a:rPr lang="en-US" altLang="ko-KR" sz="2000" b="1">
                    <a:solidFill>
                      <a:srgbClr val="0000FF"/>
                    </a:solidFill>
                    <a:latin typeface="굴림" pitchFamily="50" charset="-127"/>
                  </a:rPr>
                  <a:t> t)</a:t>
                </a:r>
              </a:p>
              <a:p>
                <a:pPr algn="just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ko-KR" sz="2000" b="1">
                    <a:solidFill>
                      <a:srgbClr val="0000FF"/>
                    </a:solidFill>
                    <a:latin typeface="굴림" pitchFamily="50" charset="-127"/>
                  </a:rPr>
                  <a:t>copy n chars from t to s</a:t>
                </a:r>
              </a:p>
              <a:p>
                <a:pPr algn="just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ko-KR" sz="2000" b="1">
                    <a:solidFill>
                      <a:srgbClr val="0000FF"/>
                    </a:solidFill>
                    <a:latin typeface="굴림" pitchFamily="50" charset="-127"/>
                  </a:rPr>
                  <a:t>string concatenation (s </a:t>
                </a:r>
                <a:r>
                  <a:rPr lang="en-US" altLang="ko-KR" sz="2000" b="1">
                    <a:solidFill>
                      <a:srgbClr val="0000FF"/>
                    </a:solidFill>
                    <a:latin typeface="굴림" pitchFamily="50" charset="-127"/>
                    <a:sym typeface="Wingdings" pitchFamily="2" charset="2"/>
                  </a:rPr>
                  <a:t></a:t>
                </a:r>
                <a:r>
                  <a:rPr lang="en-US" altLang="ko-KR" sz="2000" b="1">
                    <a:solidFill>
                      <a:srgbClr val="0000FF"/>
                    </a:solidFill>
                    <a:latin typeface="굴림" pitchFamily="50" charset="-127"/>
                  </a:rPr>
                  <a:t> s + t)</a:t>
                </a:r>
              </a:p>
              <a:p>
                <a:pPr algn="just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ko-KR" sz="2000" b="1">
                    <a:solidFill>
                      <a:srgbClr val="0000FF"/>
                    </a:solidFill>
                    <a:latin typeface="굴림" pitchFamily="50" charset="-127"/>
                  </a:rPr>
                  <a:t>string compare (s - t</a:t>
                </a:r>
                <a:r>
                  <a:rPr lang="en-US" altLang="ko-KR" sz="2000" b="1">
                    <a:solidFill>
                      <a:srgbClr val="0000FF"/>
                    </a:solidFill>
                    <a:latin typeface="Times New Roman" pitchFamily="18" charset="0"/>
                  </a:rPr>
                  <a:t> </a:t>
                </a:r>
                <a:r>
                  <a:rPr lang="en-US" altLang="ko-KR" sz="2000" b="1">
                    <a:solidFill>
                      <a:srgbClr val="0000FF"/>
                    </a:solidFill>
                    <a:latin typeface="굴림" pitchFamily="50" charset="-127"/>
                  </a:rPr>
                  <a:t>)</a:t>
                </a:r>
              </a:p>
              <a:p>
                <a:pPr algn="just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ko-KR" sz="2000" b="1">
                    <a:solidFill>
                      <a:srgbClr val="0000FF"/>
                    </a:solidFill>
                    <a:latin typeface="굴림" pitchFamily="50" charset="-127"/>
                  </a:rPr>
                  <a:t>string length</a:t>
                </a:r>
                <a:r>
                  <a:rPr lang="en-US" altLang="ko-KR" sz="2000" b="1">
                    <a:solidFill>
                      <a:srgbClr val="0000FF"/>
                    </a:solidFill>
                    <a:latin typeface="Times New Roman" pitchFamily="18" charset="0"/>
                  </a:rPr>
                  <a:t> </a:t>
                </a:r>
                <a:endParaRPr lang="en-US" altLang="ko-KR" sz="2000" b="1">
                  <a:solidFill>
                    <a:srgbClr val="0000FF"/>
                  </a:solidFill>
                  <a:latin typeface="굴림" pitchFamily="50" charset="-127"/>
                </a:endParaRPr>
              </a:p>
              <a:p>
                <a:pPr algn="just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ko-KR" sz="2000" b="1">
                    <a:solidFill>
                      <a:srgbClr val="0000FF"/>
                    </a:solidFill>
                    <a:latin typeface="굴림" pitchFamily="50" charset="-127"/>
                  </a:rPr>
                  <a:t>string reverse</a:t>
                </a:r>
              </a:p>
              <a:p>
                <a:pPr algn="just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ko-KR" sz="2000" b="1">
                    <a:solidFill>
                      <a:srgbClr val="0000FF"/>
                    </a:solidFill>
                    <a:latin typeface="굴림" pitchFamily="50" charset="-127"/>
                  </a:rPr>
                  <a:t>where first char c is in s or NULL</a:t>
                </a:r>
              </a:p>
              <a:p>
                <a:pPr algn="just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ko-KR" sz="2000" b="1">
                    <a:solidFill>
                      <a:srgbClr val="0000FF"/>
                    </a:solidFill>
                    <a:latin typeface="굴림" pitchFamily="50" charset="-127"/>
                  </a:rPr>
                  <a:t>where last char c is in s or NULL</a:t>
                </a:r>
              </a:p>
              <a:p>
                <a:pPr algn="just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ko-KR" sz="2000" b="1">
                    <a:solidFill>
                      <a:srgbClr val="0000FF"/>
                    </a:solidFill>
                    <a:latin typeface="굴림" pitchFamily="50" charset="-127"/>
                  </a:rPr>
                  <a:t>where first string t is in s or NULL</a:t>
                </a:r>
              </a:p>
              <a:p>
                <a:pPr algn="just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ko-KR" sz="2000" b="1">
                    <a:solidFill>
                      <a:srgbClr val="0000FF"/>
                    </a:solidFill>
                    <a:latin typeface="굴림" pitchFamily="50" charset="-127"/>
                  </a:rPr>
                  <a:t>string duplication</a:t>
                </a:r>
                <a:endParaRPr lang="en-US" altLang="ko-K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040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string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5141869" cy="537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678" y="1636601"/>
            <a:ext cx="41624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26482" y="404664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strcpy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 복사 함수</a:t>
            </a:r>
            <a:endParaRPr lang="en-US" altLang="ko-KR" dirty="0" smtClean="0"/>
          </a:p>
          <a:p>
            <a:r>
              <a:rPr lang="en-US" altLang="ko-KR" dirty="0" err="1"/>
              <a:t>s</a:t>
            </a:r>
            <a:r>
              <a:rPr lang="en-US" altLang="ko-KR" dirty="0" err="1" smtClean="0"/>
              <a:t>trcmp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문자열 비교 함수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string.h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를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추가해야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2564904"/>
            <a:ext cx="2110866" cy="267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19672" y="3356992"/>
            <a:ext cx="2110866" cy="267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7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char * strcpy(char * dst, char * src)</a:t>
            </a:r>
          </a:p>
          <a:p>
            <a:pPr lvl="1"/>
            <a:r>
              <a:rPr lang="en-US" altLang="ko-KR" sz="2000" smtClean="0"/>
              <a:t>dst : </a:t>
            </a:r>
            <a:r>
              <a:rPr lang="ko-KR" altLang="en-US" sz="2000" smtClean="0"/>
              <a:t>복사된 문자열이 들어갈 위치</a:t>
            </a:r>
            <a:r>
              <a:rPr lang="en-US" altLang="ko-KR" sz="2000" smtClean="0"/>
              <a:t>(</a:t>
            </a:r>
            <a:r>
              <a:rPr lang="ko-KR" altLang="en-US" sz="2000" smtClean="0"/>
              <a:t>주소</a:t>
            </a:r>
            <a:r>
              <a:rPr lang="en-US" altLang="ko-KR" sz="2000" smtClean="0"/>
              <a:t>)</a:t>
            </a:r>
          </a:p>
          <a:p>
            <a:pPr lvl="1"/>
            <a:r>
              <a:rPr lang="en-US" altLang="ko-KR" sz="2000" smtClean="0"/>
              <a:t>src : </a:t>
            </a:r>
            <a:r>
              <a:rPr lang="ko-KR" altLang="en-US" sz="2000" smtClean="0"/>
              <a:t>복사할 문자열이 들어있는 주소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return : dst</a:t>
            </a:r>
            <a:r>
              <a:rPr lang="ko-KR" altLang="en-US" sz="2000" smtClean="0"/>
              <a:t>의 주소를 반환</a:t>
            </a:r>
            <a:endParaRPr lang="ko-KR" altLang="en-US" sz="2000"/>
          </a:p>
        </p:txBody>
      </p:sp>
      <p:grpSp>
        <p:nvGrpSpPr>
          <p:cNvPr id="20" name="그룹 19"/>
          <p:cNvGrpSpPr/>
          <p:nvPr/>
        </p:nvGrpSpPr>
        <p:grpSpPr>
          <a:xfrm>
            <a:off x="1556717" y="3562264"/>
            <a:ext cx="4031530" cy="576064"/>
            <a:chOff x="1835696" y="3958951"/>
            <a:chExt cx="4031530" cy="576064"/>
          </a:xfrm>
        </p:grpSpPr>
        <p:grpSp>
          <p:nvGrpSpPr>
            <p:cNvPr id="5" name="그룹 4"/>
            <p:cNvGrpSpPr/>
            <p:nvPr/>
          </p:nvGrpSpPr>
          <p:grpSpPr>
            <a:xfrm>
              <a:off x="1835696" y="3958951"/>
              <a:ext cx="2880320" cy="576064"/>
              <a:chOff x="1835696" y="3958951"/>
              <a:chExt cx="2880320" cy="576064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835696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?</a:t>
                </a:r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411760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?</a:t>
                </a:r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2987824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?</a:t>
                </a:r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563888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?</a:t>
                </a:r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4139952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.....</a:t>
                </a:r>
                <a:endParaRPr lang="ko-KR" altLang="en-US"/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4715098" y="3958951"/>
              <a:ext cx="57606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?</a:t>
              </a: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291162" y="3958951"/>
              <a:ext cx="57606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?</a:t>
              </a: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555799" y="4328283"/>
            <a:ext cx="3457302" cy="576064"/>
            <a:chOff x="1834778" y="4797152"/>
            <a:chExt cx="3457302" cy="576064"/>
          </a:xfrm>
        </p:grpSpPr>
        <p:grpSp>
          <p:nvGrpSpPr>
            <p:cNvPr id="11" name="그룹 10"/>
            <p:cNvGrpSpPr/>
            <p:nvPr/>
          </p:nvGrpSpPr>
          <p:grpSpPr>
            <a:xfrm>
              <a:off x="1834778" y="4797152"/>
              <a:ext cx="2880320" cy="576064"/>
              <a:chOff x="1835696" y="3958951"/>
              <a:chExt cx="2880320" cy="576064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1835696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H</a:t>
                </a:r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411760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e</a:t>
                </a:r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987824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l</a:t>
                </a:r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563888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l</a:t>
                </a:r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139952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o</a:t>
                </a:r>
                <a:endParaRPr lang="ko-KR" altLang="en-US"/>
              </a:p>
            </p:txBody>
          </p:sp>
        </p:grpSp>
        <p:sp>
          <p:nvSpPr>
            <p:cNvPr id="19" name="직사각형 18"/>
            <p:cNvSpPr/>
            <p:nvPr/>
          </p:nvSpPr>
          <p:spPr>
            <a:xfrm>
              <a:off x="4716016" y="4797152"/>
              <a:ext cx="57606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\0</a:t>
              </a:r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092003" y="5764266"/>
            <a:ext cx="4031530" cy="576064"/>
            <a:chOff x="1835696" y="3958951"/>
            <a:chExt cx="4031530" cy="576064"/>
          </a:xfrm>
        </p:grpSpPr>
        <p:grpSp>
          <p:nvGrpSpPr>
            <p:cNvPr id="23" name="그룹 22"/>
            <p:cNvGrpSpPr/>
            <p:nvPr/>
          </p:nvGrpSpPr>
          <p:grpSpPr>
            <a:xfrm>
              <a:off x="1835696" y="3958951"/>
              <a:ext cx="2880320" cy="576064"/>
              <a:chOff x="1835696" y="3958951"/>
              <a:chExt cx="2880320" cy="576064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1835696" y="3958951"/>
                <a:ext cx="576064" cy="57606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H</a:t>
                </a:r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2411760" y="3958951"/>
                <a:ext cx="576064" cy="57606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e</a:t>
                </a:r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987824" y="3958951"/>
                <a:ext cx="576064" cy="57606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l</a:t>
                </a:r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3563888" y="3958951"/>
                <a:ext cx="576064" cy="57606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l</a:t>
                </a:r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139952" y="3958951"/>
                <a:ext cx="576064" cy="57606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o</a:t>
                </a:r>
                <a:endParaRPr lang="ko-KR" altLang="en-US"/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4715098" y="3958951"/>
              <a:ext cx="576064" cy="57606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\0</a:t>
              </a:r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91162" y="3958951"/>
              <a:ext cx="57606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?</a:t>
              </a:r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47366" y="366563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dst</a:t>
            </a: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47366" y="4431649"/>
            <a:ext cx="50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src</a:t>
            </a:r>
            <a:endParaRPr lang="ko-KR" altLang="en-US"/>
          </a:p>
        </p:txBody>
      </p:sp>
      <p:cxnSp>
        <p:nvCxnSpPr>
          <p:cNvPr id="36" name="직선 화살표 연결선 35"/>
          <p:cNvCxnSpPr>
            <a:stCxn id="32" idx="3"/>
            <a:endCxn id="4" idx="1"/>
          </p:cNvCxnSpPr>
          <p:nvPr/>
        </p:nvCxnSpPr>
        <p:spPr>
          <a:xfrm>
            <a:off x="851422" y="3850296"/>
            <a:ext cx="7052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5" idx="3"/>
            <a:endCxn id="12" idx="1"/>
          </p:cNvCxnSpPr>
          <p:nvPr/>
        </p:nvCxnSpPr>
        <p:spPr>
          <a:xfrm>
            <a:off x="850504" y="4616315"/>
            <a:ext cx="7052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557177" y="5125834"/>
            <a:ext cx="301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strcpy(arr, “Hello”); </a:t>
            </a:r>
            <a:r>
              <a:rPr lang="ko-KR" altLang="en-US" smtClean="0">
                <a:solidFill>
                  <a:srgbClr val="FF0000"/>
                </a:solidFill>
              </a:rPr>
              <a:t>호출 후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113214" y="5764266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......</a:t>
            </a:r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457" y="1955193"/>
            <a:ext cx="2880320" cy="3701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1051743" y="34809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arr</a:t>
            </a: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86570" y="58676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arr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7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char * strcat(char * dst, char * src)</a:t>
            </a:r>
          </a:p>
          <a:p>
            <a:pPr lvl="1"/>
            <a:r>
              <a:rPr lang="en-US" altLang="ko-KR" sz="2000" smtClean="0"/>
              <a:t>dst : src</a:t>
            </a:r>
            <a:r>
              <a:rPr lang="ko-KR" altLang="en-US" sz="2000" smtClean="0"/>
              <a:t>를 붙일 문자열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src : dst </a:t>
            </a:r>
            <a:r>
              <a:rPr lang="ko-KR" altLang="en-US" sz="2000" smtClean="0"/>
              <a:t>뒤에 붙여질 문자열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return : dst</a:t>
            </a:r>
            <a:r>
              <a:rPr lang="ko-KR" altLang="en-US" sz="2000" smtClean="0"/>
              <a:t>의 주소를 반환</a:t>
            </a:r>
            <a:endParaRPr lang="ko-KR" altLang="en-US" sz="2000"/>
          </a:p>
        </p:txBody>
      </p:sp>
      <p:grpSp>
        <p:nvGrpSpPr>
          <p:cNvPr id="20" name="그룹 19"/>
          <p:cNvGrpSpPr/>
          <p:nvPr/>
        </p:nvGrpSpPr>
        <p:grpSpPr>
          <a:xfrm>
            <a:off x="1556717" y="3562264"/>
            <a:ext cx="4031530" cy="576064"/>
            <a:chOff x="1835696" y="3958951"/>
            <a:chExt cx="4031530" cy="576064"/>
          </a:xfrm>
        </p:grpSpPr>
        <p:grpSp>
          <p:nvGrpSpPr>
            <p:cNvPr id="5" name="그룹 4"/>
            <p:cNvGrpSpPr/>
            <p:nvPr/>
          </p:nvGrpSpPr>
          <p:grpSpPr>
            <a:xfrm>
              <a:off x="1835696" y="3958951"/>
              <a:ext cx="2880320" cy="576064"/>
              <a:chOff x="1835696" y="3958951"/>
              <a:chExt cx="2880320" cy="576064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835696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H</a:t>
                </a:r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411760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e</a:t>
                </a:r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2987824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l</a:t>
                </a:r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563888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l</a:t>
                </a:r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4139952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o</a:t>
                </a:r>
                <a:endParaRPr lang="ko-KR" altLang="en-US"/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4715098" y="3958951"/>
              <a:ext cx="57606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\0</a:t>
              </a: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291162" y="3958951"/>
              <a:ext cx="57606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....</a:t>
              </a: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555799" y="4328283"/>
            <a:ext cx="3457302" cy="576064"/>
            <a:chOff x="1834778" y="4797152"/>
            <a:chExt cx="3457302" cy="576064"/>
          </a:xfrm>
        </p:grpSpPr>
        <p:grpSp>
          <p:nvGrpSpPr>
            <p:cNvPr id="11" name="그룹 10"/>
            <p:cNvGrpSpPr/>
            <p:nvPr/>
          </p:nvGrpSpPr>
          <p:grpSpPr>
            <a:xfrm>
              <a:off x="1834778" y="4797152"/>
              <a:ext cx="2880320" cy="576064"/>
              <a:chOff x="1835696" y="3958951"/>
              <a:chExt cx="2880320" cy="576064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1835696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W</a:t>
                </a:r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411760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o</a:t>
                </a:r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987824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r</a:t>
                </a:r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563888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l</a:t>
                </a:r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139952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d</a:t>
                </a:r>
                <a:endParaRPr lang="ko-KR" altLang="en-US"/>
              </a:p>
            </p:txBody>
          </p:sp>
        </p:grpSp>
        <p:sp>
          <p:nvSpPr>
            <p:cNvPr id="19" name="직사각형 18"/>
            <p:cNvSpPr/>
            <p:nvPr/>
          </p:nvSpPr>
          <p:spPr>
            <a:xfrm>
              <a:off x="4716016" y="4797152"/>
              <a:ext cx="57606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\0</a:t>
              </a:r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47366" y="366563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dst</a:t>
            </a: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47366" y="4431649"/>
            <a:ext cx="50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src</a:t>
            </a:r>
            <a:endParaRPr lang="ko-KR" altLang="en-US"/>
          </a:p>
        </p:txBody>
      </p:sp>
      <p:cxnSp>
        <p:nvCxnSpPr>
          <p:cNvPr id="36" name="직선 화살표 연결선 35"/>
          <p:cNvCxnSpPr>
            <a:stCxn id="32" idx="3"/>
            <a:endCxn id="4" idx="1"/>
          </p:cNvCxnSpPr>
          <p:nvPr/>
        </p:nvCxnSpPr>
        <p:spPr>
          <a:xfrm>
            <a:off x="851422" y="3850296"/>
            <a:ext cx="7052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5" idx="3"/>
            <a:endCxn id="12" idx="1"/>
          </p:cNvCxnSpPr>
          <p:nvPr/>
        </p:nvCxnSpPr>
        <p:spPr>
          <a:xfrm>
            <a:off x="850504" y="4616315"/>
            <a:ext cx="7052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557176" y="5125834"/>
            <a:ext cx="345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strcat(arr, “World”); </a:t>
            </a:r>
            <a:r>
              <a:rPr lang="ko-KR" altLang="en-US" smtClean="0">
                <a:solidFill>
                  <a:srgbClr val="FF0000"/>
                </a:solidFill>
              </a:rPr>
              <a:t>호출 후</a:t>
            </a:r>
            <a:endParaRPr lang="ko-KR" altLang="en-US">
              <a:solidFill>
                <a:srgbClr val="FF0000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900051" y="5660900"/>
            <a:ext cx="7486996" cy="576064"/>
            <a:chOff x="1557176" y="5660900"/>
            <a:chExt cx="7486996" cy="576064"/>
          </a:xfrm>
        </p:grpSpPr>
        <p:grpSp>
          <p:nvGrpSpPr>
            <p:cNvPr id="22" name="그룹 21"/>
            <p:cNvGrpSpPr/>
            <p:nvPr/>
          </p:nvGrpSpPr>
          <p:grpSpPr>
            <a:xfrm>
              <a:off x="1557176" y="5660900"/>
              <a:ext cx="4031530" cy="576064"/>
              <a:chOff x="1835696" y="3958951"/>
              <a:chExt cx="4031530" cy="576064"/>
            </a:xfrm>
          </p:grpSpPr>
          <p:grpSp>
            <p:nvGrpSpPr>
              <p:cNvPr id="23" name="그룹 22"/>
              <p:cNvGrpSpPr/>
              <p:nvPr/>
            </p:nvGrpSpPr>
            <p:grpSpPr>
              <a:xfrm>
                <a:off x="1835696" y="3958951"/>
                <a:ext cx="2880320" cy="576064"/>
                <a:chOff x="1835696" y="3958951"/>
                <a:chExt cx="2880320" cy="576064"/>
              </a:xfrm>
            </p:grpSpPr>
            <p:sp>
              <p:nvSpPr>
                <p:cNvPr id="26" name="직사각형 25"/>
                <p:cNvSpPr/>
                <p:nvPr/>
              </p:nvSpPr>
              <p:spPr>
                <a:xfrm>
                  <a:off x="1835696" y="3958951"/>
                  <a:ext cx="576064" cy="576064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mtClean="0"/>
                    <a:t>H</a:t>
                  </a:r>
                  <a:endParaRPr lang="ko-KR" altLang="en-US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2411760" y="3958951"/>
                  <a:ext cx="576064" cy="576064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mtClean="0"/>
                    <a:t>e</a:t>
                  </a:r>
                  <a:endParaRPr lang="ko-KR" altLang="en-US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2987824" y="3958951"/>
                  <a:ext cx="576064" cy="576064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/>
                    <a:t>l</a:t>
                  </a:r>
                  <a:endParaRPr lang="ko-KR" altLang="en-US"/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3563888" y="3958951"/>
                  <a:ext cx="576064" cy="576064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mtClean="0"/>
                    <a:t>l</a:t>
                  </a:r>
                  <a:endParaRPr lang="ko-KR" altLang="en-US"/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4139952" y="3958951"/>
                  <a:ext cx="576064" cy="576064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mtClean="0"/>
                    <a:t>o</a:t>
                  </a:r>
                  <a:endParaRPr lang="ko-KR" altLang="en-US"/>
                </a:p>
              </p:txBody>
            </p:sp>
          </p:grpSp>
          <p:sp>
            <p:nvSpPr>
              <p:cNvPr id="24" name="직사각형 23"/>
              <p:cNvSpPr/>
              <p:nvPr/>
            </p:nvSpPr>
            <p:spPr>
              <a:xfrm>
                <a:off x="4715098" y="3958951"/>
                <a:ext cx="576064" cy="57606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W</a:t>
                </a:r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5291162" y="3958951"/>
                <a:ext cx="576064" cy="57606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o</a:t>
                </a:r>
                <a:endParaRPr lang="ko-KR" altLang="en-US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5588706" y="5660900"/>
              <a:ext cx="3455466" cy="576064"/>
              <a:chOff x="1835696" y="3958951"/>
              <a:chExt cx="3455466" cy="576064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1835696" y="3958951"/>
                <a:ext cx="2880320" cy="576064"/>
                <a:chOff x="1835696" y="3958951"/>
                <a:chExt cx="2880320" cy="576064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1835696" y="3958951"/>
                  <a:ext cx="576064" cy="576064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/>
                    <a:t>r</a:t>
                  </a:r>
                  <a:endParaRPr lang="ko-KR" altLang="en-US"/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2411760" y="3958951"/>
                  <a:ext cx="576064" cy="576064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/>
                    <a:t>l</a:t>
                  </a:r>
                  <a:endParaRPr lang="ko-KR" altLang="en-US"/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2987824" y="3958951"/>
                  <a:ext cx="576064" cy="576064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mtClean="0"/>
                    <a:t>d</a:t>
                  </a:r>
                  <a:endParaRPr lang="ko-KR" altLang="en-US"/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3563888" y="3958951"/>
                  <a:ext cx="576064" cy="576064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mtClean="0"/>
                    <a:t>\0</a:t>
                  </a:r>
                  <a:endParaRPr lang="ko-KR" altLang="en-US"/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4139952" y="3958951"/>
                  <a:ext cx="576064" cy="57606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/>
                    <a:t>?</a:t>
                  </a:r>
                  <a:endParaRPr lang="ko-KR" altLang="en-US"/>
                </a:p>
              </p:txBody>
            </p:sp>
          </p:grpSp>
          <p:sp>
            <p:nvSpPr>
              <p:cNvPr id="41" name="직사각형 40"/>
              <p:cNvSpPr/>
              <p:nvPr/>
            </p:nvSpPr>
            <p:spPr>
              <a:xfrm>
                <a:off x="4715098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.....</a:t>
                </a:r>
                <a:endParaRPr lang="ko-KR" altLang="en-US"/>
              </a:p>
            </p:txBody>
          </p:sp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915" y="1641032"/>
            <a:ext cx="3143834" cy="384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1053120" y="344869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arr</a:t>
            </a:r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95995" y="55796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arr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5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" r="-799"/>
          <a:stretch/>
        </p:blipFill>
        <p:spPr bwMode="auto">
          <a:xfrm>
            <a:off x="5940152" y="1700808"/>
            <a:ext cx="2898656" cy="515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288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400" smtClean="0"/>
              <a:t>int strcmp(char * str1, char * str2)</a:t>
            </a:r>
          </a:p>
          <a:p>
            <a:pPr lvl="1"/>
            <a:r>
              <a:rPr lang="en-US" altLang="ko-KR" sz="2000" smtClean="0"/>
              <a:t>str1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str2</a:t>
            </a:r>
            <a:r>
              <a:rPr lang="ko-KR" altLang="en-US" sz="2000" smtClean="0"/>
              <a:t>의 문자열이 같은 지 확인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return :</a:t>
            </a:r>
          </a:p>
          <a:p>
            <a:pPr lvl="2"/>
            <a:r>
              <a:rPr lang="en-US" altLang="ko-KR" sz="1600" smtClean="0"/>
              <a:t>0 : </a:t>
            </a:r>
            <a:r>
              <a:rPr lang="ko-KR" altLang="en-US" sz="1600" smtClean="0"/>
              <a:t>같음</a:t>
            </a:r>
            <a:endParaRPr lang="en-US" altLang="ko-KR" sz="1600" smtClean="0"/>
          </a:p>
          <a:p>
            <a:pPr lvl="2"/>
            <a:r>
              <a:rPr lang="en-US" altLang="ko-KR" sz="1600" smtClean="0"/>
              <a:t>1 : str1</a:t>
            </a:r>
            <a:r>
              <a:rPr lang="ko-KR" altLang="en-US" sz="1600"/>
              <a:t> </a:t>
            </a:r>
            <a:r>
              <a:rPr lang="en-US" altLang="ko-KR" sz="1600" smtClean="0"/>
              <a:t>&gt; str2(str1</a:t>
            </a:r>
            <a:r>
              <a:rPr lang="ko-KR" altLang="en-US" sz="1600" smtClean="0"/>
              <a:t>이 오름차순 정렬시 뒤에 있음</a:t>
            </a:r>
            <a:r>
              <a:rPr lang="en-US" altLang="ko-KR" sz="1600" smtClean="0"/>
              <a:t>)</a:t>
            </a:r>
          </a:p>
          <a:p>
            <a:pPr lvl="2"/>
            <a:r>
              <a:rPr lang="en-US" altLang="ko-KR" sz="1600" smtClean="0"/>
              <a:t>-1 : str1 &lt; str2(str1</a:t>
            </a:r>
            <a:r>
              <a:rPr lang="ko-KR" altLang="en-US" sz="1600" smtClean="0"/>
              <a:t>이 오름차순 정렬시 앞에 있음</a:t>
            </a:r>
            <a:r>
              <a:rPr lang="en-US" altLang="ko-KR" sz="1600" smtClean="0"/>
              <a:t>)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1476574" y="4190138"/>
            <a:ext cx="4031530" cy="576064"/>
            <a:chOff x="1835696" y="3958951"/>
            <a:chExt cx="4031530" cy="576064"/>
          </a:xfrm>
        </p:grpSpPr>
        <p:grpSp>
          <p:nvGrpSpPr>
            <p:cNvPr id="41" name="그룹 40"/>
            <p:cNvGrpSpPr/>
            <p:nvPr/>
          </p:nvGrpSpPr>
          <p:grpSpPr>
            <a:xfrm>
              <a:off x="1835696" y="3958951"/>
              <a:ext cx="2880320" cy="576064"/>
              <a:chOff x="1835696" y="3958951"/>
              <a:chExt cx="2880320" cy="576064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1835696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H</a:t>
                </a:r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2411760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e</a:t>
                </a:r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2987824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l</a:t>
                </a:r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563888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l</a:t>
                </a:r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139952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o</a:t>
                </a:r>
                <a:endParaRPr lang="ko-KR" altLang="en-US"/>
              </a:p>
            </p:txBody>
          </p:sp>
        </p:grpSp>
        <p:sp>
          <p:nvSpPr>
            <p:cNvPr id="42" name="직사각형 41"/>
            <p:cNvSpPr/>
            <p:nvPr/>
          </p:nvSpPr>
          <p:spPr>
            <a:xfrm>
              <a:off x="4715098" y="3958951"/>
              <a:ext cx="57606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\0</a:t>
              </a:r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291162" y="3958951"/>
              <a:ext cx="57606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?</a:t>
              </a:r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475656" y="4956157"/>
            <a:ext cx="3457302" cy="576064"/>
            <a:chOff x="1834778" y="4797152"/>
            <a:chExt cx="3457302" cy="576064"/>
          </a:xfrm>
        </p:grpSpPr>
        <p:grpSp>
          <p:nvGrpSpPr>
            <p:cNvPr id="52" name="그룹 51"/>
            <p:cNvGrpSpPr/>
            <p:nvPr/>
          </p:nvGrpSpPr>
          <p:grpSpPr>
            <a:xfrm>
              <a:off x="1834778" y="4797152"/>
              <a:ext cx="2880320" cy="576064"/>
              <a:chOff x="1835696" y="3958951"/>
              <a:chExt cx="2880320" cy="576064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1835696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H</a:t>
                </a:r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2411760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e</a:t>
                </a:r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2987824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l</a:t>
                </a:r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3563888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l</a:t>
                </a:r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4139952" y="3958951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o</a:t>
                </a:r>
                <a:endParaRPr lang="ko-KR" altLang="en-US"/>
              </a:p>
            </p:txBody>
          </p:sp>
        </p:grpSp>
        <p:sp>
          <p:nvSpPr>
            <p:cNvPr id="53" name="직사각형 52"/>
            <p:cNvSpPr/>
            <p:nvPr/>
          </p:nvSpPr>
          <p:spPr>
            <a:xfrm>
              <a:off x="4716016" y="4797152"/>
              <a:ext cx="57606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\0</a:t>
              </a:r>
              <a:endParaRPr lang="ko-KR" alt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67222" y="4293504"/>
            <a:ext cx="63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str1</a:t>
            </a:r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267223" y="5059523"/>
            <a:ext cx="63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str2</a:t>
            </a:r>
            <a:endParaRPr lang="ko-KR" altLang="en-US"/>
          </a:p>
        </p:txBody>
      </p:sp>
      <p:cxnSp>
        <p:nvCxnSpPr>
          <p:cNvPr id="61" name="직선 화살표 연결선 60"/>
          <p:cNvCxnSpPr>
            <a:stCxn id="59" idx="3"/>
            <a:endCxn id="46" idx="1"/>
          </p:cNvCxnSpPr>
          <p:nvPr/>
        </p:nvCxnSpPr>
        <p:spPr>
          <a:xfrm>
            <a:off x="899591" y="4478170"/>
            <a:ext cx="5769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60" idx="3"/>
            <a:endCxn id="54" idx="1"/>
          </p:cNvCxnSpPr>
          <p:nvPr/>
        </p:nvCxnSpPr>
        <p:spPr>
          <a:xfrm>
            <a:off x="899591" y="5244189"/>
            <a:ext cx="5760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72518" y="409473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arr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61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1338</Words>
  <Application>Microsoft Office PowerPoint</Application>
  <PresentationFormat>화면 슬라이드 쇼(4:3)</PresentationFormat>
  <Paragraphs>350</Paragraphs>
  <Slides>28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굴림</vt:lpstr>
      <vt:lpstr>맑은 고딕</vt:lpstr>
      <vt:lpstr>바탕체</vt:lpstr>
      <vt:lpstr>휴먼편지체</vt:lpstr>
      <vt:lpstr>Arial</vt:lpstr>
      <vt:lpstr>Maiandra GD</vt:lpstr>
      <vt:lpstr>Tahoma</vt:lpstr>
      <vt:lpstr>Times New Roman</vt:lpstr>
      <vt:lpstr>Wingdings</vt:lpstr>
      <vt:lpstr>Office 테마</vt:lpstr>
      <vt:lpstr>SCSC 방학 멘토링</vt:lpstr>
      <vt:lpstr>문자열</vt:lpstr>
      <vt:lpstr>문자열</vt:lpstr>
      <vt:lpstr>string</vt:lpstr>
      <vt:lpstr>문자열 함수</vt:lpstr>
      <vt:lpstr>string</vt:lpstr>
      <vt:lpstr>문자열 함수</vt:lpstr>
      <vt:lpstr>문자열 함수</vt:lpstr>
      <vt:lpstr>문자열 함수</vt:lpstr>
      <vt:lpstr>string</vt:lpstr>
      <vt:lpstr>문자열 함수</vt:lpstr>
      <vt:lpstr>문자열 함수</vt:lpstr>
      <vt:lpstr>string</vt:lpstr>
      <vt:lpstr>퀴즈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퀴즈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프로그래밍언어 실습</dc:title>
  <dc:creator>Microsoft Corporation</dc:creator>
  <cp:lastModifiedBy>MINGI JU</cp:lastModifiedBy>
  <cp:revision>43</cp:revision>
  <dcterms:created xsi:type="dcterms:W3CDTF">2006-10-05T04:04:58Z</dcterms:created>
  <dcterms:modified xsi:type="dcterms:W3CDTF">2022-12-26T11:06:06Z</dcterms:modified>
</cp:coreProperties>
</file>