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41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DF6D9-6A65-42F2-B259-8C854248DDF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A0F18-2992-4A46-9F9D-162955A04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5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 할당 후 메모리를 초과해서 사용할 경우가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이경우</a:t>
            </a:r>
            <a:r>
              <a:rPr lang="ko-KR" altLang="en-US" dirty="0" smtClean="0"/>
              <a:t> 실행이 </a:t>
            </a:r>
            <a:r>
              <a:rPr lang="ko-KR" altLang="en-US" dirty="0" err="1" smtClean="0"/>
              <a:t>될수도</a:t>
            </a:r>
            <a:r>
              <a:rPr lang="ko-KR" altLang="en-US" dirty="0" smtClean="0"/>
              <a:t> 있지만 이는 프로그램에 아주 위험한 상황이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예제에서는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2byte</a:t>
            </a:r>
            <a:r>
              <a:rPr lang="ko-KR" altLang="en-US" dirty="0" smtClean="0"/>
              <a:t>만큼 메모리를 할당했지만 이를 초과해서 더 많은 문자를 입력했다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결과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영역을 침범하게 되며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값을 입력하게 될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데이터에 영향을 주게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이처럼 동적 할당은 데이터를 보장해주는 크기를 의미하기도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5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동적할당은</a:t>
            </a:r>
            <a:r>
              <a:rPr lang="ko-KR" altLang="en-US" dirty="0" smtClean="0"/>
              <a:t> 구조체에 대해서도 동일하게 적용된다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ko-KR" dirty="0"/>
              <a:t>SCSC </a:t>
            </a:r>
            <a:r>
              <a:rPr lang="ko-KR" altLang="en-US" dirty="0"/>
              <a:t>방학 </a:t>
            </a:r>
            <a:r>
              <a:rPr lang="ko-KR" altLang="en-US" dirty="0" err="1"/>
              <a:t>멘토링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399031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877833" cy="530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085" y="1412776"/>
            <a:ext cx="3550315" cy="29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93" y="5013176"/>
            <a:ext cx="2406030" cy="111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5439408" cy="55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88" y="1789116"/>
            <a:ext cx="4113833" cy="218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67744" y="1960250"/>
            <a:ext cx="4968552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003366"/>
                </a:solidFill>
                <a:latin typeface="+mn-ea"/>
              </a:rPr>
              <a:t>실행할 프로그램의 코드가 저장되는 메모리 공간</a:t>
            </a:r>
            <a:r>
              <a:rPr lang="en-US" altLang="ko-KR" sz="1300" b="1" dirty="0" smtClean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ts val="1800"/>
              </a:lnSpc>
            </a:pPr>
            <a:r>
              <a:rPr lang="en-US" altLang="ko-KR" sz="1300" b="1" dirty="0" smtClean="0">
                <a:solidFill>
                  <a:srgbClr val="003366"/>
                </a:solidFill>
                <a:latin typeface="+mn-ea"/>
              </a:rPr>
              <a:t>CPU</a:t>
            </a:r>
            <a:r>
              <a:rPr lang="ko-KR" altLang="en-US" sz="1300" b="1" dirty="0" smtClean="0">
                <a:solidFill>
                  <a:srgbClr val="003366"/>
                </a:solidFill>
                <a:latin typeface="+mn-ea"/>
              </a:rPr>
              <a:t>는 코드 영역에 저장된 명령문을 하나씩 가져다가 실행</a:t>
            </a:r>
            <a:endParaRPr lang="ko-KR" altLang="en-US" sz="1300" b="1" dirty="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91258"/>
            <a:ext cx="1552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267744" y="2608322"/>
            <a:ext cx="6624736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7030A0"/>
                </a:solidFill>
                <a:latin typeface="+mn-ea"/>
              </a:rPr>
              <a:t>전역변수와 </a:t>
            </a:r>
            <a:r>
              <a:rPr lang="en-US" altLang="ko-KR" sz="1300" b="1" dirty="0" smtClean="0">
                <a:solidFill>
                  <a:srgbClr val="7030A0"/>
                </a:solidFill>
                <a:latin typeface="+mn-ea"/>
              </a:rPr>
              <a:t>static </a:t>
            </a:r>
            <a:r>
              <a:rPr lang="ko-KR" altLang="en-US" sz="1300" b="1" dirty="0" smtClean="0">
                <a:solidFill>
                  <a:srgbClr val="7030A0"/>
                </a:solidFill>
                <a:latin typeface="+mn-ea"/>
              </a:rPr>
              <a:t>변수가 할당되는 영역</a:t>
            </a:r>
            <a:r>
              <a:rPr lang="en-US" altLang="ko-KR" sz="1300" b="1" dirty="0" smtClean="0">
                <a:solidFill>
                  <a:srgbClr val="7030A0"/>
                </a:solidFill>
                <a:latin typeface="+mn-ea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7030A0"/>
                </a:solidFill>
                <a:latin typeface="+mn-ea"/>
              </a:rPr>
              <a:t>프로그램 시작과 동시에 할당되어 종료 시까지 남아있는 특징의 변수가 저장되는 영역 </a:t>
            </a:r>
            <a:endParaRPr lang="ko-KR" altLang="en-US" sz="13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4624546"/>
            <a:ext cx="4536504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7030A0"/>
                </a:solidFill>
                <a:latin typeface="+mn-ea"/>
              </a:rPr>
              <a:t>지역변수와 매개변수가 할당되는 영역</a:t>
            </a:r>
            <a:endParaRPr lang="en-US" altLang="ko-KR" sz="1300" b="1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7030A0"/>
                </a:solidFill>
                <a:latin typeface="+mn-ea"/>
              </a:rPr>
              <a:t>함수를 빠져나가면 소멸되는 변수를 저장하는 영역 </a:t>
            </a:r>
            <a:endParaRPr lang="ko-KR" altLang="en-US" sz="13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3468633"/>
            <a:ext cx="626469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003366"/>
                </a:solidFill>
                <a:latin typeface="+mn-ea"/>
              </a:rPr>
              <a:t>프로그래머가 원하는 시점에 메모리 공간에 할당 및 소멸을 하기 위한 영역</a:t>
            </a:r>
            <a:endParaRPr lang="ko-KR" altLang="en-US" sz="1300" b="1" dirty="0">
              <a:solidFill>
                <a:srgbClr val="0033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8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Dynamic </a:t>
            </a:r>
            <a:r>
              <a:rPr lang="en-US" altLang="ko-KR" dirty="0" smtClean="0"/>
              <a:t>allocation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35623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411760" y="2665940"/>
            <a:ext cx="1800200" cy="403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무엇을 반환하는가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15816" y="3212976"/>
            <a:ext cx="594015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변수 </a:t>
            </a: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ReadUserName </a:t>
            </a: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함수호출 시 할당이 되어야 하고</a:t>
            </a: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, ReadUserName </a:t>
            </a: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함수가 반환을 하더라도 계속해서 존재해야 한다</a:t>
            </a: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그런데 전역변수도 지역변수도 이러한 유형에는 부합하지 않는다</a:t>
            </a: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775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633" y="1239732"/>
            <a:ext cx="3528392" cy="508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55776" y="2564904"/>
            <a:ext cx="50405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전역변수는 답이 될 수 없음을 보이는 예제 및 실행결과</a:t>
            </a:r>
            <a:endParaRPr lang="en-US" altLang="ko-KR" sz="17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1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6572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29000"/>
            <a:ext cx="55530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83568" y="3356992"/>
            <a:ext cx="5688632" cy="252028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 smtClean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7696" y="5157192"/>
            <a:ext cx="24847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malloc &amp; free </a:t>
            </a: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 호출의 </a:t>
            </a:r>
            <a:endParaRPr lang="en-US" altLang="ko-KR" sz="17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기본 모델</a:t>
            </a:r>
            <a:endParaRPr lang="en-US" altLang="ko-KR" sz="17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110" y="3933056"/>
            <a:ext cx="647510" cy="590016"/>
          </a:xfrm>
          <a:prstGeom prst="roundRect">
            <a:avLst>
              <a:gd name="adj" fmla="val 5996"/>
            </a:avLst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67744" y="3443514"/>
            <a:ext cx="32403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반환형이 </a:t>
            </a:r>
            <a:r>
              <a:rPr lang="en-US" altLang="ko-KR" sz="1700" dirty="0" smtClean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void</a:t>
            </a:r>
            <a:r>
              <a:rPr lang="ko-KR" altLang="en-US" sz="1700" dirty="0" smtClean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형 포인터임에 주목</a:t>
            </a:r>
            <a:r>
              <a:rPr lang="en-US" altLang="ko-KR" sz="1700" dirty="0" smtClean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rot="10800000" flipV="1">
            <a:off x="1835696" y="3659538"/>
            <a:ext cx="432048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4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84784"/>
            <a:ext cx="3744416" cy="13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ptr1 = malloc(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sizeof(int)</a:t>
            </a:r>
            <a:r>
              <a:rPr lang="en-US" altLang="ko-KR" sz="1600" dirty="0" smtClean="0">
                <a:latin typeface="+mn-ea"/>
              </a:rPr>
              <a:t>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ptr2 = malloc(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sizeof(double)</a:t>
            </a:r>
            <a:r>
              <a:rPr lang="en-US" altLang="ko-KR" sz="1600" dirty="0" smtClean="0">
                <a:latin typeface="+mn-ea"/>
              </a:rPr>
              <a:t>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ptr3 = malloc(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sizeof(int)*7</a:t>
            </a:r>
            <a:r>
              <a:rPr lang="en-US" altLang="ko-KR" sz="1600" dirty="0" smtClean="0">
                <a:latin typeface="+mn-ea"/>
              </a:rPr>
              <a:t>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ptr4 = malloc(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sizeof(double)*9</a:t>
            </a:r>
            <a:r>
              <a:rPr lang="en-US" altLang="ko-KR" sz="1600" dirty="0" smtClean="0">
                <a:latin typeface="+mn-ea"/>
              </a:rPr>
              <a:t>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1484784"/>
            <a:ext cx="2880320" cy="13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ptr1 = malloc(4);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ptr2 = malloc(8);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ptr3 = malloc(28);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 smtClean="0">
                <a:latin typeface="+mn-ea"/>
              </a:rPr>
              <a:t>void * ptr4 = malloc(72);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484784"/>
            <a:ext cx="3816424" cy="136815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 smtClean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08104" y="1484784"/>
            <a:ext cx="2880320" cy="136815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 smtClean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8" name="톱니 모양의 오른쪽 화살표 7"/>
          <p:cNvSpPr/>
          <p:nvPr/>
        </p:nvSpPr>
        <p:spPr>
          <a:xfrm>
            <a:off x="4716016" y="2060848"/>
            <a:ext cx="432048" cy="4320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2924944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malloc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함수의 일반적인 호출형태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8563" y="2924944"/>
            <a:ext cx="369990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sizeof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연산 이후 실질적인 </a:t>
            </a: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malloc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3429000"/>
            <a:ext cx="79928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malloc 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함수는 인자로 숫자만 하나 전달받을 뿐이니 할당하는 메모리의 용도를 알지 못한다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따라서 메모리의 포인터 형을 결정짓지 못한다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따라서 다음과 곁이 형 변환의 과정을 거쳐서 할당된 메모리의 주소 값을 저장해야 한다</a:t>
            </a:r>
            <a:r>
              <a:rPr lang="en-US" altLang="ko-KR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4653136"/>
            <a:ext cx="5112568" cy="143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600" dirty="0" smtClean="0">
                <a:latin typeface="+mn-ea"/>
              </a:rPr>
              <a:t>int * ptr1 = 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(int *)</a:t>
            </a:r>
            <a:r>
              <a:rPr lang="en-US" altLang="ko-KR" sz="1600" dirty="0" smtClean="0">
                <a:latin typeface="+mn-ea"/>
              </a:rPr>
              <a:t>malloc(sizeof(int));</a:t>
            </a:r>
          </a:p>
          <a:p>
            <a:pPr>
              <a:lnSpc>
                <a:spcPts val="2700"/>
              </a:lnSpc>
            </a:pPr>
            <a:r>
              <a:rPr lang="en-US" altLang="ko-KR" sz="1600" dirty="0" smtClean="0">
                <a:latin typeface="+mn-ea"/>
              </a:rPr>
              <a:t>double * ptr2 = 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(double *)</a:t>
            </a:r>
            <a:r>
              <a:rPr lang="en-US" altLang="ko-KR" sz="1600" dirty="0" smtClean="0">
                <a:latin typeface="+mn-ea"/>
              </a:rPr>
              <a:t>malloc(sizeof(double));</a:t>
            </a:r>
          </a:p>
          <a:p>
            <a:pPr>
              <a:lnSpc>
                <a:spcPts val="2700"/>
              </a:lnSpc>
            </a:pPr>
            <a:r>
              <a:rPr lang="en-US" altLang="ko-KR" sz="1600" dirty="0" smtClean="0">
                <a:latin typeface="+mn-ea"/>
              </a:rPr>
              <a:t>int * ptr3 = 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(int *)</a:t>
            </a:r>
            <a:r>
              <a:rPr lang="en-US" altLang="ko-KR" sz="1600" dirty="0" smtClean="0">
                <a:latin typeface="+mn-ea"/>
              </a:rPr>
              <a:t>malloc(sizeof(int)*7);</a:t>
            </a:r>
          </a:p>
          <a:p>
            <a:pPr>
              <a:lnSpc>
                <a:spcPts val="2700"/>
              </a:lnSpc>
            </a:pPr>
            <a:r>
              <a:rPr lang="en-US" altLang="ko-KR" sz="1600" dirty="0" smtClean="0">
                <a:latin typeface="+mn-ea"/>
              </a:rPr>
              <a:t>double * ptr4 = </a:t>
            </a:r>
            <a:r>
              <a:rPr lang="en-US" altLang="ko-KR" sz="1600" dirty="0" smtClean="0">
                <a:solidFill>
                  <a:srgbClr val="6600CC"/>
                </a:solidFill>
                <a:latin typeface="+mn-ea"/>
              </a:rPr>
              <a:t>(double *)</a:t>
            </a:r>
            <a:r>
              <a:rPr lang="en-US" altLang="ko-KR" sz="1600" dirty="0" smtClean="0">
                <a:latin typeface="+mn-ea"/>
              </a:rPr>
              <a:t>malloc(sizeof(double)*9);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4696678"/>
            <a:ext cx="5040560" cy="144016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 smtClean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0112" y="5416758"/>
            <a:ext cx="26642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malloc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함수의 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가장 모범적인 호출형태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3564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4667088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716015" y="429309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3429000"/>
            <a:ext cx="3312369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ko-KR" altLang="en-US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이렇듯 힙 영역으로의 접근은 포인터를 통해서만 이뤄진다</a:t>
            </a:r>
            <a:r>
              <a:rPr lang="en-US" altLang="ko-KR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5402244"/>
            <a:ext cx="8208912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5517232"/>
            <a:ext cx="8208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동적 할당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이라 하는 이유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>
              <a:lnSpc>
                <a:spcPts val="2300"/>
              </a:lnSpc>
            </a:pP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컴파일 시 할당에 필요한 메모리 공간이 계산되지 않고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,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 실행 시 할당에 필요한 메모리 공간이 계산되므로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!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456318"/>
            <a:ext cx="3435871" cy="127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004048" y="1412776"/>
            <a:ext cx="3672408" cy="136815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 smtClean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1400" dirty="0" smtClean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메모리 할당 실패 시 </a:t>
            </a:r>
            <a:r>
              <a:rPr lang="en-US" altLang="ko-KR" sz="1400" dirty="0" smtClean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malloc </a:t>
            </a:r>
            <a:r>
              <a:rPr lang="ko-KR" altLang="en-US" sz="1400" dirty="0" smtClean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함수는 </a:t>
            </a:r>
            <a:r>
              <a:rPr lang="en-US" altLang="ko-KR" sz="1400" dirty="0" smtClean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NULL</a:t>
            </a:r>
            <a:r>
              <a:rPr lang="ko-KR" altLang="en-US" sz="1400" dirty="0" smtClean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을 반환</a:t>
            </a:r>
            <a:endParaRPr lang="en-US" altLang="ko-KR" sz="1400" dirty="0" smtClean="0">
              <a:solidFill>
                <a:srgbClr val="8409FF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8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2708358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3875000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614286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5012614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1628800"/>
            <a:ext cx="7920880" cy="432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• free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함수를 호출하지 않으면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   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할당된 메모리 공간은 메모리라는 중요한 리소스를 계속 차지하게 된다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500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• free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함수를 호출하지 않으면 프로그램 종료 후에도 메모리를 차지하는가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   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프로그램이 종료되면 프로그램 실행 시 할당된 모든 자원이 반환된다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500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•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꼭 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free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함수를 호출해야 하는 이유는 무엇인가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   fopen 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함수와 쌍을 이루어 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fclose 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함수를 호출하는 것과 유사하다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•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예제에서 조차 늘 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free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함수를 호출하는 이유는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6600CC"/>
                </a:solidFill>
                <a:latin typeface="+mn-ea"/>
              </a:rPr>
              <a:t>습관을 들이기 위해서인가</a:t>
            </a:r>
            <a:r>
              <a:rPr lang="en-US" altLang="ko-KR" sz="1500" dirty="0" smtClean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   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맞다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! fopen, fclose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가 늘 쌍을 이루듯 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malloc, free</a:t>
            </a:r>
            <a:r>
              <a:rPr lang="ko-KR" altLang="en-US" sz="1500" dirty="0" smtClean="0">
                <a:solidFill>
                  <a:srgbClr val="003366"/>
                </a:solidFill>
                <a:latin typeface="+mn-ea"/>
              </a:rPr>
              <a:t>도 쌍을 이루게 하자</a:t>
            </a:r>
            <a:r>
              <a:rPr lang="en-US" altLang="ko-KR" sz="1500" dirty="0" smtClean="0">
                <a:solidFill>
                  <a:srgbClr val="003366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32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Dynamic allocation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49895"/>
            <a:ext cx="4392488" cy="163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514" y="1949895"/>
            <a:ext cx="3610836" cy="3262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83568" y="3678087"/>
            <a:ext cx="417646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ReadUserName </a:t>
            </a:r>
            <a:r>
              <a:rPr lang="ko-KR" altLang="en-US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함수가 호출될 때마다 새로운 메모리 공간이 할당이 되고 이 메모리 공간은 함수를 빠져나간 후에도 소멸되지 않는다</a:t>
            </a:r>
            <a:r>
              <a:rPr lang="en-US" altLang="ko-KR" sz="1600" dirty="0" smtClean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2381943"/>
            <a:ext cx="4104456" cy="360040"/>
          </a:xfrm>
          <a:prstGeom prst="roundRect">
            <a:avLst>
              <a:gd name="adj" fmla="val 5996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4254151"/>
            <a:ext cx="1368152" cy="504056"/>
          </a:xfrm>
          <a:prstGeom prst="roundRect">
            <a:avLst>
              <a:gd name="adj" fmla="val 5996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7944" y="2669975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할당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16216" y="4254151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160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소멸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365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502</Words>
  <Application>Microsoft Office PowerPoint</Application>
  <PresentationFormat>화면 슬라이드 쇼(4:3)</PresentationFormat>
  <Paragraphs>77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SCSC 방학 멘토링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</dc:title>
  <dc:creator>Microsoft Corporation</dc:creator>
  <cp:lastModifiedBy>Windows 사용자</cp:lastModifiedBy>
  <cp:revision>21</cp:revision>
  <dcterms:created xsi:type="dcterms:W3CDTF">2006-10-05T04:04:58Z</dcterms:created>
  <dcterms:modified xsi:type="dcterms:W3CDTF">2017-01-07T12:55:03Z</dcterms:modified>
</cp:coreProperties>
</file>