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5" r:id="rId6"/>
    <p:sldId id="260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591D-7C5B-4199-8C90-30D26A1C0AD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77B3F-91AD-4CC6-ADB5-9D8BB5CD6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9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7B3F-91AD-4CC6-ADB5-9D8BB5CD61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5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8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7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4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9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9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0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smtClean="0"/>
              <a:t>프로그램언어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Dynamic Allocation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97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32087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다음코드의 결과는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4499992" cy="428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" y="620688"/>
            <a:ext cx="2017039" cy="173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44824"/>
            <a:ext cx="4470497" cy="469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05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Linked List</a:t>
            </a:r>
            <a:endParaRPr lang="ko-KR" altLang="en-US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68619" y="5257328"/>
            <a:ext cx="7324725" cy="911225"/>
            <a:chOff x="662" y="3166"/>
            <a:chExt cx="4614" cy="57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60" y="3556"/>
              <a:ext cx="32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pitchFamily="2" charset="2"/>
                <a:buNone/>
              </a:pPr>
              <a:r>
                <a:rPr kumimoji="1" lang="en-US" altLang="ko-KR" dirty="0" smtClean="0">
                  <a:ea typeface="돋움" pitchFamily="50" charset="-127"/>
                </a:rPr>
                <a:t>1</a:t>
              </a:r>
              <a:endParaRPr kumimoji="1" lang="en-US" altLang="ko-KR" dirty="0">
                <a:ea typeface="돋움" pitchFamily="50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396" y="3556"/>
              <a:ext cx="13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64" y="3556"/>
              <a:ext cx="32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pitchFamily="2" charset="2"/>
                <a:buNone/>
              </a:pPr>
              <a:r>
                <a:rPr kumimoji="1" lang="en-US" altLang="ko-KR" dirty="0" smtClean="0">
                  <a:ea typeface="돋움" pitchFamily="50" charset="-127"/>
                </a:rPr>
                <a:t>2</a:t>
              </a:r>
              <a:endParaRPr kumimoji="1" lang="en-US" altLang="ko-KR" dirty="0">
                <a:ea typeface="돋움" pitchFamily="50" charset="-127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00" y="3556"/>
              <a:ext cx="13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364" y="3556"/>
              <a:ext cx="32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pitchFamily="2" charset="2"/>
                <a:buNone/>
              </a:pPr>
              <a:r>
                <a:rPr kumimoji="1" lang="en-US" altLang="ko-KR" dirty="0" smtClean="0">
                  <a:ea typeface="돋움" pitchFamily="50" charset="-127"/>
                </a:rPr>
                <a:t>3</a:t>
              </a:r>
              <a:endParaRPr kumimoji="1" lang="en-US" altLang="ko-KR" dirty="0">
                <a:ea typeface="돋움" pitchFamily="50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00" y="3556"/>
              <a:ext cx="136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516" y="3556"/>
              <a:ext cx="32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pitchFamily="2" charset="2"/>
                <a:buNone/>
              </a:pPr>
              <a:r>
                <a:rPr kumimoji="1" lang="en-US" altLang="ko-KR" dirty="0" smtClean="0">
                  <a:ea typeface="돋움" pitchFamily="50" charset="-127"/>
                </a:rPr>
                <a:t>4</a:t>
              </a:r>
              <a:endParaRPr kumimoji="1" lang="en-US" altLang="ko-KR" dirty="0">
                <a:ea typeface="돋움" pitchFamily="50" charset="-127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852" y="3556"/>
              <a:ext cx="4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pitchFamily="2" charset="2"/>
                <a:buNone/>
              </a:pPr>
              <a:r>
                <a:rPr kumimoji="1" lang="en-US" altLang="ko-KR">
                  <a:ea typeface="돋움" pitchFamily="50" charset="-127"/>
                </a:rPr>
                <a:t>NULL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62" y="3166"/>
              <a:ext cx="43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pitchFamily="2" charset="2"/>
                <a:buNone/>
              </a:pPr>
              <a:r>
                <a:rPr kumimoji="1" lang="en-US" altLang="ko-KR" dirty="0" smtClean="0">
                  <a:ea typeface="돋움" pitchFamily="50" charset="-127"/>
                </a:rPr>
                <a:t>head</a:t>
              </a:r>
              <a:endParaRPr kumimoji="1" lang="en-US" altLang="ko-KR" dirty="0">
                <a:ea typeface="돋움" pitchFamily="50" charset="-127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8" y="3408"/>
              <a:ext cx="289" cy="241"/>
            </a:xfrm>
            <a:custGeom>
              <a:avLst/>
              <a:gdLst>
                <a:gd name="T0" fmla="*/ 0 w 289"/>
                <a:gd name="T1" fmla="*/ 0 h 241"/>
                <a:gd name="T2" fmla="*/ 0 w 289"/>
                <a:gd name="T3" fmla="*/ 240 h 241"/>
                <a:gd name="T4" fmla="*/ 288 w 289"/>
                <a:gd name="T5" fmla="*/ 240 h 241"/>
                <a:gd name="T6" fmla="*/ 0 60000 65536"/>
                <a:gd name="T7" fmla="*/ 0 60000 65536"/>
                <a:gd name="T8" fmla="*/ 0 60000 65536"/>
                <a:gd name="T9" fmla="*/ 0 w 289"/>
                <a:gd name="T10" fmla="*/ 0 h 241"/>
                <a:gd name="T11" fmla="*/ 289 w 289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241">
                  <a:moveTo>
                    <a:pt x="0" y="0"/>
                  </a:moveTo>
                  <a:lnTo>
                    <a:pt x="0" y="240"/>
                  </a:lnTo>
                  <a:lnTo>
                    <a:pt x="288" y="24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488" y="36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592" y="36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44" y="36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8" name="Rectangle 3"/>
          <p:cNvSpPr>
            <a:spLocks noGrp="1" noChangeArrowheads="1"/>
          </p:cNvSpPr>
          <p:nvPr/>
        </p:nvSpPr>
        <p:spPr bwMode="auto">
          <a:xfrm>
            <a:off x="129280" y="1645766"/>
            <a:ext cx="8990013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CC99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dirty="0" smtClean="0"/>
              <a:t>연결 리스트의 표현</a:t>
            </a:r>
          </a:p>
          <a:p>
            <a:pPr lvl="1" eaLnBrk="1" hangingPunct="1"/>
            <a:r>
              <a:rPr lang="ko-KR" altLang="en-US" dirty="0" smtClean="0"/>
              <a:t>각 </a:t>
            </a:r>
            <a:r>
              <a:rPr lang="ko-KR" altLang="en-US" dirty="0" err="1" smtClean="0"/>
              <a:t>노드들은</a:t>
            </a:r>
            <a:r>
              <a:rPr lang="ko-KR" altLang="en-US" dirty="0" smtClean="0"/>
              <a:t> 메모리의 인접한 곳에 위치하지 않는다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주소는 프로그램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매번 틀릴 수 있다</a:t>
            </a:r>
            <a:r>
              <a:rPr lang="en-US" altLang="ko-KR" dirty="0" smtClean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dirty="0" smtClean="0">
                <a:solidFill>
                  <a:srgbClr val="FF3300"/>
                </a:solidFill>
              </a:rPr>
              <a:t>리스트의 이름 </a:t>
            </a:r>
            <a:r>
              <a:rPr lang="en-US" altLang="ko-KR" dirty="0" smtClean="0">
                <a:solidFill>
                  <a:srgbClr val="FF3300"/>
                </a:solidFill>
              </a:rPr>
              <a:t>= </a:t>
            </a:r>
            <a:r>
              <a:rPr lang="ko-KR" altLang="en-US" dirty="0" smtClean="0">
                <a:solidFill>
                  <a:srgbClr val="FF3300"/>
                </a:solidFill>
              </a:rPr>
              <a:t>첫 번째 </a:t>
            </a:r>
            <a:r>
              <a:rPr lang="ko-KR" altLang="en-US" dirty="0" err="1" smtClean="0">
                <a:solidFill>
                  <a:srgbClr val="FF3300"/>
                </a:solidFill>
              </a:rPr>
              <a:t>노드의</a:t>
            </a:r>
            <a:r>
              <a:rPr lang="ko-KR" altLang="en-US" dirty="0" smtClean="0">
                <a:solidFill>
                  <a:srgbClr val="FF3300"/>
                </a:solidFill>
              </a:rPr>
              <a:t> 주소</a:t>
            </a:r>
            <a:r>
              <a:rPr lang="en-US" altLang="ko-KR" dirty="0" smtClean="0">
                <a:solidFill>
                  <a:srgbClr val="FF3300"/>
                </a:solidFill>
              </a:rPr>
              <a:t>(head)</a:t>
            </a:r>
            <a:endParaRPr lang="ko-KR" altLang="en-US" dirty="0" smtClean="0">
              <a:solidFill>
                <a:srgbClr val="FF33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ko-KR" altLang="en-US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ko-KR" altLang="en-US" dirty="0" smtClean="0"/>
              <a:t>삽입과 삭제</a:t>
            </a:r>
          </a:p>
          <a:p>
            <a:pPr lvl="1" eaLnBrk="1" hangingPunct="1"/>
            <a:r>
              <a:rPr lang="ko-KR" altLang="en-US" dirty="0" smtClean="0"/>
              <a:t>기존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위치를 변경할 필요가 없다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링크 필드를 위한 추가적인 메모리 공간 필요</a:t>
            </a:r>
          </a:p>
        </p:txBody>
      </p:sp>
    </p:spTree>
    <p:extLst>
      <p:ext uri="{BB962C8B-B14F-4D97-AF65-F5344CB8AC3E}">
        <p14:creationId xmlns:p14="http://schemas.microsoft.com/office/powerpoint/2010/main" val="15476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Linked List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" y="1340768"/>
            <a:ext cx="4785814" cy="538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02" b="111"/>
          <a:stretch/>
        </p:blipFill>
        <p:spPr bwMode="auto">
          <a:xfrm>
            <a:off x="5076056" y="3284984"/>
            <a:ext cx="3312368" cy="189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94" y="476672"/>
            <a:ext cx="520554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1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Linked List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1" b="-35211"/>
          <a:stretch/>
        </p:blipFill>
        <p:spPr bwMode="auto">
          <a:xfrm>
            <a:off x="1403648" y="1450304"/>
            <a:ext cx="7056784" cy="79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91037" y="1613012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9912" y="2348880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7784" y="3789040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1800" y="4509120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36096" y="3604374"/>
            <a:ext cx="370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이중 포인터를 사용한 이유는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빨간색 코드를 지웠을 때 발생하는 </a:t>
            </a:r>
            <a:endParaRPr lang="en-US" altLang="ko-KR" dirty="0" smtClean="0"/>
          </a:p>
          <a:p>
            <a:r>
              <a:rPr lang="ko-KR" altLang="en-US" dirty="0" smtClean="0"/>
              <a:t>문제를 알아보자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81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Linked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37402" y="2019320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>
                <a:ea typeface="돋움" pitchFamily="50" charset="-127"/>
              </a:rPr>
              <a:t>1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70802" y="2019320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909002" y="2019320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2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42402" y="2019320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515677" y="2004805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4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049077" y="2004805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>
                <a:ea typeface="돋움" pitchFamily="50" charset="-127"/>
              </a:rPr>
              <a:t>NULL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05577" y="1400195"/>
            <a:ext cx="686085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head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2073852" y="1784370"/>
            <a:ext cx="458788" cy="382588"/>
          </a:xfrm>
          <a:custGeom>
            <a:avLst/>
            <a:gdLst>
              <a:gd name="T0" fmla="*/ 0 w 289"/>
              <a:gd name="T1" fmla="*/ 0 h 241"/>
              <a:gd name="T2" fmla="*/ 0 w 289"/>
              <a:gd name="T3" fmla="*/ 2147483647 h 241"/>
              <a:gd name="T4" fmla="*/ 2147483647 w 289"/>
              <a:gd name="T5" fmla="*/ 2147483647 h 241"/>
              <a:gd name="T6" fmla="*/ 0 60000 65536"/>
              <a:gd name="T7" fmla="*/ 0 60000 65536"/>
              <a:gd name="T8" fmla="*/ 0 60000 65536"/>
              <a:gd name="T9" fmla="*/ 0 w 289"/>
              <a:gd name="T10" fmla="*/ 0 h 241"/>
              <a:gd name="T11" fmla="*/ 289 w 289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241">
                <a:moveTo>
                  <a:pt x="0" y="0"/>
                </a:moveTo>
                <a:lnTo>
                  <a:pt x="0" y="240"/>
                </a:lnTo>
                <a:lnTo>
                  <a:pt x="288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3216852" y="2165370"/>
            <a:ext cx="692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204402" y="2019320"/>
            <a:ext cx="5207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3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737802" y="2019320"/>
            <a:ext cx="2159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807651" y="2165370"/>
            <a:ext cx="7080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5169881" y="3824711"/>
            <a:ext cx="1397819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② </a:t>
            </a:r>
            <a:r>
              <a:rPr kumimoji="1" lang="ko-KR" alt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링크변경</a:t>
            </a:r>
            <a:endParaRPr kumimoji="1" lang="en-US" altLang="ko-KR" dirty="0">
              <a:solidFill>
                <a:schemeClr val="hlink"/>
              </a:solidFill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2560441" y="3295472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>
                <a:ea typeface="돋움" pitchFamily="50" charset="-127"/>
              </a:rPr>
              <a:t>1</a:t>
            </a:r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3093841" y="3295472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3932041" y="3295472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2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4465441" y="3295472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6538716" y="3280957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4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7072116" y="3280957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>
                <a:ea typeface="돋움" pitchFamily="50" charset="-127"/>
              </a:rPr>
              <a:t>NULL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1928616" y="2676347"/>
            <a:ext cx="686085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head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49" name="Freeform 29"/>
          <p:cNvSpPr>
            <a:spLocks/>
          </p:cNvSpPr>
          <p:nvPr/>
        </p:nvSpPr>
        <p:spPr bwMode="auto">
          <a:xfrm>
            <a:off x="2096891" y="3060522"/>
            <a:ext cx="458788" cy="382588"/>
          </a:xfrm>
          <a:custGeom>
            <a:avLst/>
            <a:gdLst>
              <a:gd name="T0" fmla="*/ 0 w 289"/>
              <a:gd name="T1" fmla="*/ 0 h 241"/>
              <a:gd name="T2" fmla="*/ 0 w 289"/>
              <a:gd name="T3" fmla="*/ 2147483647 h 241"/>
              <a:gd name="T4" fmla="*/ 2147483647 w 289"/>
              <a:gd name="T5" fmla="*/ 2147483647 h 241"/>
              <a:gd name="T6" fmla="*/ 0 60000 65536"/>
              <a:gd name="T7" fmla="*/ 0 60000 65536"/>
              <a:gd name="T8" fmla="*/ 0 60000 65536"/>
              <a:gd name="T9" fmla="*/ 0 w 289"/>
              <a:gd name="T10" fmla="*/ 0 h 241"/>
              <a:gd name="T11" fmla="*/ 289 w 289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241">
                <a:moveTo>
                  <a:pt x="0" y="0"/>
                </a:moveTo>
                <a:lnTo>
                  <a:pt x="0" y="240"/>
                </a:lnTo>
                <a:lnTo>
                  <a:pt x="288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Line 30"/>
          <p:cNvSpPr>
            <a:spLocks noChangeShapeType="1"/>
          </p:cNvSpPr>
          <p:nvPr/>
        </p:nvSpPr>
        <p:spPr bwMode="auto">
          <a:xfrm>
            <a:off x="3239891" y="3441522"/>
            <a:ext cx="6794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Rectangle 33"/>
          <p:cNvSpPr>
            <a:spLocks noChangeArrowheads="1"/>
          </p:cNvSpPr>
          <p:nvPr/>
        </p:nvSpPr>
        <p:spPr bwMode="auto">
          <a:xfrm>
            <a:off x="5227441" y="3295472"/>
            <a:ext cx="5207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3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5760841" y="3295472"/>
            <a:ext cx="2159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>
            <a:off x="5830690" y="3441522"/>
            <a:ext cx="7080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58" name="꺾인 연결선 57"/>
          <p:cNvCxnSpPr>
            <a:stCxn id="44" idx="2"/>
            <a:endCxn id="46" idx="2"/>
          </p:cNvCxnSpPr>
          <p:nvPr/>
        </p:nvCxnSpPr>
        <p:spPr>
          <a:xfrm rot="5400000" flipH="1" flipV="1">
            <a:off x="5488470" y="2276977"/>
            <a:ext cx="14515" cy="2606675"/>
          </a:xfrm>
          <a:prstGeom prst="bentConnector3">
            <a:avLst>
              <a:gd name="adj1" fmla="val -1574922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ine 35"/>
          <p:cNvSpPr>
            <a:spLocks noChangeShapeType="1"/>
          </p:cNvSpPr>
          <p:nvPr/>
        </p:nvSpPr>
        <p:spPr bwMode="auto">
          <a:xfrm>
            <a:off x="4658303" y="2166958"/>
            <a:ext cx="55879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0" name="Rectangle 42"/>
          <p:cNvSpPr>
            <a:spLocks noChangeArrowheads="1"/>
          </p:cNvSpPr>
          <p:nvPr/>
        </p:nvSpPr>
        <p:spPr bwMode="auto">
          <a:xfrm>
            <a:off x="5186369" y="5063558"/>
            <a:ext cx="1102866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ko-KR" alt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kumimoji="1" lang="en-US" altLang="ko-KR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free(p)</a:t>
            </a:r>
            <a:endParaRPr kumimoji="1" lang="en-US" altLang="ko-KR" dirty="0">
              <a:solidFill>
                <a:schemeClr val="hlink"/>
              </a:solidFill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2623073" y="4698862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>
                <a:ea typeface="돋움" pitchFamily="50" charset="-127"/>
              </a:rPr>
              <a:t>1</a:t>
            </a: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3156473" y="4698862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3994673" y="4698862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2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4528073" y="4698862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6601348" y="4684347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4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66" name="Rectangle 27"/>
          <p:cNvSpPr>
            <a:spLocks noChangeArrowheads="1"/>
          </p:cNvSpPr>
          <p:nvPr/>
        </p:nvSpPr>
        <p:spPr bwMode="auto">
          <a:xfrm>
            <a:off x="7134748" y="4684347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>
                <a:ea typeface="돋움" pitchFamily="50" charset="-127"/>
              </a:rPr>
              <a:t>NULL</a:t>
            </a: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1991248" y="4079737"/>
            <a:ext cx="686085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head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68" name="Freeform 29"/>
          <p:cNvSpPr>
            <a:spLocks/>
          </p:cNvSpPr>
          <p:nvPr/>
        </p:nvSpPr>
        <p:spPr bwMode="auto">
          <a:xfrm>
            <a:off x="2159523" y="4463912"/>
            <a:ext cx="458788" cy="382588"/>
          </a:xfrm>
          <a:custGeom>
            <a:avLst/>
            <a:gdLst>
              <a:gd name="T0" fmla="*/ 0 w 289"/>
              <a:gd name="T1" fmla="*/ 0 h 241"/>
              <a:gd name="T2" fmla="*/ 0 w 289"/>
              <a:gd name="T3" fmla="*/ 2147483647 h 241"/>
              <a:gd name="T4" fmla="*/ 2147483647 w 289"/>
              <a:gd name="T5" fmla="*/ 2147483647 h 241"/>
              <a:gd name="T6" fmla="*/ 0 60000 65536"/>
              <a:gd name="T7" fmla="*/ 0 60000 65536"/>
              <a:gd name="T8" fmla="*/ 0 60000 65536"/>
              <a:gd name="T9" fmla="*/ 0 w 289"/>
              <a:gd name="T10" fmla="*/ 0 h 241"/>
              <a:gd name="T11" fmla="*/ 289 w 289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241">
                <a:moveTo>
                  <a:pt x="0" y="0"/>
                </a:moveTo>
                <a:lnTo>
                  <a:pt x="0" y="240"/>
                </a:lnTo>
                <a:lnTo>
                  <a:pt x="288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Line 30"/>
          <p:cNvSpPr>
            <a:spLocks noChangeShapeType="1"/>
          </p:cNvSpPr>
          <p:nvPr/>
        </p:nvSpPr>
        <p:spPr bwMode="auto">
          <a:xfrm>
            <a:off x="3302523" y="4844912"/>
            <a:ext cx="6794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5290073" y="4698862"/>
            <a:ext cx="520700" cy="2921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3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71" name="Rectangle 34"/>
          <p:cNvSpPr>
            <a:spLocks noChangeArrowheads="1"/>
          </p:cNvSpPr>
          <p:nvPr/>
        </p:nvSpPr>
        <p:spPr bwMode="auto">
          <a:xfrm>
            <a:off x="5823473" y="4698862"/>
            <a:ext cx="215900" cy="2921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5893322" y="4844912"/>
            <a:ext cx="70802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74" name="꺾인 연결선 73"/>
          <p:cNvCxnSpPr>
            <a:stCxn id="63" idx="2"/>
            <a:endCxn id="65" idx="2"/>
          </p:cNvCxnSpPr>
          <p:nvPr/>
        </p:nvCxnSpPr>
        <p:spPr>
          <a:xfrm rot="5400000" flipH="1" flipV="1">
            <a:off x="5551102" y="3680367"/>
            <a:ext cx="14515" cy="2606675"/>
          </a:xfrm>
          <a:prstGeom prst="bentConnector3">
            <a:avLst>
              <a:gd name="adj1" fmla="val -3357857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2726558" y="6038479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>
                <a:ea typeface="돋움" pitchFamily="50" charset="-127"/>
              </a:rPr>
              <a:t>1</a:t>
            </a: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3259958" y="6038479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4098158" y="6038479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2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4631558" y="6038479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0" name="Rectangle 26"/>
          <p:cNvSpPr>
            <a:spLocks noChangeArrowheads="1"/>
          </p:cNvSpPr>
          <p:nvPr/>
        </p:nvSpPr>
        <p:spPr bwMode="auto">
          <a:xfrm>
            <a:off x="5868790" y="6040067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4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81" name="Rectangle 27"/>
          <p:cNvSpPr>
            <a:spLocks noChangeArrowheads="1"/>
          </p:cNvSpPr>
          <p:nvPr/>
        </p:nvSpPr>
        <p:spPr bwMode="auto">
          <a:xfrm>
            <a:off x="6402190" y="6040067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>
                <a:ea typeface="돋움" pitchFamily="50" charset="-127"/>
              </a:rPr>
              <a:t>NULL</a:t>
            </a:r>
          </a:p>
        </p:txBody>
      </p:sp>
      <p:sp>
        <p:nvSpPr>
          <p:cNvPr id="82" name="Rectangle 28"/>
          <p:cNvSpPr>
            <a:spLocks noChangeArrowheads="1"/>
          </p:cNvSpPr>
          <p:nvPr/>
        </p:nvSpPr>
        <p:spPr bwMode="auto">
          <a:xfrm>
            <a:off x="2094733" y="5419354"/>
            <a:ext cx="686085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head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83" name="Freeform 29"/>
          <p:cNvSpPr>
            <a:spLocks/>
          </p:cNvSpPr>
          <p:nvPr/>
        </p:nvSpPr>
        <p:spPr bwMode="auto">
          <a:xfrm>
            <a:off x="2263008" y="5803529"/>
            <a:ext cx="458788" cy="382588"/>
          </a:xfrm>
          <a:custGeom>
            <a:avLst/>
            <a:gdLst>
              <a:gd name="T0" fmla="*/ 0 w 289"/>
              <a:gd name="T1" fmla="*/ 0 h 241"/>
              <a:gd name="T2" fmla="*/ 0 w 289"/>
              <a:gd name="T3" fmla="*/ 2147483647 h 241"/>
              <a:gd name="T4" fmla="*/ 2147483647 w 289"/>
              <a:gd name="T5" fmla="*/ 2147483647 h 241"/>
              <a:gd name="T6" fmla="*/ 0 60000 65536"/>
              <a:gd name="T7" fmla="*/ 0 60000 65536"/>
              <a:gd name="T8" fmla="*/ 0 60000 65536"/>
              <a:gd name="T9" fmla="*/ 0 w 289"/>
              <a:gd name="T10" fmla="*/ 0 h 241"/>
              <a:gd name="T11" fmla="*/ 289 w 289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241">
                <a:moveTo>
                  <a:pt x="0" y="0"/>
                </a:moveTo>
                <a:lnTo>
                  <a:pt x="0" y="240"/>
                </a:lnTo>
                <a:lnTo>
                  <a:pt x="288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4" name="Line 30"/>
          <p:cNvSpPr>
            <a:spLocks noChangeShapeType="1"/>
          </p:cNvSpPr>
          <p:nvPr/>
        </p:nvSpPr>
        <p:spPr bwMode="auto">
          <a:xfrm>
            <a:off x="3406008" y="6184529"/>
            <a:ext cx="6794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 flipV="1">
            <a:off x="4807169" y="6186116"/>
            <a:ext cx="104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0" name="Rectangle 42"/>
          <p:cNvSpPr>
            <a:spLocks noChangeArrowheads="1"/>
          </p:cNvSpPr>
          <p:nvPr/>
        </p:nvSpPr>
        <p:spPr bwMode="auto">
          <a:xfrm>
            <a:off x="4817373" y="2321708"/>
            <a:ext cx="1917193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ko-KR" alt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① </a:t>
            </a:r>
            <a:r>
              <a:rPr kumimoji="1" lang="ko-KR" altLang="en-US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삭제노드</a:t>
            </a:r>
            <a:r>
              <a:rPr kumimoji="1" lang="ko-KR" altLang="en-US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찾기</a:t>
            </a:r>
            <a:endParaRPr kumimoji="1" lang="en-US" altLang="ko-KR" dirty="0">
              <a:solidFill>
                <a:schemeClr val="hlink"/>
              </a:solidFill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5191987" y="1396511"/>
            <a:ext cx="314189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p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92" name="Line 30"/>
          <p:cNvSpPr>
            <a:spLocks noChangeShapeType="1"/>
          </p:cNvSpPr>
          <p:nvPr/>
        </p:nvSpPr>
        <p:spPr bwMode="auto">
          <a:xfrm>
            <a:off x="5487791" y="1634394"/>
            <a:ext cx="0" cy="38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Rectangle 28"/>
          <p:cNvSpPr>
            <a:spLocks noChangeArrowheads="1"/>
          </p:cNvSpPr>
          <p:nvPr/>
        </p:nvSpPr>
        <p:spPr bwMode="auto">
          <a:xfrm>
            <a:off x="5227441" y="2663982"/>
            <a:ext cx="314189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p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97" name="Line 30"/>
          <p:cNvSpPr>
            <a:spLocks noChangeShapeType="1"/>
          </p:cNvSpPr>
          <p:nvPr/>
        </p:nvSpPr>
        <p:spPr bwMode="auto">
          <a:xfrm>
            <a:off x="5495727" y="2910547"/>
            <a:ext cx="0" cy="38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5319633" y="4079737"/>
            <a:ext cx="314189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p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102" name="Line 30"/>
          <p:cNvSpPr>
            <a:spLocks noChangeShapeType="1"/>
          </p:cNvSpPr>
          <p:nvPr/>
        </p:nvSpPr>
        <p:spPr bwMode="auto">
          <a:xfrm>
            <a:off x="5587919" y="4326302"/>
            <a:ext cx="0" cy="38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3" name="Rectangle 28"/>
          <p:cNvSpPr>
            <a:spLocks noChangeArrowheads="1"/>
          </p:cNvSpPr>
          <p:nvPr/>
        </p:nvSpPr>
        <p:spPr bwMode="auto">
          <a:xfrm>
            <a:off x="3947462" y="1377774"/>
            <a:ext cx="442429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pp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104" name="Line 30"/>
          <p:cNvSpPr>
            <a:spLocks noChangeShapeType="1"/>
          </p:cNvSpPr>
          <p:nvPr/>
        </p:nvSpPr>
        <p:spPr bwMode="auto">
          <a:xfrm>
            <a:off x="4288044" y="1609031"/>
            <a:ext cx="0" cy="38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5" name="Rectangle 28"/>
          <p:cNvSpPr>
            <a:spLocks noChangeArrowheads="1"/>
          </p:cNvSpPr>
          <p:nvPr/>
        </p:nvSpPr>
        <p:spPr bwMode="auto">
          <a:xfrm>
            <a:off x="3899421" y="2663982"/>
            <a:ext cx="442429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pp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106" name="Line 30"/>
          <p:cNvSpPr>
            <a:spLocks noChangeShapeType="1"/>
          </p:cNvSpPr>
          <p:nvPr/>
        </p:nvSpPr>
        <p:spPr bwMode="auto">
          <a:xfrm>
            <a:off x="4240003" y="2895239"/>
            <a:ext cx="0" cy="38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7" name="Rectangle 28"/>
          <p:cNvSpPr>
            <a:spLocks noChangeArrowheads="1"/>
          </p:cNvSpPr>
          <p:nvPr/>
        </p:nvSpPr>
        <p:spPr bwMode="auto">
          <a:xfrm>
            <a:off x="4023012" y="4079737"/>
            <a:ext cx="442429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pp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108" name="Line 30"/>
          <p:cNvSpPr>
            <a:spLocks noChangeShapeType="1"/>
          </p:cNvSpPr>
          <p:nvPr/>
        </p:nvSpPr>
        <p:spPr bwMode="auto">
          <a:xfrm>
            <a:off x="4363594" y="4310994"/>
            <a:ext cx="0" cy="38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0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Linked List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4907229" cy="53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7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특정 </a:t>
            </a:r>
            <a:r>
              <a:rPr lang="ko-KR" altLang="en-US" dirty="0" err="1" smtClean="0">
                <a:solidFill>
                  <a:srgbClr val="FF0000"/>
                </a:solidFill>
              </a:rPr>
              <a:t>데이터앞에</a:t>
            </a:r>
            <a:r>
              <a:rPr lang="ko-KR" altLang="en-US" dirty="0" smtClean="0">
                <a:solidFill>
                  <a:srgbClr val="FF0000"/>
                </a:solidFill>
              </a:rPr>
              <a:t> 삽입을 하는 </a:t>
            </a:r>
            <a:r>
              <a:rPr lang="en-US" altLang="ko-KR" dirty="0" smtClean="0">
                <a:solidFill>
                  <a:srgbClr val="FF0000"/>
                </a:solidFill>
              </a:rPr>
              <a:t>Insert</a:t>
            </a:r>
            <a:r>
              <a:rPr lang="ko-KR" altLang="en-US" dirty="0" smtClean="0">
                <a:solidFill>
                  <a:srgbClr val="FF0000"/>
                </a:solidFill>
              </a:rPr>
              <a:t>함수를 작성하라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Insert(&amp;head, 3, 4);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6349" y="4735583"/>
            <a:ext cx="519112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1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8161" y="4735583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7361" y="4735583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2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40761" y="4735583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12361" y="4735583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4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45761" y="4735583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41161" y="4735583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5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74561" y="4735583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>
                <a:ea typeface="돋움" pitchFamily="50" charset="-127"/>
              </a:rPr>
              <a:t>NULL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3876" y="4709900"/>
            <a:ext cx="686085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head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234211" y="488163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986811" y="488163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15611" y="488163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986811" y="4881633"/>
            <a:ext cx="306388" cy="615950"/>
          </a:xfrm>
          <a:custGeom>
            <a:avLst/>
            <a:gdLst>
              <a:gd name="T0" fmla="*/ 0 w 193"/>
              <a:gd name="T1" fmla="*/ 0 h 481"/>
              <a:gd name="T2" fmla="*/ 0 w 193"/>
              <a:gd name="T3" fmla="*/ 2147483647 h 481"/>
              <a:gd name="T4" fmla="*/ 2147483647 w 193"/>
              <a:gd name="T5" fmla="*/ 2147483647 h 481"/>
              <a:gd name="T6" fmla="*/ 0 60000 65536"/>
              <a:gd name="T7" fmla="*/ 0 60000 65536"/>
              <a:gd name="T8" fmla="*/ 0 60000 65536"/>
              <a:gd name="T9" fmla="*/ 0 w 193"/>
              <a:gd name="T10" fmla="*/ 0 h 481"/>
              <a:gd name="T11" fmla="*/ 193 w 193"/>
              <a:gd name="T12" fmla="*/ 481 h 4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481">
                <a:moveTo>
                  <a:pt x="0" y="0"/>
                </a:moveTo>
                <a:lnTo>
                  <a:pt x="0" y="480"/>
                </a:lnTo>
                <a:lnTo>
                  <a:pt x="192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297961" y="5351533"/>
            <a:ext cx="5207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3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31361" y="5351533"/>
            <a:ext cx="2159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4977411" y="5034033"/>
            <a:ext cx="508000" cy="463550"/>
          </a:xfrm>
          <a:custGeom>
            <a:avLst/>
            <a:gdLst>
              <a:gd name="T0" fmla="*/ 0 w 577"/>
              <a:gd name="T1" fmla="*/ 2147483647 h 385"/>
              <a:gd name="T2" fmla="*/ 2147483647 w 577"/>
              <a:gd name="T3" fmla="*/ 2147483647 h 385"/>
              <a:gd name="T4" fmla="*/ 2147483647 w 577"/>
              <a:gd name="T5" fmla="*/ 0 h 385"/>
              <a:gd name="T6" fmla="*/ 0 60000 65536"/>
              <a:gd name="T7" fmla="*/ 0 60000 65536"/>
              <a:gd name="T8" fmla="*/ 0 60000 65536"/>
              <a:gd name="T9" fmla="*/ 0 w 577"/>
              <a:gd name="T10" fmla="*/ 0 h 385"/>
              <a:gd name="T11" fmla="*/ 577 w 577"/>
              <a:gd name="T12" fmla="*/ 385 h 3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7" h="385">
                <a:moveTo>
                  <a:pt x="0" y="384"/>
                </a:moveTo>
                <a:lnTo>
                  <a:pt x="576" y="384"/>
                </a:lnTo>
                <a:lnTo>
                  <a:pt x="57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36712" y="6158020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1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170112" y="6158020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08312" y="6158020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2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41712" y="6158020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599112" y="6158020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4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132512" y="6158020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123112" y="6158020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5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656512" y="6158020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>
                <a:ea typeface="돋움" pitchFamily="50" charset="-127"/>
              </a:rPr>
              <a:t>NULL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76576" y="6125027"/>
            <a:ext cx="686085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head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2316162" y="63040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6202362" y="630407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303712" y="6158020"/>
            <a:ext cx="5207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3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837112" y="6158020"/>
            <a:ext cx="2159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4906962" y="630407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Freeform 39"/>
          <p:cNvSpPr>
            <a:spLocks/>
          </p:cNvSpPr>
          <p:nvPr/>
        </p:nvSpPr>
        <p:spPr bwMode="auto">
          <a:xfrm>
            <a:off x="4024911" y="4957833"/>
            <a:ext cx="388938" cy="350838"/>
          </a:xfrm>
          <a:custGeom>
            <a:avLst/>
            <a:gdLst>
              <a:gd name="T0" fmla="*/ 2147483647 w 245"/>
              <a:gd name="T1" fmla="*/ 0 h 221"/>
              <a:gd name="T2" fmla="*/ 2147483647 w 245"/>
              <a:gd name="T3" fmla="*/ 2147483647 h 221"/>
              <a:gd name="T4" fmla="*/ 2147483647 w 245"/>
              <a:gd name="T5" fmla="*/ 2147483647 h 221"/>
              <a:gd name="T6" fmla="*/ 0 w 245"/>
              <a:gd name="T7" fmla="*/ 2147483647 h 221"/>
              <a:gd name="T8" fmla="*/ 0 60000 65536"/>
              <a:gd name="T9" fmla="*/ 0 60000 65536"/>
              <a:gd name="T10" fmla="*/ 0 60000 65536"/>
              <a:gd name="T11" fmla="*/ 0 60000 65536"/>
              <a:gd name="T12" fmla="*/ 0 w 245"/>
              <a:gd name="T13" fmla="*/ 0 h 221"/>
              <a:gd name="T14" fmla="*/ 245 w 245"/>
              <a:gd name="T15" fmla="*/ 221 h 2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" h="221">
                <a:moveTo>
                  <a:pt x="245" y="0"/>
                </a:moveTo>
                <a:cubicBezTo>
                  <a:pt x="242" y="21"/>
                  <a:pt x="243" y="92"/>
                  <a:pt x="229" y="126"/>
                </a:cubicBezTo>
                <a:cubicBezTo>
                  <a:pt x="215" y="160"/>
                  <a:pt x="196" y="189"/>
                  <a:pt x="158" y="205"/>
                </a:cubicBezTo>
                <a:cubicBezTo>
                  <a:pt x="120" y="221"/>
                  <a:pt x="33" y="218"/>
                  <a:pt x="0" y="221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5479061" y="526263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endParaRPr kumimoji="1" lang="en-US" altLang="ko-KR">
              <a:solidFill>
                <a:schemeClr val="hlink"/>
              </a:solidFill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4291611" y="503403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endParaRPr kumimoji="1" lang="en-US" altLang="ko-KR">
              <a:solidFill>
                <a:schemeClr val="hlink"/>
              </a:solidFill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3611562" y="631109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86207" y="4232306"/>
            <a:ext cx="7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 flipH="1">
            <a:off x="5663211" y="4482658"/>
            <a:ext cx="0" cy="2092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83820" y="4187119"/>
            <a:ext cx="7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pp</a:t>
            </a:r>
            <a:endParaRPr lang="ko-KR" altLang="en-US" dirty="0"/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3692391" y="4482658"/>
            <a:ext cx="0" cy="2272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099877" y="5373758"/>
            <a:ext cx="7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1179512" y="6311094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1151117" y="4881633"/>
            <a:ext cx="4052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1556347" y="3473887"/>
            <a:ext cx="519112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1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2088159" y="3473887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307359" y="3473887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2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3840759" y="3473887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5212359" y="3473887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4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5745759" y="3473887"/>
            <a:ext cx="215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7041159" y="3473887"/>
            <a:ext cx="520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5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7574559" y="3473887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>
                <a:ea typeface="돋움" pitchFamily="50" charset="-127"/>
              </a:rPr>
              <a:t>NULL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563874" y="3448204"/>
            <a:ext cx="686085" cy="34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head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2234209" y="3619937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5815609" y="3619937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1151115" y="3619937"/>
            <a:ext cx="4052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3953051" y="3619341"/>
            <a:ext cx="1259308" cy="5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69" name="꺾인 연결선 68"/>
          <p:cNvCxnSpPr>
            <a:stCxn id="47" idx="2"/>
            <a:endCxn id="18" idx="2"/>
          </p:cNvCxnSpPr>
          <p:nvPr/>
        </p:nvCxnSpPr>
        <p:spPr>
          <a:xfrm rot="5400000" flipH="1" flipV="1">
            <a:off x="3968532" y="5153312"/>
            <a:ext cx="99457" cy="1080100"/>
          </a:xfrm>
          <a:prstGeom prst="bentConnector3">
            <a:avLst>
              <a:gd name="adj1" fmla="val -169133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4391974" y="3900296"/>
            <a:ext cx="5207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Monotype Sorts" pitchFamily="2" charset="2"/>
              <a:buNone/>
            </a:pPr>
            <a:r>
              <a:rPr kumimoji="1" lang="en-US" altLang="ko-KR" dirty="0" smtClean="0">
                <a:ea typeface="돋움" pitchFamily="50" charset="-127"/>
              </a:rPr>
              <a:t>3</a:t>
            </a:r>
            <a:endParaRPr kumimoji="1" lang="en-US" altLang="ko-KR" dirty="0">
              <a:ea typeface="돋움" pitchFamily="50" charset="-127"/>
            </a:endParaRP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4925374" y="3900296"/>
            <a:ext cx="215900" cy="2921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407322" y="3802586"/>
            <a:ext cx="89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>
            <a:off x="4056659" y="4046346"/>
            <a:ext cx="2711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477592" y="2141793"/>
            <a:ext cx="628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리스트가 비었을 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삽입한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헤드노드로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특정 데이터가 없을 경우 가장 </a:t>
            </a:r>
            <a:r>
              <a:rPr lang="ko-KR" altLang="en-US" sz="1600" dirty="0" err="1" smtClean="0"/>
              <a:t>뒷</a:t>
            </a:r>
            <a:r>
              <a:rPr lang="ko-KR" altLang="en-US" sz="1600" dirty="0" smtClean="0"/>
              <a:t> 쪽에 삽입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850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</a:rPr>
              <a:t>여러 명의 학생정보처리가 가능한 프로그램을 연결리스로 작성하라</a:t>
            </a:r>
            <a:endParaRPr lang="en-US" altLang="ko-KR" sz="36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강의자료 프로그래밍언어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)#3.pptx </a:t>
            </a:r>
            <a:r>
              <a:rPr lang="ko-KR" altLang="en-US" dirty="0" smtClean="0"/>
              <a:t>파일의 내용 중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번 슬라이드의 퀴즈와 동일한 기능을 가지는 프로그램이어야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120575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</TotalTime>
  <Words>215</Words>
  <Application>Microsoft Office PowerPoint</Application>
  <PresentationFormat>화면 슬라이드 쇼(4:3)</PresentationFormat>
  <Paragraphs>96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프로그램언어</vt:lpstr>
      <vt:lpstr>퀴즈</vt:lpstr>
      <vt:lpstr>Linked List</vt:lpstr>
      <vt:lpstr>Linked List</vt:lpstr>
      <vt:lpstr>Linked List</vt:lpstr>
      <vt:lpstr>Linked List</vt:lpstr>
      <vt:lpstr>Linked List</vt:lpstr>
      <vt:lpstr>퀴즈</vt:lpstr>
      <vt:lpstr>퀴즈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</dc:title>
  <dc:creator>Microsoft Corporation</dc:creator>
  <cp:lastModifiedBy>Windows 사용자</cp:lastModifiedBy>
  <cp:revision>55</cp:revision>
  <dcterms:created xsi:type="dcterms:W3CDTF">2006-10-05T04:04:58Z</dcterms:created>
  <dcterms:modified xsi:type="dcterms:W3CDTF">2018-04-03T04:55:50Z</dcterms:modified>
</cp:coreProperties>
</file>