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DD299-8F6D-4CB4-A54B-C3D58515D269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0D23A-2B6C-43A9-9C76-BAEAB0E31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6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0D23A-2B6C-43A9-9C76-BAEAB0E3142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8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Branch / Loop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3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두 개의 정수를 </a:t>
            </a:r>
            <a:r>
              <a:rPr lang="ko-KR" altLang="en-US" dirty="0" err="1"/>
              <a:t>입력받아</a:t>
            </a:r>
            <a:r>
              <a:rPr lang="ko-KR" altLang="en-US" dirty="0"/>
              <a:t> 큰 수에서 작은 수를 뺀 차를 출력하라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: 10   30		</a:t>
            </a:r>
            <a:r>
              <a:rPr lang="ko-KR" altLang="en-US" dirty="0"/>
              <a:t>출력</a:t>
            </a:r>
            <a:r>
              <a:rPr lang="en-US" altLang="ko-KR" dirty="0"/>
              <a:t>: 20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: 40   10		</a:t>
            </a:r>
            <a:r>
              <a:rPr lang="ko-KR" altLang="en-US" dirty="0"/>
              <a:t>출력</a:t>
            </a:r>
            <a:r>
              <a:rPr lang="en-US" altLang="ko-KR" dirty="0"/>
              <a:t>: 30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성적을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A+</a:t>
            </a:r>
            <a:r>
              <a:rPr lang="ko-KR" altLang="en-US" dirty="0"/>
              <a:t>에서 </a:t>
            </a:r>
            <a:r>
              <a:rPr lang="en-US" altLang="ko-KR" dirty="0"/>
              <a:t>F</a:t>
            </a:r>
            <a:r>
              <a:rPr lang="ko-KR" altLang="en-US" dirty="0"/>
              <a:t>까지 출력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95 </a:t>
            </a:r>
            <a:r>
              <a:rPr lang="en-US" altLang="ko-KR" dirty="0">
                <a:sym typeface="Wingdings" pitchFamily="2" charset="2"/>
              </a:rPr>
              <a:t> A+, 67  D+, 82  </a:t>
            </a:r>
            <a:r>
              <a:rPr lang="en-US" altLang="ko-KR" dirty="0" smtClean="0">
                <a:sym typeface="Wingdings" pitchFamily="2" charset="2"/>
              </a:rPr>
              <a:t>B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부터 </a:t>
            </a:r>
            <a:r>
              <a:rPr lang="en-US" altLang="ko-KR" dirty="0">
                <a:solidFill>
                  <a:srgbClr val="FF0000"/>
                </a:solidFill>
              </a:rPr>
              <a:t>9,999</a:t>
            </a:r>
            <a:r>
              <a:rPr lang="ko-KR" altLang="en-US" dirty="0">
                <a:solidFill>
                  <a:srgbClr val="FF0000"/>
                </a:solidFill>
              </a:rPr>
              <a:t>까지의 범위에 포함되는 정수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을 거꾸로 출력하라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): 2187</a:t>
            </a:r>
          </a:p>
          <a:p>
            <a:pPr lvl="1"/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ko-KR" altLang="en-US" dirty="0"/>
              <a:t>거꾸로</a:t>
            </a:r>
            <a:r>
              <a:rPr lang="en-US" altLang="ko-KR" dirty="0"/>
              <a:t>): 7812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31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지하철 요금이 얼마인지 계산하시오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역 수에 따른 요금 계산은 다음과 같다</a:t>
            </a:r>
          </a:p>
          <a:p>
            <a:pPr lvl="1"/>
            <a:r>
              <a:rPr lang="ko-KR" altLang="en-US" dirty="0"/>
              <a:t>규칙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/>
              <a:t>기본</a:t>
            </a:r>
            <a:r>
              <a:rPr lang="en-US" altLang="ko-KR" dirty="0"/>
              <a:t>: 5 </a:t>
            </a:r>
            <a:r>
              <a:rPr lang="ko-KR" altLang="en-US" dirty="0"/>
              <a:t>정거장까지 </a:t>
            </a:r>
            <a:r>
              <a:rPr lang="en-US" altLang="ko-KR" dirty="0"/>
              <a:t>600</a:t>
            </a:r>
            <a:r>
              <a:rPr lang="ko-KR" altLang="en-US" dirty="0"/>
              <a:t>원</a:t>
            </a:r>
            <a:r>
              <a:rPr lang="en-US" altLang="ko-KR" dirty="0"/>
              <a:t>, 10 </a:t>
            </a:r>
            <a:r>
              <a:rPr lang="ko-KR" altLang="en-US" dirty="0"/>
              <a:t>정거장까지 </a:t>
            </a:r>
            <a:r>
              <a:rPr lang="en-US" altLang="ko-KR" dirty="0"/>
              <a:t>700</a:t>
            </a:r>
            <a:r>
              <a:rPr lang="ko-KR" altLang="en-US" dirty="0"/>
              <a:t>원</a:t>
            </a:r>
            <a:endParaRPr lang="ko-KR" altLang="en-US" sz="1400" dirty="0"/>
          </a:p>
          <a:p>
            <a:pPr lvl="2"/>
            <a:r>
              <a:rPr lang="ko-KR" altLang="en-US" dirty="0"/>
              <a:t>추가</a:t>
            </a:r>
            <a:r>
              <a:rPr lang="en-US" altLang="ko-KR" dirty="0"/>
              <a:t>: 2 </a:t>
            </a:r>
            <a:r>
              <a:rPr lang="ko-KR" altLang="en-US" dirty="0"/>
              <a:t>정거장마다 </a:t>
            </a:r>
            <a:r>
              <a:rPr lang="en-US" altLang="ko-KR" dirty="0"/>
              <a:t>50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지나는 정거장 수</a:t>
            </a:r>
            <a:r>
              <a:rPr lang="en-US" altLang="ko-KR" dirty="0" smtClean="0"/>
              <a:t>) </a:t>
            </a:r>
            <a:r>
              <a:rPr lang="en-US" altLang="ko-KR" dirty="0"/>
              <a:t>= </a:t>
            </a:r>
            <a:r>
              <a:rPr lang="en-US" altLang="ko-KR" dirty="0" smtClean="0"/>
              <a:t>13</a:t>
            </a:r>
            <a:endParaRPr lang="ko-KR" altLang="en-US" dirty="0"/>
          </a:p>
          <a:p>
            <a:pPr lvl="1"/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en-US" altLang="ko-KR" dirty="0" smtClean="0"/>
              <a:t>850</a:t>
            </a:r>
            <a:r>
              <a:rPr lang="ko-KR" altLang="en-US" dirty="0"/>
              <a:t>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64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249159"/>
            <a:ext cx="7992888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∙ 반복문이란 </a:t>
            </a:r>
            <a:endParaRPr lang="en-US" altLang="ko-KR" sz="1200" b="1" dirty="0" smtClean="0">
              <a:solidFill>
                <a:srgbClr val="737C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하나 이상의 문장을 두 번 이상 반복 실행하기 위해서 구성하는 문장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∙ 반복문의 종류</a:t>
            </a:r>
            <a:endParaRPr lang="en-US" altLang="ko-KR" sz="1200" b="1" dirty="0" smtClean="0">
              <a:solidFill>
                <a:srgbClr val="737C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while, do~while, for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852936"/>
            <a:ext cx="36480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003852" y="3645024"/>
            <a:ext cx="3280116" cy="108012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87824" y="3212976"/>
            <a:ext cx="129614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while 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반복문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139952" y="4194584"/>
            <a:ext cx="360040" cy="1588"/>
          </a:xfrm>
          <a:prstGeom prst="straightConnector1">
            <a:avLst/>
          </a:prstGeom>
          <a:ln w="2222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72000" y="4005064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반복의 목적이 되는 대상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변수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num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은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반복의 횟수를 조절하기 위한 것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!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95736" y="4296516"/>
            <a:ext cx="18002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중괄호 내부 반복영역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569" y="5274704"/>
            <a:ext cx="1368152" cy="102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907704" y="595270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2348880"/>
            <a:ext cx="3168352" cy="45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015952"/>
            <a:ext cx="3456384" cy="408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5076056" y="2276872"/>
            <a:ext cx="3672408" cy="576064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76056" y="2924944"/>
            <a:ext cx="3672408" cy="576064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08104" y="1907540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반복의 대상이 한 문장이면 중괄호 생략 가능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261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342346"/>
            <a:ext cx="33843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Maiandra GD" pitchFamily="34" charset="0"/>
              </a:rPr>
              <a:t>int main(void)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{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int num=0;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while(num&lt;5)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{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printf("Hello world! %d \n", num);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num++;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}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return 0;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}</a:t>
            </a:r>
            <a:endParaRPr lang="ko-KR" altLang="en-US" sz="1400" dirty="0">
              <a:latin typeface="Maiandra GD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016" y="2342346"/>
            <a:ext cx="3456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Maiandra GD" pitchFamily="34" charset="0"/>
              </a:rPr>
              <a:t>int main(void)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{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int num=0;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while(num&lt;5)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{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    printf("Hello world! %d \n", num);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    num++;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}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    return 0;</a:t>
            </a:r>
          </a:p>
          <a:p>
            <a:r>
              <a:rPr lang="en-US" altLang="ko-KR" sz="1400" dirty="0" smtClean="0">
                <a:latin typeface="Maiandra GD" pitchFamily="34" charset="0"/>
              </a:rPr>
              <a:t>}</a:t>
            </a:r>
            <a:endParaRPr lang="ko-KR" altLang="en-US" sz="1400" dirty="0">
              <a:latin typeface="Maiandra GD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2198330"/>
            <a:ext cx="3528392" cy="252028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44008" y="2198330"/>
            <a:ext cx="3600400" cy="2520280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1680" y="5150658"/>
            <a:ext cx="56886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rgbClr val="987206"/>
                </a:solidFill>
                <a:latin typeface="+mn-ea"/>
              </a:rPr>
              <a:t>들여쓰기를 한 것과 하지 않은 것의 차이가 쉽게 눈에 들어온다</a:t>
            </a:r>
            <a:r>
              <a:rPr lang="en-US" altLang="ko-KR" sz="15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93466" y="1844824"/>
            <a:ext cx="1550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들여쓰기를 한 것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3728" y="1855857"/>
            <a:ext cx="20162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들여쓰기를 하지 않은 것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243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while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44767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057" y="2636912"/>
            <a:ext cx="971162" cy="211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940152" y="436852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941168"/>
            <a:ext cx="5544616" cy="553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구구단은 반복문을 이해하는데 사용되는 대표적인 예제이다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이후에 반복문의 중첩에서는 구구단 전체를 출력하는 예제를 접한다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7951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while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40421"/>
            <a:ext cx="45815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899592" y="3292549"/>
            <a:ext cx="5904656" cy="2304256"/>
          </a:xfrm>
          <a:prstGeom prst="rect">
            <a:avLst/>
          </a:prstGeom>
          <a:noFill/>
          <a:ln w="158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3986125"/>
            <a:ext cx="4968552" cy="1152128"/>
          </a:xfrm>
          <a:prstGeom prst="rect">
            <a:avLst/>
          </a:prstGeom>
          <a:noFill/>
          <a:ln w="158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48064" y="3580581"/>
            <a:ext cx="115212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안쪽 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while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문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80112" y="2932509"/>
            <a:ext cx="136815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바깥쪽 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while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문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347057"/>
            <a:ext cx="76328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while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 안에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while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문이 존재하는 상태를 의미한다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아래의 예제에서는 </a:t>
            </a:r>
            <a:r>
              <a:rPr lang="en-US" altLang="ko-KR" sz="1300" b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while</a:t>
            </a:r>
            <a:r>
              <a:rPr lang="ko-KR" altLang="en-US" sz="1300" b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문을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중첩시켜서 구구단 전체를 출력한다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 예제를 통해서 중첩된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while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문의 코드 흐름을 이해하자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60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Do~while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401011"/>
            <a:ext cx="3638214" cy="111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3068961"/>
            <a:ext cx="3744416" cy="109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611560" y="1268760"/>
            <a:ext cx="3888432" cy="1224136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9207" y="2996952"/>
            <a:ext cx="3900785" cy="1296144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위쪽/아래쪽 화살표 7"/>
          <p:cNvSpPr/>
          <p:nvPr/>
        </p:nvSpPr>
        <p:spPr>
          <a:xfrm>
            <a:off x="2195736" y="2564904"/>
            <a:ext cx="216024" cy="360040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39752" y="2564904"/>
            <a:ext cx="280831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동일한 횟수를 반복하는 반복문들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323" y="1268760"/>
            <a:ext cx="324593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46576" y="3743536"/>
            <a:ext cx="158036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732240" y="371703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0072" y="5085184"/>
            <a:ext cx="36004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최소한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1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회 이상 실행되어야 하는 반복문은 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do~while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문으로 구성하는 것이 자연스럽다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437112"/>
            <a:ext cx="2304256" cy="183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915816" y="5877272"/>
            <a:ext cx="187220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do~while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문의 순서도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89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for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556792"/>
            <a:ext cx="2088232" cy="84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6372199" y="1484784"/>
            <a:ext cx="2304256" cy="1008112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556792"/>
            <a:ext cx="4536504" cy="207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933056"/>
            <a:ext cx="2695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611560" y="3861048"/>
            <a:ext cx="2880320" cy="2016224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91880" y="5302949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일부 컴파일러는 여전히 초기식에서의 변수 선언을 허용하지 않는다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for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문의 반복영역도 한 줄이면 중괄호 생략 가능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85511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628800"/>
            <a:ext cx="59766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√ 초기식     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본격적으로 반복을 시작하기에 앞서 딱 한번 실행된다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√ 조건식     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매 반복의 시작에 앞서 실행되며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그 결과를 기반으로 반복유무를 결정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√ 증감식     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매 반복실행 후 마지막에 연산이 이뤄진다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83568" y="1556792"/>
            <a:ext cx="6624736" cy="1080120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446487"/>
            <a:ext cx="59055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923928" y="3183685"/>
            <a:ext cx="4572000" cy="8213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int num=0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에 해당하는 초기화는 반복문의 시작에 앞서 딱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회 진행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num&lt;3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에 해당하는 조건의 검사는 매 반복문의 시작에 앞서 진행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num++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에 해당하는 증감연산은 반복영역을 실행한 후에 진행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51920" y="3068960"/>
            <a:ext cx="4680520" cy="1080120"/>
          </a:xfrm>
          <a:prstGeom prst="roundRect">
            <a:avLst>
              <a:gd name="adj" fmla="val 1954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568" y="1268760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문의 구성요소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8264" y="2780928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 흐름의 핵심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511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for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3528392" cy="230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340768"/>
            <a:ext cx="2232248" cy="44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140968"/>
            <a:ext cx="3240360" cy="304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84804" y="5167744"/>
            <a:ext cx="2439169" cy="102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4067944" y="177281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580868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6056" y="2204864"/>
            <a:ext cx="34563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다양한 예제를 통해서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문에 익숙해지자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!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3861048"/>
            <a:ext cx="41764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오른쪽 예제에서 보이듯이 불필요하다면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초기식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조건식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증감식을 생략할 수 있다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단 조건식을 생략하면 참으로 인식이 되어 무한루프를 형성하게 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558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If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3240360" cy="117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852936"/>
            <a:ext cx="3312368" cy="48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539552" y="1340768"/>
            <a:ext cx="3528392" cy="1296144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2708920"/>
            <a:ext cx="3528392" cy="720080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3688" y="1340768"/>
            <a:ext cx="237626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num1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num2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보다 크면 실행</a:t>
            </a:r>
            <a:endParaRPr lang="en-US" altLang="ko-KR" sz="15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35696" y="2702386"/>
            <a:ext cx="230425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한 줄이면 중괄호 생략 가능</a:t>
            </a:r>
            <a:endParaRPr lang="en-US" altLang="ko-KR" sz="15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1340768"/>
            <a:ext cx="421882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40989" y="5013176"/>
            <a:ext cx="1699164" cy="50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40426" y="5589240"/>
            <a:ext cx="1296144" cy="48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5940152" y="515719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08104" y="573667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3574593"/>
            <a:ext cx="3096344" cy="273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5020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for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43148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4048" y="2162952"/>
            <a:ext cx="3456384" cy="15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문의 중첩은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while, do~while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문의 중첩과 다르지 않다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구구단 전체를 출력하는 왼편의 예제를 통해서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문의 중첩을 이해하자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4642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정수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ko-KR" altLang="en-US" dirty="0" err="1"/>
              <a:t>입력받은</a:t>
            </a:r>
            <a:r>
              <a:rPr lang="ko-KR" altLang="en-US" dirty="0"/>
              <a:t> 후</a:t>
            </a:r>
            <a:r>
              <a:rPr lang="en-US" altLang="ko-KR" dirty="0"/>
              <a:t>, 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 </a:t>
            </a:r>
            <a:r>
              <a:rPr lang="en-US" altLang="ko-KR" dirty="0"/>
              <a:t>3</a:t>
            </a:r>
            <a:r>
              <a:rPr lang="ko-KR" altLang="en-US" dirty="0"/>
              <a:t>의 배수의 합을 출력</a:t>
            </a:r>
          </a:p>
          <a:p>
            <a:pPr lvl="1"/>
            <a:r>
              <a:rPr lang="en-US" altLang="ko-KR" dirty="0"/>
              <a:t>10 </a:t>
            </a:r>
            <a:r>
              <a:rPr lang="en-US" altLang="ko-KR" dirty="0">
                <a:sym typeface="Symbol" pitchFamily="18" charset="2"/>
              </a:rPr>
              <a:t>18, 20  </a:t>
            </a:r>
            <a:r>
              <a:rPr lang="en-US" altLang="ko-KR" dirty="0" smtClean="0">
                <a:sym typeface="Symbol" pitchFamily="18" charset="2"/>
              </a:rPr>
              <a:t>63</a:t>
            </a:r>
          </a:p>
          <a:p>
            <a:pPr lvl="1"/>
            <a:endParaRPr lang="en-US" altLang="ko-KR" dirty="0">
              <a:sym typeface="Symbol" pitchFamily="18" charset="2"/>
            </a:endParaRPr>
          </a:p>
          <a:p>
            <a:r>
              <a:rPr lang="ko-KR" altLang="ko-KR" dirty="0"/>
              <a:t>두 개의 정수 x와 y를 </a:t>
            </a:r>
            <a:r>
              <a:rPr lang="ko-KR" altLang="ko-KR" dirty="0" err="1"/>
              <a:t>입력받은</a:t>
            </a:r>
            <a:r>
              <a:rPr lang="ko-KR" altLang="ko-KR" dirty="0"/>
              <a:t> 후, x</a:t>
            </a:r>
            <a:r>
              <a:rPr lang="en-US" altLang="ko-KR" baseline="30000" dirty="0"/>
              <a:t>y</a:t>
            </a:r>
            <a:r>
              <a:rPr lang="ko-KR" altLang="ko-KR" dirty="0"/>
              <a:t>을 출력</a:t>
            </a:r>
          </a:p>
          <a:p>
            <a:pPr lvl="1"/>
            <a:r>
              <a:rPr lang="en-US" altLang="ko-KR" dirty="0"/>
              <a:t>(예)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입력</a:t>
            </a:r>
            <a:r>
              <a:rPr lang="en-US" altLang="ko-KR" dirty="0"/>
              <a:t>: 2 3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ko-KR" b="1" dirty="0"/>
              <a:t>출력: 8</a:t>
            </a:r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입력</a:t>
            </a:r>
            <a:r>
              <a:rPr lang="en-US" altLang="ko-KR" dirty="0"/>
              <a:t>: 3 4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ko-KR" b="1" dirty="0"/>
              <a:t>출력: 81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904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16000"/>
          </a:xfrm>
        </p:spPr>
        <p:txBody>
          <a:bodyPr tIns="36000">
            <a:noAutofit/>
          </a:bodyPr>
          <a:lstStyle/>
          <a:p>
            <a:r>
              <a:rPr lang="ko-KR" altLang="en-US" sz="1600" dirty="0" smtClean="0"/>
              <a:t>두 자연수를 </a:t>
            </a:r>
            <a:r>
              <a:rPr lang="ko-KR" altLang="en-US" sz="1600" dirty="0" err="1" smtClean="0"/>
              <a:t>입력받은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후</a:t>
            </a:r>
            <a:r>
              <a:rPr lang="en-US" altLang="ko-KR" sz="1600" dirty="0"/>
              <a:t>, </a:t>
            </a:r>
            <a:r>
              <a:rPr lang="ko-KR" altLang="en-US" sz="1600" dirty="0"/>
              <a:t>아래 모양을 출력</a:t>
            </a:r>
            <a:endParaRPr lang="en-US" altLang="ko-KR" sz="1600" dirty="0"/>
          </a:p>
          <a:p>
            <a:pPr lvl="1"/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 5, 10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ko-KR" sz="1600" dirty="0"/>
              <a:t>		**********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ko-KR" sz="1600" dirty="0"/>
              <a:t>		**********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ko-KR" sz="1600" dirty="0"/>
              <a:t>		**********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ko-KR" sz="1600" dirty="0"/>
              <a:t>		**********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ko-KR" sz="1600" dirty="0"/>
              <a:t>		</a:t>
            </a:r>
            <a:r>
              <a:rPr lang="en-US" altLang="ko-KR" sz="1600" dirty="0" smtClean="0"/>
              <a:t>**********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양의 </a:t>
            </a:r>
            <a:r>
              <a:rPr lang="ko-KR" altLang="en-US" sz="1600" dirty="0"/>
              <a:t>정수 </a:t>
            </a:r>
            <a:r>
              <a:rPr lang="en-US" altLang="ko-KR" sz="1600" dirty="0"/>
              <a:t>n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후</a:t>
            </a:r>
            <a:r>
              <a:rPr lang="en-US" altLang="ko-KR" sz="1600" dirty="0"/>
              <a:t>, </a:t>
            </a:r>
            <a:r>
              <a:rPr lang="ko-KR" altLang="en-US" sz="1600" dirty="0"/>
              <a:t>아래 모양을 출력</a:t>
            </a:r>
            <a:endParaRPr lang="en-US" altLang="ko-KR" sz="1600" dirty="0"/>
          </a:p>
          <a:p>
            <a:pPr lvl="1"/>
            <a:r>
              <a:rPr lang="ko-KR" altLang="en-US" sz="1400" dirty="0"/>
              <a:t>예</a:t>
            </a:r>
            <a:r>
              <a:rPr lang="en-US" altLang="ko-KR" sz="1400" dirty="0"/>
              <a:t>: n = 10</a:t>
            </a:r>
          </a:p>
          <a:p>
            <a:pPr lvl="1"/>
            <a:endParaRPr lang="en-US" altLang="ko-KR" sz="1400" dirty="0"/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ko-KR" sz="1600" dirty="0"/>
              <a:t>		*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ko-KR" sz="1600" dirty="0"/>
              <a:t>		**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ko-KR" sz="1600" dirty="0"/>
              <a:t>		***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ko-KR" sz="1600" dirty="0"/>
              <a:t>		****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ko-KR" sz="1600" dirty="0"/>
              <a:t>		*****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ko-KR" sz="1600" dirty="0"/>
              <a:t>		******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ko-KR" sz="1600" dirty="0"/>
              <a:t>		*******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ko-KR" sz="1600" dirty="0"/>
              <a:t>		********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ko-KR" sz="1600" dirty="0"/>
              <a:t>		*********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ko-KR" sz="1600" dirty="0"/>
              <a:t>		**********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5876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퀴즈</a:t>
            </a:r>
            <a:endParaRPr lang="ko-KR" altLang="en-US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975718" y="3457282"/>
            <a:ext cx="1872208" cy="283923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*********</a:t>
            </a:r>
            <a:r>
              <a:rPr lang="en-US" altLang="ko-KR" sz="1400" dirty="0"/>
              <a:t>*</a:t>
            </a:r>
            <a:r>
              <a:rPr lang="en-US" altLang="ko-KR" sz="1400" dirty="0">
                <a:solidFill>
                  <a:schemeClr val="bg1"/>
                </a:solidFill>
              </a:rPr>
              <a:t>*********</a:t>
            </a:r>
          </a:p>
          <a:p>
            <a:pPr>
              <a:lnSpc>
                <a:spcPct val="85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********</a:t>
            </a:r>
            <a:r>
              <a:rPr lang="en-US" altLang="ko-KR" sz="1400" dirty="0"/>
              <a:t>***</a:t>
            </a:r>
            <a:r>
              <a:rPr lang="en-US" altLang="ko-KR" sz="1400" dirty="0">
                <a:solidFill>
                  <a:schemeClr val="bg1"/>
                </a:solidFill>
              </a:rPr>
              <a:t>********</a:t>
            </a:r>
          </a:p>
          <a:p>
            <a:pPr>
              <a:lnSpc>
                <a:spcPct val="85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*******</a:t>
            </a:r>
            <a:r>
              <a:rPr lang="en-US" altLang="ko-KR" sz="1400" dirty="0"/>
              <a:t>*****</a:t>
            </a:r>
            <a:r>
              <a:rPr lang="en-US" altLang="ko-KR" sz="1400" dirty="0">
                <a:solidFill>
                  <a:schemeClr val="bg1"/>
                </a:solidFill>
              </a:rPr>
              <a:t>*******</a:t>
            </a:r>
          </a:p>
          <a:p>
            <a:pPr>
              <a:lnSpc>
                <a:spcPct val="85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******</a:t>
            </a:r>
            <a:r>
              <a:rPr lang="en-US" altLang="ko-KR" sz="1400" dirty="0"/>
              <a:t>*******</a:t>
            </a:r>
            <a:r>
              <a:rPr lang="en-US" altLang="ko-KR" sz="1400" dirty="0">
                <a:solidFill>
                  <a:schemeClr val="bg1"/>
                </a:solidFill>
              </a:rPr>
              <a:t>******</a:t>
            </a:r>
          </a:p>
          <a:p>
            <a:pPr>
              <a:lnSpc>
                <a:spcPct val="85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*****</a:t>
            </a:r>
            <a:r>
              <a:rPr lang="en-US" altLang="ko-KR" sz="1400" dirty="0"/>
              <a:t>*********</a:t>
            </a:r>
            <a:r>
              <a:rPr lang="en-US" altLang="ko-KR" sz="1400" dirty="0">
                <a:solidFill>
                  <a:schemeClr val="bg1"/>
                </a:solidFill>
              </a:rPr>
              <a:t>*****</a:t>
            </a:r>
          </a:p>
          <a:p>
            <a:pPr>
              <a:lnSpc>
                <a:spcPct val="85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****</a:t>
            </a:r>
            <a:r>
              <a:rPr lang="en-US" altLang="ko-KR" sz="1400" dirty="0"/>
              <a:t>***********</a:t>
            </a:r>
            <a:r>
              <a:rPr lang="en-US" altLang="ko-KR" sz="1400" dirty="0">
                <a:solidFill>
                  <a:schemeClr val="bg1"/>
                </a:solidFill>
              </a:rPr>
              <a:t>****</a:t>
            </a:r>
          </a:p>
          <a:p>
            <a:pPr>
              <a:lnSpc>
                <a:spcPct val="85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***</a:t>
            </a:r>
            <a:r>
              <a:rPr lang="en-US" altLang="ko-KR" sz="1400" dirty="0"/>
              <a:t>*************</a:t>
            </a:r>
            <a:r>
              <a:rPr lang="en-US" altLang="ko-KR" sz="1400" dirty="0">
                <a:solidFill>
                  <a:schemeClr val="bg1"/>
                </a:solidFill>
              </a:rPr>
              <a:t>***</a:t>
            </a:r>
          </a:p>
          <a:p>
            <a:pPr>
              <a:lnSpc>
                <a:spcPct val="85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  <a:r>
              <a:rPr lang="en-US" altLang="ko-KR" sz="1400" dirty="0" smtClean="0"/>
              <a:t>*************** </a:t>
            </a:r>
          </a:p>
          <a:p>
            <a:pPr>
              <a:lnSpc>
                <a:spcPct val="85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r>
              <a:rPr lang="en-US" altLang="ko-KR" sz="1400" dirty="0" smtClean="0"/>
              <a:t>*************</a:t>
            </a:r>
          </a:p>
          <a:p>
            <a:pPr>
              <a:lnSpc>
                <a:spcPct val="85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  <a:r>
              <a:rPr lang="en-US" altLang="ko-KR" sz="1400" dirty="0" smtClean="0"/>
              <a:t>***********</a:t>
            </a:r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pPr>
              <a:lnSpc>
                <a:spcPct val="85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r>
              <a:rPr lang="en-US" altLang="ko-KR" sz="1400" dirty="0" smtClean="0"/>
              <a:t>*********</a:t>
            </a:r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pPr>
              <a:lnSpc>
                <a:spcPct val="85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******</a:t>
            </a:r>
            <a:r>
              <a:rPr lang="en-US" altLang="ko-KR" sz="1400" dirty="0" smtClean="0"/>
              <a:t>*******</a:t>
            </a:r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pPr>
              <a:lnSpc>
                <a:spcPct val="85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*******</a:t>
            </a:r>
            <a:r>
              <a:rPr lang="en-US" altLang="ko-KR" sz="1400" dirty="0" smtClean="0"/>
              <a:t>*****</a:t>
            </a:r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pPr>
              <a:lnSpc>
                <a:spcPct val="85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********</a:t>
            </a:r>
            <a:r>
              <a:rPr lang="en-US" altLang="ko-KR" sz="1400" dirty="0" smtClean="0"/>
              <a:t>***</a:t>
            </a:r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pPr>
              <a:lnSpc>
                <a:spcPct val="85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*********</a:t>
            </a:r>
            <a:r>
              <a:rPr lang="en-US" altLang="ko-KR" sz="1400" dirty="0"/>
              <a:t>*</a:t>
            </a:r>
            <a:r>
              <a:rPr lang="en-US" altLang="ko-KR" sz="1400" dirty="0">
                <a:solidFill>
                  <a:schemeClr val="bg1"/>
                </a:solidFill>
              </a:rPr>
              <a:t>**</a:t>
            </a:r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35696" y="3606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= 8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08970" y="1556792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피보나치 수열은 </a:t>
            </a:r>
            <a:r>
              <a:rPr lang="en-US" altLang="ko-KR" b="1" dirty="0" err="1">
                <a:solidFill>
                  <a:srgbClr val="FF0000"/>
                </a:solidFill>
              </a:rPr>
              <a:t>f</a:t>
            </a:r>
            <a:r>
              <a:rPr lang="en-US" altLang="ko-KR" b="1" baseline="-25000" dirty="0" err="1">
                <a:solidFill>
                  <a:srgbClr val="FF0000"/>
                </a:solidFill>
              </a:rPr>
              <a:t>n</a:t>
            </a:r>
            <a:r>
              <a:rPr lang="en-US" altLang="ko-KR" b="1" dirty="0">
                <a:solidFill>
                  <a:srgbClr val="FF0000"/>
                </a:solidFill>
              </a:rPr>
              <a:t> = f</a:t>
            </a:r>
            <a:r>
              <a:rPr lang="en-US" altLang="ko-KR" b="1" baseline="-25000" dirty="0">
                <a:solidFill>
                  <a:srgbClr val="FF0000"/>
                </a:solidFill>
              </a:rPr>
              <a:t>n-1</a:t>
            </a:r>
            <a:r>
              <a:rPr lang="en-US" altLang="ko-KR" b="1" dirty="0">
                <a:solidFill>
                  <a:srgbClr val="FF0000"/>
                </a:solidFill>
              </a:rPr>
              <a:t> + f</a:t>
            </a:r>
            <a:r>
              <a:rPr lang="en-US" altLang="ko-KR" b="1" baseline="-25000" dirty="0">
                <a:solidFill>
                  <a:srgbClr val="FF0000"/>
                </a:solidFill>
              </a:rPr>
              <a:t>n-2</a:t>
            </a:r>
            <a:r>
              <a:rPr lang="ko-KR" altLang="en-US" dirty="0">
                <a:solidFill>
                  <a:srgbClr val="FF0000"/>
                </a:solidFill>
              </a:rPr>
              <a:t>를 만족하는 수열이다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양의 정수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ko-KR" altLang="en-US" dirty="0" err="1">
                <a:solidFill>
                  <a:srgbClr val="FF0000"/>
                </a:solidFill>
              </a:rPr>
              <a:t>입력받은</a:t>
            </a:r>
            <a:r>
              <a:rPr lang="ko-KR" altLang="en-US" dirty="0">
                <a:solidFill>
                  <a:srgbClr val="FF0000"/>
                </a:solidFill>
              </a:rPr>
              <a:t> 후</a:t>
            </a:r>
            <a:r>
              <a:rPr lang="en-US" altLang="ko-KR" dirty="0">
                <a:solidFill>
                  <a:srgbClr val="FF0000"/>
                </a:solidFill>
              </a:rPr>
              <a:t>, f</a:t>
            </a:r>
            <a:r>
              <a:rPr lang="en-US" altLang="ko-KR" baseline="-25000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부터 </a:t>
            </a:r>
            <a:r>
              <a:rPr lang="en-US" altLang="ko-KR" dirty="0" err="1">
                <a:solidFill>
                  <a:srgbClr val="FF0000"/>
                </a:solidFill>
              </a:rPr>
              <a:t>f</a:t>
            </a:r>
            <a:r>
              <a:rPr lang="en-US" altLang="ko-KR" baseline="-25000" dirty="0" err="1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까지 출력하는 프로그램을 작성하라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321845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다음의 모양을 출력하라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3728" y="220312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= 10</a:t>
            </a:r>
          </a:p>
          <a:p>
            <a:r>
              <a:rPr lang="ko-KR" altLang="en-US" dirty="0" smtClean="0"/>
              <a:t>출력 </a:t>
            </a:r>
            <a:r>
              <a:rPr lang="en-US" altLang="ko-KR" dirty="0" smtClean="0"/>
              <a:t>= 0 1 1 2 3 5 8 13 21 34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62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If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3641744" cy="4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5012091"/>
            <a:ext cx="28479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283968" y="458112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3968" y="1628800"/>
            <a:ext cx="4716016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이제 계산기 프로그램에 실질적으로 더 가까운 형태가 되었다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프로그램 구성상 사칙연산 중 하나만 실행이 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그럼에도 불구하고 프로그램 사용자가 덧셈연산을 선택할지라도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총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4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번의 조건검사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(if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문을 통한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)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를 진행한다는 불합리한 점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이 존재한다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이러한 불합리한 점의 해결에 사용되는 것이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if~else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문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이다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092280" y="5528845"/>
            <a:ext cx="17281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예제 </a:t>
            </a: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Mul3Mul4.c</a:t>
            </a:r>
            <a:r>
              <a:rPr lang="ko-KR" altLang="en-US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도 공부하자</a:t>
            </a: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084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If ~ else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3384376" cy="208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611560" y="1340768"/>
            <a:ext cx="3600400" cy="2232248"/>
          </a:xfrm>
          <a:prstGeom prst="roundRect">
            <a:avLst>
              <a:gd name="adj" fmla="val 1639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35696" y="1340768"/>
            <a:ext cx="237626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num1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num2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보다 크면 실행</a:t>
            </a:r>
            <a:endParaRPr lang="en-US" altLang="ko-KR" sz="15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2276872"/>
            <a:ext cx="29523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num1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num2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보다 크지 않으면 실행</a:t>
            </a:r>
            <a:endParaRPr lang="en-US" altLang="ko-KR" sz="15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859" y="3645024"/>
            <a:ext cx="3800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7283" y="5791312"/>
            <a:ext cx="20669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4305275" y="535926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7984" y="2852936"/>
            <a:ext cx="424847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if~else</a:t>
            </a:r>
            <a:r>
              <a:rPr lang="ko-KR" altLang="en-US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문은 하나의 문장임에 주목하자</a:t>
            </a: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!</a:t>
            </a:r>
          </a:p>
          <a:p>
            <a:endParaRPr lang="en-US" altLang="ko-KR" sz="1300" b="1" dirty="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따라서 </a:t>
            </a: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if</a:t>
            </a:r>
            <a:r>
              <a:rPr lang="ko-KR" altLang="en-US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와</a:t>
            </a: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else </a:t>
            </a:r>
            <a:r>
              <a:rPr lang="ko-KR" altLang="en-US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사이에 다른 문장이 삽입될 수 없다</a:t>
            </a: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99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If ~else if ~ else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23442"/>
            <a:ext cx="4191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844824"/>
            <a:ext cx="2657229" cy="33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115616" y="5301208"/>
            <a:ext cx="2915816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if...else if...else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문의 구성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12568" y="5301208"/>
            <a:ext cx="291581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if...else if...else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문의 흐름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230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If ~else if ~ else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36687"/>
            <a:ext cx="42862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860032" y="5628873"/>
            <a:ext cx="370790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합리적으로 완성된 사칙연산 계산기 프로그램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998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Switch Case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556792"/>
            <a:ext cx="3096344" cy="382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060848"/>
            <a:ext cx="4871442" cy="330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55576" y="5373216"/>
            <a:ext cx="201622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switch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문의 기본구성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5373216"/>
            <a:ext cx="309634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삽입되어 있는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break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문이 갖는 의미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453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Switch Case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781" y="1268760"/>
            <a:ext cx="27146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101" y="3861048"/>
            <a:ext cx="2505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1101" y="4792963"/>
            <a:ext cx="249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1101" y="5732487"/>
            <a:ext cx="24860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091261" y="350100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91261" y="443711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91261" y="537321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3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74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Switch Case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34385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6876" y="5560774"/>
            <a:ext cx="20193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072980" y="516061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3968" y="2004080"/>
            <a:ext cx="4176464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왼편의 예제와 같은 경우 다음과 같이 두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case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레이블을 한 줄에 같이 표시하기도 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case ‘M’: case ‘m’: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. . . . .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case ‘A’: case ‘a’: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. . . . .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case ‘E’: case ‘e’: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. . . . . 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825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761</Words>
  <Application>Microsoft Office PowerPoint</Application>
  <PresentationFormat>화면 슬라이드 쇼(4:3)</PresentationFormat>
  <Paragraphs>191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실습#2</vt:lpstr>
      <vt:lpstr>If</vt:lpstr>
      <vt:lpstr>If</vt:lpstr>
      <vt:lpstr>If ~ else</vt:lpstr>
      <vt:lpstr>If ~else if ~ else</vt:lpstr>
      <vt:lpstr>If ~else if ~ else</vt:lpstr>
      <vt:lpstr>Switch Case</vt:lpstr>
      <vt:lpstr>Switch Case</vt:lpstr>
      <vt:lpstr>Switch Case</vt:lpstr>
      <vt:lpstr>퀴즈</vt:lpstr>
      <vt:lpstr>퀴즈</vt:lpstr>
      <vt:lpstr>While</vt:lpstr>
      <vt:lpstr>while</vt:lpstr>
      <vt:lpstr>while</vt:lpstr>
      <vt:lpstr>while</vt:lpstr>
      <vt:lpstr>Do~while</vt:lpstr>
      <vt:lpstr>for</vt:lpstr>
      <vt:lpstr>for</vt:lpstr>
      <vt:lpstr>for</vt:lpstr>
      <vt:lpstr>for</vt:lpstr>
      <vt:lpstr>퀴즈</vt:lpstr>
      <vt:lpstr>퀴즈</vt:lpstr>
      <vt:lpstr>퀴즈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프로그래밍언어 실습</dc:title>
  <dc:creator>Microsoft Corporation</dc:creator>
  <cp:lastModifiedBy>Windows 사용자</cp:lastModifiedBy>
  <cp:revision>21</cp:revision>
  <dcterms:created xsi:type="dcterms:W3CDTF">2006-10-05T04:04:58Z</dcterms:created>
  <dcterms:modified xsi:type="dcterms:W3CDTF">2017-03-08T01:32:37Z</dcterms:modified>
</cp:coreProperties>
</file>