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2" r:id="rId3"/>
    <p:sldId id="277" r:id="rId4"/>
    <p:sldId id="263" r:id="rId5"/>
    <p:sldId id="278" r:id="rId6"/>
    <p:sldId id="264" r:id="rId7"/>
    <p:sldId id="279" r:id="rId8"/>
    <p:sldId id="280" r:id="rId9"/>
    <p:sldId id="271" r:id="rId10"/>
    <p:sldId id="272" r:id="rId11"/>
    <p:sldId id="273" r:id="rId12"/>
    <p:sldId id="274" r:id="rId13"/>
    <p:sldId id="275" r:id="rId14"/>
    <p:sldId id="276" r:id="rId15"/>
    <p:sldId id="269" r:id="rId16"/>
    <p:sldId id="270" r:id="rId17"/>
    <p:sldId id="257" r:id="rId18"/>
    <p:sldId id="258" r:id="rId19"/>
    <p:sldId id="259" r:id="rId20"/>
    <p:sldId id="26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6" autoAdjust="0"/>
    <p:restoredTop sz="72973" autoAdjust="0"/>
  </p:normalViewPr>
  <p:slideViewPr>
    <p:cSldViewPr>
      <p:cViewPr varScale="1">
        <p:scale>
          <a:sx n="84" d="100"/>
          <a:sy n="84" d="100"/>
        </p:scale>
        <p:origin x="-239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DD299-8F6D-4CB4-A54B-C3D58515D269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0D23A-2B6C-43A9-9C76-BAEAB0E31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766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0D23A-2B6C-43A9-9C76-BAEAB0E3142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466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배열은 포인터와 유사하다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배열은 연속으로 할당된 공간 중 첫 번째 주소를 가리키고 있는 포인터라 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다음의 예제는</a:t>
            </a:r>
            <a:r>
              <a:rPr lang="ko-KR" altLang="en-US" baseline="0" dirty="0" smtClean="0"/>
              <a:t> 배열과 포인터는 똑같이 사용할 수 있음을 나타내고 있다</a:t>
            </a:r>
            <a:r>
              <a:rPr lang="en-US" altLang="ko-KR" baseline="0" dirty="0" smtClean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F002-CBB0-4643-AC33-D259971E7FB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583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배열은 포인터와 같이 다차원 배열로 표현이 가능하다</a:t>
            </a:r>
            <a:endParaRPr lang="en-US" altLang="ko-KR" dirty="0" smtClean="0"/>
          </a:p>
          <a:p>
            <a:r>
              <a:rPr lang="en-US" altLang="ko-KR" dirty="0" smtClean="0"/>
              <a:t>[]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두번사용하면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배열로 </a:t>
            </a:r>
            <a:r>
              <a:rPr lang="ko-KR" altLang="en-US" dirty="0" err="1" smtClean="0"/>
              <a:t>메트릭스처럼</a:t>
            </a:r>
            <a:r>
              <a:rPr lang="ko-KR" altLang="en-US" dirty="0" smtClean="0"/>
              <a:t> 표현이 가능하다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이는 중첩 반복문과 혼용해서 사용이 가능하다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F002-CBB0-4643-AC33-D259971E7FB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923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0D23A-2B6C-43A9-9C76-BAEAB0E3142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136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smtClean="0"/>
              <a:t>함수는 </a:t>
            </a:r>
            <a:r>
              <a:rPr lang="ko-KR" altLang="en-US" b="1" dirty="0" smtClean="0"/>
              <a:t>어떠한 특정 작업을 수행해주는 역할을 </a:t>
            </a:r>
            <a:r>
              <a:rPr lang="ko-KR" altLang="en-US" smtClean="0"/>
              <a:t>하며</a:t>
            </a:r>
            <a:r>
              <a:rPr lang="en-US" altLang="ko-KR" smtClean="0"/>
              <a:t> printf</a:t>
            </a:r>
            <a:r>
              <a:rPr lang="ko-KR" altLang="en-US" dirty="0" smtClean="0"/>
              <a:t>와 같이 시스템에서 제공하는 함수를 사용할 </a:t>
            </a:r>
            <a:r>
              <a:rPr lang="ko-KR" altLang="en-US" dirty="0" err="1" smtClean="0"/>
              <a:t>수도있지만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사용자가 직접 작성할 수 도 있다</a:t>
            </a:r>
            <a:r>
              <a:rPr lang="en-US" altLang="ko-KR" b="1" smtClean="0"/>
              <a:t>.</a:t>
            </a:r>
            <a:r>
              <a:rPr lang="en-US" altLang="ko-KR" b="1" baseline="0" smtClean="0"/>
              <a:t> </a:t>
            </a:r>
            <a:r>
              <a:rPr lang="ko-KR" altLang="en-US" baseline="0" smtClean="0"/>
              <a:t>위의 </a:t>
            </a:r>
            <a:r>
              <a:rPr lang="en-US" altLang="ko-KR" baseline="0" smtClean="0"/>
              <a:t>add</a:t>
            </a:r>
            <a:r>
              <a:rPr lang="ko-KR" altLang="en-US" baseline="0" smtClean="0"/>
              <a:t>함수는 두 변수를 더해서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그결과를 반환해주는 역할을 한다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이렇게 함수를 정의해 놓으면</a:t>
            </a:r>
            <a:endParaRPr lang="en-US" altLang="ko-KR" baseline="0" smtClean="0"/>
          </a:p>
          <a:p>
            <a:endParaRPr lang="en-US" altLang="ko-KR" baseline="0" smtClean="0"/>
          </a:p>
          <a:p>
            <a:r>
              <a:rPr lang="ko-KR" altLang="en-US" baseline="0" smtClean="0"/>
              <a:t>필요할때마다 호출해서 사용할수있다</a:t>
            </a:r>
            <a:r>
              <a:rPr lang="en-US" altLang="ko-KR" baseline="0" smtClean="0"/>
              <a:t>. C</a:t>
            </a:r>
            <a:r>
              <a:rPr lang="ko-KR" altLang="en-US" baseline="0" smtClean="0"/>
              <a:t>언어는 절차언어이기 때문에 위에서 정의되지 않은 대상에 대해서는 접근하지 못한다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왼쪽의 코드의 </a:t>
            </a:r>
            <a:r>
              <a:rPr lang="en-US" altLang="ko-KR" baseline="0" smtClean="0"/>
              <a:t>add</a:t>
            </a:r>
            <a:r>
              <a:rPr lang="ko-KR" altLang="en-US" baseline="0" smtClean="0"/>
              <a:t>함수는 </a:t>
            </a:r>
            <a:r>
              <a:rPr lang="en-US" altLang="ko-KR" baseline="0" smtClean="0"/>
              <a:t>main</a:t>
            </a:r>
            <a:r>
              <a:rPr lang="ko-KR" altLang="en-US" baseline="0" smtClean="0"/>
              <a:t>보다위에서 정의되었기 때문에 </a:t>
            </a:r>
            <a:r>
              <a:rPr lang="en-US" altLang="ko-KR" baseline="0" smtClean="0"/>
              <a:t>main</a:t>
            </a:r>
            <a:r>
              <a:rPr lang="ko-KR" altLang="en-US" baseline="0" smtClean="0"/>
              <a:t>에서 호출이 가능하다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그러나 메인 함수아래에 있으면 </a:t>
            </a:r>
            <a:endParaRPr lang="en-US" altLang="ko-KR" baseline="0" smtClean="0"/>
          </a:p>
          <a:p>
            <a:endParaRPr lang="en-US" altLang="ko-KR" baseline="0" smtClean="0"/>
          </a:p>
          <a:p>
            <a:r>
              <a:rPr lang="en-US" altLang="ko-KR" baseline="0" smtClean="0"/>
              <a:t>add</a:t>
            </a:r>
            <a:r>
              <a:rPr lang="ko-KR" altLang="en-US" baseline="0" smtClean="0"/>
              <a:t>함수를 인식하지못한다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이러한 </a:t>
            </a:r>
            <a:r>
              <a:rPr lang="ko-KR" altLang="en-US" b="1" baseline="0" smtClean="0"/>
              <a:t>정의순서 때문에 발생하는 문제를 해결하기 위해 위에서 미리 이름을 정의해두고 나중에</a:t>
            </a:r>
            <a:endParaRPr lang="en-US" altLang="ko-KR" b="1" baseline="0" smtClean="0"/>
          </a:p>
          <a:p>
            <a:endParaRPr lang="en-US" altLang="ko-KR" b="1" baseline="0" smtClean="0"/>
          </a:p>
          <a:p>
            <a:r>
              <a:rPr lang="ko-KR" altLang="en-US" b="1" baseline="0" smtClean="0"/>
              <a:t>함수의 내용을 작성한다</a:t>
            </a:r>
            <a:r>
              <a:rPr lang="en-US" altLang="ko-KR" b="1" baseline="0" smtClean="0"/>
              <a:t>. </a:t>
            </a:r>
            <a:r>
              <a:rPr lang="ko-KR" altLang="en-US" b="1" baseline="0" smtClean="0"/>
              <a:t>미리이름을 정의해 두는 것</a:t>
            </a:r>
            <a:r>
              <a:rPr lang="en-US" altLang="ko-KR" b="1" baseline="0" smtClean="0"/>
              <a:t>, </a:t>
            </a:r>
            <a:r>
              <a:rPr lang="ko-KR" altLang="en-US" b="1" baseline="0" smtClean="0"/>
              <a:t>이를 프로토타입 선언이라 한다</a:t>
            </a:r>
            <a:r>
              <a:rPr lang="en-US" altLang="ko-KR" baseline="0" smtClean="0"/>
              <a:t>.</a:t>
            </a:r>
            <a:r>
              <a:rPr lang="ko-KR" altLang="en-US" baseline="0" smtClean="0"/>
              <a:t> 함수가 많아지고  함수가 서로 호출하게 되는 경우 </a:t>
            </a:r>
            <a:endParaRPr lang="en-US" altLang="ko-KR" baseline="0" smtClean="0"/>
          </a:p>
          <a:p>
            <a:endParaRPr lang="en-US" altLang="ko-KR" baseline="0" smtClean="0"/>
          </a:p>
          <a:p>
            <a:r>
              <a:rPr lang="ko-KR" altLang="en-US" baseline="0" smtClean="0"/>
              <a:t>선언순서에 관계없이 호출할수 있도록 해준다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함수정의에 대해 이야기했으니 사용자 정의함수외에 우리가 정의없이 사용했던 </a:t>
            </a:r>
            <a:r>
              <a:rPr lang="en-US" altLang="ko-KR" baseline="0" smtClean="0"/>
              <a:t>printf</a:t>
            </a:r>
            <a:r>
              <a:rPr lang="ko-KR" altLang="en-US" baseline="0" smtClean="0"/>
              <a:t>를 살펴보자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en-US" altLang="ko-KR" baseline="0" smtClean="0"/>
              <a:t>printf</a:t>
            </a:r>
            <a:r>
              <a:rPr lang="ko-KR" altLang="en-US" baseline="0" smtClean="0"/>
              <a:t>의경우 어디에도 함수가 정의된곳이 없지만 여태까지 잘사용해왔다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그 이유는 사실 </a:t>
            </a:r>
            <a:r>
              <a:rPr lang="en-US" altLang="ko-KR" baseline="0" smtClean="0"/>
              <a:t>#include&lt;stdio.h&gt;</a:t>
            </a:r>
            <a:r>
              <a:rPr lang="ko-KR" altLang="en-US" baseline="0" smtClean="0"/>
              <a:t>때문이다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en-US" altLang="ko-KR" b="1" baseline="0" smtClean="0"/>
              <a:t>#include</a:t>
            </a:r>
            <a:r>
              <a:rPr lang="ko-KR" altLang="en-US" b="1" baseline="0" smtClean="0"/>
              <a:t>는 사용하고자 하는 다른파일의 내용을 포함시키기위해 사용한다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그러니 이문장은 </a:t>
            </a:r>
            <a:r>
              <a:rPr lang="en-US" altLang="ko-KR" baseline="0" smtClean="0"/>
              <a:t>stdio.h</a:t>
            </a:r>
            <a:r>
              <a:rPr lang="ko-KR" altLang="en-US" baseline="0" smtClean="0"/>
              <a:t>라는 헤더파일의 내용을</a:t>
            </a:r>
            <a:endParaRPr lang="en-US" altLang="ko-KR" baseline="0" smtClean="0"/>
          </a:p>
          <a:p>
            <a:endParaRPr lang="en-US" altLang="ko-KR" baseline="0" smtClean="0"/>
          </a:p>
          <a:p>
            <a:r>
              <a:rPr lang="ko-KR" altLang="en-US" baseline="0" smtClean="0"/>
              <a:t>포함하겠다는 의미이다</a:t>
            </a:r>
            <a:r>
              <a:rPr lang="en-US" altLang="ko-KR" baseline="0" smtClean="0"/>
              <a:t>. stdio.h</a:t>
            </a:r>
            <a:r>
              <a:rPr lang="ko-KR" altLang="en-US" baseline="0" smtClean="0"/>
              <a:t>에는 표준입출력에 관한 함수들이 정의되어 있고 </a:t>
            </a:r>
            <a:r>
              <a:rPr lang="en-US" altLang="ko-KR" baseline="0" smtClean="0"/>
              <a:t>printf </a:t>
            </a:r>
            <a:r>
              <a:rPr lang="ko-KR" altLang="en-US" baseline="0" smtClean="0"/>
              <a:t>함수는 그 중하나이다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en-US" altLang="ko-KR" baseline="0" smtClean="0"/>
              <a:t>#include</a:t>
            </a:r>
            <a:r>
              <a:rPr lang="ko-KR" altLang="en-US" baseline="0" smtClean="0"/>
              <a:t>는 전처리 중 하나로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전처리 관련해서는 나중에 자세히 설명하겠다</a:t>
            </a:r>
            <a:r>
              <a:rPr lang="en-US" altLang="ko-KR" baseline="0" smtClean="0"/>
              <a:t>.</a:t>
            </a:r>
          </a:p>
          <a:p>
            <a:endParaRPr lang="en-US" altLang="ko-KR" smtClean="0"/>
          </a:p>
          <a:p>
            <a:r>
              <a:rPr lang="ko-KR" altLang="en-US" b="1" smtClean="0"/>
              <a:t>함수가 </a:t>
            </a:r>
            <a:r>
              <a:rPr lang="ko-KR" altLang="en-US" b="1" dirty="0" smtClean="0"/>
              <a:t>호출되면 </a:t>
            </a:r>
            <a:r>
              <a:rPr lang="ko-KR" altLang="en-US" b="1" dirty="0" err="1" smtClean="0"/>
              <a:t>함수내에서</a:t>
            </a:r>
            <a:r>
              <a:rPr lang="ko-KR" altLang="en-US" b="1" dirty="0" smtClean="0"/>
              <a:t> 선언된 변수들이 메모리에 할당이 되고 함수가 종료되면 할당된 모든 자원이 지워지게 된다</a:t>
            </a:r>
            <a:r>
              <a:rPr lang="en-US" altLang="ko-KR" b="1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F002-CBB0-4643-AC33-D259971E7FB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154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함수는 </a:t>
            </a:r>
            <a:r>
              <a:rPr lang="ko-KR" altLang="en-US" b="1" u="sng" smtClean="0"/>
              <a:t>반환형    함수이름    </a:t>
            </a:r>
            <a:r>
              <a:rPr lang="en-US" altLang="ko-KR" b="1" u="sng" smtClean="0"/>
              <a:t>(</a:t>
            </a:r>
            <a:r>
              <a:rPr lang="ko-KR" altLang="en-US" b="1" u="sng" smtClean="0"/>
              <a:t>매개변수</a:t>
            </a:r>
            <a:r>
              <a:rPr lang="en-US" altLang="ko-KR" b="1" u="sng" smtClean="0"/>
              <a:t>)</a:t>
            </a:r>
            <a:r>
              <a:rPr lang="en-US" altLang="ko-KR" b="1" smtClean="0"/>
              <a:t> {...} </a:t>
            </a:r>
            <a:r>
              <a:rPr lang="ko-KR" altLang="en-US" smtClean="0"/>
              <a:t>로 </a:t>
            </a:r>
            <a:r>
              <a:rPr lang="ko-KR" altLang="en-US" dirty="0" smtClean="0"/>
              <a:t>구성이 </a:t>
            </a:r>
            <a:r>
              <a:rPr lang="ko-KR" altLang="en-US" smtClean="0"/>
              <a:t>된다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en-US" altLang="ko-KR" smtClean="0"/>
              <a:t>int</a:t>
            </a:r>
            <a:r>
              <a:rPr lang="en-US" altLang="ko-KR" baseline="0" smtClean="0"/>
              <a:t> add(int a, int b)</a:t>
            </a:r>
            <a:r>
              <a:rPr lang="ko-KR" altLang="en-US" baseline="0" smtClean="0"/>
              <a:t>라고 하면</a:t>
            </a:r>
            <a:r>
              <a:rPr lang="en-US" altLang="ko-KR" baseline="0" smtClean="0"/>
              <a:t>,</a:t>
            </a:r>
            <a:r>
              <a:rPr lang="ko-KR" altLang="en-US" baseline="0" smtClean="0"/>
              <a:t> 반환되는 값의 형식이 정수형이고 이 함수를 호출때 </a:t>
            </a:r>
            <a:r>
              <a:rPr lang="en-US" altLang="ko-KR" baseline="0" smtClean="0"/>
              <a:t>2</a:t>
            </a:r>
            <a:r>
              <a:rPr lang="ko-KR" altLang="en-US" baseline="0" smtClean="0"/>
              <a:t>개의 정수값이 전달되어야한다</a:t>
            </a:r>
            <a:r>
              <a:rPr lang="en-US" altLang="ko-KR" baseline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이를 이용해 </a:t>
            </a:r>
            <a:r>
              <a:rPr lang="ko-KR" altLang="en-US" smtClean="0"/>
              <a:t>다음과 같이 여러 </a:t>
            </a:r>
            <a:r>
              <a:rPr lang="ko-KR" altLang="en-US" dirty="0" smtClean="0"/>
              <a:t>형태의 함수가 선언될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smtClean="0"/>
              <a:t>반환형 </a:t>
            </a:r>
            <a:r>
              <a:rPr lang="en-US" altLang="ko-KR" smtClean="0"/>
              <a:t>void</a:t>
            </a:r>
            <a:r>
              <a:rPr lang="ko-KR" altLang="en-US" smtClean="0"/>
              <a:t>이면 반환값이 없는 함수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smtClean="0"/>
              <a:t>매개변수가 </a:t>
            </a:r>
            <a:r>
              <a:rPr lang="ko-KR" altLang="en-US" dirty="0" smtClean="0"/>
              <a:t>없다면 넘겨받는 </a:t>
            </a:r>
            <a:r>
              <a:rPr lang="ko-KR" altLang="en-US" smtClean="0"/>
              <a:t>매개변수가 없는 함수가 된다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endParaRPr lang="en-US" altLang="ko-KR" smtClean="0"/>
          </a:p>
          <a:p>
            <a:r>
              <a:rPr lang="ko-KR" altLang="en-US" smtClean="0"/>
              <a:t>함수의 반환형과 매개변수는 사용자라 임의로 지정할수 있으므로 원하는 형태의 함수를 작성하면 된다</a:t>
            </a:r>
            <a:r>
              <a:rPr lang="en-US" altLang="ko-KR" smtClean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F002-CBB0-4643-AC33-D259971E7FB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743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err="1" smtClean="0"/>
              <a:t>함수내에</a:t>
            </a:r>
            <a:r>
              <a:rPr lang="ko-KR" altLang="en-US" b="1" dirty="0" smtClean="0"/>
              <a:t> 선언된 변수를 지역변수라고 한다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지역변수는 </a:t>
            </a:r>
            <a:r>
              <a:rPr lang="ko-KR" altLang="en-US" b="1" dirty="0" err="1" smtClean="0"/>
              <a:t>함수내에서만</a:t>
            </a:r>
            <a:r>
              <a:rPr lang="ko-KR" altLang="en-US" b="1" dirty="0" smtClean="0"/>
              <a:t> </a:t>
            </a:r>
            <a:r>
              <a:rPr lang="ko-KR" altLang="en-US" b="1" smtClean="0"/>
              <a:t>사용이 가능하고 함수호출시</a:t>
            </a:r>
            <a:r>
              <a:rPr lang="ko-KR" altLang="en-US" b="1" baseline="0" smtClean="0"/>
              <a:t>  메모리에 적재되었다가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함수종료시</a:t>
            </a:r>
            <a:r>
              <a:rPr lang="ko-KR" altLang="en-US" b="1" dirty="0" smtClean="0"/>
              <a:t> </a:t>
            </a:r>
            <a:r>
              <a:rPr lang="ko-KR" altLang="en-US" b="1" smtClean="0"/>
              <a:t>메모리에서 지워지게 된다</a:t>
            </a:r>
            <a:r>
              <a:rPr lang="en-US" altLang="ko-KR" b="1" dirty="0" smtClean="0"/>
              <a:t>. </a:t>
            </a:r>
            <a:r>
              <a:rPr lang="ko-KR" altLang="en-US" smtClean="0"/>
              <a:t>이러한 지역변수와 매개변수는 스택 메모리 영역에 </a:t>
            </a:r>
            <a:r>
              <a:rPr lang="ko-KR" altLang="en-US" dirty="0" err="1" smtClean="0"/>
              <a:t>저장이되고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빈번히 할당되고 </a:t>
            </a:r>
            <a:r>
              <a:rPr lang="ko-KR" altLang="en-US" smtClean="0"/>
              <a:t>지워진다</a:t>
            </a:r>
            <a:r>
              <a:rPr lang="en-US" altLang="ko-KR" smtClean="0"/>
              <a:t>. (</a:t>
            </a:r>
            <a:r>
              <a:rPr lang="ko-KR" altLang="en-US" smtClean="0"/>
              <a:t>스텍메모리는 나중에 메모리영역을설명할때 다시 언급하겠다</a:t>
            </a:r>
            <a:r>
              <a:rPr lang="en-US" altLang="ko-KR" smtClean="0"/>
              <a:t>.)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그러나 </a:t>
            </a:r>
            <a:r>
              <a:rPr lang="ko-KR" altLang="en-US" b="1" dirty="0" smtClean="0"/>
              <a:t>함수밖에 선언된 변수는 </a:t>
            </a:r>
            <a:r>
              <a:rPr lang="ko-KR" altLang="en-US" b="1" smtClean="0"/>
              <a:t>전역변수라 하며 </a:t>
            </a:r>
            <a:r>
              <a:rPr lang="ko-KR" altLang="en-US" b="1" dirty="0" smtClean="0"/>
              <a:t>모든 함수에서 접근이 가능하다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이러한 </a:t>
            </a:r>
            <a:r>
              <a:rPr lang="ko-KR" altLang="en-US" b="1" smtClean="0"/>
              <a:t>전역변수는 컴파일될 때 </a:t>
            </a:r>
            <a:r>
              <a:rPr lang="en-US" altLang="ko-KR" b="1" smtClean="0"/>
              <a:t>Data</a:t>
            </a:r>
            <a:r>
              <a:rPr lang="ko-KR" altLang="en-US" b="1" baseline="0" smtClean="0"/>
              <a:t> 메모리 영역에 </a:t>
            </a:r>
            <a:r>
              <a:rPr lang="ko-KR" altLang="en-US" b="1" baseline="0" dirty="0" smtClean="0"/>
              <a:t>할당되고 프로그램이 </a:t>
            </a:r>
            <a:r>
              <a:rPr lang="ko-KR" altLang="en-US" b="1" baseline="0" dirty="0" err="1" smtClean="0"/>
              <a:t>종료될때까지</a:t>
            </a:r>
            <a:r>
              <a:rPr lang="ko-KR" altLang="en-US" b="1" baseline="0" dirty="0" smtClean="0"/>
              <a:t> 지워지지 </a:t>
            </a:r>
            <a:r>
              <a:rPr lang="ko-KR" altLang="en-US" b="1" baseline="0" smtClean="0"/>
              <a:t>않는다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이코드는 전역변수를 사용한 예제이다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함수외부에 선언된 </a:t>
            </a:r>
            <a:r>
              <a:rPr lang="en-US" altLang="ko-KR" baseline="0" smtClean="0"/>
              <a:t>gCount </a:t>
            </a:r>
            <a:r>
              <a:rPr lang="ko-KR" altLang="en-US" baseline="0" smtClean="0"/>
              <a:t>라는 변수는 모든함수에서 접근할수있다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en-US" altLang="ko-KR" baseline="0" smtClean="0"/>
              <a:t>gCountUp</a:t>
            </a:r>
            <a:r>
              <a:rPr lang="ko-KR" altLang="en-US" baseline="0" smtClean="0"/>
              <a:t>함수에서는 호출될때마다 </a:t>
            </a:r>
            <a:r>
              <a:rPr lang="en-US" altLang="ko-KR" baseline="0" smtClean="0"/>
              <a:t>gCount</a:t>
            </a:r>
            <a:r>
              <a:rPr lang="ko-KR" altLang="en-US" baseline="0" smtClean="0"/>
              <a:t>를 </a:t>
            </a:r>
            <a:r>
              <a:rPr lang="en-US" altLang="ko-KR" baseline="0" smtClean="0"/>
              <a:t>1</a:t>
            </a:r>
            <a:r>
              <a:rPr lang="ko-KR" altLang="en-US" baseline="0" smtClean="0"/>
              <a:t>씩증가시키고 </a:t>
            </a:r>
            <a:r>
              <a:rPr lang="en-US" altLang="ko-KR" baseline="0" smtClean="0"/>
              <a:t>g_CountSquare</a:t>
            </a:r>
            <a:r>
              <a:rPr lang="ko-KR" altLang="en-US" baseline="0" smtClean="0"/>
              <a:t>는 호출될떄마다 제곱을한다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이러한결과를 메인함수에서 확인할수있다</a:t>
            </a:r>
            <a:r>
              <a:rPr lang="en-US" altLang="ko-KR" baseline="0" smtClean="0"/>
              <a:t>.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F002-CBB0-4643-AC33-D259971E7FB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392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함수내부에는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변수가 선언될 </a:t>
            </a:r>
            <a:r>
              <a:rPr lang="ko-KR" altLang="en-US" dirty="0" err="1" smtClean="0"/>
              <a:t>수있는데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static</a:t>
            </a:r>
            <a:r>
              <a:rPr lang="en-US" altLang="ko-KR" b="1" baseline="0" dirty="0" smtClean="0"/>
              <a:t> </a:t>
            </a:r>
            <a:r>
              <a:rPr lang="ko-KR" altLang="en-US" b="1" baseline="0" dirty="0" smtClean="0"/>
              <a:t>키워드를 앞에 붙여주면 이는 </a:t>
            </a:r>
            <a:r>
              <a:rPr lang="en-US" altLang="ko-KR" b="1" baseline="0" dirty="0" smtClean="0"/>
              <a:t>static </a:t>
            </a:r>
            <a:r>
              <a:rPr lang="ko-KR" altLang="en-US" b="1" baseline="0" dirty="0" smtClean="0"/>
              <a:t>변수가 된다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Static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변수는 </a:t>
            </a:r>
            <a:r>
              <a:rPr lang="ko-KR" altLang="en-US" baseline="0" dirty="0" err="1" smtClean="0"/>
              <a:t>함수내에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선언되는점이</a:t>
            </a:r>
            <a:r>
              <a:rPr lang="ko-KR" altLang="en-US" baseline="0" dirty="0" smtClean="0"/>
              <a:t> 지역변수와 같지만 </a:t>
            </a:r>
            <a:r>
              <a:rPr lang="en-US" altLang="ko-KR" b="1" baseline="0" dirty="0" smtClean="0"/>
              <a:t>Data </a:t>
            </a:r>
            <a:r>
              <a:rPr lang="ko-KR" altLang="en-US" b="1" baseline="0" dirty="0" smtClean="0"/>
              <a:t>메모리 영역에 할당되어 함수가 종료되어도 지워지지 않는다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그러나 선언된 함수내부에서만 사용이 가능하며 재 </a:t>
            </a:r>
            <a:r>
              <a:rPr lang="ko-KR" altLang="en-US" baseline="0" dirty="0" err="1" smtClean="0"/>
              <a:t>호출시</a:t>
            </a:r>
            <a:r>
              <a:rPr lang="ko-KR" altLang="en-US" baseline="0" dirty="0" smtClean="0"/>
              <a:t> 메모리에서 지워지지 않았기 때문에 이전의 값이 유효하게 남아있다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F002-CBB0-4643-AC33-D259971E7FB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145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일반적으로 앞에서 설명한 매개변수가 있는 함수는 </a:t>
            </a:r>
            <a:r>
              <a:rPr lang="ko-KR" altLang="en-US" b="1" dirty="0" err="1" smtClean="0"/>
              <a:t>콜바이밸류</a:t>
            </a:r>
            <a:r>
              <a:rPr lang="en-US" altLang="ko-KR" b="1" dirty="0" smtClean="0"/>
              <a:t>(cal</a:t>
            </a:r>
            <a:r>
              <a:rPr lang="en-US" altLang="ko-KR" b="1" baseline="0" dirty="0" smtClean="0"/>
              <a:t>l by value)</a:t>
            </a:r>
            <a:r>
              <a:rPr lang="ko-KR" altLang="en-US" dirty="0" smtClean="0"/>
              <a:t>라 한다</a:t>
            </a:r>
            <a:r>
              <a:rPr lang="en-US" altLang="ko-KR" dirty="0" smtClean="0"/>
              <a:t>.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dirty="0" smtClean="0"/>
              <a:t>swap1</a:t>
            </a:r>
            <a:r>
              <a:rPr lang="ko-KR" altLang="en-US" dirty="0" smtClean="0"/>
              <a:t>함수를 호출할 경우 매개변수 </a:t>
            </a:r>
            <a:r>
              <a:rPr lang="en-US" altLang="ko-KR" dirty="0" smtClean="0"/>
              <a:t>a, b</a:t>
            </a:r>
            <a:r>
              <a:rPr lang="ko-KR" altLang="en-US" dirty="0" smtClean="0"/>
              <a:t>에는 다음과 같이 값이 복사된다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baseline="0" dirty="0" smtClean="0"/>
              <a:t> a = x, </a:t>
            </a:r>
            <a:r>
              <a:rPr lang="en-US" altLang="ko-KR" baseline="0" dirty="0" err="1" smtClean="0"/>
              <a:t>int</a:t>
            </a:r>
            <a:r>
              <a:rPr lang="en-US" altLang="ko-KR" baseline="0" dirty="0" smtClean="0"/>
              <a:t> b = y </a:t>
            </a:r>
          </a:p>
          <a:p>
            <a:endParaRPr lang="en-US" altLang="ko-KR" baseline="0" dirty="0" smtClean="0"/>
          </a:p>
          <a:p>
            <a:r>
              <a:rPr lang="ko-KR" altLang="en-US" dirty="0" err="1" smtClean="0"/>
              <a:t>이와같이</a:t>
            </a:r>
            <a:r>
              <a:rPr lang="ko-KR" altLang="en-US" dirty="0" smtClean="0"/>
              <a:t> 값을 전달하고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교환하더라도 실제 </a:t>
            </a:r>
            <a:r>
              <a:rPr lang="ko-KR" altLang="en-US" dirty="0" err="1" smtClean="0"/>
              <a:t>메인의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x,y</a:t>
            </a:r>
            <a:r>
              <a:rPr lang="ko-KR" altLang="en-US" dirty="0" smtClean="0"/>
              <a:t>와는 </a:t>
            </a:r>
            <a:r>
              <a:rPr lang="ko-KR" altLang="en-US" dirty="0" err="1" smtClean="0"/>
              <a:t>전혀상관이없기</a:t>
            </a:r>
            <a:r>
              <a:rPr lang="ko-KR" altLang="en-US" dirty="0" smtClean="0"/>
              <a:t> 때문에 무의미한 </a:t>
            </a:r>
            <a:r>
              <a:rPr lang="ko-KR" altLang="en-US" dirty="0" err="1" smtClean="0"/>
              <a:t>작업이된다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그러나 </a:t>
            </a:r>
            <a:r>
              <a:rPr lang="ko-KR" altLang="en-US" b="1" dirty="0" smtClean="0"/>
              <a:t>주소를 매개변수로 전달받은 함수는 변수의 주소를 통해 </a:t>
            </a:r>
            <a:r>
              <a:rPr lang="ko-KR" altLang="en-US" b="1" smtClean="0"/>
              <a:t>직접 해당 값을 </a:t>
            </a:r>
            <a:r>
              <a:rPr lang="ko-KR" altLang="en-US" b="1" dirty="0" smtClean="0"/>
              <a:t>조작하기 때문에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호출 때 넘겨준 변수에 영향을 미치게 된다</a:t>
            </a:r>
            <a:r>
              <a:rPr lang="en-US" altLang="ko-KR" b="1" dirty="0" smtClean="0"/>
              <a:t>.</a:t>
            </a:r>
            <a:r>
              <a:rPr lang="en-US" altLang="ko-KR" b="1" baseline="0" dirty="0" smtClean="0"/>
              <a:t> </a:t>
            </a:r>
            <a:r>
              <a:rPr lang="ko-KR" altLang="en-US" b="1" baseline="0" dirty="0" smtClean="0"/>
              <a:t>이를 </a:t>
            </a:r>
            <a:r>
              <a:rPr lang="ko-KR" altLang="en-US" b="1" baseline="0" dirty="0" err="1" smtClean="0"/>
              <a:t>콜바이</a:t>
            </a:r>
            <a:r>
              <a:rPr lang="ko-KR" altLang="en-US" b="1" baseline="0" dirty="0" smtClean="0"/>
              <a:t> </a:t>
            </a:r>
            <a:r>
              <a:rPr lang="ko-KR" altLang="en-US" b="1" baseline="0" dirty="0" err="1" smtClean="0"/>
              <a:t>레퍼런스</a:t>
            </a:r>
            <a:r>
              <a:rPr lang="en-US" altLang="ko-KR" b="1" baseline="0" dirty="0" smtClean="0"/>
              <a:t>(call by </a:t>
            </a:r>
            <a:r>
              <a:rPr lang="en-US" altLang="ko-KR" b="1" baseline="0" dirty="0" err="1" smtClean="0"/>
              <a:t>referrence</a:t>
            </a:r>
            <a:r>
              <a:rPr lang="en-US" altLang="ko-KR" b="1" baseline="0" dirty="0" smtClean="0"/>
              <a:t>)</a:t>
            </a:r>
            <a:r>
              <a:rPr lang="ko-KR" altLang="en-US" b="1" baseline="0" dirty="0" smtClean="0"/>
              <a:t>라 한다</a:t>
            </a:r>
            <a:endParaRPr lang="en-US" altLang="ko-KR" b="1" baseline="0" dirty="0" smtClean="0"/>
          </a:p>
          <a:p>
            <a:endParaRPr lang="en-US" altLang="ko-KR" baseline="0" dirty="0" smtClean="0"/>
          </a:p>
          <a:p>
            <a:r>
              <a:rPr lang="en-US" altLang="ko-KR" dirty="0" smtClean="0"/>
              <a:t>swap2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함수는 </a:t>
            </a:r>
            <a:r>
              <a:rPr lang="ko-KR" altLang="en-US" dirty="0" err="1" smtClean="0"/>
              <a:t>콜바이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밸류와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콜바이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레퍼런스의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사용예를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보이고있다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호출시</a:t>
            </a:r>
            <a:r>
              <a:rPr lang="ko-KR" altLang="en-US" dirty="0" smtClean="0"/>
              <a:t> 실제로 다음과 같은 방식으로 매개변수에 </a:t>
            </a:r>
            <a:r>
              <a:rPr lang="ko-KR" altLang="en-US" dirty="0" err="1" smtClean="0"/>
              <a:t>주소가전달된다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baseline="0" dirty="0" smtClean="0"/>
              <a:t> * a = &amp;x, </a:t>
            </a:r>
            <a:r>
              <a:rPr lang="en-US" altLang="ko-KR" baseline="0" dirty="0" err="1" smtClean="0"/>
              <a:t>int</a:t>
            </a:r>
            <a:r>
              <a:rPr lang="en-US" altLang="ko-KR" baseline="0" dirty="0" smtClean="0"/>
              <a:t> * b = &amp;y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콜바이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밸류를</a:t>
            </a:r>
            <a:r>
              <a:rPr lang="ko-KR" altLang="en-US" dirty="0" smtClean="0"/>
              <a:t> 사용한 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swap2 </a:t>
            </a:r>
            <a:r>
              <a:rPr lang="ko-KR" altLang="en-US" dirty="0" smtClean="0"/>
              <a:t>함수는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의 주소를 전달하여 포인터로 </a:t>
            </a:r>
            <a:r>
              <a:rPr lang="ko-KR" altLang="en-US" dirty="0" err="1" smtClean="0"/>
              <a:t>메인의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의 메모리를 조작했기 때문에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값이 교환됨을 </a:t>
            </a:r>
            <a:r>
              <a:rPr lang="ko-KR" altLang="en-US" dirty="0" err="1" smtClean="0"/>
              <a:t>확인할수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F002-CBB0-4643-AC33-D259971E7FB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991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함수가 자기자신을 호출하는 것을 재귀적 </a:t>
            </a:r>
            <a:r>
              <a:rPr lang="ko-KR" altLang="en-US" dirty="0" err="1" smtClean="0"/>
              <a:t>호출이라고하며</a:t>
            </a:r>
            <a:r>
              <a:rPr lang="ko-KR" altLang="en-US" dirty="0" smtClean="0"/>
              <a:t> 이렇게 작성된 함수를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재귀함수라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이러한 재귀함수는 </a:t>
            </a:r>
            <a:r>
              <a:rPr lang="ko-KR" altLang="en-US" dirty="0" err="1" smtClean="0"/>
              <a:t>반복문처럼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사용할수있다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재귀함수는 코드가 간결해지고 </a:t>
            </a:r>
            <a:r>
              <a:rPr lang="ko-KR" altLang="en-US" dirty="0" err="1" smtClean="0"/>
              <a:t>가독성이</a:t>
            </a:r>
            <a:r>
              <a:rPr lang="ko-KR" altLang="en-US" dirty="0" smtClean="0"/>
              <a:t> 올라가지만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스택메모리를</a:t>
            </a:r>
            <a:r>
              <a:rPr lang="ko-KR" altLang="en-US" dirty="0" smtClean="0"/>
              <a:t> 사용하고 있기 때문에 잘못 사용 시 </a:t>
            </a:r>
            <a:r>
              <a:rPr lang="ko-KR" altLang="en-US" dirty="0" err="1" smtClean="0"/>
              <a:t>스택오버플로가</a:t>
            </a:r>
            <a:r>
              <a:rPr lang="ko-KR" altLang="en-US" dirty="0" smtClean="0"/>
              <a:t> 발생할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F002-CBB0-4643-AC33-D259971E7FB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673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변수명앞에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연산자를 </a:t>
            </a:r>
            <a:r>
              <a:rPr lang="ko-KR" altLang="en-US" dirty="0" smtClean="0"/>
              <a:t>붙여주면 </a:t>
            </a:r>
            <a:r>
              <a:rPr lang="ko-KR" altLang="en-US" dirty="0" smtClean="0"/>
              <a:t>해당변수의 주소를 반환한다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변수의 주소를 </a:t>
            </a:r>
            <a:r>
              <a:rPr lang="ko-KR" altLang="en-US" dirty="0" smtClean="0"/>
              <a:t>저장하기 위한 </a:t>
            </a:r>
            <a:r>
              <a:rPr lang="ko-KR" altLang="en-US" dirty="0" smtClean="0"/>
              <a:t>변수로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자료형</a:t>
            </a:r>
            <a:r>
              <a:rPr lang="ko-KR" altLang="en-US" dirty="0" smtClean="0"/>
              <a:t> 뒤에 </a:t>
            </a:r>
            <a:r>
              <a:rPr lang="en-US" altLang="ko-KR" dirty="0" smtClean="0"/>
              <a:t>*</a:t>
            </a:r>
            <a:r>
              <a:rPr lang="ko-KR" altLang="en-US" dirty="0" smtClean="0"/>
              <a:t>를 붙여서 선언하는데 이를 포인터 </a:t>
            </a:r>
            <a:r>
              <a:rPr lang="ko-KR" altLang="en-US" dirty="0" smtClean="0"/>
              <a:t>변수라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포인터변수는 </a:t>
            </a:r>
            <a:r>
              <a:rPr lang="ko-KR" altLang="en-US" dirty="0" smtClean="0"/>
              <a:t>선언된 </a:t>
            </a:r>
            <a:r>
              <a:rPr lang="ko-KR" altLang="en-US" dirty="0" err="1" smtClean="0"/>
              <a:t>자료형과</a:t>
            </a:r>
            <a:r>
              <a:rPr lang="ko-KR" altLang="en-US" dirty="0" smtClean="0"/>
              <a:t> </a:t>
            </a:r>
            <a:r>
              <a:rPr lang="ko-KR" altLang="en-US" dirty="0" smtClean="0"/>
              <a:t>같은 형식을 가지는 </a:t>
            </a:r>
            <a:r>
              <a:rPr lang="ko-KR" altLang="en-US" dirty="0" smtClean="0"/>
              <a:t>변수의 </a:t>
            </a:r>
            <a:r>
              <a:rPr lang="ko-KR" altLang="en-US" dirty="0" smtClean="0"/>
              <a:t>주소만을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저장할 수 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지금까지는 변수의 이름으로 값에 </a:t>
            </a:r>
            <a:r>
              <a:rPr lang="ko-KR" altLang="en-US" dirty="0" smtClean="0"/>
              <a:t>접근했지만 이제는 포인터를 이용하여 </a:t>
            </a:r>
            <a:r>
              <a:rPr lang="ko-KR" altLang="en-US" dirty="0" smtClean="0"/>
              <a:t>값에 접근할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포인터 </a:t>
            </a:r>
            <a:r>
              <a:rPr lang="ko-KR" altLang="en-US" dirty="0" smtClean="0"/>
              <a:t>변수도 메모리에 </a:t>
            </a:r>
            <a:r>
              <a:rPr lang="ko-KR" altLang="en-US" dirty="0" err="1" smtClean="0"/>
              <a:t>로드되기</a:t>
            </a:r>
            <a:r>
              <a:rPr lang="ko-KR" altLang="en-US" dirty="0" smtClean="0"/>
              <a:t> 때문에 자기 </a:t>
            </a:r>
            <a:r>
              <a:rPr lang="ko-KR" altLang="en-US" dirty="0" smtClean="0"/>
              <a:t>자신의 </a:t>
            </a:r>
            <a:r>
              <a:rPr lang="ko-KR" altLang="en-US" dirty="0" smtClean="0"/>
              <a:t>주소 역시</a:t>
            </a:r>
            <a:r>
              <a:rPr lang="ko-KR" altLang="en-US" baseline="0" dirty="0" smtClean="0"/>
              <a:t> 존재한다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포인터변수를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</a:t>
            </a:r>
            <a:r>
              <a:rPr lang="ko-KR" altLang="en-US" baseline="0" dirty="0" smtClean="0"/>
              <a:t>라 한다면</a:t>
            </a:r>
            <a:r>
              <a:rPr lang="en-US" altLang="ko-KR" baseline="0" dirty="0" smtClean="0"/>
              <a:t>, </a:t>
            </a:r>
            <a:r>
              <a:rPr lang="en-US" altLang="ko-KR" dirty="0" smtClean="0"/>
              <a:t>&amp;p</a:t>
            </a:r>
            <a:r>
              <a:rPr lang="ko-KR" altLang="en-US" dirty="0" smtClean="0"/>
              <a:t>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포인터 </a:t>
            </a:r>
            <a:r>
              <a:rPr lang="ko-KR" altLang="en-US" baseline="0" dirty="0" smtClean="0"/>
              <a:t>변수자신의 주소를 </a:t>
            </a:r>
            <a:r>
              <a:rPr lang="ko-KR" altLang="en-US" baseline="0" dirty="0" smtClean="0"/>
              <a:t>의미한다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변수명인 </a:t>
            </a:r>
            <a:r>
              <a:rPr lang="en-US" altLang="ko-KR" baseline="0" dirty="0" smtClean="0"/>
              <a:t>p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p</a:t>
            </a:r>
            <a:r>
              <a:rPr lang="ko-KR" altLang="en-US" baseline="0" dirty="0" smtClean="0"/>
              <a:t>가 </a:t>
            </a:r>
            <a:r>
              <a:rPr lang="ko-KR" altLang="en-US" baseline="0" dirty="0" smtClean="0"/>
              <a:t>저장하고 있는 값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즉 어떤 변수의 주소를 의미한다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*</a:t>
            </a:r>
            <a:r>
              <a:rPr lang="en-US" altLang="ko-KR" baseline="0" dirty="0" smtClean="0"/>
              <a:t>p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p</a:t>
            </a:r>
            <a:r>
              <a:rPr lang="ko-KR" altLang="en-US" baseline="0" dirty="0" smtClean="0"/>
              <a:t>가 저장하고 </a:t>
            </a:r>
            <a:r>
              <a:rPr lang="ko-KR" altLang="en-US" baseline="0" dirty="0" smtClean="0"/>
              <a:t>있는 주소에 저장된 값을 의미한다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F002-CBB0-4643-AC33-D259971E7FB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969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위의 그림은 앞선 예제의 결과에 대한 메모리상태를 표로 나타낸 것이다</a:t>
            </a:r>
            <a:r>
              <a:rPr lang="en-US" altLang="ko-KR" dirty="0" smtClean="0"/>
              <a:t>.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위의 그림에서 </a:t>
            </a:r>
            <a:r>
              <a:rPr lang="ko-KR" altLang="en-US" baseline="0" dirty="0" err="1" smtClean="0"/>
              <a:t>변수명</a:t>
            </a:r>
            <a:r>
              <a:rPr lang="ko-KR" altLang="en-US" baseline="0" dirty="0" smtClean="0"/>
              <a:t> </a:t>
            </a:r>
            <a:r>
              <a:rPr lang="en-US" altLang="ko-KR" b="1" baseline="0" dirty="0" smtClean="0"/>
              <a:t>a</a:t>
            </a:r>
            <a:r>
              <a:rPr lang="ko-KR" altLang="en-US" b="1" baseline="0" dirty="0" smtClean="0"/>
              <a:t>가 의미하는 것은 </a:t>
            </a:r>
            <a:r>
              <a:rPr lang="en-US" altLang="ko-KR" b="1" baseline="0" dirty="0" smtClean="0"/>
              <a:t>10</a:t>
            </a:r>
            <a:r>
              <a:rPr lang="en-US" altLang="ko-KR" baseline="0" dirty="0" smtClean="0"/>
              <a:t>, </a:t>
            </a:r>
            <a:r>
              <a:rPr lang="en-US" altLang="ko-KR" b="1" baseline="0" dirty="0" smtClean="0"/>
              <a:t>p</a:t>
            </a:r>
            <a:r>
              <a:rPr lang="ko-KR" altLang="en-US" b="1" baseline="0" dirty="0" smtClean="0"/>
              <a:t>는 </a:t>
            </a:r>
            <a:r>
              <a:rPr lang="en-US" altLang="ko-KR" b="1" baseline="0" dirty="0" smtClean="0"/>
              <a:t>a</a:t>
            </a:r>
            <a:r>
              <a:rPr lang="ko-KR" altLang="en-US" b="1" baseline="0" dirty="0" smtClean="0"/>
              <a:t>의 주소가 </a:t>
            </a:r>
            <a:r>
              <a:rPr lang="ko-KR" altLang="en-US" b="1" baseline="0" dirty="0" smtClean="0"/>
              <a:t>이다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="1" baseline="0" dirty="0" smtClean="0"/>
              <a:t>*</a:t>
            </a:r>
            <a:r>
              <a:rPr lang="ko-KR" altLang="en-US" b="1" baseline="0" dirty="0" smtClean="0"/>
              <a:t>연산자는 주소에만 </a:t>
            </a:r>
            <a:r>
              <a:rPr lang="ko-KR" altLang="en-US" b="1" baseline="0" dirty="0" smtClean="0"/>
              <a:t>쓸 수 </a:t>
            </a:r>
            <a:r>
              <a:rPr lang="ko-KR" altLang="en-US" b="1" baseline="0" dirty="0" smtClean="0"/>
              <a:t>있는 연산자로</a:t>
            </a:r>
            <a:r>
              <a:rPr lang="en-US" altLang="ko-KR" b="1" baseline="0" dirty="0" smtClean="0"/>
              <a:t>,</a:t>
            </a:r>
            <a:r>
              <a:rPr lang="ko-KR" altLang="en-US" b="1" baseline="0" dirty="0" smtClean="0"/>
              <a:t> 해당 주소에 </a:t>
            </a:r>
            <a:r>
              <a:rPr lang="ko-KR" altLang="en-US" b="1" baseline="0" dirty="0" smtClean="0"/>
              <a:t>저장 되어있는 </a:t>
            </a:r>
            <a:r>
              <a:rPr lang="ko-KR" altLang="en-US" b="1" baseline="0" dirty="0" smtClean="0"/>
              <a:t>값을 </a:t>
            </a:r>
            <a:r>
              <a:rPr lang="ko-KR" altLang="en-US" b="1" baseline="0" dirty="0" smtClean="0"/>
              <a:t>의미한다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</a:t>
            </a:r>
            <a:r>
              <a:rPr lang="ko-KR" altLang="en-US" baseline="0" dirty="0" smtClean="0"/>
              <a:t>는 주소가 아니기 때문에 </a:t>
            </a:r>
            <a:r>
              <a:rPr lang="en-US" altLang="ko-KR" baseline="0" dirty="0" smtClean="0"/>
              <a:t>*</a:t>
            </a:r>
            <a:r>
              <a:rPr lang="ko-KR" altLang="en-US" baseline="0" dirty="0" smtClean="0"/>
              <a:t>를 </a:t>
            </a:r>
            <a:r>
              <a:rPr lang="ko-KR" altLang="en-US" baseline="0" dirty="0" smtClean="0"/>
              <a:t>사용할 수 </a:t>
            </a:r>
            <a:r>
              <a:rPr lang="ko-KR" altLang="en-US" baseline="0" dirty="0" smtClean="0"/>
              <a:t>없다 </a:t>
            </a:r>
            <a:r>
              <a:rPr lang="en-US" altLang="ko-KR" baseline="0" dirty="0" smtClean="0"/>
              <a:t>p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의 주소이므로 </a:t>
            </a:r>
            <a:r>
              <a:rPr lang="en-US" altLang="ko-KR" baseline="0" dirty="0" smtClean="0"/>
              <a:t>*p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에 저장되어 있는 값을 반환한다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만일 </a:t>
            </a:r>
            <a:r>
              <a:rPr lang="en-US" altLang="ko-KR" baseline="0" dirty="0" smtClean="0"/>
              <a:t>*p = 20</a:t>
            </a:r>
            <a:r>
              <a:rPr lang="ko-KR" altLang="en-US" baseline="0" dirty="0" smtClean="0"/>
              <a:t>을 </a:t>
            </a:r>
            <a:r>
              <a:rPr lang="ko-KR" altLang="en-US" baseline="0" dirty="0" smtClean="0"/>
              <a:t>하면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저장값을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20</a:t>
            </a:r>
            <a:r>
              <a:rPr lang="ko-KR" altLang="en-US" baseline="0" dirty="0" smtClean="0"/>
              <a:t>으로 변경한다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F002-CBB0-4643-AC33-D259971E7FB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969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다음의 </a:t>
            </a:r>
            <a:r>
              <a:rPr lang="en-US" altLang="ko-KR" dirty="0" smtClean="0"/>
              <a:t>*p,</a:t>
            </a:r>
            <a:r>
              <a:rPr lang="en-US" altLang="ko-KR" baseline="0" dirty="0" smtClean="0"/>
              <a:t> *q</a:t>
            </a:r>
            <a:r>
              <a:rPr lang="ko-KR" altLang="en-US" baseline="0" dirty="0" smtClean="0"/>
              <a:t>를 이용한 예제를 보고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실행하면 어떤 결과가 나올지 예상해보고 결과가 맞게 나왔는지 실행해보자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F002-CBB0-4643-AC33-D259971E7FB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566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smtClean="0"/>
              <a:t>그렇다면 다음과 같은 코드는 어떤 결과가 출력이 될까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실제로 표를 그려보면 알겠지만 </a:t>
            </a:r>
            <a:r>
              <a:rPr lang="en-US" altLang="ko-KR" baseline="0" smtClean="0"/>
              <a:t>“a = 20, *p = 20, *q = 20”</a:t>
            </a:r>
            <a:r>
              <a:rPr lang="ko-KR" altLang="en-US" baseline="0" smtClean="0"/>
              <a:t>이 출력될것이다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en-US" altLang="ko-KR" b="1" baseline="0" smtClean="0"/>
              <a:t>int * p = &amp;a </a:t>
            </a:r>
            <a:r>
              <a:rPr lang="ko-KR" altLang="en-US" b="1" baseline="0" smtClean="0"/>
              <a:t>는 </a:t>
            </a:r>
            <a:r>
              <a:rPr lang="en-US" altLang="ko-KR" b="1" baseline="0" smtClean="0"/>
              <a:t>p</a:t>
            </a:r>
            <a:r>
              <a:rPr lang="ko-KR" altLang="en-US" b="1" baseline="0" smtClean="0"/>
              <a:t>라는</a:t>
            </a:r>
            <a:r>
              <a:rPr lang="en-US" altLang="ko-KR" b="1" baseline="0" smtClean="0"/>
              <a:t> </a:t>
            </a:r>
            <a:r>
              <a:rPr lang="ko-KR" altLang="en-US" b="1" baseline="0" smtClean="0"/>
              <a:t>포인터를 선언함과 동시에 </a:t>
            </a:r>
            <a:r>
              <a:rPr lang="en-US" altLang="ko-KR" b="1" baseline="0" smtClean="0"/>
              <a:t>a</a:t>
            </a:r>
            <a:r>
              <a:rPr lang="ko-KR" altLang="en-US" b="1" baseline="0" smtClean="0"/>
              <a:t>의 주소를 대입한것으로 </a:t>
            </a:r>
            <a:r>
              <a:rPr lang="en-US" altLang="ko-KR" b="1" baseline="0" smtClean="0"/>
              <a:t>int * p; p = &amp;a; </a:t>
            </a:r>
            <a:r>
              <a:rPr lang="ko-KR" altLang="en-US" b="1" baseline="0" smtClean="0"/>
              <a:t>이 두문장을 합친것이다</a:t>
            </a:r>
            <a:r>
              <a:rPr lang="en-US" altLang="ko-KR" b="1" baseline="0" smtClean="0"/>
              <a:t>. 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이문장에서 </a:t>
            </a:r>
            <a:r>
              <a:rPr lang="en-US" altLang="ko-KR" baseline="0" smtClean="0"/>
              <a:t>p</a:t>
            </a:r>
            <a:r>
              <a:rPr lang="ko-KR" altLang="en-US" baseline="0" smtClean="0"/>
              <a:t>는 </a:t>
            </a:r>
            <a:r>
              <a:rPr lang="en-US" altLang="ko-KR" baseline="0" smtClean="0"/>
              <a:t>a</a:t>
            </a:r>
            <a:r>
              <a:rPr lang="ko-KR" altLang="en-US" baseline="0" smtClean="0"/>
              <a:t>의 주소를 저장하고 있음을 알수있고 </a:t>
            </a:r>
            <a:r>
              <a:rPr lang="en-US" altLang="ko-KR" baseline="0" smtClean="0"/>
              <a:t>int * q = p;</a:t>
            </a:r>
            <a:r>
              <a:rPr lang="ko-KR" altLang="en-US" baseline="0" smtClean="0"/>
              <a:t>에서 </a:t>
            </a:r>
            <a:r>
              <a:rPr lang="en-US" altLang="ko-KR" baseline="0" smtClean="0"/>
              <a:t>q</a:t>
            </a:r>
            <a:r>
              <a:rPr lang="ko-KR" altLang="en-US" baseline="0" smtClean="0"/>
              <a:t>가 </a:t>
            </a:r>
            <a:r>
              <a:rPr lang="en-US" altLang="ko-KR" baseline="0" smtClean="0"/>
              <a:t>p</a:t>
            </a:r>
            <a:r>
              <a:rPr lang="ko-KR" altLang="en-US" baseline="0" smtClean="0"/>
              <a:t>와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같은 주소를 저장하고 있음을 알수있다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헷갈릴 수 있겠지만 </a:t>
            </a:r>
            <a:r>
              <a:rPr lang="en-US" altLang="ko-KR" baseline="0" smtClean="0"/>
              <a:t>p</a:t>
            </a:r>
            <a:r>
              <a:rPr lang="ko-KR" altLang="en-US" baseline="0" smtClean="0"/>
              <a:t>는 </a:t>
            </a:r>
            <a:r>
              <a:rPr lang="en-US" altLang="ko-KR" baseline="0" smtClean="0"/>
              <a:t>a</a:t>
            </a:r>
            <a:r>
              <a:rPr lang="ko-KR" altLang="en-US" baseline="0" smtClean="0"/>
              <a:t>의 주소이므로 굳이 바꿔 표현하자면 </a:t>
            </a:r>
            <a:r>
              <a:rPr lang="en-US" altLang="ko-KR" baseline="0" smtClean="0"/>
              <a:t>int * q = “a</a:t>
            </a:r>
            <a:r>
              <a:rPr lang="ko-KR" altLang="en-US" baseline="0" smtClean="0"/>
              <a:t>의 주소</a:t>
            </a:r>
            <a:r>
              <a:rPr lang="en-US" altLang="ko-KR" baseline="0" smtClean="0"/>
              <a:t>”</a:t>
            </a:r>
            <a:r>
              <a:rPr lang="ko-KR" altLang="en-US" baseline="0" smtClean="0"/>
              <a:t> 라 할수 있겠다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="1" baseline="0" smtClean="0"/>
              <a:t>그러므로 </a:t>
            </a:r>
            <a:r>
              <a:rPr lang="en-US" altLang="ko-KR" b="1" baseline="0" smtClean="0"/>
              <a:t>p</a:t>
            </a:r>
            <a:r>
              <a:rPr lang="ko-KR" altLang="en-US" b="1" baseline="0" smtClean="0"/>
              <a:t>와 </a:t>
            </a:r>
            <a:r>
              <a:rPr lang="en-US" altLang="ko-KR" b="1" baseline="0" smtClean="0"/>
              <a:t>q</a:t>
            </a:r>
            <a:r>
              <a:rPr lang="ko-KR" altLang="en-US" b="1" baseline="0" smtClean="0"/>
              <a:t>는 </a:t>
            </a:r>
            <a:r>
              <a:rPr lang="en-US" altLang="ko-KR" b="1" baseline="0" smtClean="0"/>
              <a:t>a</a:t>
            </a:r>
            <a:r>
              <a:rPr lang="ko-KR" altLang="en-US" b="1" baseline="0" smtClean="0"/>
              <a:t>의 위치를 저장하고 있고 다르게 표현하면 두 포인터 모두 </a:t>
            </a:r>
            <a:r>
              <a:rPr lang="en-US" altLang="ko-KR" b="1" baseline="0" smtClean="0"/>
              <a:t>a</a:t>
            </a:r>
            <a:r>
              <a:rPr lang="ko-KR" altLang="en-US" b="1" baseline="0" smtClean="0"/>
              <a:t>의 주소를 가리키고 있다 라고도 할수 있다</a:t>
            </a:r>
            <a:r>
              <a:rPr lang="en-US" altLang="ko-KR" b="1" baseline="0" smtClean="0"/>
              <a:t>.</a:t>
            </a:r>
          </a:p>
          <a:p>
            <a:endParaRPr lang="en-US" altLang="ko-KR" baseline="0" smtClean="0"/>
          </a:p>
          <a:p>
            <a:r>
              <a:rPr lang="en-US" altLang="ko-KR" baseline="0" smtClean="0"/>
              <a:t>*p = *p + *q</a:t>
            </a:r>
            <a:r>
              <a:rPr lang="ko-KR" altLang="en-US" baseline="0" smtClean="0"/>
              <a:t>는 결국 </a:t>
            </a:r>
            <a:r>
              <a:rPr lang="en-US" altLang="ko-KR" baseline="0" smtClean="0"/>
              <a:t>*p</a:t>
            </a:r>
            <a:r>
              <a:rPr lang="ko-KR" altLang="en-US" baseline="0" smtClean="0"/>
              <a:t> </a:t>
            </a:r>
            <a:r>
              <a:rPr lang="en-US" altLang="ko-KR" baseline="0" smtClean="0"/>
              <a:t>= 10 + 10 </a:t>
            </a:r>
            <a:r>
              <a:rPr lang="ko-KR" altLang="en-US" baseline="0" smtClean="0"/>
              <a:t>이고 </a:t>
            </a:r>
            <a:r>
              <a:rPr lang="en-US" altLang="ko-KR" baseline="0" smtClean="0"/>
              <a:t>20</a:t>
            </a:r>
            <a:r>
              <a:rPr lang="ko-KR" altLang="en-US" baseline="0" smtClean="0"/>
              <a:t>을 </a:t>
            </a:r>
            <a:r>
              <a:rPr lang="en-US" altLang="ko-KR" baseline="0" smtClean="0"/>
              <a:t>*p</a:t>
            </a:r>
            <a:r>
              <a:rPr lang="ko-KR" altLang="en-US" baseline="0" smtClean="0"/>
              <a:t>에 대입했으므로 </a:t>
            </a:r>
            <a:r>
              <a:rPr lang="en-US" altLang="ko-KR" baseline="0" smtClean="0"/>
              <a:t>a</a:t>
            </a:r>
            <a:r>
              <a:rPr lang="ko-KR" altLang="en-US" baseline="0" smtClean="0"/>
              <a:t>가 저장하고 있는 값이 </a:t>
            </a:r>
            <a:r>
              <a:rPr lang="en-US" altLang="ko-KR" baseline="0" smtClean="0"/>
              <a:t>20</a:t>
            </a:r>
            <a:r>
              <a:rPr lang="ko-KR" altLang="en-US" baseline="0" smtClean="0"/>
              <a:t>으로 바뀌게된다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그러므로 출력값은 모두 </a:t>
            </a:r>
            <a:r>
              <a:rPr lang="en-US" altLang="ko-KR" baseline="0" smtClean="0"/>
              <a:t>20</a:t>
            </a:r>
            <a:r>
              <a:rPr lang="ko-KR" altLang="en-US" baseline="0" smtClean="0"/>
              <a:t>이 출력된다</a:t>
            </a:r>
            <a:r>
              <a:rPr lang="en-US" altLang="ko-KR" baseline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F002-CBB0-4643-AC33-D259971E7FB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566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포인터변수는 변수의 주소를 저장할 수 있지만 포인터변수의 주소를 저장할 수는 없다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그래서 다중 포인터 변수를 이용하는데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 </a:t>
            </a:r>
            <a:r>
              <a:rPr lang="en-US" altLang="ko-KR" dirty="0" smtClean="0"/>
              <a:t>*</a:t>
            </a:r>
            <a:r>
              <a:rPr lang="ko-KR" altLang="en-US" dirty="0" smtClean="0"/>
              <a:t>을 다중으로 추가하여 선언한다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*</a:t>
            </a:r>
            <a:r>
              <a:rPr lang="ko-KR" altLang="en-US" dirty="0" smtClean="0"/>
              <a:t>이면 일반변수의 주소를 저장할 수 있고</a:t>
            </a:r>
            <a:endParaRPr lang="en-US" altLang="ko-KR" dirty="0" smtClean="0"/>
          </a:p>
          <a:p>
            <a:r>
              <a:rPr lang="en-US" altLang="ko-KR" dirty="0" smtClean="0"/>
              <a:t>**</a:t>
            </a:r>
            <a:r>
              <a:rPr lang="ko-KR" altLang="en-US" dirty="0" smtClean="0"/>
              <a:t>이면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*</a:t>
            </a:r>
            <a:r>
              <a:rPr lang="ko-KR" altLang="en-US" baseline="0" dirty="0" smtClean="0"/>
              <a:t>로 선언된 포인터 변수의</a:t>
            </a:r>
            <a:r>
              <a:rPr lang="ko-KR" altLang="en-US" dirty="0" smtClean="0"/>
              <a:t> 주소를 저장할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***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**</a:t>
            </a:r>
            <a:r>
              <a:rPr lang="ko-KR" altLang="en-US" dirty="0" smtClean="0"/>
              <a:t>로 선언된  포인터 변수의 주소를 저장할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이러한 다중포인터는 현재로서는 크게 다루지는 않지만 포인터 변수를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매개변수로 하는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함수의 </a:t>
            </a:r>
            <a:r>
              <a:rPr lang="en-US" altLang="ko-KR" baseline="0" dirty="0" smtClean="0"/>
              <a:t>call by reference</a:t>
            </a:r>
            <a:r>
              <a:rPr lang="ko-KR" altLang="en-US" baseline="0" dirty="0" smtClean="0"/>
              <a:t>를 이용할 때 사용될 수 있으므로 사용이 필요하게 되면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그때 다시 설명하도록 하겠다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F002-CBB0-4643-AC33-D259971E7FB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400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이를 메모리상으로 표현하면 다음과 같이 나타낼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수있다</a:t>
            </a:r>
            <a:r>
              <a:rPr lang="en-US" altLang="ko-KR" baseline="0" dirty="0" smtClean="0"/>
              <a:t>. q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p</a:t>
            </a:r>
            <a:r>
              <a:rPr lang="ko-KR" altLang="en-US" baseline="0" dirty="0" smtClean="0"/>
              <a:t>의 주소</a:t>
            </a:r>
            <a:r>
              <a:rPr lang="en-US" altLang="ko-KR" baseline="0" dirty="0" smtClean="0"/>
              <a:t>,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*q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p</a:t>
            </a:r>
            <a:r>
              <a:rPr lang="ko-KR" altLang="en-US" baseline="0" dirty="0" smtClean="0"/>
              <a:t>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저장하고 있는 값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 a</a:t>
            </a:r>
            <a:r>
              <a:rPr lang="ko-KR" altLang="en-US" baseline="0" dirty="0" smtClean="0"/>
              <a:t>의 주소</a:t>
            </a:r>
            <a:r>
              <a:rPr lang="en-US" altLang="ko-KR" baseline="0" dirty="0" smtClean="0"/>
              <a:t>,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**q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주소가 저장하고 있는 값인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이 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그림으로 </a:t>
            </a:r>
            <a:r>
              <a:rPr lang="ko-KR" altLang="en-US" baseline="0" dirty="0" err="1" smtClean="0"/>
              <a:t>나타내었을때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q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p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p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가리키는것으로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표현할수</a:t>
            </a:r>
            <a:r>
              <a:rPr lang="ko-KR" altLang="en-US" baseline="0" dirty="0" smtClean="0"/>
              <a:t> 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F002-CBB0-4643-AC33-D259971E7FB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400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기억해야할</a:t>
            </a:r>
            <a:r>
              <a:rPr lang="ko-KR" altLang="en-US" dirty="0" smtClean="0"/>
              <a:t> 변수가 많아지면 기억하기도 어렵고 코딩도 불편해진다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데이터를 효율적으로 관리하기 위해서는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연속된 메모리에 자료를 배치하고 일정한 패턴으로 데이터에 </a:t>
            </a:r>
            <a:r>
              <a:rPr lang="ko-KR" altLang="en-US" b="1" dirty="0" err="1" smtClean="0"/>
              <a:t>접근할수</a:t>
            </a:r>
            <a:r>
              <a:rPr lang="ko-KR" altLang="en-US" b="1" dirty="0" smtClean="0"/>
              <a:t> 있는 방법이 필요하다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이를 </a:t>
            </a:r>
            <a:r>
              <a:rPr lang="ko-KR" altLang="en-US" b="1" dirty="0" err="1" smtClean="0"/>
              <a:t>가능하게하는것이</a:t>
            </a:r>
            <a:r>
              <a:rPr lang="ko-KR" altLang="en-US" b="1" dirty="0" smtClean="0"/>
              <a:t> 배열이다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배열은 연속된 공간에</a:t>
            </a:r>
            <a:r>
              <a:rPr lang="ko-KR" altLang="en-US" baseline="0" dirty="0" smtClean="0"/>
              <a:t> 데이터를 차례대로 배치하는 것으로 데이터가 연속적으로 존재하기 때문에 </a:t>
            </a:r>
            <a:r>
              <a:rPr lang="ko-KR" altLang="en-US" b="1" baseline="0" dirty="0" smtClean="0"/>
              <a:t>배열의 가장 </a:t>
            </a:r>
            <a:r>
              <a:rPr lang="ko-KR" altLang="en-US" b="1" baseline="0" dirty="0" err="1" smtClean="0"/>
              <a:t>첫데이터의</a:t>
            </a:r>
            <a:r>
              <a:rPr lang="ko-KR" altLang="en-US" b="1" baseline="0" dirty="0" smtClean="0"/>
              <a:t> 주소에 간격을 더해서 </a:t>
            </a:r>
            <a:endParaRPr lang="en-US" altLang="ko-KR" b="1" baseline="0" dirty="0" smtClean="0"/>
          </a:p>
          <a:p>
            <a:endParaRPr lang="en-US" altLang="ko-KR" b="1" baseline="0" dirty="0" smtClean="0"/>
          </a:p>
          <a:p>
            <a:r>
              <a:rPr lang="ko-KR" altLang="en-US" b="1" baseline="0" dirty="0" smtClean="0"/>
              <a:t>원하는 데이터에 접근할 수 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오른쪽에서 사용된 배열은 반복문과 함께 조합되어 왼쪽의 코드를 간단하게 </a:t>
            </a:r>
            <a:r>
              <a:rPr lang="ko-KR" altLang="en-US" baseline="0" dirty="0" err="1" smtClean="0"/>
              <a:t>표현한것이다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반복문의 내용은 </a:t>
            </a:r>
            <a:r>
              <a:rPr lang="en-US" altLang="ko-KR" baseline="0" dirty="0" err="1" smtClean="0"/>
              <a:t>i</a:t>
            </a:r>
            <a:r>
              <a:rPr lang="ko-KR" altLang="en-US" baseline="0" dirty="0" err="1" smtClean="0"/>
              <a:t>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부터 시작해서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될때까지</a:t>
            </a:r>
            <a:r>
              <a:rPr lang="ko-KR" altLang="en-US" baseline="0" dirty="0" smtClean="0"/>
              <a:t> 계속해서 반복하는 </a:t>
            </a:r>
            <a:r>
              <a:rPr lang="ko-KR" altLang="en-US" baseline="0" dirty="0" err="1" smtClean="0"/>
              <a:t>반복문이다</a:t>
            </a:r>
            <a:r>
              <a:rPr lang="ko-KR" altLang="en-US" baseline="0" dirty="0" smtClean="0"/>
              <a:t> 루프가 </a:t>
            </a:r>
            <a:r>
              <a:rPr lang="ko-KR" altLang="en-US" baseline="0" dirty="0" err="1" smtClean="0"/>
              <a:t>한번수행될때마다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i</a:t>
            </a:r>
            <a:r>
              <a:rPr lang="ko-KR" altLang="en-US" baseline="0" dirty="0" smtClean="0"/>
              <a:t>가 증가하고 </a:t>
            </a:r>
            <a:r>
              <a:rPr lang="en-US" altLang="ko-KR" baseline="0" dirty="0" smtClean="0"/>
              <a:t>10</a:t>
            </a:r>
            <a:r>
              <a:rPr lang="ko-KR" altLang="en-US" baseline="0" dirty="0" err="1" smtClean="0"/>
              <a:t>이되면</a:t>
            </a:r>
            <a:r>
              <a:rPr lang="ko-KR" altLang="en-US" baseline="0" dirty="0" smtClean="0"/>
              <a:t> 루프가 종료된다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반복문에</a:t>
            </a:r>
            <a:r>
              <a:rPr lang="ko-KR" altLang="en-US" baseline="0" dirty="0" smtClean="0"/>
              <a:t> 대해서는 나중에 </a:t>
            </a:r>
            <a:r>
              <a:rPr lang="ko-KR" altLang="en-US" baseline="0" dirty="0" err="1" smtClean="0"/>
              <a:t>한번더</a:t>
            </a:r>
            <a:r>
              <a:rPr lang="ko-KR" altLang="en-US" baseline="0" dirty="0" smtClean="0"/>
              <a:t> 설명하겠다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배열은 </a:t>
            </a:r>
            <a:r>
              <a:rPr lang="en-US" altLang="ko-KR" baseline="0" dirty="0" err="1" smtClean="0"/>
              <a:t>int</a:t>
            </a:r>
            <a:r>
              <a:rPr lang="en-US" altLang="ko-KR" baseline="0" dirty="0" smtClean="0"/>
              <a:t> a[10]</a:t>
            </a:r>
            <a:r>
              <a:rPr lang="ko-KR" altLang="en-US" baseline="0" dirty="0" smtClean="0"/>
              <a:t>와 같이 </a:t>
            </a:r>
            <a:r>
              <a:rPr lang="ko-KR" altLang="en-US" baseline="0" dirty="0" err="1" smtClean="0"/>
              <a:t>변수뒤에</a:t>
            </a:r>
            <a:r>
              <a:rPr lang="ko-KR" altLang="en-US" baseline="0" dirty="0" smtClean="0"/>
              <a:t> 숫자를 </a:t>
            </a:r>
            <a:r>
              <a:rPr lang="en-US" altLang="ko-KR" baseline="0" dirty="0" smtClean="0"/>
              <a:t>[] </a:t>
            </a:r>
            <a:r>
              <a:rPr lang="ko-KR" altLang="en-US" baseline="0" dirty="0" smtClean="0"/>
              <a:t>괄호로 표시한다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이는 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라는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개의 배열이 생성됨을 의미한다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배열의 이름자체는 배열의 </a:t>
            </a:r>
            <a:r>
              <a:rPr lang="ko-KR" altLang="en-US" baseline="0" dirty="0" err="1" smtClean="0"/>
              <a:t>첫주소를</a:t>
            </a:r>
            <a:r>
              <a:rPr lang="ko-KR" altLang="en-US" baseline="0" dirty="0" smtClean="0"/>
              <a:t> 의미한다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a[0]</a:t>
            </a:r>
            <a:r>
              <a:rPr lang="ko-KR" altLang="en-US" baseline="0" dirty="0" smtClean="0"/>
              <a:t>은 배열의 </a:t>
            </a:r>
            <a:r>
              <a:rPr lang="ko-KR" altLang="en-US" baseline="0" dirty="0" err="1" smtClean="0"/>
              <a:t>첫데이터를</a:t>
            </a:r>
            <a:r>
              <a:rPr lang="ko-KR" altLang="en-US" baseline="0" dirty="0" smtClean="0"/>
              <a:t> 의미한다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그러니</a:t>
            </a:r>
            <a:r>
              <a:rPr lang="en-US" altLang="ko-KR" baseline="0" dirty="0" smtClean="0"/>
              <a:t> a </a:t>
            </a:r>
            <a:r>
              <a:rPr lang="ko-KR" altLang="en-US" baseline="0" dirty="0" smtClean="0"/>
              <a:t>와</a:t>
            </a:r>
            <a:r>
              <a:rPr lang="en-US" altLang="ko-KR" baseline="0" dirty="0" smtClean="0"/>
              <a:t> &amp;a[0]</a:t>
            </a:r>
            <a:r>
              <a:rPr lang="ko-KR" altLang="en-US" baseline="0" dirty="0" smtClean="0"/>
              <a:t>는 같은 주소임을 </a:t>
            </a:r>
            <a:r>
              <a:rPr lang="ko-KR" altLang="en-US" baseline="0" dirty="0" err="1" smtClean="0"/>
              <a:t>알수있다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배열은 인덱스를 통해 특정 주소의 값에 </a:t>
            </a:r>
            <a:r>
              <a:rPr lang="ko-KR" altLang="en-US" baseline="0" dirty="0" err="1" smtClean="0"/>
              <a:t>접근할수</a:t>
            </a:r>
            <a:r>
              <a:rPr lang="ko-KR" altLang="en-US" baseline="0" dirty="0" smtClean="0"/>
              <a:t> 있고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시작 인덱스가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이기 때문에 인덱스가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라면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번째 데이터를 의미한다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F002-CBB0-4643-AC33-D259971E7FB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143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0D23A-2B6C-43A9-9C76-BAEAB0E3142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852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프로그래밍언어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C-Review</a:t>
            </a:r>
          </a:p>
          <a:p>
            <a:r>
              <a:rPr lang="en-US" altLang="ko-KR" dirty="0" smtClean="0"/>
              <a:t>Pointer </a:t>
            </a:r>
            <a:r>
              <a:rPr lang="en-US" altLang="ko-KR" dirty="0" smtClean="0"/>
              <a:t>/ Array / 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037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Array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971897"/>
            <a:ext cx="19812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611560" y="1899889"/>
            <a:ext cx="2520280" cy="576064"/>
          </a:xfrm>
          <a:prstGeom prst="roundRect">
            <a:avLst>
              <a:gd name="adj" fmla="val 359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2691977"/>
            <a:ext cx="3744416" cy="881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3203848" y="2115913"/>
            <a:ext cx="2016224" cy="353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1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차원 배열 선언의 예</a:t>
            </a:r>
            <a:endParaRPr lang="en-US" altLang="ko-KR" sz="1300" b="1" dirty="0" smtClean="0">
              <a:solidFill>
                <a:srgbClr val="987206"/>
              </a:solidFill>
              <a:latin typeface="+mn-ea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52120" y="1899889"/>
            <a:ext cx="2880320" cy="133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줄무늬가 있는 오른쪽 화살표 8"/>
          <p:cNvSpPr/>
          <p:nvPr/>
        </p:nvSpPr>
        <p:spPr>
          <a:xfrm>
            <a:off x="5076056" y="2403945"/>
            <a:ext cx="360040" cy="360040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796136" y="3196033"/>
            <a:ext cx="2016224" cy="353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생성되는 배열의 형태</a:t>
            </a:r>
            <a:endParaRPr lang="en-US" altLang="ko-KR" sz="1300" b="1" dirty="0" smtClean="0">
              <a:solidFill>
                <a:srgbClr val="987206"/>
              </a:solidFill>
              <a:latin typeface="+mn-ea"/>
            </a:endParaRP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4478" y="4459297"/>
            <a:ext cx="5235674" cy="913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611560" y="4365104"/>
            <a:ext cx="5544616" cy="1152128"/>
          </a:xfrm>
          <a:prstGeom prst="roundRect">
            <a:avLst>
              <a:gd name="adj" fmla="val 359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156176" y="5157192"/>
            <a:ext cx="2016224" cy="353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다양한 배열 선언의 예</a:t>
            </a:r>
            <a:endParaRPr lang="en-US" altLang="ko-KR" sz="1300" b="1" dirty="0" smtClean="0">
              <a:solidFill>
                <a:srgbClr val="98720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1605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Array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919" y="1412776"/>
            <a:ext cx="4365129" cy="882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539552" y="1340768"/>
            <a:ext cx="4536504" cy="1080120"/>
          </a:xfrm>
          <a:prstGeom prst="roundRect">
            <a:avLst>
              <a:gd name="adj" fmla="val 359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76056" y="2060848"/>
            <a:ext cx="201622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1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차원 배열 접근의 예</a:t>
            </a:r>
            <a:endParaRPr lang="en-US" altLang="ko-KR" sz="1300" b="1" dirty="0" smtClean="0">
              <a:solidFill>
                <a:srgbClr val="987206"/>
              </a:solidFill>
              <a:latin typeface="+mn-ea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436" y="3028552"/>
            <a:ext cx="4499620" cy="32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줄무늬가 있는 오른쪽 화살표 7"/>
          <p:cNvSpPr/>
          <p:nvPr/>
        </p:nvSpPr>
        <p:spPr>
          <a:xfrm rot="5400000">
            <a:off x="2411760" y="2492896"/>
            <a:ext cx="360040" cy="360040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771800" y="2420888"/>
            <a:ext cx="864096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smtClean="0">
                <a:solidFill>
                  <a:srgbClr val="987206"/>
                </a:solidFill>
                <a:latin typeface="+mn-ea"/>
              </a:rPr>
              <a:t>일반화</a:t>
            </a:r>
            <a:endParaRPr lang="en-US" altLang="ko-KR" sz="1300" b="1" dirty="0" smtClean="0">
              <a:solidFill>
                <a:srgbClr val="987206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39552" y="2924944"/>
            <a:ext cx="4536504" cy="504056"/>
          </a:xfrm>
          <a:prstGeom prst="roundRect">
            <a:avLst>
              <a:gd name="adj" fmla="val 359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1" y="3645024"/>
            <a:ext cx="4253469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32" y="5875200"/>
            <a:ext cx="2304256" cy="290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4860032" y="5373216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60032" y="4221088"/>
            <a:ext cx="244827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왼편의 예제를 통해서 느낄 수 있는 배열의 또 다른 매력은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60219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Array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12776"/>
            <a:ext cx="26003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539552" y="1340768"/>
            <a:ext cx="3024336" cy="504056"/>
          </a:xfrm>
          <a:prstGeom prst="roundRect">
            <a:avLst>
              <a:gd name="adj" fmla="val 359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304927"/>
            <a:ext cx="2592288" cy="1052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줄무늬가 있는 오른쪽 화살표 6"/>
          <p:cNvSpPr/>
          <p:nvPr/>
        </p:nvSpPr>
        <p:spPr>
          <a:xfrm rot="5400000">
            <a:off x="1619672" y="1944887"/>
            <a:ext cx="360040" cy="360040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79712" y="1912512"/>
            <a:ext cx="129614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초기화 결과</a:t>
            </a:r>
            <a:endParaRPr lang="en-US" altLang="ko-KR" sz="1300" b="1" dirty="0" smtClean="0">
              <a:solidFill>
                <a:srgbClr val="987206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31840" y="2952999"/>
            <a:ext cx="2016224" cy="353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순서대로 초기화</a:t>
            </a:r>
            <a:endParaRPr lang="en-US" altLang="ko-KR" sz="13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945" y="4581128"/>
            <a:ext cx="32289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모서리가 둥근 직사각형 10"/>
          <p:cNvSpPr/>
          <p:nvPr/>
        </p:nvSpPr>
        <p:spPr>
          <a:xfrm>
            <a:off x="539552" y="4509120"/>
            <a:ext cx="3384376" cy="504056"/>
          </a:xfrm>
          <a:prstGeom prst="roundRect">
            <a:avLst>
              <a:gd name="adj" fmla="val 359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63888" y="1484784"/>
            <a:ext cx="201622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초기화 리스트로 초기화</a:t>
            </a:r>
            <a:endParaRPr lang="en-US" altLang="ko-KR" sz="13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23928" y="4402323"/>
            <a:ext cx="2880320" cy="653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초기화 리스트는 존재하고 배열의 길이정보 생략된 경우</a:t>
            </a:r>
            <a:endParaRPr lang="en-US" altLang="ko-KR" sz="13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5733256"/>
            <a:ext cx="31527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모서리가 둥근 직사각형 14"/>
          <p:cNvSpPr/>
          <p:nvPr/>
        </p:nvSpPr>
        <p:spPr>
          <a:xfrm>
            <a:off x="539552" y="5589240"/>
            <a:ext cx="3384376" cy="504056"/>
          </a:xfrm>
          <a:prstGeom prst="roundRect">
            <a:avLst>
              <a:gd name="adj" fmla="val 359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줄무늬가 있는 오른쪽 화살표 15"/>
          <p:cNvSpPr/>
          <p:nvPr/>
        </p:nvSpPr>
        <p:spPr>
          <a:xfrm rot="5400000">
            <a:off x="1691680" y="5117559"/>
            <a:ext cx="360040" cy="360040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051720" y="5124817"/>
            <a:ext cx="3024336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smtClean="0">
                <a:solidFill>
                  <a:srgbClr val="987206"/>
                </a:solidFill>
                <a:latin typeface="+mn-ea"/>
              </a:rPr>
              <a:t>컴파일러가 배열의 길이정보 채움</a:t>
            </a:r>
            <a:endParaRPr lang="en-US" altLang="ko-KR" sz="1300" b="1" dirty="0" smtClean="0">
              <a:solidFill>
                <a:srgbClr val="987206"/>
              </a:solidFill>
              <a:latin typeface="+mn-ea"/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32514" y="2092737"/>
            <a:ext cx="19431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모서리가 둥근 직사각형 18"/>
          <p:cNvSpPr/>
          <p:nvPr/>
        </p:nvSpPr>
        <p:spPr>
          <a:xfrm>
            <a:off x="4960506" y="2060848"/>
            <a:ext cx="2088232" cy="504056"/>
          </a:xfrm>
          <a:prstGeom prst="roundRect">
            <a:avLst>
              <a:gd name="adj" fmla="val 359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32040" y="3068960"/>
            <a:ext cx="2304256" cy="961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줄무늬가 있는 오른쪽 화살표 20"/>
          <p:cNvSpPr/>
          <p:nvPr/>
        </p:nvSpPr>
        <p:spPr>
          <a:xfrm rot="5400000">
            <a:off x="5680586" y="2708920"/>
            <a:ext cx="360040" cy="360040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004114" y="2636912"/>
            <a:ext cx="2232248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smtClean="0">
                <a:solidFill>
                  <a:srgbClr val="987206"/>
                </a:solidFill>
                <a:latin typeface="+mn-ea"/>
              </a:rPr>
              <a:t>부족한 부분 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0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으로 채워짐</a:t>
            </a:r>
            <a:endParaRPr lang="en-US" altLang="ko-KR" sz="1300" b="1" dirty="0" smtClean="0">
              <a:solidFill>
                <a:srgbClr val="987206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48738" y="2158724"/>
            <a:ext cx="1915750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초기화 값 부족한 경우</a:t>
            </a:r>
            <a:endParaRPr lang="en-US" altLang="ko-KR" sz="13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2867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Array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68760"/>
            <a:ext cx="4968552" cy="4853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4696116"/>
            <a:ext cx="183832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5652120" y="4221088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27984" y="2564904"/>
            <a:ext cx="237626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sizeof </a:t>
            </a:r>
            <a:r>
              <a:rPr lang="ko-KR" altLang="en-US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연산의 결과로 </a:t>
            </a:r>
            <a:endParaRPr lang="en-US" altLang="ko-KR" sz="1500" dirty="0" smtClean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  <a:p>
            <a:r>
              <a:rPr lang="ko-KR" altLang="en-US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배열의 바이트 크기정보 반환</a:t>
            </a:r>
            <a:endParaRPr lang="ko-KR" altLang="en-US" sz="15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64088" y="3284984"/>
            <a:ext cx="237626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배열의 길이를 계산하는 방식에 주목</a:t>
            </a:r>
            <a:r>
              <a:rPr lang="en-US" altLang="ko-KR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  <a:endParaRPr lang="ko-KR" altLang="en-US" sz="15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31840" y="4221088"/>
            <a:ext cx="2376264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배열이기에 </a:t>
            </a:r>
            <a:r>
              <a:rPr lang="en-US" altLang="ko-KR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for</a:t>
            </a:r>
            <a:r>
              <a:rPr lang="ko-KR" altLang="en-US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문을 통한 순차적 접근이 가능하다</a:t>
            </a:r>
            <a:r>
              <a:rPr lang="en-US" altLang="ko-KR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.</a:t>
            </a:r>
          </a:p>
          <a:p>
            <a:endParaRPr lang="en-US" altLang="ko-KR" sz="1500" dirty="0" smtClean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  <a:p>
            <a:r>
              <a:rPr lang="ko-KR" altLang="en-US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다수의 변수라면 반복문을 통한 순차적 접근 불가능</a:t>
            </a:r>
            <a:r>
              <a:rPr lang="en-US" altLang="ko-KR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  <a:endParaRPr lang="ko-KR" altLang="en-US" sz="15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5749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Array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5087466" cy="469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89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3801580" cy="492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148" y="2420888"/>
            <a:ext cx="4194219" cy="249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ko-KR" dirty="0"/>
              <a:t>Array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91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포인터와 배열의 이해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1560" y="1916832"/>
            <a:ext cx="7776864" cy="3888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a[] = {10, 20, 30, 40, 50}, *p = a+2; </a:t>
            </a:r>
            <a:r>
              <a:rPr lang="ko-KR" altLang="en-US" dirty="0" smtClean="0"/>
              <a:t>일 때 아래 수식의 값은 얼마인가</a:t>
            </a:r>
            <a:r>
              <a:rPr lang="en-US" altLang="ko-KR" dirty="0" smtClean="0"/>
              <a:t>? </a:t>
            </a:r>
          </a:p>
          <a:p>
            <a:pPr>
              <a:lnSpc>
                <a:spcPct val="90000"/>
              </a:lnSpc>
            </a:pPr>
            <a:endParaRPr lang="en-US" altLang="ko-KR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 smtClean="0"/>
              <a:t>① *p + 1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 smtClean="0"/>
              <a:t> 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 smtClean="0"/>
              <a:t>② p[-2]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 smtClean="0"/>
              <a:t> 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 smtClean="0"/>
              <a:t>③ *(p+2)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 smtClean="0"/>
              <a:t> 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 smtClean="0"/>
              <a:t>④ *++p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015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 Quiz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개의 정수형 배열을 선언하고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까지 수를 차례대로 배열에 값을 할당하라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0</a:t>
            </a:r>
            <a:r>
              <a:rPr lang="ko-KR" altLang="en-US" dirty="0" smtClean="0"/>
              <a:t>번째 배열부터 순서대로 출력하라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위의 배열을 이용하여 뒤에서부터 앞으로 출력하라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489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 Quiz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배열을 이용하여 </a:t>
            </a:r>
            <a:r>
              <a:rPr lang="en-US" altLang="ko-KR" dirty="0"/>
              <a:t>10</a:t>
            </a:r>
            <a:r>
              <a:rPr lang="ko-KR" altLang="en-US" dirty="0"/>
              <a:t>개의 정수를 </a:t>
            </a:r>
            <a:r>
              <a:rPr lang="ko-KR" altLang="en-US" dirty="0" err="1"/>
              <a:t>입력받아</a:t>
            </a:r>
            <a:r>
              <a:rPr lang="ko-KR" altLang="en-US" dirty="0"/>
              <a:t> 저장</a:t>
            </a:r>
            <a:r>
              <a:rPr lang="en-US" altLang="ko-KR" dirty="0"/>
              <a:t>. </a:t>
            </a:r>
            <a:r>
              <a:rPr lang="ko-KR" altLang="en-US" dirty="0"/>
              <a:t>다음으로 정수를 하나 더 </a:t>
            </a:r>
            <a:r>
              <a:rPr lang="ko-KR" altLang="en-US" dirty="0" err="1"/>
              <a:t>입력받은</a:t>
            </a:r>
            <a:r>
              <a:rPr lang="ko-KR" altLang="en-US" dirty="0"/>
              <a:t> 후</a:t>
            </a:r>
            <a:r>
              <a:rPr lang="en-US" altLang="ko-KR" dirty="0"/>
              <a:t>, </a:t>
            </a:r>
            <a:r>
              <a:rPr lang="ko-KR" altLang="en-US" dirty="0"/>
              <a:t>그 순서에 입력된 수를 출력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1 3 5 7 9 2 4 6 8 10</a:t>
            </a:r>
          </a:p>
          <a:p>
            <a:pPr lvl="1">
              <a:buNone/>
            </a:pPr>
            <a:r>
              <a:rPr lang="en-US" altLang="ko-KR" dirty="0"/>
              <a:t>	4 </a:t>
            </a:r>
            <a:r>
              <a:rPr lang="en-US" altLang="ko-KR" dirty="0">
                <a:sym typeface="Wingdings" pitchFamily="2" charset="2"/>
              </a:rPr>
              <a:t> 4</a:t>
            </a:r>
            <a:r>
              <a:rPr lang="ko-KR" altLang="en-US" dirty="0">
                <a:sym typeface="Wingdings" pitchFamily="2" charset="2"/>
              </a:rPr>
              <a:t>번째 입력된 수는 </a:t>
            </a:r>
            <a:r>
              <a:rPr lang="en-US" altLang="ko-KR" dirty="0">
                <a:sym typeface="Wingdings" pitchFamily="2" charset="2"/>
              </a:rPr>
              <a:t>7</a:t>
            </a:r>
            <a:r>
              <a:rPr lang="ko-KR" altLang="en-US" dirty="0">
                <a:sym typeface="Wingdings" pitchFamily="2" charset="2"/>
              </a:rPr>
              <a:t>입니다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lvl="1">
              <a:buNone/>
            </a:pPr>
            <a:endParaRPr lang="en-US" altLang="ko-KR" dirty="0"/>
          </a:p>
          <a:p>
            <a:r>
              <a:rPr lang="ko-KR" altLang="en-US" dirty="0"/>
              <a:t>정수를 하나 더 </a:t>
            </a:r>
            <a:r>
              <a:rPr lang="ko-KR" altLang="en-US" dirty="0" err="1"/>
              <a:t>입력받은</a:t>
            </a:r>
            <a:r>
              <a:rPr lang="ko-KR" altLang="en-US" dirty="0"/>
              <a:t> 후</a:t>
            </a:r>
            <a:r>
              <a:rPr lang="en-US" altLang="ko-KR" dirty="0"/>
              <a:t>, </a:t>
            </a:r>
            <a:r>
              <a:rPr lang="ko-KR" altLang="en-US" dirty="0"/>
              <a:t>몇 번째 입력된 수인지를 출력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7 </a:t>
            </a:r>
            <a:r>
              <a:rPr lang="en-US" altLang="ko-KR" dirty="0">
                <a:sym typeface="Wingdings" pitchFamily="2" charset="2"/>
              </a:rPr>
              <a:t> 4</a:t>
            </a:r>
            <a:r>
              <a:rPr lang="ko-KR" altLang="en-US" dirty="0">
                <a:sym typeface="Wingdings" pitchFamily="2" charset="2"/>
              </a:rPr>
              <a:t>번째 입력된 수 입니다</a:t>
            </a:r>
            <a:r>
              <a:rPr lang="en-US" altLang="ko-KR" dirty="0">
                <a:sym typeface="Wingdings" pitchFamily="2" charset="2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521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 Quiz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길이가 </a:t>
            </a:r>
            <a:r>
              <a:rPr lang="en-US" altLang="ko-KR" dirty="0"/>
              <a:t>10</a:t>
            </a:r>
            <a:r>
              <a:rPr lang="ko-KR" altLang="en-US" dirty="0"/>
              <a:t>인 배열을 선언하여 총 </a:t>
            </a:r>
            <a:r>
              <a:rPr lang="en-US" altLang="ko-KR" dirty="0"/>
              <a:t>10</a:t>
            </a:r>
            <a:r>
              <a:rPr lang="ko-KR" altLang="en-US" dirty="0"/>
              <a:t>개의 정수를 </a:t>
            </a:r>
            <a:r>
              <a:rPr lang="ko-KR" altLang="en-US" dirty="0" err="1"/>
              <a:t>입력받는다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 err="1"/>
              <a:t>입력받은</a:t>
            </a:r>
            <a:r>
              <a:rPr lang="ko-KR" altLang="en-US" dirty="0"/>
              <a:t> 수가 홀수면 배열의 앞에서부터 저장하고</a:t>
            </a:r>
            <a:r>
              <a:rPr lang="en-US" altLang="ko-KR" dirty="0"/>
              <a:t>, </a:t>
            </a:r>
            <a:r>
              <a:rPr lang="ko-KR" altLang="en-US" dirty="0"/>
              <a:t>짝수면 뒤에서부터 저장한다</a:t>
            </a:r>
            <a:r>
              <a:rPr lang="en-US" altLang="ko-KR" dirty="0"/>
              <a:t>. 10</a:t>
            </a:r>
            <a:r>
              <a:rPr lang="ko-KR" altLang="en-US" dirty="0"/>
              <a:t>개를 모두 </a:t>
            </a:r>
            <a:r>
              <a:rPr lang="ko-KR" altLang="en-US" dirty="0" err="1"/>
              <a:t>입력받은</a:t>
            </a:r>
            <a:r>
              <a:rPr lang="ko-KR" altLang="en-US" dirty="0"/>
              <a:t> 후</a:t>
            </a:r>
            <a:r>
              <a:rPr lang="en-US" altLang="ko-KR" dirty="0"/>
              <a:t>, </a:t>
            </a:r>
            <a:r>
              <a:rPr lang="ko-KR" altLang="en-US" dirty="0"/>
              <a:t>배열의 내용을 출력하라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	1 2 3 4 5 6 7 8 9 10</a:t>
            </a:r>
          </a:p>
          <a:p>
            <a:pPr lvl="1"/>
            <a:r>
              <a:rPr lang="ko-KR" altLang="en-US" dirty="0"/>
              <a:t>출력</a:t>
            </a:r>
            <a:r>
              <a:rPr lang="en-US" altLang="ko-KR" dirty="0"/>
              <a:t>:	1 3 5 7 9 10 8 6 4 2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656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60" y="1660811"/>
            <a:ext cx="71247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Pointer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355613"/>
            <a:ext cx="5347345" cy="1939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85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 Quiz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길이가 </a:t>
            </a:r>
            <a:r>
              <a:rPr lang="en-US" altLang="ko-KR" dirty="0"/>
              <a:t>10</a:t>
            </a:r>
            <a:r>
              <a:rPr lang="ko-KR" altLang="en-US" dirty="0"/>
              <a:t>인 배열을 선언하여 </a:t>
            </a:r>
            <a:r>
              <a:rPr lang="en-US" altLang="ko-KR" dirty="0"/>
              <a:t>10</a:t>
            </a:r>
            <a:r>
              <a:rPr lang="ko-KR" altLang="en-US" dirty="0"/>
              <a:t>개의 정수를 </a:t>
            </a:r>
            <a:r>
              <a:rPr lang="ko-KR" altLang="en-US" dirty="0" err="1"/>
              <a:t>입력받는다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작은 수부터 차례대로 입력된다고 가정하자</a:t>
            </a:r>
            <a:r>
              <a:rPr lang="en-US" altLang="ko-KR" dirty="0"/>
              <a:t>. </a:t>
            </a:r>
            <a:r>
              <a:rPr lang="ko-KR" altLang="en-US" dirty="0"/>
              <a:t>이 후</a:t>
            </a:r>
            <a:r>
              <a:rPr lang="en-US" altLang="ko-KR" dirty="0"/>
              <a:t>, </a:t>
            </a:r>
            <a:r>
              <a:rPr lang="ko-KR" altLang="en-US" dirty="0"/>
              <a:t>정수 하나를 더 </a:t>
            </a:r>
            <a:r>
              <a:rPr lang="ko-KR" altLang="en-US" dirty="0" err="1"/>
              <a:t>입력받은</a:t>
            </a:r>
            <a:r>
              <a:rPr lang="ko-KR" altLang="en-US" dirty="0"/>
              <a:t> 다음 이 수가 몇 번째 입력되었는지를 출력하라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1  3  5  7  9  10  12  14  16  20</a:t>
            </a:r>
          </a:p>
          <a:p>
            <a:pPr lvl="1"/>
            <a:r>
              <a:rPr lang="ko-KR" altLang="en-US" dirty="0"/>
              <a:t>검색할 숫자는</a:t>
            </a:r>
            <a:r>
              <a:rPr lang="en-US" altLang="ko-KR" dirty="0"/>
              <a:t>? 16	</a:t>
            </a:r>
            <a:r>
              <a:rPr lang="en-US" altLang="ko-KR" dirty="0">
                <a:sym typeface="Wingdings" pitchFamily="2" charset="2"/>
              </a:rPr>
              <a:t>  9</a:t>
            </a:r>
            <a:r>
              <a:rPr lang="ko-KR" altLang="en-US" dirty="0">
                <a:sym typeface="Wingdings" pitchFamily="2" charset="2"/>
              </a:rPr>
              <a:t>번째 입력되었습니다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2813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Function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01" y="1700808"/>
            <a:ext cx="4859027" cy="328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816" y="1700808"/>
            <a:ext cx="4280184" cy="3369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971328" y="2132856"/>
            <a:ext cx="1940432" cy="288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14599" y="109338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프로토타입</a:t>
            </a:r>
            <a:r>
              <a:rPr lang="ko-KR" altLang="en-US" dirty="0" smtClean="0"/>
              <a:t> 선언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5" idx="2"/>
          </p:cNvCxnSpPr>
          <p:nvPr/>
        </p:nvCxnSpPr>
        <p:spPr>
          <a:xfrm>
            <a:off x="5346747" y="1462718"/>
            <a:ext cx="521397" cy="670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4950" y="5445224"/>
            <a:ext cx="8439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함수가 호출되었을때 함수내의 자원들</a:t>
            </a:r>
            <a:r>
              <a:rPr lang="en-US" altLang="ko-KR" smtClean="0"/>
              <a:t>(</a:t>
            </a:r>
            <a:r>
              <a:rPr lang="ko-KR" altLang="en-US" smtClean="0"/>
              <a:t>매개변수</a:t>
            </a:r>
            <a:r>
              <a:rPr lang="en-US" altLang="ko-KR" smtClean="0"/>
              <a:t>, </a:t>
            </a:r>
            <a:r>
              <a:rPr lang="ko-KR" altLang="en-US" smtClean="0"/>
              <a:t>지역변수</a:t>
            </a:r>
            <a:r>
              <a:rPr lang="en-US" altLang="ko-KR" smtClean="0"/>
              <a:t>)</a:t>
            </a:r>
            <a:r>
              <a:rPr lang="ko-KR" altLang="en-US" smtClean="0"/>
              <a:t>이 메모리에 적재된다</a:t>
            </a:r>
            <a:r>
              <a:rPr lang="en-US" altLang="ko-KR"/>
              <a:t>.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함수가 </a:t>
            </a:r>
            <a:r>
              <a:rPr lang="ko-KR" altLang="en-US" dirty="0" smtClean="0"/>
              <a:t>종료된 후에는 함수 안에서 선언된 모든 자원이 지워진다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352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Function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6837137" cy="521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451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Function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7165826" cy="4645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73620" y="209220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전역변수는 </a:t>
            </a:r>
            <a:r>
              <a:rPr lang="ko-KR" altLang="en-US" dirty="0" smtClean="0">
                <a:solidFill>
                  <a:srgbClr val="FF0000"/>
                </a:solidFill>
              </a:rPr>
              <a:t>어느 함수에서든지 접근이 가능하다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788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Function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8840"/>
            <a:ext cx="8360702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5242" y="126876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변수는 전역변수와 유사하게 </a:t>
            </a:r>
            <a:r>
              <a:rPr lang="ko-KR" altLang="en-US" dirty="0" smtClean="0">
                <a:solidFill>
                  <a:srgbClr val="FF0000"/>
                </a:solidFill>
              </a:rPr>
              <a:t>함수가 종료되어도 값이 여전히 유효하다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</a:t>
            </a:r>
            <a:r>
              <a:rPr lang="ko-KR" altLang="en-US" dirty="0" smtClean="0">
                <a:solidFill>
                  <a:srgbClr val="FF0000"/>
                </a:solidFill>
              </a:rPr>
              <a:t>선언된 함수에서만 사용될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349" y="4077072"/>
            <a:ext cx="4401865" cy="178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799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Function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5"/>
            <a:ext cx="5472608" cy="5202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029866"/>
            <a:ext cx="4503876" cy="220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11760" y="239305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Call by value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1760" y="3661063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Call by reference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82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Function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4642398" cy="4099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636912"/>
            <a:ext cx="4400254" cy="91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35896" y="1844824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재귀함수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 자신이 함수를 호출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66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퀴즈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000" dirty="0" smtClean="0"/>
              <a:t>정수형 배열과 배열의 크기를 매개변수로 배열에서 가장 큰 수를 반환하는 함수 </a:t>
            </a:r>
            <a:r>
              <a:rPr lang="en-US" altLang="ko-KR" sz="2000" dirty="0" err="1" smtClean="0">
                <a:solidFill>
                  <a:srgbClr val="0070C0"/>
                </a:solidFill>
              </a:rPr>
              <a:t>int</a:t>
            </a:r>
            <a:r>
              <a:rPr lang="ko-KR" altLang="en-US" sz="2000" dirty="0" smtClean="0">
                <a:solidFill>
                  <a:srgbClr val="0070C0"/>
                </a:solidFill>
              </a:rPr>
              <a:t> </a:t>
            </a:r>
            <a:r>
              <a:rPr lang="en-US" altLang="ko-KR" sz="2000" dirty="0" smtClean="0">
                <a:solidFill>
                  <a:srgbClr val="0070C0"/>
                </a:solidFill>
              </a:rPr>
              <a:t>max(</a:t>
            </a:r>
            <a:r>
              <a:rPr lang="en-US" altLang="ko-KR" sz="2000" dirty="0" err="1" smtClean="0">
                <a:solidFill>
                  <a:srgbClr val="0070C0"/>
                </a:solidFill>
              </a:rPr>
              <a:t>int</a:t>
            </a:r>
            <a:r>
              <a:rPr lang="en-US" altLang="ko-KR" sz="2000" dirty="0" smtClean="0">
                <a:solidFill>
                  <a:srgbClr val="0070C0"/>
                </a:solidFill>
              </a:rPr>
              <a:t>[], </a:t>
            </a:r>
            <a:r>
              <a:rPr lang="en-US" altLang="ko-KR" sz="2000" dirty="0" err="1" smtClean="0">
                <a:solidFill>
                  <a:srgbClr val="0070C0"/>
                </a:solidFill>
              </a:rPr>
              <a:t>int</a:t>
            </a:r>
            <a:r>
              <a:rPr lang="en-US" altLang="ko-KR" sz="2000" dirty="0" smtClean="0">
                <a:solidFill>
                  <a:srgbClr val="0070C0"/>
                </a:solidFill>
              </a:rPr>
              <a:t>)</a:t>
            </a:r>
            <a:r>
              <a:rPr lang="ko-KR" altLang="en-US" sz="2000" dirty="0" smtClean="0"/>
              <a:t>를 작성하시오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정수 </a:t>
            </a:r>
            <a:r>
              <a:rPr lang="ko-KR" altLang="en-US" sz="2000" dirty="0"/>
              <a:t>배열과 배열의 길이를 인자로 받아</a:t>
            </a:r>
            <a:r>
              <a:rPr lang="en-US" altLang="ko-KR" sz="2000" dirty="0"/>
              <a:t>, </a:t>
            </a:r>
            <a:r>
              <a:rPr lang="ko-KR" altLang="en-US" sz="2000" dirty="0"/>
              <a:t>배열에 저장된 값들의 평균을 반환하는 함수 </a:t>
            </a:r>
            <a:r>
              <a:rPr lang="en-US" altLang="ko-KR" sz="2000" dirty="0" smtClean="0">
                <a:solidFill>
                  <a:srgbClr val="0070C0"/>
                </a:solidFill>
              </a:rPr>
              <a:t>double average(</a:t>
            </a:r>
            <a:r>
              <a:rPr lang="en-US" altLang="ko-KR" sz="2000" dirty="0" err="1" smtClean="0">
                <a:solidFill>
                  <a:srgbClr val="0070C0"/>
                </a:solidFill>
              </a:rPr>
              <a:t>int</a:t>
            </a:r>
            <a:r>
              <a:rPr lang="en-US" altLang="ko-KR" sz="2000" dirty="0" smtClean="0">
                <a:solidFill>
                  <a:srgbClr val="0070C0"/>
                </a:solidFill>
              </a:rPr>
              <a:t>[], </a:t>
            </a:r>
            <a:r>
              <a:rPr lang="en-US" altLang="ko-KR" sz="2000" dirty="0" err="1" smtClean="0">
                <a:solidFill>
                  <a:srgbClr val="0070C0"/>
                </a:solidFill>
              </a:rPr>
              <a:t>int</a:t>
            </a:r>
            <a:r>
              <a:rPr lang="en-US" altLang="ko-KR" sz="2000" dirty="0" smtClean="0">
                <a:solidFill>
                  <a:srgbClr val="0070C0"/>
                </a:solidFill>
              </a:rPr>
              <a:t>)</a:t>
            </a:r>
            <a:r>
              <a:rPr lang="ko-KR" altLang="en-US" sz="2000" dirty="0" smtClean="0"/>
              <a:t>를 작성하시오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err="1"/>
              <a:t>문자하나를</a:t>
            </a:r>
            <a:r>
              <a:rPr lang="ko-KR" altLang="en-US" sz="2000" dirty="0"/>
              <a:t> 매개변수로 받아 대문자이면 </a:t>
            </a:r>
            <a:r>
              <a:rPr lang="en-US" altLang="ko-KR" sz="2000" dirty="0"/>
              <a:t>1 </a:t>
            </a:r>
            <a:r>
              <a:rPr lang="ko-KR" altLang="en-US" sz="2000" dirty="0"/>
              <a:t>아니면 </a:t>
            </a:r>
            <a:r>
              <a:rPr lang="en-US" altLang="ko-KR" sz="2000" dirty="0"/>
              <a:t>0</a:t>
            </a:r>
            <a:r>
              <a:rPr lang="ko-KR" altLang="en-US" sz="2000" dirty="0"/>
              <a:t>을 반환하는 함수 </a:t>
            </a:r>
            <a:r>
              <a:rPr lang="en-US" altLang="ko-KR" sz="2000" dirty="0" err="1">
                <a:solidFill>
                  <a:srgbClr val="0070C0"/>
                </a:solidFill>
              </a:rPr>
              <a:t>int</a:t>
            </a:r>
            <a:r>
              <a:rPr lang="en-US" altLang="ko-KR" sz="2000" dirty="0">
                <a:solidFill>
                  <a:srgbClr val="0070C0"/>
                </a:solidFill>
              </a:rPr>
              <a:t> </a:t>
            </a:r>
            <a:r>
              <a:rPr lang="en-US" altLang="ko-KR" sz="2000" dirty="0" err="1">
                <a:solidFill>
                  <a:srgbClr val="0070C0"/>
                </a:solidFill>
              </a:rPr>
              <a:t>isUpper</a:t>
            </a:r>
            <a:r>
              <a:rPr lang="en-US" altLang="ko-KR" sz="2000" dirty="0">
                <a:solidFill>
                  <a:srgbClr val="0070C0"/>
                </a:solidFill>
              </a:rPr>
              <a:t>(char c)</a:t>
            </a:r>
            <a:r>
              <a:rPr lang="ko-KR" altLang="en-US" sz="2000" dirty="0"/>
              <a:t>를 작성하시오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점수</a:t>
            </a:r>
            <a:r>
              <a:rPr lang="en-US" altLang="ko-KR" sz="2000" dirty="0"/>
              <a:t>(100</a:t>
            </a:r>
            <a:r>
              <a:rPr lang="ko-KR" altLang="en-US" sz="2000" dirty="0"/>
              <a:t>보다 작은 자연수</a:t>
            </a:r>
            <a:r>
              <a:rPr lang="en-US" altLang="ko-KR" sz="2000" dirty="0"/>
              <a:t>)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입력받아</a:t>
            </a:r>
            <a:r>
              <a:rPr lang="ko-KR" altLang="en-US" sz="2000" dirty="0"/>
              <a:t> 학점</a:t>
            </a:r>
            <a:r>
              <a:rPr lang="en-US" altLang="ko-KR" sz="2000" dirty="0"/>
              <a:t>(A~F)</a:t>
            </a:r>
            <a:r>
              <a:rPr lang="ko-KR" altLang="en-US" sz="2000" dirty="0"/>
              <a:t>을 반환하는 함수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rgbClr val="0070C0"/>
                </a:solidFill>
              </a:rPr>
              <a:t>char </a:t>
            </a:r>
            <a:r>
              <a:rPr lang="en-US" altLang="ko-KR" sz="2000" dirty="0" err="1">
                <a:solidFill>
                  <a:srgbClr val="0070C0"/>
                </a:solidFill>
              </a:rPr>
              <a:t>getGrade</a:t>
            </a:r>
            <a:r>
              <a:rPr lang="en-US" altLang="ko-KR" sz="2000" dirty="0">
                <a:solidFill>
                  <a:srgbClr val="0070C0"/>
                </a:solidFill>
              </a:rPr>
              <a:t>(</a:t>
            </a:r>
            <a:r>
              <a:rPr lang="en-US" altLang="ko-KR" sz="2000" dirty="0" err="1">
                <a:solidFill>
                  <a:srgbClr val="0070C0"/>
                </a:solidFill>
              </a:rPr>
              <a:t>int</a:t>
            </a:r>
            <a:r>
              <a:rPr lang="en-US" altLang="ko-KR" sz="2000" dirty="0">
                <a:solidFill>
                  <a:srgbClr val="0070C0"/>
                </a:solidFill>
              </a:rPr>
              <a:t> score)</a:t>
            </a:r>
            <a:r>
              <a:rPr lang="ko-KR" altLang="en-US" sz="2000" dirty="0"/>
              <a:t>를 작성하시오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2 ~ 100</a:t>
            </a:r>
            <a:r>
              <a:rPr lang="ko-KR" altLang="en-US" sz="2000" dirty="0" smtClean="0">
                <a:solidFill>
                  <a:srgbClr val="FF0000"/>
                </a:solidFill>
              </a:rPr>
              <a:t>까지 모든 소수</a:t>
            </a:r>
            <a:r>
              <a:rPr lang="en-US" altLang="ko-KR" sz="2000" dirty="0" smtClean="0">
                <a:solidFill>
                  <a:srgbClr val="FF0000"/>
                </a:solidFill>
              </a:rPr>
              <a:t>(Primary number)</a:t>
            </a:r>
            <a:r>
              <a:rPr lang="ko-KR" altLang="en-US" sz="2000" dirty="0" smtClean="0">
                <a:solidFill>
                  <a:srgbClr val="FF0000"/>
                </a:solidFill>
              </a:rPr>
              <a:t>를 출력하시오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sz="1800" dirty="0" smtClean="0">
                <a:solidFill>
                  <a:srgbClr val="FF0000"/>
                </a:solidFill>
              </a:rPr>
              <a:t>정</a:t>
            </a:r>
            <a:r>
              <a:rPr lang="ko-KR" altLang="en-US" sz="1800" dirty="0">
                <a:solidFill>
                  <a:srgbClr val="FF0000"/>
                </a:solidFill>
              </a:rPr>
              <a:t>수</a:t>
            </a:r>
            <a:r>
              <a:rPr lang="ko-KR" altLang="en-US" sz="1800" dirty="0" smtClean="0">
                <a:solidFill>
                  <a:srgbClr val="FF0000"/>
                </a:solidFill>
              </a:rPr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n</a:t>
            </a:r>
            <a:r>
              <a:rPr lang="ko-KR" altLang="en-US" sz="1800" dirty="0" smtClean="0">
                <a:solidFill>
                  <a:srgbClr val="FF0000"/>
                </a:solidFill>
              </a:rPr>
              <a:t>을 매개변수로 소수면 </a:t>
            </a:r>
            <a:r>
              <a:rPr lang="en-US" altLang="ko-KR" sz="1800" dirty="0" smtClean="0">
                <a:solidFill>
                  <a:srgbClr val="FF0000"/>
                </a:solidFill>
              </a:rPr>
              <a:t>1, </a:t>
            </a:r>
            <a:r>
              <a:rPr lang="ko-KR" altLang="en-US" sz="1800" dirty="0" smtClean="0">
                <a:solidFill>
                  <a:srgbClr val="FF0000"/>
                </a:solidFill>
              </a:rPr>
              <a:t>소수가 아니면</a:t>
            </a:r>
            <a:r>
              <a:rPr lang="en-US" altLang="ko-KR" sz="1800" dirty="0" smtClean="0">
                <a:solidFill>
                  <a:srgbClr val="FF0000"/>
                </a:solidFill>
              </a:rPr>
              <a:t> 0</a:t>
            </a:r>
            <a:r>
              <a:rPr lang="ko-KR" altLang="en-US" sz="1800" dirty="0" smtClean="0">
                <a:solidFill>
                  <a:srgbClr val="FF0000"/>
                </a:solidFill>
              </a:rPr>
              <a:t>을 반환하는 </a:t>
            </a:r>
            <a:r>
              <a:rPr lang="ko-KR" altLang="en-US" sz="1800" dirty="0">
                <a:solidFill>
                  <a:srgbClr val="FF0000"/>
                </a:solidFill>
              </a:rPr>
              <a:t>함수</a:t>
            </a:r>
            <a:r>
              <a:rPr lang="ko-KR" altLang="en-US" sz="1800" dirty="0" smtClean="0">
                <a:solidFill>
                  <a:srgbClr val="FF0000"/>
                </a:solidFill>
              </a:rPr>
              <a:t> </a:t>
            </a:r>
            <a:r>
              <a:rPr lang="en-US" altLang="ko-KR" sz="1800" dirty="0">
                <a:solidFill>
                  <a:srgbClr val="FF0000"/>
                </a:solidFill>
              </a:rPr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   </a:t>
            </a:r>
            <a:r>
              <a:rPr lang="en-US" altLang="ko-KR" sz="1800" dirty="0" err="1" smtClean="0">
                <a:solidFill>
                  <a:srgbClr val="FF0000"/>
                </a:solidFill>
              </a:rPr>
              <a:t>int</a:t>
            </a:r>
            <a:r>
              <a:rPr lang="ko-KR" altLang="en-US" sz="1800" dirty="0" smtClean="0">
                <a:solidFill>
                  <a:srgbClr val="FF0000"/>
                </a:solidFill>
              </a:rPr>
              <a:t> </a:t>
            </a:r>
            <a:r>
              <a:rPr lang="en-US" altLang="ko-KR" sz="1800" dirty="0" err="1" smtClean="0">
                <a:solidFill>
                  <a:srgbClr val="FF0000"/>
                </a:solidFill>
              </a:rPr>
              <a:t>isPrimaryNumer</a:t>
            </a:r>
            <a:r>
              <a:rPr lang="en-US" altLang="ko-KR" sz="1800" dirty="0" smtClean="0">
                <a:solidFill>
                  <a:srgbClr val="FF0000"/>
                </a:solidFill>
              </a:rPr>
              <a:t>(</a:t>
            </a:r>
            <a:r>
              <a:rPr lang="en-US" altLang="ko-KR" sz="18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800" dirty="0" smtClean="0">
                <a:solidFill>
                  <a:srgbClr val="FF0000"/>
                </a:solidFill>
              </a:rPr>
              <a:t> n)</a:t>
            </a:r>
            <a:r>
              <a:rPr lang="ko-KR" altLang="en-US" sz="1800" dirty="0">
                <a:solidFill>
                  <a:srgbClr val="FF0000"/>
                </a:solidFill>
              </a:rPr>
              <a:t>를</a:t>
            </a:r>
            <a:r>
              <a:rPr lang="ko-KR" altLang="en-US" sz="1800" dirty="0" smtClean="0">
                <a:solidFill>
                  <a:srgbClr val="FF0000"/>
                </a:solidFill>
              </a:rPr>
              <a:t> 작성하여 해결할 것</a:t>
            </a:r>
            <a:r>
              <a:rPr lang="en-US" altLang="ko-KR" sz="1800" dirty="0" smtClean="0">
                <a:solidFill>
                  <a:srgbClr val="FF0000"/>
                </a:solidFill>
              </a:rPr>
              <a:t>.</a:t>
            </a:r>
            <a:r>
              <a:rPr lang="ko-KR" altLang="en-US" sz="1800" dirty="0" smtClean="0">
                <a:solidFill>
                  <a:srgbClr val="FF0000"/>
                </a:solidFill>
              </a:rPr>
              <a:t> 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 lvl="1"/>
            <a:endParaRPr lang="en-US" altLang="ko-KR" sz="18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0565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퀴즈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 err="1">
                <a:solidFill>
                  <a:srgbClr val="FF0000"/>
                </a:solidFill>
              </a:rPr>
              <a:t>반복문을</a:t>
            </a:r>
            <a:r>
              <a:rPr lang="ko-KR" altLang="en-US" sz="2200" dirty="0">
                <a:solidFill>
                  <a:srgbClr val="FF0000"/>
                </a:solidFill>
              </a:rPr>
              <a:t> </a:t>
            </a:r>
            <a:r>
              <a:rPr lang="ko-KR" altLang="en-US" sz="2200" dirty="0" smtClean="0">
                <a:solidFill>
                  <a:srgbClr val="FF0000"/>
                </a:solidFill>
              </a:rPr>
              <a:t>이용하여 </a:t>
            </a:r>
            <a:r>
              <a:rPr lang="en-US" altLang="ko-KR" sz="2200" dirty="0" smtClean="0">
                <a:solidFill>
                  <a:srgbClr val="FF0000"/>
                </a:solidFill>
              </a:rPr>
              <a:t>10</a:t>
            </a:r>
            <a:r>
              <a:rPr lang="ko-KR" altLang="en-US" sz="2200" dirty="0">
                <a:solidFill>
                  <a:srgbClr val="FF0000"/>
                </a:solidFill>
              </a:rPr>
              <a:t>진수를 </a:t>
            </a:r>
            <a:r>
              <a:rPr lang="en-US" altLang="ko-KR" sz="2200" dirty="0">
                <a:solidFill>
                  <a:srgbClr val="FF0000"/>
                </a:solidFill>
              </a:rPr>
              <a:t>2</a:t>
            </a:r>
            <a:r>
              <a:rPr lang="ko-KR" altLang="en-US" sz="2200" dirty="0">
                <a:solidFill>
                  <a:srgbClr val="FF0000"/>
                </a:solidFill>
              </a:rPr>
              <a:t>진수로 </a:t>
            </a:r>
            <a:r>
              <a:rPr lang="ko-KR" altLang="en-US" sz="2200" dirty="0" smtClean="0">
                <a:solidFill>
                  <a:srgbClr val="FF0000"/>
                </a:solidFill>
              </a:rPr>
              <a:t>출력하시</a:t>
            </a:r>
            <a:r>
              <a:rPr lang="ko-KR" altLang="en-US" sz="2200" dirty="0">
                <a:solidFill>
                  <a:srgbClr val="FF0000"/>
                </a:solidFill>
              </a:rPr>
              <a:t>오</a:t>
            </a:r>
            <a:endParaRPr lang="en-US" altLang="ko-KR" sz="2200" dirty="0">
              <a:solidFill>
                <a:srgbClr val="FF0000"/>
              </a:solidFill>
            </a:endParaRPr>
          </a:p>
          <a:p>
            <a:pPr lvl="1"/>
            <a:r>
              <a:rPr lang="ko-KR" altLang="en-US" sz="1800" dirty="0">
                <a:solidFill>
                  <a:srgbClr val="FF0000"/>
                </a:solidFill>
              </a:rPr>
              <a:t>입력 </a:t>
            </a:r>
            <a:r>
              <a:rPr lang="en-US" altLang="ko-KR" sz="1800" dirty="0">
                <a:solidFill>
                  <a:srgbClr val="FF0000"/>
                </a:solidFill>
              </a:rPr>
              <a:t>= 10</a:t>
            </a:r>
          </a:p>
          <a:p>
            <a:pPr lvl="1"/>
            <a:r>
              <a:rPr lang="ko-KR" altLang="en-US" sz="1800" dirty="0">
                <a:solidFill>
                  <a:srgbClr val="FF0000"/>
                </a:solidFill>
              </a:rPr>
              <a:t>출력 </a:t>
            </a:r>
            <a:r>
              <a:rPr lang="en-US" altLang="ko-KR" sz="1800" dirty="0">
                <a:solidFill>
                  <a:srgbClr val="FF0000"/>
                </a:solidFill>
              </a:rPr>
              <a:t>= 1010</a:t>
            </a:r>
          </a:p>
          <a:p>
            <a:endParaRPr lang="en-US" altLang="ko-KR" sz="2200" dirty="0" smtClean="0">
              <a:solidFill>
                <a:srgbClr val="FF0000"/>
              </a:solidFill>
            </a:endParaRPr>
          </a:p>
          <a:p>
            <a:r>
              <a:rPr lang="ko-KR" altLang="en-US" sz="2200" dirty="0" smtClean="0">
                <a:solidFill>
                  <a:srgbClr val="00B050"/>
                </a:solidFill>
              </a:rPr>
              <a:t>재귀함수 </a:t>
            </a:r>
            <a:r>
              <a:rPr lang="en-US" altLang="ko-KR" sz="2200" dirty="0" smtClean="0">
                <a:solidFill>
                  <a:srgbClr val="00B050"/>
                </a:solidFill>
              </a:rPr>
              <a:t>”void binary(</a:t>
            </a:r>
            <a:r>
              <a:rPr lang="en-US" altLang="ko-KR" sz="2200" dirty="0" err="1" smtClean="0">
                <a:solidFill>
                  <a:srgbClr val="00B050"/>
                </a:solidFill>
              </a:rPr>
              <a:t>int</a:t>
            </a:r>
            <a:r>
              <a:rPr lang="en-US" altLang="ko-KR" sz="2200" dirty="0" smtClean="0">
                <a:solidFill>
                  <a:srgbClr val="00B050"/>
                </a:solidFill>
              </a:rPr>
              <a:t> n)” </a:t>
            </a:r>
            <a:r>
              <a:rPr lang="ko-KR" altLang="en-US" sz="2200" dirty="0" smtClean="0">
                <a:solidFill>
                  <a:srgbClr val="00B050"/>
                </a:solidFill>
              </a:rPr>
              <a:t>를 작성</a:t>
            </a:r>
            <a:r>
              <a:rPr lang="en-US" altLang="ko-KR" sz="2200" dirty="0" smtClean="0">
                <a:solidFill>
                  <a:srgbClr val="00B050"/>
                </a:solidFill>
              </a:rPr>
              <a:t>, </a:t>
            </a:r>
            <a:r>
              <a:rPr lang="ko-KR" altLang="en-US" sz="2200" dirty="0" smtClean="0">
                <a:solidFill>
                  <a:srgbClr val="00B050"/>
                </a:solidFill>
              </a:rPr>
              <a:t>활용하여 </a:t>
            </a:r>
            <a:r>
              <a:rPr lang="en-US" altLang="ko-KR" sz="2200" dirty="0" smtClean="0">
                <a:solidFill>
                  <a:srgbClr val="00B050"/>
                </a:solidFill>
              </a:rPr>
              <a:t>10</a:t>
            </a:r>
            <a:r>
              <a:rPr lang="ko-KR" altLang="en-US" sz="2200" dirty="0" smtClean="0">
                <a:solidFill>
                  <a:srgbClr val="00B050"/>
                </a:solidFill>
              </a:rPr>
              <a:t>진수를 </a:t>
            </a:r>
            <a:r>
              <a:rPr lang="en-US" altLang="ko-KR" sz="2200" dirty="0" smtClean="0">
                <a:solidFill>
                  <a:srgbClr val="00B050"/>
                </a:solidFill>
              </a:rPr>
              <a:t>2</a:t>
            </a:r>
            <a:r>
              <a:rPr lang="ko-KR" altLang="en-US" sz="2200" dirty="0" smtClean="0">
                <a:solidFill>
                  <a:srgbClr val="00B050"/>
                </a:solidFill>
              </a:rPr>
              <a:t>진수로 출력하시오</a:t>
            </a:r>
            <a:endParaRPr lang="en-US" altLang="ko-KR" sz="2200" dirty="0" smtClean="0">
              <a:solidFill>
                <a:srgbClr val="00B050"/>
              </a:solidFill>
            </a:endParaRPr>
          </a:p>
          <a:p>
            <a:endParaRPr lang="en-US" altLang="ko-KR" sz="2200" dirty="0">
              <a:solidFill>
                <a:srgbClr val="00B050"/>
              </a:solidFill>
            </a:endParaRPr>
          </a:p>
          <a:p>
            <a:r>
              <a:rPr lang="ko-KR" altLang="en-US" sz="2400" dirty="0"/>
              <a:t>정수를 매개변수로 받아 수를 뒤집어서 반환해주는 함수 </a:t>
            </a:r>
            <a:r>
              <a:rPr lang="en-US" altLang="ko-KR" sz="2400" dirty="0" err="1">
                <a:solidFill>
                  <a:srgbClr val="0070C0"/>
                </a:solidFill>
              </a:rPr>
              <a:t>int</a:t>
            </a:r>
            <a:r>
              <a:rPr lang="en-US" altLang="ko-KR" sz="2400" dirty="0">
                <a:solidFill>
                  <a:srgbClr val="0070C0"/>
                </a:solidFill>
              </a:rPr>
              <a:t> reverse(</a:t>
            </a:r>
            <a:r>
              <a:rPr lang="en-US" altLang="ko-KR" sz="2400" dirty="0" err="1">
                <a:solidFill>
                  <a:srgbClr val="0070C0"/>
                </a:solidFill>
              </a:rPr>
              <a:t>int</a:t>
            </a:r>
            <a:r>
              <a:rPr lang="en-US" altLang="ko-KR" sz="2400" dirty="0">
                <a:solidFill>
                  <a:srgbClr val="0070C0"/>
                </a:solidFill>
              </a:rPr>
              <a:t> n)</a:t>
            </a:r>
            <a:r>
              <a:rPr lang="ko-KR" altLang="en-US" sz="2400" dirty="0"/>
              <a:t>을 작성하라</a:t>
            </a:r>
            <a:endParaRPr lang="en-US" altLang="ko-KR" sz="2400" dirty="0"/>
          </a:p>
          <a:p>
            <a:pPr marL="457200" lvl="1" indent="0">
              <a:buNone/>
            </a:pPr>
            <a:r>
              <a:rPr lang="en-US" altLang="ko-KR" sz="2000" dirty="0"/>
              <a:t>	</a:t>
            </a:r>
            <a:r>
              <a:rPr lang="ko-KR" altLang="en-US" sz="2000" dirty="0">
                <a:solidFill>
                  <a:srgbClr val="FF0000"/>
                </a:solidFill>
              </a:rPr>
              <a:t>예 </a:t>
            </a:r>
            <a:r>
              <a:rPr lang="en-US" altLang="ko-KR" sz="2000" dirty="0">
                <a:solidFill>
                  <a:srgbClr val="FF0000"/>
                </a:solidFill>
              </a:rPr>
              <a:t>: n</a:t>
            </a:r>
            <a:r>
              <a:rPr lang="ko-KR" altLang="en-US" sz="2000" dirty="0">
                <a:solidFill>
                  <a:srgbClr val="FF0000"/>
                </a:solidFill>
              </a:rPr>
              <a:t>이 </a:t>
            </a:r>
            <a:r>
              <a:rPr lang="en-US" altLang="ko-KR" sz="2000" dirty="0">
                <a:solidFill>
                  <a:srgbClr val="FF0000"/>
                </a:solidFill>
              </a:rPr>
              <a:t>1234</a:t>
            </a:r>
            <a:r>
              <a:rPr lang="ko-KR" altLang="en-US" sz="2000" dirty="0">
                <a:solidFill>
                  <a:srgbClr val="FF0000"/>
                </a:solidFill>
              </a:rPr>
              <a:t>이면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반환 값은 </a:t>
            </a:r>
            <a:r>
              <a:rPr lang="en-US" altLang="ko-KR" sz="2000" dirty="0">
                <a:solidFill>
                  <a:srgbClr val="FF0000"/>
                </a:solidFill>
              </a:rPr>
              <a:t>4321</a:t>
            </a:r>
            <a:r>
              <a:rPr lang="ko-KR" altLang="en-US" sz="2000" dirty="0">
                <a:solidFill>
                  <a:srgbClr val="FF0000"/>
                </a:solidFill>
              </a:rPr>
              <a:t>이어야 함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endParaRPr lang="ko-KR" altLang="en-US" sz="2000" dirty="0">
              <a:solidFill>
                <a:srgbClr val="FF0000"/>
              </a:solidFill>
            </a:endParaRPr>
          </a:p>
          <a:p>
            <a:endParaRPr lang="en-US" altLang="ko-KR" sz="2000" dirty="0" smtClean="0">
              <a:solidFill>
                <a:srgbClr val="00B050"/>
              </a:solidFill>
            </a:endParaRPr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2580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276872"/>
            <a:ext cx="4370964" cy="2682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Pointer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663069"/>
              </p:ext>
            </p:extLst>
          </p:nvPr>
        </p:nvGraphicFramePr>
        <p:xfrm>
          <a:off x="611560" y="2204864"/>
          <a:ext cx="3744416" cy="3271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1071546"/>
                <a:gridCol w="1232710"/>
                <a:gridCol w="792088"/>
              </a:tblGrid>
              <a:tr h="356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변수명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주소</a:t>
                      </a:r>
                      <a:r>
                        <a:rPr lang="en-US" altLang="ko-KR" sz="1200" smtClean="0"/>
                        <a:t>(&amp;</a:t>
                      </a:r>
                      <a:r>
                        <a:rPr lang="ko-KR" altLang="en-US" sz="1200" smtClean="0"/>
                        <a:t>변수</a:t>
                      </a:r>
                      <a:r>
                        <a:rPr lang="en-US" altLang="ko-KR" sz="1200" smtClean="0"/>
                        <a:t>)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저장값</a:t>
                      </a:r>
                      <a:r>
                        <a:rPr lang="en-US" altLang="ko-KR" sz="1200" smtClean="0"/>
                        <a:t>(</a:t>
                      </a:r>
                      <a:r>
                        <a:rPr lang="ko-KR" altLang="en-US" sz="1200" smtClean="0"/>
                        <a:t>변수</a:t>
                      </a:r>
                      <a:r>
                        <a:rPr lang="en-US" altLang="ko-KR" sz="1200" smtClean="0"/>
                        <a:t>)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(*</a:t>
                      </a:r>
                      <a:r>
                        <a:rPr lang="ko-KR" altLang="en-US" sz="1200" smtClean="0"/>
                        <a:t>변수</a:t>
                      </a:r>
                      <a:r>
                        <a:rPr lang="en-US" altLang="ko-KR" sz="1200" smtClean="0"/>
                        <a:t>)</a:t>
                      </a:r>
                      <a:endParaRPr lang="ko-KR" altLang="en-US" sz="1200"/>
                    </a:p>
                  </a:txBody>
                  <a:tcPr/>
                </a:tc>
              </a:tr>
              <a:tr h="361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3538448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없음</a:t>
                      </a:r>
                      <a:endParaRPr lang="ko-KR" altLang="en-US" sz="1200"/>
                    </a:p>
                  </a:txBody>
                  <a:tcPr/>
                </a:tc>
              </a:tr>
              <a:tr h="361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...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...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</a:tr>
              <a:tr h="361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...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...</a:t>
                      </a:r>
                      <a:endParaRPr lang="ko-KR" altLang="en-US" sz="1200" smtClean="0"/>
                    </a:p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...</a:t>
                      </a:r>
                      <a:endParaRPr lang="ko-KR" altLang="en-US" sz="1200" smtClean="0"/>
                    </a:p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...</a:t>
                      </a:r>
                      <a:endParaRPr lang="ko-KR" altLang="en-US" sz="1200" smtClean="0"/>
                    </a:p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</a:tr>
              <a:tr h="361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p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3538460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3538448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10</a:t>
                      </a:r>
                      <a:endParaRPr lang="ko-KR" altLang="en-US" sz="1200"/>
                    </a:p>
                  </a:txBody>
                  <a:tcPr/>
                </a:tc>
              </a:tr>
              <a:tr h="361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...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...</a:t>
                      </a:r>
                      <a:endParaRPr lang="ko-KR" altLang="en-US" sz="1200" smtClean="0"/>
                    </a:p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...</a:t>
                      </a:r>
                      <a:endParaRPr lang="ko-KR" altLang="en-US" sz="1200" smtClean="0"/>
                    </a:p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...</a:t>
                      </a:r>
                      <a:endParaRPr lang="ko-KR" altLang="en-US" sz="1200" smtClean="0"/>
                    </a:p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</a:tr>
              <a:tr h="361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...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...</a:t>
                      </a:r>
                      <a:endParaRPr lang="ko-KR" altLang="en-US" sz="1200" smtClean="0"/>
                    </a:p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...</a:t>
                      </a:r>
                      <a:endParaRPr lang="ko-KR" altLang="en-US" sz="1200" smtClean="0"/>
                    </a:p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...</a:t>
                      </a:r>
                      <a:endParaRPr lang="ko-KR" altLang="en-US" sz="1200" smtClean="0"/>
                    </a:p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</a:tr>
              <a:tr h="361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...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...</a:t>
                      </a:r>
                      <a:endParaRPr lang="ko-KR" altLang="en-US" sz="1200" smtClean="0"/>
                    </a:p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...</a:t>
                      </a:r>
                    </a:p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...</a:t>
                      </a:r>
                      <a:endParaRPr lang="ko-KR" altLang="en-US" sz="1200" smtClean="0"/>
                    </a:p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45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Pointer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94055"/>
            <a:ext cx="6624464" cy="3079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729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926904" y="5013176"/>
            <a:ext cx="576064" cy="566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012160" y="3696540"/>
            <a:ext cx="576064" cy="566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Pointer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288" y="606661"/>
            <a:ext cx="5057796" cy="2350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769066"/>
              </p:ext>
            </p:extLst>
          </p:nvPr>
        </p:nvGraphicFramePr>
        <p:xfrm>
          <a:off x="251520" y="1844824"/>
          <a:ext cx="3744416" cy="1537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1071546"/>
                <a:gridCol w="1232710"/>
                <a:gridCol w="792088"/>
              </a:tblGrid>
              <a:tr h="356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변수명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주소</a:t>
                      </a:r>
                      <a:r>
                        <a:rPr lang="en-US" altLang="ko-KR" sz="1200" smtClean="0"/>
                        <a:t>(&amp;</a:t>
                      </a:r>
                      <a:r>
                        <a:rPr lang="ko-KR" altLang="en-US" sz="1200" smtClean="0"/>
                        <a:t>변수</a:t>
                      </a:r>
                      <a:r>
                        <a:rPr lang="en-US" altLang="ko-KR" sz="1200" smtClean="0"/>
                        <a:t>)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저장값</a:t>
                      </a:r>
                      <a:r>
                        <a:rPr lang="en-US" altLang="ko-KR" sz="1200" smtClean="0"/>
                        <a:t>(</a:t>
                      </a:r>
                      <a:r>
                        <a:rPr lang="ko-KR" altLang="en-US" sz="1200" smtClean="0"/>
                        <a:t>변수</a:t>
                      </a:r>
                      <a:r>
                        <a:rPr lang="en-US" altLang="ko-KR" sz="1200" smtClean="0"/>
                        <a:t>)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(*</a:t>
                      </a:r>
                      <a:r>
                        <a:rPr lang="ko-KR" altLang="en-US" sz="1200" smtClean="0"/>
                        <a:t>변수</a:t>
                      </a:r>
                      <a:r>
                        <a:rPr lang="en-US" altLang="ko-KR" sz="1200" smtClean="0"/>
                        <a:t>)</a:t>
                      </a:r>
                      <a:endParaRPr lang="ko-KR" altLang="en-US" sz="1200"/>
                    </a:p>
                  </a:txBody>
                  <a:tcPr/>
                </a:tc>
              </a:tr>
              <a:tr h="361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3538448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없음</a:t>
                      </a:r>
                      <a:endParaRPr lang="ko-KR" altLang="en-US" sz="1200"/>
                    </a:p>
                  </a:txBody>
                  <a:tcPr/>
                </a:tc>
              </a:tr>
              <a:tr h="361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p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3538460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3538448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10</a:t>
                      </a:r>
                      <a:endParaRPr lang="ko-KR" altLang="en-US" sz="1200"/>
                    </a:p>
                  </a:txBody>
                  <a:tcPr/>
                </a:tc>
              </a:tr>
              <a:tr h="287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q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3538500</a:t>
                      </a:r>
                      <a:endParaRPr lang="ko-KR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3538448</a:t>
                      </a:r>
                    </a:p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10</a:t>
                      </a:r>
                      <a:endParaRPr lang="ko-KR" altLang="en-US" sz="1200" smtClean="0"/>
                    </a:p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945167"/>
              </p:ext>
            </p:extLst>
          </p:nvPr>
        </p:nvGraphicFramePr>
        <p:xfrm>
          <a:off x="251520" y="4293096"/>
          <a:ext cx="3744416" cy="1537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1071546"/>
                <a:gridCol w="1232710"/>
                <a:gridCol w="792088"/>
              </a:tblGrid>
              <a:tr h="356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변수명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주소</a:t>
                      </a:r>
                      <a:r>
                        <a:rPr lang="en-US" altLang="ko-KR" sz="1200" smtClean="0"/>
                        <a:t>(&amp;</a:t>
                      </a:r>
                      <a:r>
                        <a:rPr lang="ko-KR" altLang="en-US" sz="1200" smtClean="0"/>
                        <a:t>변수</a:t>
                      </a:r>
                      <a:r>
                        <a:rPr lang="en-US" altLang="ko-KR" sz="1200" smtClean="0"/>
                        <a:t>)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저장값</a:t>
                      </a:r>
                      <a:r>
                        <a:rPr lang="en-US" altLang="ko-KR" sz="1200" smtClean="0"/>
                        <a:t>(</a:t>
                      </a:r>
                      <a:r>
                        <a:rPr lang="ko-KR" altLang="en-US" sz="1200" smtClean="0"/>
                        <a:t>변수</a:t>
                      </a:r>
                      <a:r>
                        <a:rPr lang="en-US" altLang="ko-KR" sz="1200" smtClean="0"/>
                        <a:t>)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(*</a:t>
                      </a:r>
                      <a:r>
                        <a:rPr lang="ko-KR" altLang="en-US" sz="1200" smtClean="0"/>
                        <a:t>변수</a:t>
                      </a:r>
                      <a:r>
                        <a:rPr lang="en-US" altLang="ko-KR" sz="1200" smtClean="0"/>
                        <a:t>)</a:t>
                      </a:r>
                      <a:endParaRPr lang="ko-KR" altLang="en-US" sz="1200"/>
                    </a:p>
                  </a:txBody>
                  <a:tcPr/>
                </a:tc>
              </a:tr>
              <a:tr h="361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3538448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20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없음</a:t>
                      </a:r>
                      <a:endParaRPr lang="ko-KR" altLang="en-US" sz="1200"/>
                    </a:p>
                  </a:txBody>
                  <a:tcPr/>
                </a:tc>
              </a:tr>
              <a:tr h="361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p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3538460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3538448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20</a:t>
                      </a:r>
                      <a:endParaRPr lang="ko-KR" altLang="en-US" sz="1200"/>
                    </a:p>
                  </a:txBody>
                  <a:tcPr/>
                </a:tc>
              </a:tr>
              <a:tr h="287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q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3538500</a:t>
                      </a:r>
                      <a:endParaRPr lang="ko-KR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3538448</a:t>
                      </a:r>
                    </a:p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20</a:t>
                      </a:r>
                      <a:endParaRPr lang="ko-KR" altLang="en-US" sz="1200" smtClean="0"/>
                    </a:p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1520" y="385300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*p = *p + *q; </a:t>
            </a:r>
            <a:r>
              <a:rPr lang="ko-KR" altLang="en-US" smtClean="0"/>
              <a:t>수행 후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*p = *p + *q; </a:t>
            </a:r>
            <a:r>
              <a:rPr lang="ko-KR" altLang="en-US" smtClean="0"/>
              <a:t>수행 전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76056" y="4869160"/>
            <a:ext cx="576064" cy="566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r>
              <a:rPr lang="en-US" altLang="ko-KR" smtClean="0"/>
              <a:t>0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868144" y="334244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p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919600" y="4643844"/>
            <a:ext cx="71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q</a:t>
            </a:r>
            <a:endParaRPr lang="ko-KR" altLang="en-US"/>
          </a:p>
        </p:txBody>
      </p:sp>
      <p:cxnSp>
        <p:nvCxnSpPr>
          <p:cNvPr id="11" name="직선 화살표 연결선 10"/>
          <p:cNvCxnSpPr>
            <a:endCxn id="6" idx="0"/>
          </p:cNvCxnSpPr>
          <p:nvPr/>
        </p:nvCxnSpPr>
        <p:spPr>
          <a:xfrm flipH="1">
            <a:off x="5364088" y="3979926"/>
            <a:ext cx="936104" cy="889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6" idx="3"/>
          </p:cNvCxnSpPr>
          <p:nvPr/>
        </p:nvCxnSpPr>
        <p:spPr>
          <a:xfrm flipH="1" flipV="1">
            <a:off x="5652120" y="5152546"/>
            <a:ext cx="156281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60032" y="448182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90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Pointer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00965"/>
            <a:ext cx="5904656" cy="3771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700808"/>
            <a:ext cx="5155829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775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164436" y="1800280"/>
            <a:ext cx="576064" cy="566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988096" y="1626960"/>
            <a:ext cx="576064" cy="566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Pointer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056" y="836712"/>
            <a:ext cx="4213497" cy="269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961717"/>
              </p:ext>
            </p:extLst>
          </p:nvPr>
        </p:nvGraphicFramePr>
        <p:xfrm>
          <a:off x="1979712" y="4365104"/>
          <a:ext cx="5040560" cy="170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933"/>
                <a:gridCol w="1122572"/>
                <a:gridCol w="1291410"/>
                <a:gridCol w="1011541"/>
                <a:gridCol w="936104"/>
              </a:tblGrid>
              <a:tr h="4748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변수명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주소</a:t>
                      </a:r>
                      <a:r>
                        <a:rPr lang="en-US" altLang="ko-KR" sz="1200" smtClean="0"/>
                        <a:t>(&amp;</a:t>
                      </a:r>
                      <a:r>
                        <a:rPr lang="ko-KR" altLang="en-US" sz="1200" smtClean="0"/>
                        <a:t>변수</a:t>
                      </a:r>
                      <a:r>
                        <a:rPr lang="en-US" altLang="ko-KR" sz="1200" smtClean="0"/>
                        <a:t>)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저장값</a:t>
                      </a:r>
                      <a:r>
                        <a:rPr lang="en-US" altLang="ko-KR" sz="1200" smtClean="0"/>
                        <a:t>(</a:t>
                      </a:r>
                      <a:r>
                        <a:rPr lang="ko-KR" altLang="en-US" sz="1200" smtClean="0"/>
                        <a:t>변수</a:t>
                      </a:r>
                      <a:r>
                        <a:rPr lang="en-US" altLang="ko-KR" sz="1200" smtClean="0"/>
                        <a:t>)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(*</a:t>
                      </a:r>
                      <a:r>
                        <a:rPr lang="ko-KR" altLang="en-US" sz="1200" smtClean="0"/>
                        <a:t>변수</a:t>
                      </a:r>
                      <a:r>
                        <a:rPr lang="en-US" altLang="ko-KR" sz="1200" smtClean="0"/>
                        <a:t>)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(**</a:t>
                      </a:r>
                      <a:r>
                        <a:rPr lang="ko-KR" altLang="en-US" sz="1200" smtClean="0"/>
                        <a:t>변수</a:t>
                      </a:r>
                      <a:r>
                        <a:rPr lang="en-US" altLang="ko-KR" sz="1200" smtClean="0"/>
                        <a:t>)</a:t>
                      </a:r>
                      <a:endParaRPr lang="ko-KR" altLang="en-US" sz="1200"/>
                    </a:p>
                  </a:txBody>
                  <a:tcPr/>
                </a:tc>
              </a:tr>
              <a:tr h="3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3538448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없음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없음</a:t>
                      </a:r>
                      <a:endParaRPr lang="ko-KR" altLang="en-US" sz="1200"/>
                    </a:p>
                  </a:txBody>
                  <a:tcPr/>
                </a:tc>
              </a:tr>
              <a:tr h="3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p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3538460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3538448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없음</a:t>
                      </a:r>
                      <a:endParaRPr lang="ko-KR" altLang="en-US" sz="1200"/>
                    </a:p>
                  </a:txBody>
                  <a:tcPr/>
                </a:tc>
              </a:tr>
              <a:tr h="474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q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3538500</a:t>
                      </a:r>
                      <a:endParaRPr lang="ko-KR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3538460</a:t>
                      </a:r>
                    </a:p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3538448</a:t>
                      </a:r>
                      <a:endParaRPr lang="ko-KR" altLang="en-US" sz="1200" smtClean="0"/>
                    </a:p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1547664" y="1257628"/>
            <a:ext cx="2160240" cy="2364918"/>
            <a:chOff x="1547664" y="1257628"/>
            <a:chExt cx="2160240" cy="2364918"/>
          </a:xfrm>
        </p:grpSpPr>
        <p:sp>
          <p:nvSpPr>
            <p:cNvPr id="6" name="직사각형 5"/>
            <p:cNvSpPr/>
            <p:nvPr/>
          </p:nvSpPr>
          <p:spPr>
            <a:xfrm>
              <a:off x="1547664" y="3055774"/>
              <a:ext cx="576064" cy="566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0216" y="125762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p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64436" y="1430948"/>
              <a:ext cx="543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q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>
              <a:endCxn id="6" idx="0"/>
            </p:cNvCxnSpPr>
            <p:nvPr/>
          </p:nvCxnSpPr>
          <p:spPr>
            <a:xfrm flipH="1">
              <a:off x="1835696" y="1800280"/>
              <a:ext cx="504056" cy="12554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endCxn id="12" idx="3"/>
            </p:cNvCxnSpPr>
            <p:nvPr/>
          </p:nvCxnSpPr>
          <p:spPr>
            <a:xfrm flipH="1" flipV="1">
              <a:off x="2564160" y="1910346"/>
              <a:ext cx="904606" cy="1733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331640" y="268644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84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Array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49" y="1710308"/>
            <a:ext cx="4253863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745687"/>
            <a:ext cx="4525118" cy="3852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566" y="332656"/>
            <a:ext cx="3605627" cy="191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5886978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변수가 많아지면 코딩과 관리가 너무나 불편해진다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202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Array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592455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611560" y="1556792"/>
            <a:ext cx="6120680" cy="1872208"/>
          </a:xfrm>
          <a:prstGeom prst="roundRect">
            <a:avLst>
              <a:gd name="adj" fmla="val 359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804248" y="2436421"/>
            <a:ext cx="2016224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다수의 정보를 저장하기 위해서는 다수의 배열을 선언해야 한다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9552" y="3861048"/>
            <a:ext cx="8208912" cy="2423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위와 같이 다수의 변수를 선언해야 하는 경우 매우 번거로울 수 있다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그래서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다수의 변수선언을 용이하게 하기 위해서 배열이라는 것이 제공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된다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배열을 이용하면 하나의 선언을 통해서 둘 이상의 변수를 선언할 수 있다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5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배열은 단순히 다수의 변수선언을 대신하지 않는다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다수의 변수로는 할 수 없는 일을 배열을 선언하면 할 수 있다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500" b="1" dirty="0" smtClean="0">
              <a:solidFill>
                <a:srgbClr val="CC66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배열은 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1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차원의 형태로도 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2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차원의 형태로도 선언할 수 있다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이번 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Chapter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에서는 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1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차원 형태의 배열에 대해서 학습한다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 </a:t>
            </a:r>
            <a:endParaRPr lang="en-US" altLang="ko-KR" sz="1300" b="1" dirty="0" smtClean="0">
              <a:solidFill>
                <a:srgbClr val="CC66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6448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2655</TotalTime>
  <Words>2075</Words>
  <Application>Microsoft Office PowerPoint</Application>
  <PresentationFormat>화면 슬라이드 쇼(4:3)</PresentationFormat>
  <Paragraphs>386</Paragraphs>
  <Slides>28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프로그래밍언어</vt:lpstr>
      <vt:lpstr>Pointer</vt:lpstr>
      <vt:lpstr>Pointer</vt:lpstr>
      <vt:lpstr>Pointer</vt:lpstr>
      <vt:lpstr>Pointer</vt:lpstr>
      <vt:lpstr>Pointer</vt:lpstr>
      <vt:lpstr>Pointer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  <vt:lpstr>포인터와 배열의 이해</vt:lpstr>
      <vt:lpstr>Array Quiz</vt:lpstr>
      <vt:lpstr>Array Quiz</vt:lpstr>
      <vt:lpstr>Array Quiz</vt:lpstr>
      <vt:lpstr>Array Quiz</vt:lpstr>
      <vt:lpstr>Function</vt:lpstr>
      <vt:lpstr>Function</vt:lpstr>
      <vt:lpstr>Function</vt:lpstr>
      <vt:lpstr>Function</vt:lpstr>
      <vt:lpstr>Function</vt:lpstr>
      <vt:lpstr>Function</vt:lpstr>
      <vt:lpstr>퀴즈</vt:lpstr>
      <vt:lpstr>퀴즈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프로그래밍언어 실습</dc:title>
  <dc:creator>Microsoft Corporation</dc:creator>
  <cp:lastModifiedBy>Windows 사용자</cp:lastModifiedBy>
  <cp:revision>42</cp:revision>
  <dcterms:created xsi:type="dcterms:W3CDTF">2006-10-05T04:04:58Z</dcterms:created>
  <dcterms:modified xsi:type="dcterms:W3CDTF">2018-03-13T04:07:23Z</dcterms:modified>
</cp:coreProperties>
</file>