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3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2F53-80C2-47D2-BBEE-E6ECA1ED65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B74B-CD7A-43AF-A0AC-94414FBE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Analytics Toolkit: What is the K-Means Clustering Algorithm?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5" y="1204852"/>
            <a:ext cx="8010525" cy="3333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45" y="4760374"/>
            <a:ext cx="116321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K-Means?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Unsupervised Algorithm </a:t>
            </a:r>
            <a:r>
              <a:rPr lang="en-US" dirty="0" smtClean="0">
                <a:sym typeface="Wingdings" panose="05000000000000000000" pitchFamily="2" charset="2"/>
              </a:rPr>
              <a:t> Data is not labeled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Computes the “closest setup” for k Centroids to each point clustered with that Centroid, resulting in k clusters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6695" y="6597023"/>
            <a:ext cx="3842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*Graphic Source: https://ai.plainenglish.io/what-is-k-means-clustering-3060791cb589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6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How does K-Means work?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734" y="1232280"/>
            <a:ext cx="1836649" cy="749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166789" y="5454353"/>
            <a:ext cx="1738537" cy="945794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17734" y="2075944"/>
            <a:ext cx="1711066" cy="14795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of Clusters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235001" y="1232278"/>
            <a:ext cx="1836649" cy="749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0235001" y="2182002"/>
            <a:ext cx="1738537" cy="349277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235001" y="2626121"/>
            <a:ext cx="1738537" cy="2825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into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35001" y="3003524"/>
            <a:ext cx="1738537" cy="313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93720" y="3806730"/>
            <a:ext cx="20681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Characteristics of Clusters: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 necessarily of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 not 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954383" y="1232279"/>
            <a:ext cx="8280618" cy="74957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7734" y="3696192"/>
            <a:ext cx="1711066" cy="14795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Initialized Starting Centroids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6"/>
            <a:endCxn id="19" idx="1"/>
          </p:cNvCxnSpPr>
          <p:nvPr/>
        </p:nvCxnSpPr>
        <p:spPr>
          <a:xfrm flipV="1">
            <a:off x="1828800" y="2675831"/>
            <a:ext cx="639688" cy="13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  <a:endCxn id="19" idx="1"/>
          </p:cNvCxnSpPr>
          <p:nvPr/>
        </p:nvCxnSpPr>
        <p:spPr>
          <a:xfrm flipV="1">
            <a:off x="1828800" y="2675831"/>
            <a:ext cx="639688" cy="1760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68488" y="2218631"/>
            <a:ext cx="27432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Assign, often randomly, starting locations of Centroids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68488" y="3748195"/>
            <a:ext cx="27432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Choose each data point and measure its distance from each Centroid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68488" y="5600874"/>
            <a:ext cx="27432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Assign each data point to the “closest” Centroid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9" idx="2"/>
            <a:endCxn id="28" idx="0"/>
          </p:cNvCxnSpPr>
          <p:nvPr/>
        </p:nvCxnSpPr>
        <p:spPr>
          <a:xfrm>
            <a:off x="3840088" y="3133031"/>
            <a:ext cx="0" cy="615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1" idx="0"/>
          </p:cNvCxnSpPr>
          <p:nvPr/>
        </p:nvCxnSpPr>
        <p:spPr>
          <a:xfrm>
            <a:off x="3840088" y="4662595"/>
            <a:ext cx="0" cy="9382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094692" y="5600874"/>
            <a:ext cx="291653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Move all Centroids equal to the average of the points, basically the “center”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1" idx="3"/>
            <a:endCxn id="38" idx="1"/>
          </p:cNvCxnSpPr>
          <p:nvPr/>
        </p:nvCxnSpPr>
        <p:spPr>
          <a:xfrm>
            <a:off x="5211688" y="6058074"/>
            <a:ext cx="88300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774851" y="3746731"/>
            <a:ext cx="3497351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5. Repeat until the Centroids’ locations do not change. If they do not change, the algorithm finishes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8" idx="0"/>
            <a:endCxn id="42" idx="2"/>
          </p:cNvCxnSpPr>
          <p:nvPr/>
        </p:nvCxnSpPr>
        <p:spPr>
          <a:xfrm flipH="1" flipV="1">
            <a:off x="7523527" y="4661131"/>
            <a:ext cx="29430" cy="9397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28" idx="3"/>
          </p:cNvCxnSpPr>
          <p:nvPr/>
        </p:nvCxnSpPr>
        <p:spPr>
          <a:xfrm flipH="1">
            <a:off x="5211688" y="4203931"/>
            <a:ext cx="563163" cy="1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3"/>
            <a:endCxn id="10" idx="1"/>
          </p:cNvCxnSpPr>
          <p:nvPr/>
        </p:nvCxnSpPr>
        <p:spPr>
          <a:xfrm flipV="1">
            <a:off x="9272202" y="2767402"/>
            <a:ext cx="962799" cy="1436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" idx="0"/>
            <a:endCxn id="28" idx="1"/>
          </p:cNvCxnSpPr>
          <p:nvPr/>
        </p:nvCxnSpPr>
        <p:spPr>
          <a:xfrm flipV="1">
            <a:off x="1905326" y="4205395"/>
            <a:ext cx="563162" cy="172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How does K-Means work? - Illustration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17" y="1652914"/>
            <a:ext cx="9201150" cy="461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2988" y="1459901"/>
            <a:ext cx="443464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32840" y="1273847"/>
            <a:ext cx="581474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12004" y="2005401"/>
            <a:ext cx="581474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99228" y="1273847"/>
            <a:ext cx="1033442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2-3, repeated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20940" y="4138970"/>
            <a:ext cx="1304884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Note: No movement in  Centroids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39540" y="4684470"/>
            <a:ext cx="1061772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4-5,</a:t>
            </a:r>
          </a:p>
          <a:p>
            <a:pPr algn="ctr"/>
            <a:r>
              <a:rPr lang="en-US" dirty="0" smtClean="0"/>
              <a:t>repeated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99367" y="3780925"/>
            <a:ext cx="1033442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2-3, repeated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72939" y="4769765"/>
            <a:ext cx="1061772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4-5,</a:t>
            </a:r>
          </a:p>
          <a:p>
            <a:pPr algn="ctr"/>
            <a:r>
              <a:rPr lang="en-US" dirty="0" smtClean="0"/>
              <a:t>repeated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51497" y="3855009"/>
            <a:ext cx="1033442" cy="5455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2-3, repeated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64921" y="6527294"/>
            <a:ext cx="384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*Graphic Source: https://stackoverflow.com/questions/60312401/when-using-the-k-means-clustering-algorithm-is-it-possible-to-have-a-set-of-dat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13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The Elbow Method, a Heuristic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262" y="1625750"/>
            <a:ext cx="6229350" cy="470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374" y="1499145"/>
            <a:ext cx="51331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many clusters should I be choosing?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K-Means as many times as you deem appropriate.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Note that more clusters leads to a longer run time. When you are calculating distances for each point from each centroid, you a performing n x k calculations.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K-Means packages should be able to generate the distortion (aka SSE) of each model (for k=1,2,3…)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Sum of square distances from each point to its respective Centroid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Graph the distortion of each model versus the number of clusters for each model (k)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Note that, intuitively, as k increases, the distortion would always at least decrease.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Think of what happens when n=k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the model that has the “elbow”, when there is no more significant improvement</a:t>
            </a:r>
          </a:p>
        </p:txBody>
      </p:sp>
      <p:sp>
        <p:nvSpPr>
          <p:cNvPr id="7" name="Right Arrow 6"/>
          <p:cNvSpPr/>
          <p:nvPr/>
        </p:nvSpPr>
        <p:spPr>
          <a:xfrm rot="20038003">
            <a:off x="4870229" y="5628507"/>
            <a:ext cx="2924087" cy="2668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4921" y="6527294"/>
            <a:ext cx="384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*Graphic Source: https://www.geeksforgeeks.org/elbow-method-for-optimal-value-of-k-in-kmeans/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59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Pros and Cons with the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0936" y="1263677"/>
            <a:ext cx="1129853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compared to other Clustering algorithms </a:t>
            </a:r>
            <a:r>
              <a:rPr lang="en-US" dirty="0" smtClean="0">
                <a:sym typeface="Wingdings" panose="05000000000000000000" pitchFamily="2" charset="2"/>
              </a:rPr>
              <a:t> can handle more data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K-nearest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Etc…..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Intuitively simple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“get started”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b="1" u="sng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You’re stuck with a visual (elbow method), way to determine the number of clusters,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Outliers impact your model </a:t>
            </a:r>
            <a:r>
              <a:rPr lang="en-US" b="1" dirty="0" smtClean="0"/>
              <a:t>a lot </a:t>
            </a:r>
            <a:r>
              <a:rPr lang="en-US" dirty="0" smtClean="0"/>
              <a:t>(SSE &amp; K-Means distancing)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need to manually remove them or set an “outer bound”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handle high dimensions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See: “Curse of dimensionality”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algorithm requires some manipulation/analysis after it finishes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lead to local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not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It’s not Magic!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99" y="1330393"/>
            <a:ext cx="1169097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Q: Can I just download </a:t>
            </a:r>
            <a:r>
              <a:rPr lang="en-US" b="1" dirty="0" err="1" smtClean="0"/>
              <a:t>sklearn</a:t>
            </a:r>
            <a:r>
              <a:rPr lang="en-US" b="1" dirty="0" smtClean="0"/>
              <a:t>, “plug and play”, and get good results?</a:t>
            </a:r>
          </a:p>
          <a:p>
            <a:endParaRPr lang="en-US" dirty="0"/>
          </a:p>
          <a:p>
            <a:r>
              <a:rPr lang="en-US" sz="3200" dirty="0" smtClean="0"/>
              <a:t>A: </a:t>
            </a:r>
            <a:r>
              <a:rPr lang="en-US" sz="3200" b="1" u="sng" dirty="0" smtClean="0"/>
              <a:t>NO</a:t>
            </a:r>
          </a:p>
          <a:p>
            <a:endParaRPr lang="en-US" sz="2000" dirty="0"/>
          </a:p>
          <a:p>
            <a:r>
              <a:rPr lang="en-US" sz="2400" b="1" dirty="0" smtClean="0"/>
              <a:t>Caveats and ways to address them: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k-means packages </a:t>
            </a:r>
            <a:r>
              <a:rPr lang="en-US" b="1" i="1" dirty="0" smtClean="0"/>
              <a:t>do</a:t>
            </a:r>
            <a:r>
              <a:rPr lang="en-US" dirty="0" smtClean="0"/>
              <a:t> automatically standardize your values for you (normalize, indexing, </a:t>
            </a:r>
            <a:r>
              <a:rPr lang="en-US" dirty="0" err="1" smtClean="0"/>
              <a:t>etc</a:t>
            </a:r>
            <a:r>
              <a:rPr lang="en-US" dirty="0" smtClean="0"/>
              <a:t>) but not all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Sklearn</a:t>
            </a:r>
            <a:r>
              <a:rPr lang="en-US" dirty="0" smtClean="0"/>
              <a:t> does not unless you preprocess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Why is this an issue? </a:t>
            </a:r>
            <a:r>
              <a:rPr lang="en-US" dirty="0" smtClean="0"/>
              <a:t>Large unit values will impact clustering. (ex: having a dimension in inches will make have a larger effect on clustering than in feet)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I do want some observations to be weighted more than others. How do I do this?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Weighted K-Means </a:t>
            </a:r>
            <a:r>
              <a:rPr lang="en-US" dirty="0" smtClean="0">
                <a:sym typeface="Wingdings" panose="05000000000000000000" pitchFamily="2" charset="2"/>
              </a:rPr>
              <a:t> Have to dive into features in </a:t>
            </a:r>
            <a:r>
              <a:rPr lang="en-US" dirty="0" err="1" smtClean="0">
                <a:sym typeface="Wingdings" panose="05000000000000000000" pitchFamily="2" charset="2"/>
              </a:rPr>
              <a:t>Kmeans</a:t>
            </a:r>
            <a:r>
              <a:rPr lang="en-US" dirty="0" smtClean="0">
                <a:sym typeface="Wingdings" panose="05000000000000000000" pitchFamily="2" charset="2"/>
              </a:rPr>
              <a:t> packages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points will be “weighed” more than others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example is setting up Starbucks locations in a state. Cities with larger populations get weighted more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I want some dimensions to be weighted more than others. How do I do this?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standardization, you can weigh these dimensions more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By how much... </a:t>
            </a:r>
            <a:r>
              <a:rPr lang="en-US" dirty="0" smtClean="0">
                <a:sym typeface="Wingdings" panose="05000000000000000000" pitchFamily="2" charset="2"/>
              </a:rPr>
              <a:t> ???????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9" y="59789"/>
            <a:ext cx="1270604" cy="12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Example Time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99" y="1330393"/>
            <a:ext cx="116909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Case: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poular</a:t>
            </a:r>
            <a:r>
              <a:rPr lang="en-US" dirty="0" smtClean="0"/>
              <a:t> articles (let’s say 500k page views or more) for May 2021, which articles are more impacted by Super Users, which by Casuals,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Step 1:</a:t>
            </a:r>
          </a:p>
          <a:p>
            <a:r>
              <a:rPr lang="en-US" dirty="0"/>
              <a:t>	</a:t>
            </a:r>
            <a:r>
              <a:rPr lang="en-US" dirty="0" smtClean="0"/>
              <a:t>Imagine what the data should look like going into the </a:t>
            </a:r>
            <a:r>
              <a:rPr lang="en-US" dirty="0" err="1" smtClean="0"/>
              <a:t>Kmeans</a:t>
            </a:r>
            <a:r>
              <a:rPr lang="en-US" dirty="0" smtClean="0"/>
              <a:t> algorithm. Then, write the SQL query for it. Make sure to test query to ensure it’s functioning correctly</a:t>
            </a:r>
          </a:p>
          <a:p>
            <a:endParaRPr lang="en-US" dirty="0"/>
          </a:p>
          <a:p>
            <a:r>
              <a:rPr lang="en-US" b="1" dirty="0" smtClean="0"/>
              <a:t>Step 2: 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Load data into Python or statistical software. Run K-Means function/package of your choice.</a:t>
            </a:r>
          </a:p>
          <a:p>
            <a:endParaRPr lang="en-US" b="1" dirty="0"/>
          </a:p>
          <a:p>
            <a:r>
              <a:rPr lang="en-US" b="1" dirty="0" smtClean="0"/>
              <a:t>Step 3: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dirty="0" smtClean="0"/>
              <a:t>Show results! Take output and visualize/explain as you please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61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Example Output... …It’s Magic!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99" y="1330393"/>
            <a:ext cx="11690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Articles in May 2021 on the Fox News mobile app come in 4 flavors: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Articles where traffic is almost completely driven by Super Users and Involved Users but much more by Super users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Cluster 3 in example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73 articles, averaging 642k PVs/article</a:t>
            </a:r>
          </a:p>
          <a:p>
            <a:pPr marL="800100" lvl="1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Articles where traffic is almost completely drive by Super Users and Involved Users by similar amounts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Cluster 2 in example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73 articles, averaging 845k PVs/article</a:t>
            </a:r>
          </a:p>
          <a:p>
            <a:pPr marL="800100" lvl="1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Articles where traffic is driven a bit by Casual Users along with the Involved Users and Super Users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Cluster 0 in example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20 articles, averaging 750k PVs/article</a:t>
            </a:r>
          </a:p>
          <a:p>
            <a:pPr marL="800100" lvl="1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Articles where traffic is predominantly driven by Casual and Involved Users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Cluster 1 in example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6 articles, averaging 846k PVs/article</a:t>
            </a:r>
          </a:p>
        </p:txBody>
      </p:sp>
    </p:spTree>
    <p:extLst>
      <p:ext uri="{BB962C8B-B14F-4D97-AF65-F5344CB8AC3E}">
        <p14:creationId xmlns:p14="http://schemas.microsoft.com/office/powerpoint/2010/main" val="4141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34" y="168752"/>
            <a:ext cx="11953916" cy="89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Future…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203" y="2256566"/>
            <a:ext cx="11690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Upgrade K-Means function for something that is more “plug and play”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</a:t>
            </a:r>
            <a:r>
              <a:rPr lang="en-US" dirty="0" err="1" smtClean="0"/>
              <a:t>fillna</a:t>
            </a:r>
            <a:r>
              <a:rPr lang="en-US" dirty="0" smtClean="0"/>
              <a:t>(0)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“Auto Elbow Method”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Standardization Option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Spits out another output that includes range of each cluster/other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20042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916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FNC-FBN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Ming</dc:creator>
  <cp:lastModifiedBy>Kong, Ming</cp:lastModifiedBy>
  <cp:revision>82</cp:revision>
  <dcterms:created xsi:type="dcterms:W3CDTF">2021-06-16T23:20:28Z</dcterms:created>
  <dcterms:modified xsi:type="dcterms:W3CDTF">2022-03-26T16:16:40Z</dcterms:modified>
</cp:coreProperties>
</file>