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0" r:id="rId39"/>
    <p:sldId id="301" r:id="rId40"/>
    <p:sldId id="294" r:id="rId41"/>
    <p:sldId id="295" r:id="rId42"/>
    <p:sldId id="302" r:id="rId43"/>
    <p:sldId id="303" r:id="rId44"/>
    <p:sldId id="297" r:id="rId45"/>
    <p:sldId id="296" r:id="rId46"/>
    <p:sldId id="304" r:id="rId47"/>
    <p:sldId id="305" r:id="rId48"/>
    <p:sldId id="298" r:id="rId49"/>
    <p:sldId id="29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3705" autoAdjust="0"/>
  </p:normalViewPr>
  <p:slideViewPr>
    <p:cSldViewPr snapToGrid="0">
      <p:cViewPr varScale="1">
        <p:scale>
          <a:sx n="63" d="100"/>
          <a:sy n="63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9B2A1-F2CE-4C61-9D96-42E976F3152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CCA52-C3B9-45C5-A9B8-94A0C5C67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6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Html 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javascript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31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029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6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64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5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57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7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8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43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35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0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F12</a:t>
            </a:r>
            <a:r>
              <a:rPr lang="zh-CN" altLang="en-US"/>
              <a:t>打开开发者模式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7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25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46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278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47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2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33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31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20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58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82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99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22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36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884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28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98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176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82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26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3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52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90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46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315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859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808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31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6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0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9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5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CA52-C3B9-45C5-A9B8-94A0C5C67E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4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9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1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3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8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5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3FBD-41E7-4FE1-8C38-005DD120952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25B0-D454-4717-9478-AEBE0EE2C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oll.mil.news.sina.com.cn/col/zgjq/index.s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q.10jqka.com.c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Python</a:t>
            </a:r>
            <a:r>
              <a:rPr lang="zh-CN" altLang="en-US" dirty="0"/>
              <a:t>进行网络爬虫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24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一、爬虫基础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213446"/>
          </a:xfrm>
        </p:spPr>
        <p:txBody>
          <a:bodyPr/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python</a:t>
            </a:r>
            <a:r>
              <a:rPr lang="zh-CN" altLang="en-US" sz="2400" dirty="0"/>
              <a:t>解析</a:t>
            </a:r>
            <a:r>
              <a:rPr lang="en-US" altLang="zh-CN" sz="2400" dirty="0"/>
              <a:t>HTML</a:t>
            </a:r>
            <a:r>
              <a:rPr lang="zh-CN" altLang="en-US" sz="2400" dirty="0"/>
              <a:t>脚本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利用</a:t>
            </a:r>
            <a:r>
              <a:rPr lang="en-US" altLang="zh-CN" sz="2000" dirty="0" err="1"/>
              <a:t>soup.select</a:t>
            </a:r>
            <a:r>
              <a:rPr lang="en-US" altLang="zh-CN" sz="2000" dirty="0"/>
              <a:t>()</a:t>
            </a:r>
            <a:r>
              <a:rPr lang="zh-CN" altLang="en-US" sz="2000" dirty="0"/>
              <a:t>语句提取</a:t>
            </a:r>
            <a:r>
              <a:rPr lang="en-US" altLang="zh-CN" sz="2000" dirty="0" err="1"/>
              <a:t>href</a:t>
            </a:r>
            <a:r>
              <a:rPr lang="zh-CN" altLang="en-US" sz="2000" dirty="0"/>
              <a:t>属性值。至此我们已经将</a:t>
            </a:r>
            <a:r>
              <a:rPr lang="en-US" altLang="zh-CN" sz="2000" dirty="0"/>
              <a:t>HTML</a:t>
            </a:r>
            <a:r>
              <a:rPr lang="zh-CN" altLang="en-US" sz="2000" dirty="0"/>
              <a:t>脚本中的信息提取完毕。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56" y="2030167"/>
            <a:ext cx="10951535" cy="48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二、爬虫实战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2134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抓取新浪军事中国军情标题，时间，链接（下图红色方框内）</a:t>
            </a:r>
          </a:p>
          <a:p>
            <a:pPr marL="0" indent="0">
              <a:buNone/>
            </a:pPr>
            <a:r>
              <a:rPr lang="zh-CN" altLang="en-US" sz="2400" dirty="0"/>
              <a:t>需要安装的模块：</a:t>
            </a:r>
            <a:r>
              <a:rPr lang="en-US" altLang="zh-CN" sz="2400" dirty="0"/>
              <a:t>requests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BeautifulSoup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网页链接：</a:t>
            </a:r>
            <a:r>
              <a:rPr lang="en-US" altLang="zh-CN" sz="2400" dirty="0">
                <a:hlinkClick r:id="rId3"/>
              </a:rPr>
              <a:t>http://roll.mil.news.sina.com.cn/col/zgjq/index.shtml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6385"/>
            <a:ext cx="8439860" cy="42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4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抓取新浪军事中国军情标题，时间，链接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540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）利用</a:t>
            </a:r>
            <a:r>
              <a:rPr lang="en-US" altLang="zh-CN" sz="2000" dirty="0"/>
              <a:t>Chrome</a:t>
            </a:r>
            <a:r>
              <a:rPr lang="zh-CN" altLang="en-US" sz="2000" dirty="0"/>
              <a:t>浏览器开发者工具查看网页结构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步骤：右击、检查、</a:t>
            </a:r>
            <a:r>
              <a:rPr lang="en-US" altLang="zh-CN" sz="2000" dirty="0"/>
              <a:t>Network</a:t>
            </a:r>
            <a:r>
              <a:rPr lang="zh-CN" altLang="en-US" sz="2000" dirty="0"/>
              <a:t>、</a:t>
            </a:r>
            <a:r>
              <a:rPr lang="en-US" altLang="zh-CN" sz="2000" dirty="0"/>
              <a:t>Doc</a:t>
            </a:r>
            <a:r>
              <a:rPr lang="zh-CN" altLang="en-US" sz="2000" dirty="0"/>
              <a:t>（一般我们需要的信息</a:t>
            </a:r>
            <a:r>
              <a:rPr lang="en-US" altLang="zh-CN" sz="2000" dirty="0"/>
              <a:t>90%</a:t>
            </a:r>
            <a:r>
              <a:rPr lang="zh-CN" altLang="en-US" sz="2000" dirty="0"/>
              <a:t>都在</a:t>
            </a:r>
            <a:r>
              <a:rPr lang="en-US" altLang="zh-CN" sz="2000" dirty="0"/>
              <a:t>Doc</a:t>
            </a:r>
            <a:r>
              <a:rPr lang="zh-CN" altLang="en-US" sz="2000" dirty="0"/>
              <a:t>中，少数部分在</a:t>
            </a:r>
            <a:r>
              <a:rPr lang="en-US" altLang="zh-CN" sz="2000" dirty="0"/>
              <a:t>XHR</a:t>
            </a:r>
            <a:r>
              <a:rPr lang="zh-CN" altLang="en-US" sz="2000" dirty="0"/>
              <a:t>和其他栏中）、重新加载网页，上述步骤完成之后会看到如下图所示情况。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我们需要的信息包含在左下角的</a:t>
            </a:r>
            <a:r>
              <a:rPr lang="en-US" altLang="zh-CN" sz="2000" dirty="0"/>
              <a:t>Name</a:t>
            </a:r>
            <a:r>
              <a:rPr lang="zh-CN" altLang="en-US" sz="2000" dirty="0"/>
              <a:t>栏下面的</a:t>
            </a:r>
            <a:r>
              <a:rPr lang="en-US" altLang="zh-CN" sz="2000" dirty="0"/>
              <a:t>HTML</a:t>
            </a:r>
            <a:r>
              <a:rPr lang="zh-CN" altLang="en-US" sz="2000" dirty="0"/>
              <a:t>脚本中，这时需要我们一个一个的点击查看，看信息究竟在哪一个</a:t>
            </a:r>
            <a:r>
              <a:rPr lang="en-US" altLang="zh-CN" sz="2000" dirty="0"/>
              <a:t>HTML</a:t>
            </a:r>
            <a:r>
              <a:rPr lang="zh-CN" altLang="en-US" sz="2000" dirty="0"/>
              <a:t>中。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8982"/>
            <a:ext cx="10918473" cy="388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抓取新浪军事中国军情标题，时间，链接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21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）一个一个点击</a:t>
            </a:r>
            <a:r>
              <a:rPr lang="en-US" altLang="zh-CN" sz="2000" dirty="0"/>
              <a:t>HTML</a:t>
            </a:r>
            <a:r>
              <a:rPr lang="zh-CN" altLang="en-US" sz="2000" dirty="0"/>
              <a:t>脚本，查找所需信息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首先点击第一个</a:t>
            </a:r>
            <a:r>
              <a:rPr lang="en-US" altLang="zh-CN" sz="2000" dirty="0"/>
              <a:t>html</a:t>
            </a:r>
            <a:r>
              <a:rPr lang="zh-CN" altLang="en-US" sz="2000" dirty="0"/>
              <a:t>：弹出一个窗口，点击</a:t>
            </a:r>
            <a:r>
              <a:rPr lang="en-US" altLang="zh-CN" sz="2000" dirty="0"/>
              <a:t>Response</a:t>
            </a:r>
            <a:r>
              <a:rPr lang="zh-CN" altLang="en-US" sz="2000" dirty="0"/>
              <a:t>，往下拉，刚好看到我们所需的新闻标题包含其中，（有时第一个中不包含所需信息，这时需要依次查询后面其他的</a:t>
            </a:r>
            <a:r>
              <a:rPr lang="en-US" altLang="zh-CN" sz="2000" dirty="0"/>
              <a:t>HTML</a:t>
            </a:r>
            <a:r>
              <a:rPr lang="zh-CN" altLang="en-US" sz="2000" dirty="0"/>
              <a:t>脚本）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947"/>
            <a:ext cx="11108616" cy="2474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4047"/>
            <a:ext cx="6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1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抓取新浪军事中国军情标题，时间，链接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21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）点击</a:t>
            </a:r>
            <a:r>
              <a:rPr lang="en-US" altLang="zh-CN" sz="2000" dirty="0"/>
              <a:t>Headers</a:t>
            </a:r>
            <a:r>
              <a:rPr lang="zh-CN" altLang="en-US" sz="2000" dirty="0"/>
              <a:t>，查看网页</a:t>
            </a:r>
            <a:r>
              <a:rPr lang="en-US" altLang="zh-CN" sz="2000" dirty="0"/>
              <a:t>Request URL</a:t>
            </a:r>
            <a:r>
              <a:rPr lang="zh-CN" altLang="en-US" sz="2000" dirty="0"/>
              <a:t>，以及</a:t>
            </a:r>
            <a:r>
              <a:rPr lang="en-US" altLang="zh-CN" sz="2000" dirty="0"/>
              <a:t>Request Method</a:t>
            </a:r>
            <a:r>
              <a:rPr lang="zh-CN" altLang="en-US" sz="2000" dirty="0"/>
              <a:t>，有的网站含有反爬虫机制，这时还需要关注</a:t>
            </a:r>
            <a:r>
              <a:rPr lang="en-US" altLang="zh-CN" sz="2000" dirty="0" err="1"/>
              <a:t>Requset</a:t>
            </a:r>
            <a:r>
              <a:rPr lang="en-US" altLang="zh-CN" sz="2000" dirty="0"/>
              <a:t> Headers</a:t>
            </a:r>
            <a:r>
              <a:rPr lang="zh-CN" altLang="en-US" sz="2000" dirty="0"/>
              <a:t>下面的</a:t>
            </a:r>
            <a:r>
              <a:rPr lang="en-US" altLang="zh-CN" sz="2000" dirty="0"/>
              <a:t>Cookie</a:t>
            </a:r>
          </a:p>
          <a:p>
            <a:pPr marL="0" indent="0">
              <a:buNone/>
            </a:pPr>
            <a:r>
              <a:rPr lang="zh-CN" altLang="en-US" sz="2000" dirty="0"/>
              <a:t>和</a:t>
            </a:r>
            <a:r>
              <a:rPr lang="en-US" altLang="zh-CN" sz="2000" dirty="0"/>
              <a:t>Host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38" y="1512299"/>
            <a:ext cx="6333333" cy="27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59" y="3807725"/>
            <a:ext cx="8104762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抓取新浪军事中国军情标题，时间，链接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21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注：</a:t>
            </a:r>
            <a:r>
              <a:rPr lang="en-US" altLang="zh-CN" sz="2000" dirty="0"/>
              <a:t>requests</a:t>
            </a:r>
            <a:r>
              <a:rPr lang="zh-CN" altLang="en-US" sz="2000" dirty="0"/>
              <a:t>模块用来读取网页的</a:t>
            </a:r>
            <a:r>
              <a:rPr lang="en-US" altLang="zh-CN" sz="2000" dirty="0"/>
              <a:t>URL</a:t>
            </a:r>
            <a:r>
              <a:rPr lang="zh-CN" altLang="en-US" sz="2000" dirty="0"/>
              <a:t>，根据</a:t>
            </a:r>
            <a:r>
              <a:rPr lang="en-US" altLang="zh-CN" sz="2000" dirty="0"/>
              <a:t>Headers</a:t>
            </a:r>
            <a:r>
              <a:rPr lang="zh-CN" altLang="en-US" sz="2000" dirty="0"/>
              <a:t>中查询的情况，选择</a:t>
            </a:r>
            <a:r>
              <a:rPr lang="en-US" altLang="zh-CN" sz="2000" dirty="0"/>
              <a:t>get/post/delete/put</a:t>
            </a:r>
            <a:r>
              <a:rPr lang="zh-CN" altLang="en-US" sz="2000" dirty="0"/>
              <a:t>等方法进行读取，此处选择</a:t>
            </a:r>
            <a:r>
              <a:rPr lang="en-US" altLang="zh-CN" sz="2000" dirty="0"/>
              <a:t>get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res.encoding</a:t>
            </a:r>
            <a:r>
              <a:rPr lang="zh-CN" altLang="en-US" sz="2000" dirty="0"/>
              <a:t>表示网页的编码方式，由</a:t>
            </a:r>
            <a:r>
              <a:rPr lang="en-US" altLang="zh-CN" sz="2000" dirty="0"/>
              <a:t>HTML</a:t>
            </a:r>
            <a:r>
              <a:rPr lang="zh-CN" altLang="en-US" sz="2000" dirty="0"/>
              <a:t>脚本中的</a:t>
            </a:r>
            <a:r>
              <a:rPr lang="en-US" altLang="zh-CN" sz="2000" dirty="0"/>
              <a:t>charset</a:t>
            </a:r>
            <a:r>
              <a:rPr lang="zh-CN" altLang="en-US" sz="2000" dirty="0"/>
              <a:t>属性值表示。如右下图所示。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print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res.text</a:t>
            </a:r>
            <a:r>
              <a:rPr lang="zh-CN" altLang="en-US" sz="2000" dirty="0"/>
              <a:t>）表示打印出网页的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HTML</a:t>
            </a:r>
            <a:r>
              <a:rPr lang="zh-CN" altLang="en-US" sz="2000" dirty="0"/>
              <a:t>脚本，下一页用</a:t>
            </a:r>
            <a:r>
              <a:rPr lang="en-US" altLang="zh-CN" sz="2000" dirty="0" err="1"/>
              <a:t>BeautifulSoup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来解析这个脚本。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9309"/>
            <a:ext cx="9742477" cy="17543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614" y="4247388"/>
            <a:ext cx="7057202" cy="21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2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抓取新浪军事中国军情标题，时间，链接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21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由</a:t>
            </a:r>
            <a:r>
              <a:rPr lang="en-US" altLang="zh-CN" sz="2000" dirty="0"/>
              <a:t>html</a:t>
            </a:r>
            <a:r>
              <a:rPr lang="zh-CN" altLang="en-US" sz="2000" dirty="0"/>
              <a:t>脚本可知，新闻标题信息在</a:t>
            </a:r>
            <a:r>
              <a:rPr lang="en-US" altLang="zh-CN" sz="2000" dirty="0"/>
              <a:t>class=</a:t>
            </a:r>
            <a:r>
              <a:rPr lang="zh-CN" altLang="en-US" sz="2000" dirty="0"/>
              <a:t>“</a:t>
            </a:r>
            <a:r>
              <a:rPr lang="en-US" altLang="zh-CN" sz="2000" dirty="0" err="1"/>
              <a:t>fixList</a:t>
            </a:r>
            <a:r>
              <a:rPr lang="zh-CN" altLang="en-US" sz="2000" dirty="0"/>
              <a:t>”这个大标签中，由于是</a:t>
            </a:r>
            <a:r>
              <a:rPr lang="en-US" altLang="zh-CN" sz="2000" dirty="0"/>
              <a:t>class</a:t>
            </a:r>
            <a:r>
              <a:rPr lang="zh-CN" altLang="en-US" sz="2000" dirty="0"/>
              <a:t>属性，故</a:t>
            </a:r>
            <a:r>
              <a:rPr lang="en-US" altLang="zh-CN" sz="2000" dirty="0"/>
              <a:t>select</a:t>
            </a:r>
            <a:r>
              <a:rPr lang="zh-CN" altLang="en-US" sz="2000" dirty="0"/>
              <a:t>方法参数要写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fixList</a:t>
            </a:r>
            <a:r>
              <a:rPr lang="zh-CN" altLang="en-US" sz="2000" dirty="0"/>
              <a:t>。打印出来的结果如下图所示：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2198"/>
            <a:ext cx="5780634" cy="9553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7540"/>
            <a:ext cx="11185570" cy="29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3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抓取新浪军事中国军情标题，时间，链接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459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1800" dirty="0"/>
              <a:t>可以看出结果包含在一个大的列表中，我们需要的标题、时间、链接包含在</a:t>
            </a:r>
            <a:r>
              <a:rPr lang="en-US" altLang="zh-CN" sz="1800" dirty="0"/>
              <a:t>&lt;li&gt;</a:t>
            </a:r>
            <a:r>
              <a:rPr lang="zh-CN" altLang="en-US" sz="1800" dirty="0"/>
              <a:t>标签中，而链接，标题由包含在</a:t>
            </a:r>
            <a:r>
              <a:rPr lang="en-US" altLang="zh-CN" sz="1800" dirty="0"/>
              <a:t>&lt;li&gt;</a:t>
            </a:r>
            <a:r>
              <a:rPr lang="zh-CN" altLang="en-US" sz="1800" dirty="0"/>
              <a:t>标签里面的</a:t>
            </a:r>
            <a:r>
              <a:rPr lang="en-US" altLang="zh-CN" sz="1800" dirty="0"/>
              <a:t>&lt;a&gt;</a:t>
            </a:r>
            <a:r>
              <a:rPr lang="zh-CN" altLang="en-US" sz="1800" dirty="0"/>
              <a:t>标签里，需要用</a:t>
            </a:r>
            <a:r>
              <a:rPr lang="en-US" altLang="zh-CN" sz="1800" dirty="0"/>
              <a:t>select</a:t>
            </a:r>
            <a:r>
              <a:rPr lang="zh-CN" altLang="en-US" sz="1800" dirty="0"/>
              <a:t>方法根据其中的</a:t>
            </a:r>
            <a:r>
              <a:rPr lang="en-US" altLang="zh-CN" sz="1800" dirty="0" err="1"/>
              <a:t>href</a:t>
            </a:r>
            <a:r>
              <a:rPr lang="zh-CN" altLang="en-US" sz="1800" dirty="0"/>
              <a:t>、</a:t>
            </a:r>
            <a:r>
              <a:rPr lang="en-US" altLang="zh-CN" sz="1800" dirty="0"/>
              <a:t>class</a:t>
            </a:r>
            <a:r>
              <a:rPr lang="zh-CN" altLang="en-US" sz="1800" dirty="0"/>
              <a:t>等属性一个一个遍历查找。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90722"/>
            <a:ext cx="10231995" cy="44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抓取新浪军事中国军情标题，时间，链接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459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用一个循环遍历取出网页里的所有需要的新闻标题，时间，链接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31" y="1978925"/>
            <a:ext cx="11395885" cy="43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2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抓取新浪军事中国军情标题，时间，链接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最后可以修改一下语句，便于将结果进行存储到</a:t>
            </a:r>
            <a:r>
              <a:rPr lang="en-US" altLang="zh-CN" sz="2000" dirty="0"/>
              <a:t>Excel</a:t>
            </a:r>
            <a:r>
              <a:rPr lang="zh-CN" altLang="en-US" sz="2000" dirty="0"/>
              <a:t>中，这里用到</a:t>
            </a:r>
            <a:r>
              <a:rPr lang="en-US" altLang="zh-CN" sz="2000" dirty="0"/>
              <a:t>pandas</a:t>
            </a:r>
            <a:r>
              <a:rPr lang="zh-CN" altLang="en-US" sz="2000" dirty="0"/>
              <a:t>库。最终存储结果如下图所示：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99097"/>
            <a:ext cx="6204045" cy="22711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616234"/>
            <a:ext cx="11070449" cy="20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9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一、爬虫基础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0515600" cy="5167029"/>
          </a:xfrm>
        </p:spPr>
        <p:txBody>
          <a:bodyPr/>
          <a:lstStyle/>
          <a:p>
            <a:r>
              <a:rPr lang="en-US" altLang="zh-CN" dirty="0"/>
              <a:t>Data ETL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Extract</a:t>
            </a:r>
            <a:r>
              <a:rPr lang="zh-CN" altLang="en-US" dirty="0"/>
              <a:t>：数据抽取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Transformation</a:t>
            </a:r>
            <a:r>
              <a:rPr lang="zh-CN" altLang="en-US" dirty="0"/>
              <a:t>：数据的转换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Loading</a:t>
            </a:r>
            <a:r>
              <a:rPr lang="zh-CN" altLang="en-US" dirty="0"/>
              <a:t>：数据下载储存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过程：原始资料</a:t>
            </a:r>
            <a:r>
              <a:rPr lang="en-US" altLang="zh-CN" dirty="0"/>
              <a:t>                                  </a:t>
            </a:r>
            <a:r>
              <a:rPr lang="zh-CN" altLang="en-US" dirty="0"/>
              <a:t>结构化数据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</a:t>
            </a:r>
            <a:r>
              <a:rPr lang="zh-CN" altLang="en-US" dirty="0"/>
              <a:t> </a:t>
            </a:r>
            <a:r>
              <a:rPr lang="en-US" altLang="zh-CN" dirty="0"/>
              <a:t>ETL</a:t>
            </a:r>
            <a:r>
              <a:rPr lang="zh-CN" altLang="en-US" dirty="0"/>
              <a:t>工具 </a:t>
            </a:r>
            <a:endParaRPr lang="en-US" altLang="zh-CN" dirty="0"/>
          </a:p>
        </p:txBody>
      </p:sp>
      <p:sp>
        <p:nvSpPr>
          <p:cNvPr id="5" name="右箭头 4"/>
          <p:cNvSpPr/>
          <p:nvPr/>
        </p:nvSpPr>
        <p:spPr>
          <a:xfrm>
            <a:off x="3575713" y="3834772"/>
            <a:ext cx="25384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4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  <a:endParaRPr lang="en-US" altLang="zh-CN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）查看网页的基本情况（网址：</a:t>
            </a:r>
            <a:r>
              <a:rPr lang="en-US" altLang="zh-CN" sz="2000" dirty="0">
                <a:hlinkClick r:id="rId3"/>
              </a:rPr>
              <a:t>http://q.10jqka.com.cn/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打开网页，下拉至“个股行情”，要爬取的部分如下图所示：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02936"/>
            <a:ext cx="9960418" cy="48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4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</a:t>
            </a:r>
            <a:r>
              <a:rPr lang="en-US" altLang="zh-CN" sz="2000" dirty="0"/>
              <a:t>chrome</a:t>
            </a:r>
            <a:r>
              <a:rPr lang="zh-CN" altLang="en-US" sz="2000" dirty="0"/>
              <a:t>浏览器开发者工具查看网页架构，找出包含所需数据的</a:t>
            </a:r>
            <a:r>
              <a:rPr lang="en-US" altLang="zh-CN" sz="2000" dirty="0"/>
              <a:t>HTML</a:t>
            </a:r>
            <a:r>
              <a:rPr lang="zh-CN" altLang="en-US" sz="2000" dirty="0"/>
              <a:t>脚本：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右击，检查，</a:t>
            </a:r>
            <a:r>
              <a:rPr lang="en-US" altLang="zh-CN" sz="2000" dirty="0"/>
              <a:t>Network</a:t>
            </a:r>
            <a:r>
              <a:rPr lang="zh-CN" altLang="en-US" sz="2000" dirty="0"/>
              <a:t>，</a:t>
            </a:r>
            <a:r>
              <a:rPr lang="en-US" altLang="zh-CN" sz="2000" dirty="0"/>
              <a:t>Doc</a:t>
            </a:r>
            <a:r>
              <a:rPr lang="zh-CN" altLang="en-US" sz="2000" dirty="0"/>
              <a:t>，然后点击左下方红色方框标注的第一个脚本，点击</a:t>
            </a:r>
            <a:r>
              <a:rPr lang="en-US" altLang="zh-CN" sz="2000" dirty="0"/>
              <a:t>Response</a:t>
            </a:r>
            <a:r>
              <a:rPr lang="zh-CN" altLang="en-US" sz="2000" dirty="0"/>
              <a:t>，下拉脚本发现要爬的数据刚好包含在这个脚本里面。但是这里有一个反爬虫机制：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51881"/>
            <a:ext cx="8899271" cy="42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）由于这个数据是内置翻页，而刚才那个脚本里面显示的只是一页的数据，当你翻至第二页时，重新加载网页，这个脚本的数据并没有随之变化，所以我们需要找到数据存在的真正脚本。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8215"/>
            <a:ext cx="9476763" cy="38174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102" y="1897039"/>
            <a:ext cx="6740665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0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）经过观察，发现真正的数据包含在</a:t>
            </a:r>
            <a:r>
              <a:rPr lang="en-US" altLang="zh-CN" sz="2000" dirty="0"/>
              <a:t>XHR</a:t>
            </a:r>
            <a:r>
              <a:rPr lang="zh-CN" altLang="en-US" sz="2000" dirty="0"/>
              <a:t>中的脚本文件中：点击</a:t>
            </a:r>
            <a:r>
              <a:rPr lang="en-US" altLang="zh-CN" sz="2000" dirty="0"/>
              <a:t>XHR</a:t>
            </a:r>
            <a:r>
              <a:rPr lang="zh-CN" altLang="en-US" sz="2000" dirty="0"/>
              <a:t>后，再点击一下数据的页码</a:t>
            </a:r>
            <a:r>
              <a:rPr lang="en-US" altLang="zh-CN" sz="2000" dirty="0"/>
              <a:t>1</a:t>
            </a:r>
            <a:r>
              <a:rPr lang="zh-CN" altLang="en-US" sz="2000" dirty="0"/>
              <a:t>，会看到脚本文件中出现一个</a:t>
            </a:r>
            <a:r>
              <a:rPr lang="en-US" altLang="zh-CN" sz="2000" dirty="0"/>
              <a:t>1/</a:t>
            </a:r>
            <a:r>
              <a:rPr lang="zh-CN" altLang="en-US" sz="2000" dirty="0"/>
              <a:t>脚本，点击一下页码</a:t>
            </a:r>
            <a:r>
              <a:rPr lang="en-US" altLang="zh-CN" sz="2000" dirty="0"/>
              <a:t>2</a:t>
            </a:r>
            <a:r>
              <a:rPr lang="zh-CN" altLang="en-US" sz="2000" dirty="0"/>
              <a:t>会发现又出现一个</a:t>
            </a:r>
            <a:r>
              <a:rPr lang="en-US" altLang="zh-CN" sz="2000" dirty="0"/>
              <a:t>1/</a:t>
            </a:r>
            <a:r>
              <a:rPr lang="zh-CN" altLang="en-US" sz="2000" dirty="0"/>
              <a:t>脚本，所需数据就包含在这些脚本里面，这两个脚本虽然名称一样，但是</a:t>
            </a:r>
            <a:r>
              <a:rPr lang="en-US" altLang="zh-CN" sz="2000" dirty="0"/>
              <a:t>URL</a:t>
            </a:r>
            <a:r>
              <a:rPr lang="zh-CN" altLang="en-US" sz="2000" dirty="0"/>
              <a:t>不同，我们根据不同的</a:t>
            </a:r>
            <a:r>
              <a:rPr lang="en-US" altLang="zh-CN" sz="2000" dirty="0"/>
              <a:t>URL</a:t>
            </a:r>
            <a:r>
              <a:rPr lang="zh-CN" altLang="en-US" sz="2000" dirty="0"/>
              <a:t>爬取不同页的数据。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9800"/>
            <a:ext cx="10515600" cy="29894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09296"/>
            <a:ext cx="10819326" cy="12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首先，我们先加载这些包，</a:t>
            </a:r>
            <a:r>
              <a:rPr lang="en-US" altLang="zh-CN" sz="2000" dirty="0"/>
              <a:t>requests</a:t>
            </a:r>
            <a:r>
              <a:rPr lang="zh-CN" altLang="en-US" sz="2000" dirty="0"/>
              <a:t>和</a:t>
            </a:r>
            <a:r>
              <a:rPr lang="en-US" altLang="zh-CN" sz="2000" dirty="0"/>
              <a:t>BS4</a:t>
            </a:r>
            <a:r>
              <a:rPr lang="zh-CN" altLang="en-US" sz="2000" dirty="0"/>
              <a:t>前面已经介绍过了，这里不再赘述，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time </a:t>
            </a:r>
            <a:r>
              <a:rPr lang="zh-CN" altLang="en-US" sz="2000" dirty="0"/>
              <a:t>包是用来指定</a:t>
            </a:r>
            <a:r>
              <a:rPr lang="en-US" altLang="zh-CN" sz="2000" dirty="0"/>
              <a:t>python</a:t>
            </a:r>
            <a:r>
              <a:rPr lang="zh-CN" altLang="en-US" sz="2000" dirty="0"/>
              <a:t>每爬取一页数据停滞的时间的，有的网页有反爬虫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程序，一旦检测到翻页动作太频繁，会自动终止程序的执行的。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模块用来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对爬取的数据进行处理，保存成字典的格式，是</a:t>
            </a:r>
            <a:r>
              <a:rPr lang="en-US" altLang="zh-CN" sz="2000" dirty="0"/>
              <a:t>python </a:t>
            </a:r>
            <a:r>
              <a:rPr lang="zh-CN" altLang="en-US" sz="2000" dirty="0"/>
              <a:t>常用的数据格式之一。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pandas</a:t>
            </a:r>
            <a:r>
              <a:rPr lang="zh-CN" altLang="en-US" sz="2000" dirty="0"/>
              <a:t>是常用的数据处理模块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889"/>
            <a:ext cx="4727315" cy="16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91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32763"/>
            <a:ext cx="119468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           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这里我们需要给</a:t>
            </a:r>
            <a:r>
              <a:rPr lang="en-US" altLang="zh-CN" sz="2000" dirty="0" err="1"/>
              <a:t>requests.get</a:t>
            </a:r>
            <a:r>
              <a:rPr lang="en-US" altLang="zh-CN" sz="2000" dirty="0"/>
              <a:t>()</a:t>
            </a:r>
            <a:r>
              <a:rPr lang="zh-CN" altLang="en-US" sz="2000" dirty="0"/>
              <a:t>函数加一个参数</a:t>
            </a:r>
            <a:r>
              <a:rPr lang="en-US" altLang="zh-CN" sz="2000" dirty="0"/>
              <a:t>headers</a:t>
            </a:r>
            <a:r>
              <a:rPr lang="zh-CN" altLang="en-US" sz="2000" dirty="0"/>
              <a:t>，其获取方式如下图，是用来模拟打开网页的，按经验加这几个就行了，有的网站反爬虫强的如拉勾网，还用一个特定的</a:t>
            </a:r>
            <a:r>
              <a:rPr lang="en-US" altLang="zh-CN" sz="2000" dirty="0"/>
              <a:t>data </a:t>
            </a:r>
            <a:r>
              <a:rPr lang="zh-CN" altLang="en-US" sz="2000" dirty="0"/>
              <a:t>参数需要加上。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34" y="1476549"/>
            <a:ext cx="11791666" cy="2257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92" y="4599296"/>
            <a:ext cx="11946815" cy="23363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205" y="4599296"/>
            <a:ext cx="3432794" cy="19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89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32763"/>
            <a:ext cx="12010030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           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1800" dirty="0"/>
              <a:t>这里的</a:t>
            </a:r>
            <a:r>
              <a:rPr lang="en-US" altLang="zh-CN" sz="1800" dirty="0" err="1"/>
              <a:t>res.encoding</a:t>
            </a:r>
            <a:r>
              <a:rPr lang="en-US" altLang="zh-CN" sz="1800" dirty="0"/>
              <a:t>=‘</a:t>
            </a:r>
            <a:r>
              <a:rPr lang="en-US" altLang="zh-CN" sz="1800" dirty="0" err="1"/>
              <a:t>gbk</a:t>
            </a:r>
            <a:r>
              <a:rPr lang="en-US" altLang="zh-CN" sz="1800" dirty="0"/>
              <a:t>’</a:t>
            </a:r>
            <a:r>
              <a:rPr lang="zh-CN" altLang="en-US" sz="1800" dirty="0"/>
              <a:t>是根据脚本中的程序来设置的，具体如下图所示，然后将</a:t>
            </a:r>
            <a:r>
              <a:rPr lang="en-US" altLang="zh-CN" sz="1800" dirty="0"/>
              <a:t>HTML</a:t>
            </a:r>
            <a:r>
              <a:rPr lang="zh-CN" altLang="en-US" sz="1800" dirty="0"/>
              <a:t>脚本放入</a:t>
            </a:r>
            <a:r>
              <a:rPr lang="en-US" altLang="zh-CN" sz="1800" dirty="0" err="1"/>
              <a:t>BeautifulSoup</a:t>
            </a:r>
            <a:r>
              <a:rPr lang="zh-CN" altLang="en-US" sz="1800" dirty="0"/>
              <a:t>来解析。</a:t>
            </a:r>
            <a:endParaRPr lang="en-US" altLang="zh-CN" sz="1800" dirty="0"/>
          </a:p>
          <a:p>
            <a:pPr marL="0" indent="0" algn="just">
              <a:buNone/>
            </a:pPr>
            <a:endParaRPr lang="en-US" altLang="zh-CN" sz="18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3543"/>
            <a:ext cx="11791666" cy="19438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1" y="3848669"/>
            <a:ext cx="11136573" cy="28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7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HTML</a:t>
            </a:r>
            <a:r>
              <a:rPr lang="zh-CN" altLang="en-US" sz="2000" dirty="0"/>
              <a:t>脚本，我们发现所有的数据包含在</a:t>
            </a:r>
            <a:r>
              <a:rPr lang="en-US" altLang="zh-CN" sz="2000" dirty="0" err="1"/>
              <a:t>tbody</a:t>
            </a:r>
            <a:r>
              <a:rPr lang="zh-CN" altLang="en-US" sz="2000" dirty="0"/>
              <a:t>标签下，而每一支股票又相应的包含在一个</a:t>
            </a:r>
            <a:r>
              <a:rPr lang="en-US" altLang="zh-CN" sz="2000" dirty="0" err="1"/>
              <a:t>tr</a:t>
            </a:r>
            <a:r>
              <a:rPr lang="zh-CN" altLang="en-US" sz="2000" dirty="0"/>
              <a:t>标签下，如下图所示：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                                                              </a:t>
            </a: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5236"/>
            <a:ext cx="9830790" cy="34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2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于是可以通过</a:t>
            </a:r>
            <a:r>
              <a:rPr lang="en-US" altLang="zh-CN" sz="2000" dirty="0"/>
              <a:t>.select</a:t>
            </a:r>
            <a:r>
              <a:rPr lang="zh-CN" altLang="en-US" sz="2000" dirty="0"/>
              <a:t>方法搜索</a:t>
            </a:r>
            <a:r>
              <a:rPr lang="en-US" altLang="zh-CN" sz="2000" dirty="0"/>
              <a:t>’</a:t>
            </a:r>
            <a:r>
              <a:rPr lang="en-US" altLang="zh-CN" sz="2000" dirty="0" err="1"/>
              <a:t>tobody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’</a:t>
            </a:r>
            <a:r>
              <a:rPr lang="zh-CN" altLang="en-US" sz="2000" dirty="0"/>
              <a:t>，程序如下图所示，打印出</a:t>
            </a:r>
            <a:r>
              <a:rPr lang="en-US" altLang="zh-CN" sz="2000" dirty="0" err="1"/>
              <a:t>tr_list</a:t>
            </a:r>
            <a:r>
              <a:rPr lang="zh-CN" altLang="en-US" sz="2000" dirty="0"/>
              <a:t>后会出现一个列表对象，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                                       </a:t>
            </a:r>
            <a:r>
              <a:rPr lang="zh-CN" altLang="en-US" sz="2000" dirty="0"/>
              <a:t>                              </a:t>
            </a:r>
            <a:r>
              <a:rPr lang="en-US" altLang="zh-CN" sz="2000" dirty="0"/>
              <a:t>                     </a:t>
            </a:r>
            <a:r>
              <a:rPr lang="zh-CN" altLang="en-US" sz="2000" dirty="0"/>
              <a:t>每一支股票的数据是列表的一个元素，于是下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                                                                                                面采用一个循环遍历这个列表中元素，然后将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                                                                                          </a:t>
            </a:r>
            <a:r>
              <a:rPr lang="zh-CN" altLang="en-US" sz="2000" dirty="0"/>
              <a:t>每一支股票的信息构造成一个字典存入列表中。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                                                                                           </a:t>
            </a:r>
            <a:r>
              <a:rPr lang="zh-CN" altLang="en-US" sz="2000" dirty="0"/>
              <a:t>由于每一支股票的每一个信息都在一个</a:t>
            </a:r>
            <a:r>
              <a:rPr lang="en-US" altLang="zh-CN" sz="2000" dirty="0"/>
              <a:t>td</a:t>
            </a:r>
            <a:r>
              <a:rPr lang="zh-CN" altLang="en-US" sz="2000" dirty="0"/>
              <a:t>标签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                                                                                           </a:t>
            </a:r>
            <a:r>
              <a:rPr lang="zh-CN" altLang="en-US" sz="2000" dirty="0"/>
              <a:t>中，如下图，所以这里用</a:t>
            </a:r>
            <a:r>
              <a:rPr lang="en-US" altLang="zh-CN" sz="2000" dirty="0"/>
              <a:t>select</a:t>
            </a:r>
            <a:r>
              <a:rPr lang="zh-CN" altLang="en-US" sz="2000" dirty="0"/>
              <a:t>方法搜索</a:t>
            </a:r>
            <a:r>
              <a:rPr lang="en-US" altLang="zh-CN" sz="2000" dirty="0"/>
              <a:t>td.</a:t>
            </a:r>
          </a:p>
          <a:p>
            <a:pPr marL="0" indent="0" algn="just">
              <a:buNone/>
            </a:pPr>
            <a:r>
              <a:rPr lang="en-US" altLang="zh-CN" sz="2000" dirty="0"/>
              <a:t> </a:t>
            </a: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                                                              </a:t>
            </a: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39" y="1875878"/>
            <a:ext cx="5399469" cy="47159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41" y="3879307"/>
            <a:ext cx="5875403" cy="29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8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最后我们将前面的程序打包成一个函数，根据每一页的</a:t>
            </a:r>
            <a:r>
              <a:rPr lang="en-US" altLang="zh-CN" sz="2000" dirty="0"/>
              <a:t>URL</a:t>
            </a:r>
            <a:r>
              <a:rPr lang="zh-CN" altLang="en-US" sz="2000" dirty="0"/>
              <a:t>的不同爬取不同页的数据：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                                                              </a:t>
            </a: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1882"/>
            <a:ext cx="9214762" cy="493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8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一、爬虫基础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0515600" cy="5167029"/>
          </a:xfrm>
        </p:spPr>
        <p:txBody>
          <a:bodyPr/>
          <a:lstStyle/>
          <a:p>
            <a:r>
              <a:rPr lang="zh-CN" altLang="en-US" dirty="0"/>
              <a:t>网页运作原理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                                   request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网页链接器（浏览器）                             网页（</a:t>
            </a:r>
            <a:r>
              <a:rPr lang="en-US" altLang="zh-CN" dirty="0" err="1"/>
              <a:t>e.g</a:t>
            </a:r>
            <a:r>
              <a:rPr lang="en-US" altLang="zh-CN" dirty="0"/>
              <a:t> .</a:t>
            </a:r>
            <a:r>
              <a:rPr lang="zh-CN" altLang="en-US" dirty="0"/>
              <a:t>百度新浪等）</a:t>
            </a:r>
            <a:r>
              <a:rPr lang="en-US" altLang="zh-CN" dirty="0"/>
              <a:t>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                                      response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    资料剖析（</a:t>
            </a:r>
            <a:r>
              <a:rPr lang="en-US" altLang="zh-CN" dirty="0"/>
              <a:t>data parser</a:t>
            </a:r>
            <a:r>
              <a:rPr lang="zh-CN" altLang="en-US" dirty="0"/>
              <a:t>）</a:t>
            </a:r>
            <a:r>
              <a:rPr lang="en-US" altLang="zh-CN" dirty="0"/>
              <a:t>                   </a:t>
            </a:r>
            <a:r>
              <a:rPr lang="zh-CN" altLang="en-US" dirty="0"/>
              <a:t>数据中心</a:t>
            </a:r>
            <a:r>
              <a:rPr lang="en-US" altLang="zh-CN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</a:t>
            </a:r>
            <a:r>
              <a:rPr lang="zh-CN" altLang="en-US" dirty="0"/>
              <a:t>（爬虫要做的事）</a:t>
            </a:r>
            <a:endParaRPr lang="en-US" altLang="zh-CN" dirty="0"/>
          </a:p>
        </p:txBody>
      </p:sp>
      <p:sp>
        <p:nvSpPr>
          <p:cNvPr id="7" name="右弧形箭头 6"/>
          <p:cNvSpPr/>
          <p:nvPr/>
        </p:nvSpPr>
        <p:spPr>
          <a:xfrm rot="16008918">
            <a:off x="5295711" y="1397455"/>
            <a:ext cx="711118" cy="25940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 rot="5230389">
            <a:off x="4980411" y="2369506"/>
            <a:ext cx="779907" cy="24015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768070" y="3570265"/>
            <a:ext cx="484632" cy="1285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054138" y="4855647"/>
            <a:ext cx="12946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57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接着我们采用一个循环语句，将页码依次代入以爬取不同页数的数据，</a:t>
            </a:r>
            <a:r>
              <a:rPr lang="en-US" altLang="zh-CN" sz="2000" dirty="0"/>
              <a:t>.extend</a:t>
            </a:r>
            <a:r>
              <a:rPr lang="zh-CN" altLang="en-US" sz="2000" dirty="0"/>
              <a:t>方法是将一个列表添加到另一个列表中，</a:t>
            </a:r>
            <a:r>
              <a:rPr lang="en-US" altLang="zh-CN" sz="2000" dirty="0" err="1"/>
              <a:t>time.sleep</a:t>
            </a:r>
            <a:r>
              <a:rPr lang="en-US" altLang="zh-CN" sz="2000" dirty="0"/>
              <a:t>(10)</a:t>
            </a:r>
            <a:r>
              <a:rPr lang="zh-CN" altLang="en-US" sz="2000" dirty="0"/>
              <a:t>是将每次爬取时的停滞时间设置为</a:t>
            </a:r>
            <a:r>
              <a:rPr lang="en-US" altLang="zh-CN" sz="2000" dirty="0"/>
              <a:t>10s</a:t>
            </a:r>
            <a:r>
              <a:rPr lang="zh-CN" altLang="en-US" sz="2000" dirty="0"/>
              <a:t>，即每次爬取一页数据后，停滞</a:t>
            </a:r>
            <a:r>
              <a:rPr lang="en-US" altLang="zh-CN" sz="2000" dirty="0"/>
              <a:t>10s</a:t>
            </a:r>
            <a:r>
              <a:rPr lang="zh-CN" altLang="en-US" sz="2000" dirty="0"/>
              <a:t>后再爬取下一页。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                                                              </a:t>
            </a: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397628"/>
            <a:ext cx="5780964" cy="232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41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抓取同花顺行情中心的股票数据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）编写爬虫程序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这里</a:t>
            </a:r>
            <a:r>
              <a:rPr lang="en-US" altLang="zh-CN" sz="2000" dirty="0" err="1"/>
              <a:t>json.dumps</a:t>
            </a:r>
            <a:r>
              <a:rPr lang="en-US" altLang="zh-CN" sz="2000" dirty="0"/>
              <a:t>()</a:t>
            </a:r>
            <a:r>
              <a:rPr lang="zh-CN" altLang="en-US" sz="2000" dirty="0"/>
              <a:t>是将</a:t>
            </a:r>
            <a:r>
              <a:rPr lang="en-US" altLang="zh-CN" sz="2000" dirty="0"/>
              <a:t>python </a:t>
            </a:r>
            <a:r>
              <a:rPr lang="zh-CN" altLang="en-US" sz="2000" dirty="0"/>
              <a:t>格式的数据（这里是列表）转化为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编码的数据，然后用</a:t>
            </a:r>
            <a:r>
              <a:rPr lang="en-US" altLang="zh-CN" sz="2000" dirty="0"/>
              <a:t>with open </a:t>
            </a:r>
            <a:r>
              <a:rPr lang="zh-CN" altLang="en-US" sz="2000" dirty="0"/>
              <a:t>创建一个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文件，利用</a:t>
            </a:r>
            <a:r>
              <a:rPr lang="en-US" altLang="zh-CN" sz="2000" dirty="0" err="1"/>
              <a:t>f.write</a:t>
            </a:r>
            <a:r>
              <a:rPr lang="zh-CN" altLang="en-US" sz="2000" dirty="0"/>
              <a:t>将数据存储到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文件中，利用</a:t>
            </a:r>
            <a:r>
              <a:rPr lang="en-US" altLang="zh-CN" sz="2000" dirty="0" err="1"/>
              <a:t>f.read</a:t>
            </a:r>
            <a:r>
              <a:rPr lang="en-US" altLang="zh-CN" sz="2000" dirty="0"/>
              <a:t>()</a:t>
            </a:r>
            <a:r>
              <a:rPr lang="zh-CN" altLang="en-US" sz="2000" dirty="0"/>
              <a:t>就可以读取这个文件，然后利用</a:t>
            </a:r>
            <a:r>
              <a:rPr lang="en-US" altLang="zh-CN" sz="2000" dirty="0" err="1"/>
              <a:t>json.loads</a:t>
            </a:r>
            <a:r>
              <a:rPr lang="en-US" altLang="zh-CN" sz="2000" dirty="0"/>
              <a:t>()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格式的数据转化为</a:t>
            </a:r>
            <a:r>
              <a:rPr lang="en-US" altLang="zh-CN" sz="2000" dirty="0"/>
              <a:t>python</a:t>
            </a:r>
            <a:r>
              <a:rPr lang="zh-CN" altLang="en-US" sz="2000" dirty="0"/>
              <a:t>列表格式，最后利用</a:t>
            </a:r>
            <a:r>
              <a:rPr lang="en-US" altLang="zh-CN" sz="2000" dirty="0"/>
              <a:t>pandas</a:t>
            </a:r>
            <a:r>
              <a:rPr lang="zh-CN" altLang="en-US" sz="2000" dirty="0"/>
              <a:t>模块，将数据转化成数据框格式，最后一行代码不是将数据存储至</a:t>
            </a:r>
            <a:r>
              <a:rPr lang="en-US" altLang="zh-CN" sz="2000" dirty="0"/>
              <a:t>Excel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                                                              </a:t>
            </a: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7" y="2766919"/>
            <a:ext cx="3674571" cy="3729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295" y="2766919"/>
            <a:ext cx="6925311" cy="2765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295" y="3182335"/>
            <a:ext cx="4849162" cy="36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70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）先看一下网页的基本情况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我们需要爬取的是这样的一个页面，包含手机的照片，款式，价格，店铺等信息，并且还要进行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翻页爬取。这个网页与前两个相比稍显复杂，这里我们采取不一样的爬虫策略。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2793"/>
            <a:ext cx="9780952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1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）爬虫思路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为了避开反爬虫措施，我们可以利用程序模拟浏览器自动打开网页，然后自己输入“手机”进行搜索，等到页面加载完毕后，爬取这一页的数据，然后模拟鼠标点击下一页，等下一页加载完毕后再次爬取数据。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73" y="2511189"/>
            <a:ext cx="7887984" cy="7940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30555"/>
            <a:ext cx="8771522" cy="12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24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）所需</a:t>
            </a:r>
            <a:r>
              <a:rPr lang="en-US" altLang="zh-CN" sz="2000" dirty="0"/>
              <a:t>python</a:t>
            </a:r>
            <a:r>
              <a:rPr lang="zh-CN" altLang="en-US" sz="2000" dirty="0"/>
              <a:t>模块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re </a:t>
            </a:r>
            <a:r>
              <a:rPr lang="zh-CN" altLang="en-US" sz="2000" dirty="0"/>
              <a:t>模块是</a:t>
            </a:r>
            <a:r>
              <a:rPr lang="en-US" altLang="zh-CN" sz="2000" dirty="0"/>
              <a:t>python</a:t>
            </a:r>
            <a:r>
              <a:rPr lang="zh-CN" altLang="en-US" sz="2000" dirty="0"/>
              <a:t>的正则表达式模块，用来进行文本的匹配，提供了一种与</a:t>
            </a:r>
            <a:r>
              <a:rPr lang="en-US" altLang="zh-CN" sz="2000" dirty="0"/>
              <a:t>select</a:t>
            </a:r>
            <a:r>
              <a:rPr lang="zh-CN" altLang="en-US" sz="2000" dirty="0"/>
              <a:t>方法相似的文本搜寻路径。</a:t>
            </a:r>
            <a:r>
              <a:rPr lang="en-US" altLang="zh-CN" sz="2000" dirty="0"/>
              <a:t>selenium</a:t>
            </a:r>
            <a:r>
              <a:rPr lang="zh-CN" altLang="en-US" sz="2000" dirty="0"/>
              <a:t>模块用于浏览器的自动化操作，就是让电脑自动打开网页进行搜索：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其中</a:t>
            </a:r>
            <a:r>
              <a:rPr lang="en-US" altLang="zh-CN" sz="2000" dirty="0" err="1"/>
              <a:t>webdriver</a:t>
            </a:r>
            <a:r>
              <a:rPr lang="zh-CN" altLang="en-US" sz="2000" dirty="0"/>
              <a:t>用于自动打开浏览器，</a:t>
            </a:r>
            <a:r>
              <a:rPr lang="en-US" altLang="zh-CN" sz="2000" dirty="0" err="1"/>
              <a:t>TimeoutException</a:t>
            </a:r>
            <a:r>
              <a:rPr lang="zh-CN" altLang="en-US" sz="2000" dirty="0"/>
              <a:t>用于对打开过程的时间进行控制，</a:t>
            </a:r>
            <a:r>
              <a:rPr lang="en-US" altLang="zh-CN" sz="2000" dirty="0" err="1"/>
              <a:t>webDrivewait</a:t>
            </a:r>
            <a:r>
              <a:rPr lang="zh-CN" altLang="en-US" sz="2000" dirty="0"/>
              <a:t>用于设置浏览器打开网页的等待时间和超时时间的判断，</a:t>
            </a:r>
            <a:r>
              <a:rPr lang="en-US" altLang="zh-CN" sz="2000" dirty="0"/>
              <a:t>EC</a:t>
            </a:r>
            <a:r>
              <a:rPr lang="zh-CN" altLang="en-US" sz="2000" dirty="0"/>
              <a:t>用来进行语句的条件判断，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提示程序错误等。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89219"/>
            <a:ext cx="10222991" cy="24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80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）利用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程序模拟打开浏览器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在此之前需要下载谷歌浏览器的</a:t>
            </a:r>
            <a:r>
              <a:rPr lang="en-US" altLang="zh-CN" sz="2000" dirty="0" err="1"/>
              <a:t>chromedriver</a:t>
            </a:r>
            <a:r>
              <a:rPr lang="zh-CN" altLang="en-US" sz="2000" dirty="0"/>
              <a:t>插件，然后运行第一行代码，电脑会自动打开浏览器，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第二行代码设置了超时时间为</a:t>
            </a:r>
            <a:r>
              <a:rPr lang="en-US" altLang="zh-CN" sz="2000" dirty="0"/>
              <a:t>10s</a:t>
            </a:r>
            <a:r>
              <a:rPr lang="zh-CN" altLang="en-US" sz="2000" dirty="0"/>
              <a:t>，如果</a:t>
            </a:r>
            <a:r>
              <a:rPr lang="en-US" altLang="zh-CN" sz="2000" dirty="0"/>
              <a:t>10s</a:t>
            </a:r>
            <a:r>
              <a:rPr lang="zh-CN" altLang="en-US" sz="2000" dirty="0"/>
              <a:t>之内没有打开，程序会自动报错。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8777"/>
            <a:ext cx="11405830" cy="12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03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4560"/>
            <a:ext cx="11108616" cy="56673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）编辑一个</a:t>
            </a:r>
            <a:r>
              <a:rPr lang="en-US" altLang="zh-CN" sz="2000" dirty="0"/>
              <a:t>search</a:t>
            </a:r>
            <a:r>
              <a:rPr lang="zh-CN" altLang="en-US" sz="2000" dirty="0"/>
              <a:t>函数，让浏览器自动打开京东商城的网页，然后自动在搜索栏中搜索手机，并自动打开相应的网页。程序详解见（</a:t>
            </a:r>
            <a:r>
              <a:rPr lang="en-US" altLang="zh-CN" sz="2000" dirty="0"/>
              <a:t>6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2103"/>
            <a:ext cx="10869615" cy="46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1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）详细说明一下前面的程序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1800" dirty="0"/>
              <a:t>当京东商城的网页打开之后，我们需要让程序判定一下搜索框的位置，以便后续将关键词输入进行搜素，</a:t>
            </a:r>
            <a:r>
              <a:rPr lang="en-US" altLang="zh-CN" sz="1800" dirty="0"/>
              <a:t>EC</a:t>
            </a:r>
            <a:r>
              <a:rPr lang="zh-CN" altLang="en-US" sz="1800" dirty="0"/>
              <a:t>模块就起到了定位的作用，通过什么参数进行定位呢？通过这个</a:t>
            </a:r>
            <a:r>
              <a:rPr lang="en-US" altLang="zh-CN" sz="1800" dirty="0"/>
              <a:t>CSS_SELECTOR</a:t>
            </a:r>
            <a:r>
              <a:rPr lang="zh-CN" altLang="en-US" sz="1800" dirty="0"/>
              <a:t>属性。后面红色的参数就是这个属性的值。可以打开</a:t>
            </a:r>
            <a:r>
              <a:rPr lang="en-US" altLang="zh-CN" sz="1800" dirty="0"/>
              <a:t>HTML</a:t>
            </a:r>
            <a:r>
              <a:rPr lang="zh-CN" altLang="en-US" sz="1800" dirty="0"/>
              <a:t>脚本的</a:t>
            </a:r>
            <a:r>
              <a:rPr lang="en-US" altLang="zh-CN" sz="1800" dirty="0"/>
              <a:t>Elements</a:t>
            </a:r>
            <a:r>
              <a:rPr lang="zh-CN" altLang="en-US" sz="1800" dirty="0"/>
              <a:t>部分，如下图，然后用鼠标点击下图左上角的按钮，再把鼠标移植搜索框，即可在</a:t>
            </a:r>
            <a:r>
              <a:rPr lang="en-US" altLang="zh-CN" sz="1800" dirty="0"/>
              <a:t>HTML</a:t>
            </a:r>
            <a:r>
              <a:rPr lang="zh-CN" altLang="en-US" sz="1800" dirty="0"/>
              <a:t>脚本中定位到搜索框的位置，如图然后最下方红色方框中的代码，右击</a:t>
            </a:r>
            <a:r>
              <a:rPr lang="en-US" altLang="zh-CN" sz="1800" dirty="0"/>
              <a:t>copy</a:t>
            </a:r>
            <a:r>
              <a:rPr lang="zh-CN" altLang="en-US" sz="1800" dirty="0"/>
              <a:t>，</a:t>
            </a:r>
            <a:r>
              <a:rPr lang="en-US" altLang="zh-CN" sz="1800" dirty="0"/>
              <a:t>copy selector</a:t>
            </a:r>
            <a:r>
              <a:rPr lang="zh-CN" altLang="en-US" sz="1800" dirty="0"/>
              <a:t>，将复制到的部分放入</a:t>
            </a:r>
            <a:r>
              <a:rPr lang="en-US" altLang="zh-CN" sz="1800" dirty="0"/>
              <a:t>python</a:t>
            </a:r>
            <a:r>
              <a:rPr lang="zh-CN" altLang="en-US" sz="1800" dirty="0"/>
              <a:t>中粘贴即可得到</a:t>
            </a:r>
            <a:r>
              <a:rPr lang="zh-CN" altLang="en-US" sz="1800" dirty="0">
                <a:solidFill>
                  <a:srgbClr val="FF0000"/>
                </a:solidFill>
              </a:rPr>
              <a:t>“</a:t>
            </a:r>
            <a:r>
              <a:rPr lang="en-US" altLang="zh-CN" sz="1800" dirty="0">
                <a:solidFill>
                  <a:srgbClr val="FF0000"/>
                </a:solidFill>
              </a:rPr>
              <a:t>#key</a:t>
            </a:r>
            <a:r>
              <a:rPr lang="zh-CN" altLang="en-US" sz="1800" dirty="0">
                <a:solidFill>
                  <a:srgbClr val="FF0000"/>
                </a:solidFill>
              </a:rPr>
              <a:t>”</a:t>
            </a:r>
            <a:r>
              <a:rPr lang="zh-CN" altLang="en-US" sz="1800" dirty="0"/>
              <a:t>参数。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1279"/>
            <a:ext cx="7249160" cy="730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89" y="3748800"/>
            <a:ext cx="9608025" cy="30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88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）详细说明一下前面的程序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1800" dirty="0"/>
              <a:t>然后我们需要让程序自动点击搜素，上面的代码可以做到，根据下图重新进行上一页中的操作即可。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由于网页更新，操作时的参数粘贴值可能不同。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0437"/>
            <a:ext cx="8772581" cy="5160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27417"/>
            <a:ext cx="9689255" cy="37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73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）详细说明一下前面的程序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然后我们用</a:t>
            </a:r>
            <a:r>
              <a:rPr lang="en-US" altLang="zh-CN" sz="2000" dirty="0" err="1"/>
              <a:t>send_keys</a:t>
            </a:r>
            <a:r>
              <a:rPr lang="zh-CN" altLang="en-US" sz="2000" dirty="0"/>
              <a:t>将关键词“手机”传递给程序，再用</a:t>
            </a:r>
            <a:r>
              <a:rPr lang="en-US" altLang="zh-CN" sz="2000" dirty="0" err="1"/>
              <a:t>submit.click</a:t>
            </a:r>
            <a:r>
              <a:rPr lang="zh-CN" altLang="en-US" sz="2000" dirty="0"/>
              <a:t>模拟点击，最后以下图标记的位置的出现，作为整个网页加载成功的参照，然后对操作超时做一个递归调用，即重新加载网页。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（对“共</a:t>
            </a:r>
            <a:r>
              <a:rPr lang="en-US" altLang="zh-CN" sz="2000" dirty="0"/>
              <a:t>100</a:t>
            </a:r>
            <a:r>
              <a:rPr lang="zh-CN" altLang="en-US" sz="2000" dirty="0"/>
              <a:t>页”那里做一个定位即可）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3" y="1665148"/>
            <a:ext cx="12102787" cy="19213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" y="5192852"/>
            <a:ext cx="10000730" cy="9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3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一、爬虫基础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0515600" cy="5167029"/>
          </a:xfrm>
        </p:spPr>
        <p:txBody>
          <a:bodyPr/>
          <a:lstStyle/>
          <a:p>
            <a:r>
              <a:rPr lang="zh-CN" altLang="en-US" dirty="0"/>
              <a:t>网页结构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爬虫推荐用谷歌浏览器，利用浏览器的开发者工具查看网页结构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步骤：打开网页，右击，检查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84" y="2798669"/>
            <a:ext cx="2598794" cy="26877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978" y="2628556"/>
            <a:ext cx="9102838" cy="40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76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773" y="1132763"/>
            <a:ext cx="11783043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）网页加载完毕后，我们想让程序自动翻页，这里定义一个翻页函数，让程序自动翻页，程序详解见（</a:t>
            </a:r>
            <a:r>
              <a:rPr lang="en-US" altLang="zh-CN" sz="2000" dirty="0"/>
              <a:t>8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5112"/>
          <a:stretch/>
        </p:blipFill>
        <p:spPr>
          <a:xfrm>
            <a:off x="1" y="1798261"/>
            <a:ext cx="12120879" cy="42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4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8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这里先用一个</a:t>
            </a:r>
            <a:r>
              <a:rPr lang="en-US" altLang="zh-CN" sz="2000" dirty="0" err="1"/>
              <a:t>browser.execute_script</a:t>
            </a:r>
            <a:r>
              <a:rPr lang="zh-CN" altLang="en-US" sz="2000" dirty="0"/>
              <a:t>函数来保证网页能够自动下拉到最底部，使得全部商品加载完毕，里面的参数只需改变</a:t>
            </a:r>
            <a:r>
              <a:rPr lang="en-US" altLang="zh-CN" sz="2000" dirty="0"/>
              <a:t>6000</a:t>
            </a:r>
            <a:r>
              <a:rPr lang="zh-CN" altLang="en-US" sz="2000" dirty="0"/>
              <a:t>这个数字就好，一般是越大越好。然后</a:t>
            </a:r>
            <a:r>
              <a:rPr lang="en-US" altLang="zh-CN" sz="2000" dirty="0"/>
              <a:t>input</a:t>
            </a:r>
            <a:r>
              <a:rPr lang="zh-CN" altLang="en-US" sz="2000" dirty="0"/>
              <a:t>和</a:t>
            </a:r>
            <a:r>
              <a:rPr lang="en-US" altLang="zh-CN" sz="2000" dirty="0"/>
              <a:t>submit</a:t>
            </a:r>
            <a:r>
              <a:rPr lang="zh-CN" altLang="en-US" sz="2000" dirty="0"/>
              <a:t>分别定位到下图所示部分，操作跟前面的搜索框一致。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96918"/>
            <a:ext cx="11409331" cy="20590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5171500"/>
            <a:ext cx="9885652" cy="11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67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8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之后我们需要将已经输入的页码值进行清理，用</a:t>
            </a:r>
            <a:r>
              <a:rPr lang="en-US" altLang="zh-CN" sz="2000" dirty="0" err="1"/>
              <a:t>input.clear</a:t>
            </a:r>
            <a:r>
              <a:rPr lang="zh-CN" altLang="en-US" sz="2000" dirty="0"/>
              <a:t>，然后将新的页码传递给</a:t>
            </a:r>
            <a:r>
              <a:rPr lang="en-US" altLang="zh-CN" sz="2000" dirty="0"/>
              <a:t>input</a:t>
            </a:r>
            <a:r>
              <a:rPr lang="zh-CN" altLang="en-US" sz="2000" dirty="0"/>
              <a:t>，再用</a:t>
            </a:r>
            <a:r>
              <a:rPr lang="en-US" altLang="zh-CN" sz="2000" dirty="0" err="1"/>
              <a:t>submit.click</a:t>
            </a:r>
            <a:r>
              <a:rPr lang="zh-CN" altLang="en-US" sz="2000" dirty="0"/>
              <a:t>进行点击，如何确定网页已经成功翻页到指定页面了呢？这里需要再做一个定位，当下图所示的页码（你输入的页码）已经变成红色的时候，确定已经翻页成功。注意这里多出了一个参数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pageNumber</a:t>
            </a:r>
            <a:r>
              <a:rPr lang="en-US" altLang="zh-CN" sz="2000" dirty="0"/>
              <a:t>),</a:t>
            </a:r>
            <a:r>
              <a:rPr lang="zh-CN" altLang="en-US" sz="2000" dirty="0"/>
              <a:t>是因为需要将页码数字格式变成字符串格式。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6376"/>
          <a:stretch/>
        </p:blipFill>
        <p:spPr>
          <a:xfrm>
            <a:off x="528320" y="1706880"/>
            <a:ext cx="11663680" cy="1722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98" y="4885740"/>
            <a:ext cx="8377351" cy="10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47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8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最后我们需要翻页一次，爬取一次数据，所以这里将商品爬虫函数调用一下，该函数将在下一页进行定义。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当出现错误时，还需要对当前页码进行重新加载，所以需要递归调用自身一下。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8044"/>
          <a:stretch/>
        </p:blipFill>
        <p:spPr>
          <a:xfrm>
            <a:off x="76853" y="2052320"/>
            <a:ext cx="11428693" cy="10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03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9</a:t>
            </a:r>
            <a:r>
              <a:rPr lang="zh-CN" altLang="en-US" sz="2000" dirty="0"/>
              <a:t>）定义商品爬取程序，详解见（</a:t>
            </a:r>
            <a:r>
              <a:rPr lang="en-US" altLang="zh-CN" sz="2000" dirty="0"/>
              <a:t>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9007"/>
            <a:ext cx="10615419" cy="52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02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当程序自动翻页到指定页后，我们需要爬取这一页的数据，于是先保证滚动条已下拉至最底部，这里用</a:t>
            </a:r>
            <a:r>
              <a:rPr lang="en-US" altLang="zh-CN" sz="2000" dirty="0" err="1"/>
              <a:t>time.sleep</a:t>
            </a:r>
            <a:r>
              <a:rPr lang="en-US" altLang="zh-CN" sz="2000" dirty="0"/>
              <a:t>(2)</a:t>
            </a:r>
            <a:r>
              <a:rPr lang="zh-CN" altLang="en-US" sz="2000" dirty="0"/>
              <a:t>是为了</a:t>
            </a:r>
            <a:r>
              <a:rPr lang="en-US" altLang="zh-CN" sz="2000" dirty="0"/>
              <a:t>2s</a:t>
            </a:r>
            <a:r>
              <a:rPr lang="zh-CN" altLang="en-US" sz="2000" dirty="0"/>
              <a:t>的延迟能让自己看清楚是否已经下拉至底部（可以不写），然后用用一个</a:t>
            </a:r>
            <a:r>
              <a:rPr lang="en-US" altLang="zh-CN" sz="2000" dirty="0" err="1"/>
              <a:t>wait.until</a:t>
            </a:r>
            <a:r>
              <a:rPr lang="zh-CN" altLang="en-US" sz="2000" dirty="0"/>
              <a:t>再进行一下定位，这次定位的是该页出现的全部商品。具体操作如下：当所有商品均被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                                            </a:t>
            </a:r>
            <a:r>
              <a:rPr lang="zh-CN" altLang="en-US" sz="2000" dirty="0"/>
              <a:t>蓝色背景覆盖后，右击变蓝色的脚本代码，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                                            </a:t>
            </a:r>
            <a:r>
              <a:rPr lang="zh-CN" altLang="en-US" sz="2000" dirty="0"/>
              <a:t>选择</a:t>
            </a:r>
            <a:r>
              <a:rPr lang="en-US" altLang="zh-CN" sz="2000" dirty="0" err="1"/>
              <a:t>copy,copyselector</a:t>
            </a:r>
            <a:r>
              <a:rPr lang="zh-CN" altLang="en-US" sz="2000" dirty="0"/>
              <a:t>，然后粘贴到</a:t>
            </a:r>
            <a:r>
              <a:rPr lang="en-US" altLang="zh-CN" sz="2000" dirty="0"/>
              <a:t>python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                                            </a:t>
            </a:r>
            <a:r>
              <a:rPr lang="zh-CN" altLang="en-US" sz="2000" dirty="0"/>
              <a:t>中，即为</a:t>
            </a:r>
            <a:r>
              <a:rPr lang="en-US" altLang="zh-CN" sz="2000" dirty="0" err="1"/>
              <a:t>wait.until</a:t>
            </a:r>
            <a:r>
              <a:rPr lang="zh-CN" altLang="en-US" sz="2000" dirty="0"/>
              <a:t>的参数。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25535"/>
            <a:ext cx="8706693" cy="10402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654259"/>
            <a:ext cx="6313389" cy="30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18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下图这一部分的程序与前面</a:t>
            </a:r>
            <a:r>
              <a:rPr lang="en-US" altLang="zh-CN" sz="2000" dirty="0"/>
              <a:t>2</a:t>
            </a:r>
            <a:r>
              <a:rPr lang="zh-CN" altLang="en-US" sz="2000" dirty="0"/>
              <a:t>个案例类似，属于</a:t>
            </a:r>
            <a:r>
              <a:rPr lang="en-US" altLang="zh-CN" sz="2000" dirty="0"/>
              <a:t>html</a:t>
            </a:r>
            <a:r>
              <a:rPr lang="zh-CN" altLang="en-US" sz="2000" dirty="0"/>
              <a:t>脚本的解析过程，这里不再赘述，主要的区别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在于这里没有用</a:t>
            </a:r>
            <a:r>
              <a:rPr lang="en-US" altLang="zh-CN" sz="2000" dirty="0"/>
              <a:t>requests</a:t>
            </a:r>
            <a:r>
              <a:rPr lang="zh-CN" altLang="en-US" sz="2000" dirty="0"/>
              <a:t>模块进行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的提取，而是用了一个</a:t>
            </a:r>
            <a:r>
              <a:rPr lang="en-US" altLang="zh-CN" sz="2000" dirty="0" err="1"/>
              <a:t>browser.page_source</a:t>
            </a:r>
            <a:r>
              <a:rPr lang="zh-CN" altLang="en-US" sz="2000" dirty="0"/>
              <a:t>的语句，起到了同样的效果。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68046"/>
            <a:ext cx="10974017" cy="42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82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需要注意的是正则表达式的部分：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这里第一个语句是用</a:t>
            </a:r>
            <a:r>
              <a:rPr lang="en-US" altLang="zh-CN" sz="2000" dirty="0"/>
              <a:t>re</a:t>
            </a:r>
            <a:r>
              <a:rPr lang="zh-CN" altLang="en-US" sz="2000" dirty="0"/>
              <a:t>模块写了一个正则表达式的对象，表达的意思就是匹配一个或多个以</a:t>
            </a:r>
            <a:r>
              <a:rPr lang="en-US" altLang="zh-CN" sz="2000" dirty="0"/>
              <a:t>&lt;</a:t>
            </a:r>
            <a:r>
              <a:rPr lang="zh-CN" altLang="en-US" sz="2000" dirty="0"/>
              <a:t>开始，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以</a:t>
            </a:r>
            <a:r>
              <a:rPr lang="en-US" altLang="zh-CN" sz="2000" dirty="0"/>
              <a:t>&gt;</a:t>
            </a:r>
            <a:r>
              <a:rPr lang="zh-CN" altLang="en-US" sz="2000" dirty="0"/>
              <a:t>结束，并且中间部分不能有</a:t>
            </a:r>
            <a:r>
              <a:rPr lang="en-US" altLang="zh-CN" sz="2000" dirty="0"/>
              <a:t>&gt;</a:t>
            </a:r>
            <a:r>
              <a:rPr lang="zh-CN" altLang="en-US" sz="2000" dirty="0"/>
              <a:t>符号的语句，</a:t>
            </a:r>
            <a:r>
              <a:rPr lang="en-US" altLang="zh-CN" sz="2000" dirty="0"/>
              <a:t>^</a:t>
            </a:r>
            <a:r>
              <a:rPr lang="zh-CN" altLang="en-US" sz="2000" dirty="0"/>
              <a:t>的意思是取反，</a:t>
            </a:r>
            <a:r>
              <a:rPr lang="en-US" altLang="zh-CN" sz="2000" dirty="0"/>
              <a:t>[]</a:t>
            </a:r>
            <a:r>
              <a:rPr lang="zh-CN" altLang="en-US" sz="2000" dirty="0"/>
              <a:t>表示将匹配的内容放在里面。而</a:t>
            </a:r>
            <a:r>
              <a:rPr lang="en-US" altLang="zh-CN" sz="2000" dirty="0" err="1"/>
              <a:t>p.sub</a:t>
            </a:r>
            <a:r>
              <a:rPr lang="en-US" altLang="zh-CN" sz="2000" dirty="0"/>
              <a:t>(“”,temp)</a:t>
            </a:r>
            <a:r>
              <a:rPr lang="zh-CN" altLang="en-US" sz="2000" dirty="0"/>
              <a:t>表示用正则表达式对象</a:t>
            </a:r>
            <a:r>
              <a:rPr lang="en-US" altLang="zh-CN" sz="2000" dirty="0"/>
              <a:t>p</a:t>
            </a:r>
            <a:r>
              <a:rPr lang="zh-CN" altLang="en-US" sz="2000" dirty="0"/>
              <a:t>对</a:t>
            </a:r>
            <a:r>
              <a:rPr lang="en-US" altLang="zh-CN" sz="2000" dirty="0"/>
              <a:t>temp</a:t>
            </a:r>
            <a:r>
              <a:rPr lang="zh-CN" altLang="en-US" sz="2000" dirty="0"/>
              <a:t>中的字符进行匹配，将匹配到的字符或者字符串用空值代替。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1662"/>
            <a:ext cx="10962946" cy="5577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79426"/>
            <a:ext cx="10692498" cy="6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89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11</a:t>
            </a:r>
            <a:r>
              <a:rPr lang="zh-CN" altLang="en-US" sz="2000" dirty="0"/>
              <a:t>）循环遍历每一页，爬取数据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9" y="1968257"/>
            <a:ext cx="11609951" cy="15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29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抓取京东网站中的手机商品信息（手机名称，价格，店铺，照片等）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2763"/>
            <a:ext cx="11108616" cy="5459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12</a:t>
            </a:r>
            <a:r>
              <a:rPr lang="zh-CN" altLang="en-US" sz="2000" dirty="0"/>
              <a:t>）对爬取的数据进行存储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9631"/>
            <a:ext cx="8632022" cy="13467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56380"/>
            <a:ext cx="9438564" cy="38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一、爬虫基础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9934"/>
            <a:ext cx="11108616" cy="5656998"/>
          </a:xfrm>
        </p:spPr>
        <p:txBody>
          <a:bodyPr/>
          <a:lstStyle/>
          <a:p>
            <a:r>
              <a:rPr lang="zh-CN" altLang="en-US" dirty="0"/>
              <a:t>网页结构（以</a:t>
            </a:r>
            <a:r>
              <a:rPr lang="en-US" altLang="zh-CN" dirty="0" err="1"/>
              <a:t>sina</a:t>
            </a:r>
            <a:r>
              <a:rPr lang="zh-CN" altLang="en-US" dirty="0"/>
              <a:t>军事新闻为例）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步骤：打开网页，右击，检查，</a:t>
            </a:r>
            <a:r>
              <a:rPr lang="en-US" altLang="zh-CN" sz="2400" dirty="0">
                <a:latin typeface="+mn-ea"/>
              </a:rPr>
              <a:t>Network</a:t>
            </a:r>
            <a:r>
              <a:rPr lang="zh-CN" altLang="en-US" sz="2400" dirty="0">
                <a:latin typeface="+mn-ea"/>
              </a:rPr>
              <a:t>，重新加载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可以看到</a:t>
            </a:r>
            <a:r>
              <a:rPr lang="en-US" altLang="zh-CN" sz="2400" dirty="0">
                <a:latin typeface="+mn-ea"/>
              </a:rPr>
              <a:t>Name</a:t>
            </a:r>
            <a:r>
              <a:rPr lang="zh-CN" altLang="en-US" sz="2400" dirty="0">
                <a:latin typeface="+mn-ea"/>
              </a:rPr>
              <a:t>栏下方刷新出很多条目，选择第一个后，右边会弹出一个</a:t>
            </a:r>
            <a:r>
              <a:rPr lang="en-US" altLang="zh-CN" sz="2400" dirty="0">
                <a:latin typeface="+mn-ea"/>
              </a:rPr>
              <a:t>response</a:t>
            </a:r>
            <a:r>
              <a:rPr lang="zh-CN" altLang="en-US" sz="2400" dirty="0">
                <a:latin typeface="+mn-ea"/>
              </a:rPr>
              <a:t>，我们需要的资料包含在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脚本中。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3840"/>
            <a:ext cx="2250440" cy="2875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486" y="2680208"/>
            <a:ext cx="7373954" cy="20441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217" y="4546187"/>
            <a:ext cx="6620463" cy="22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9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一、爬虫基础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213446"/>
          </a:xfrm>
        </p:spPr>
        <p:txBody>
          <a:bodyPr/>
          <a:lstStyle/>
          <a:p>
            <a:r>
              <a:rPr lang="en-US" altLang="zh-CN" sz="2400" dirty="0"/>
              <a:t>HTML</a:t>
            </a:r>
            <a:r>
              <a:rPr lang="zh-CN" altLang="en-US" sz="2400" dirty="0"/>
              <a:t>脚本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经过对网页结构的分析，我们发现需要的信息包含在</a:t>
            </a:r>
            <a:r>
              <a:rPr lang="en-US" altLang="zh-CN" sz="2000" dirty="0">
                <a:latin typeface="+mn-ea"/>
              </a:rPr>
              <a:t>HTML</a:t>
            </a:r>
            <a:r>
              <a:rPr lang="zh-CN" altLang="en-US" sz="2000" dirty="0">
                <a:latin typeface="+mn-ea"/>
              </a:rPr>
              <a:t>脚本中，要提取到这些数据就必须对</a:t>
            </a:r>
            <a:r>
              <a:rPr lang="en-US" altLang="zh-CN" sz="2000" dirty="0">
                <a:latin typeface="+mn-ea"/>
              </a:rPr>
              <a:t>HTML</a:t>
            </a:r>
            <a:r>
              <a:rPr lang="zh-CN" altLang="en-US" sz="2000" dirty="0">
                <a:latin typeface="+mn-ea"/>
              </a:rPr>
              <a:t>脚本进行解析，利用</a:t>
            </a:r>
            <a:r>
              <a:rPr lang="en-US" altLang="zh-CN" sz="2000" dirty="0">
                <a:latin typeface="+mn-ea"/>
              </a:rPr>
              <a:t>DOM-tree</a:t>
            </a:r>
            <a:r>
              <a:rPr lang="zh-CN" altLang="en-US" sz="2000" dirty="0">
                <a:latin typeface="+mn-ea"/>
              </a:rPr>
              <a:t>方法让</a:t>
            </a:r>
            <a:r>
              <a:rPr lang="en-US" altLang="zh-CN" sz="2000" dirty="0">
                <a:latin typeface="+mn-ea"/>
              </a:rPr>
              <a:t>HTML</a:t>
            </a:r>
            <a:r>
              <a:rPr lang="zh-CN" altLang="en-US" sz="2000" dirty="0">
                <a:latin typeface="+mn-ea"/>
              </a:rPr>
              <a:t>生成</a:t>
            </a:r>
            <a:r>
              <a:rPr lang="en-US" altLang="zh-CN" sz="2000" dirty="0">
                <a:latin typeface="+mn-ea"/>
              </a:rPr>
              <a:t>tree</a:t>
            </a:r>
            <a:r>
              <a:rPr lang="zh-CN" altLang="en-US" sz="2000" dirty="0">
                <a:latin typeface="+mn-ea"/>
              </a:rPr>
              <a:t>的形式进行访问。先看一个</a:t>
            </a:r>
            <a:r>
              <a:rPr lang="en-US" altLang="zh-CN" sz="2000" dirty="0">
                <a:latin typeface="+mn-ea"/>
              </a:rPr>
              <a:t>HTML</a:t>
            </a:r>
            <a:r>
              <a:rPr lang="zh-CN" altLang="en-US" sz="2000" dirty="0">
                <a:latin typeface="+mn-ea"/>
              </a:rPr>
              <a:t>示例：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其中</a:t>
            </a:r>
            <a:r>
              <a:rPr lang="en-US" altLang="zh-CN" sz="2000" dirty="0">
                <a:latin typeface="+mn-ea"/>
              </a:rPr>
              <a:t>h1,a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>
                <a:latin typeface="+mn-ea"/>
              </a:rPr>
              <a:t>HTML</a:t>
            </a:r>
            <a:r>
              <a:rPr lang="zh-CN" altLang="en-US" sz="2000" dirty="0">
                <a:latin typeface="+mn-ea"/>
              </a:rPr>
              <a:t>标签，</a:t>
            </a:r>
            <a:r>
              <a:rPr lang="en-US" altLang="zh-CN" sz="2000" dirty="0">
                <a:latin typeface="+mn-ea"/>
              </a:rPr>
              <a:t>h1</a:t>
            </a:r>
            <a:r>
              <a:rPr lang="zh-CN" altLang="en-US" sz="2000" dirty="0">
                <a:latin typeface="+mn-ea"/>
              </a:rPr>
              <a:t>包含的是标题，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包含的是链接以及链接的文字说明，</a:t>
            </a:r>
            <a:r>
              <a:rPr lang="en-US" altLang="zh-CN" sz="2000" dirty="0" err="1">
                <a:latin typeface="+mn-ea"/>
              </a:rPr>
              <a:t>id,class</a:t>
            </a:r>
            <a:r>
              <a:rPr lang="zh-CN" altLang="en-US" sz="2000" dirty="0">
                <a:latin typeface="+mn-ea"/>
              </a:rPr>
              <a:t>为特定的属性，</a:t>
            </a:r>
            <a:r>
              <a:rPr lang="en-US" altLang="zh-CN" sz="2000" dirty="0" err="1">
                <a:latin typeface="+mn-ea"/>
              </a:rPr>
              <a:t>href</a:t>
            </a:r>
            <a:r>
              <a:rPr lang="zh-CN" altLang="en-US" sz="2000" dirty="0">
                <a:latin typeface="+mn-ea"/>
              </a:rPr>
              <a:t>为网址的链接属性，我们要提取的是三段文字（红色方框），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个链接（蓝色方框）。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44" y="3263866"/>
            <a:ext cx="2516648" cy="20923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77" y="3071288"/>
            <a:ext cx="6076190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一、爬虫基础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213446"/>
          </a:xfrm>
        </p:spPr>
        <p:txBody>
          <a:bodyPr/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python</a:t>
            </a:r>
            <a:r>
              <a:rPr lang="zh-CN" altLang="en-US" sz="2400" dirty="0"/>
              <a:t>解析</a:t>
            </a:r>
            <a:r>
              <a:rPr lang="en-US" altLang="zh-CN" sz="2400" dirty="0"/>
              <a:t>HTML</a:t>
            </a:r>
            <a:r>
              <a:rPr lang="zh-CN" altLang="en-US" sz="2400" dirty="0"/>
              <a:t>脚本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需要用到的模块</a:t>
            </a:r>
            <a:r>
              <a:rPr lang="en-US" altLang="zh-CN" sz="2000" dirty="0"/>
              <a:t>:</a:t>
            </a:r>
            <a:r>
              <a:rPr lang="en-US" altLang="zh-CN" sz="2000" dirty="0" err="1"/>
              <a:t>BeautifulSoup</a:t>
            </a:r>
            <a:r>
              <a:rPr lang="en-US" altLang="zh-CN" sz="2000" dirty="0"/>
              <a:t>   (pip install BeautifulSoup4)</a:t>
            </a:r>
          </a:p>
          <a:p>
            <a:pPr marL="0" indent="0">
              <a:buNone/>
            </a:pPr>
            <a:r>
              <a:rPr lang="zh-CN" altLang="en-US" sz="2000" dirty="0"/>
              <a:t>编写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代码如下：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这样就提取出了</a:t>
            </a:r>
            <a:r>
              <a:rPr lang="en-US" altLang="zh-CN" sz="2000" dirty="0"/>
              <a:t>HTML</a:t>
            </a:r>
            <a:r>
              <a:rPr lang="zh-CN" altLang="en-US" sz="2000" dirty="0"/>
              <a:t>脚本中的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三段文字。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39" y="2074461"/>
            <a:ext cx="6926961" cy="43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一、爬虫基础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1002"/>
            <a:ext cx="11108616" cy="5213446"/>
          </a:xfrm>
        </p:spPr>
        <p:txBody>
          <a:bodyPr/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python</a:t>
            </a:r>
            <a:r>
              <a:rPr lang="zh-CN" altLang="en-US" sz="2400" dirty="0"/>
              <a:t>解析</a:t>
            </a:r>
            <a:r>
              <a:rPr lang="en-US" altLang="zh-CN" sz="2400" dirty="0"/>
              <a:t>HTML</a:t>
            </a:r>
            <a:r>
              <a:rPr lang="zh-CN" altLang="en-US" sz="2400" dirty="0"/>
              <a:t>脚本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利用</a:t>
            </a:r>
            <a:r>
              <a:rPr lang="en-US" altLang="zh-CN" sz="2000" dirty="0" err="1"/>
              <a:t>soup.select</a:t>
            </a:r>
            <a:r>
              <a:rPr lang="en-US" altLang="zh-CN" sz="2000" dirty="0"/>
              <a:t>()</a:t>
            </a:r>
            <a:r>
              <a:rPr lang="zh-CN" altLang="en-US" sz="2000" dirty="0"/>
              <a:t>语句提取</a:t>
            </a:r>
            <a:r>
              <a:rPr lang="en-US" altLang="zh-CN" sz="2000" dirty="0"/>
              <a:t>h1</a:t>
            </a:r>
            <a:r>
              <a:rPr lang="zh-CN" altLang="en-US" sz="2000" dirty="0"/>
              <a:t>或</a:t>
            </a:r>
            <a:r>
              <a:rPr lang="en-US" altLang="zh-CN" sz="2000" dirty="0"/>
              <a:t>a </a:t>
            </a:r>
            <a:r>
              <a:rPr lang="zh-CN" altLang="en-US" sz="2000" dirty="0"/>
              <a:t>标签中的文字信息。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8921"/>
            <a:ext cx="4835761" cy="44939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492" y="1998921"/>
            <a:ext cx="7369920" cy="46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一、爬虫基础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079" y="1009934"/>
            <a:ext cx="11108616" cy="5213446"/>
          </a:xfrm>
        </p:spPr>
        <p:txBody>
          <a:bodyPr/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python</a:t>
            </a:r>
            <a:r>
              <a:rPr lang="zh-CN" altLang="en-US" sz="2400" dirty="0"/>
              <a:t>解析</a:t>
            </a:r>
            <a:r>
              <a:rPr lang="en-US" altLang="zh-CN" sz="2400" dirty="0"/>
              <a:t>HTML</a:t>
            </a:r>
            <a:r>
              <a:rPr lang="zh-CN" altLang="en-US" sz="2400" dirty="0"/>
              <a:t>脚本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利用</a:t>
            </a:r>
            <a:r>
              <a:rPr lang="en-US" altLang="zh-CN" sz="2000" dirty="0" err="1"/>
              <a:t>soup.select</a:t>
            </a:r>
            <a:r>
              <a:rPr lang="en-US" altLang="zh-CN" sz="2000" dirty="0"/>
              <a:t>()</a:t>
            </a:r>
            <a:r>
              <a:rPr lang="zh-CN" altLang="en-US" sz="2000" dirty="0"/>
              <a:t>语句提取</a:t>
            </a:r>
            <a:r>
              <a:rPr lang="en-US" altLang="zh-CN" sz="2000" dirty="0"/>
              <a:t>id=</a:t>
            </a:r>
            <a:r>
              <a:rPr lang="zh-CN" altLang="en-US" sz="2000" dirty="0"/>
              <a:t>‘</a:t>
            </a:r>
            <a:r>
              <a:rPr lang="en-US" altLang="zh-CN" sz="2000" dirty="0"/>
              <a:t>title</a:t>
            </a:r>
            <a:r>
              <a:rPr lang="zh-CN" altLang="en-US" sz="2000" dirty="0"/>
              <a:t>’或</a:t>
            </a:r>
            <a:r>
              <a:rPr lang="en-US" altLang="zh-CN" sz="2000" dirty="0"/>
              <a:t>class=</a:t>
            </a:r>
            <a:r>
              <a:rPr lang="zh-CN" altLang="en-US" sz="2000" dirty="0"/>
              <a:t>‘</a:t>
            </a:r>
            <a:r>
              <a:rPr lang="en-US" altLang="zh-CN" sz="2000" dirty="0"/>
              <a:t>link</a:t>
            </a:r>
            <a:r>
              <a:rPr lang="zh-CN" altLang="en-US" sz="2000" dirty="0"/>
              <a:t>’标签中的文字信息。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3107"/>
            <a:ext cx="9050079" cy="51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9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3648</Words>
  <Application>Microsoft Office PowerPoint</Application>
  <PresentationFormat>宽屏</PresentationFormat>
  <Paragraphs>659</Paragraphs>
  <Slides>49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Office 主题</vt:lpstr>
      <vt:lpstr>利用Python进行网络爬虫 </vt:lpstr>
      <vt:lpstr>一、爬虫基础</vt:lpstr>
      <vt:lpstr>一、爬虫基础</vt:lpstr>
      <vt:lpstr>一、爬虫基础</vt:lpstr>
      <vt:lpstr>一、爬虫基础</vt:lpstr>
      <vt:lpstr>一、爬虫基础</vt:lpstr>
      <vt:lpstr>一、爬虫基础</vt:lpstr>
      <vt:lpstr>一、爬虫基础</vt:lpstr>
      <vt:lpstr>一、爬虫基础</vt:lpstr>
      <vt:lpstr>一、爬虫基础</vt:lpstr>
      <vt:lpstr>二、爬虫实战</vt:lpstr>
      <vt:lpstr>1.抓取新浪军事中国军情标题，时间，链接</vt:lpstr>
      <vt:lpstr>1.抓取新浪军事中国军情标题，时间，链接</vt:lpstr>
      <vt:lpstr>1.抓取新浪军事中国军情标题，时间，链接</vt:lpstr>
      <vt:lpstr>1.抓取新浪军事中国军情标题，时间，链接</vt:lpstr>
      <vt:lpstr>1.抓取新浪军事中国军情标题，时间，链接</vt:lpstr>
      <vt:lpstr>1.抓取新浪军事中国军情标题，时间，链接</vt:lpstr>
      <vt:lpstr>1.抓取新浪军事中国军情标题，时间，链接</vt:lpstr>
      <vt:lpstr>1.抓取新浪军事中国军情标题，时间，链接</vt:lpstr>
      <vt:lpstr>2.抓取同花顺行情中心的股票数据</vt:lpstr>
      <vt:lpstr>2.抓取同花顺行情中心的股票数据</vt:lpstr>
      <vt:lpstr>2.抓取同花顺行情中心的股票数据</vt:lpstr>
      <vt:lpstr>2.抓取同花顺行情中心的股票数据</vt:lpstr>
      <vt:lpstr>2.抓取同花顺行情中心的股票数据</vt:lpstr>
      <vt:lpstr>2.抓取同花顺行情中心的股票数据</vt:lpstr>
      <vt:lpstr>2.抓取同花顺行情中心的股票数据</vt:lpstr>
      <vt:lpstr>2.抓取同花顺行情中心的股票数据</vt:lpstr>
      <vt:lpstr>2.抓取同花顺行情中心的股票数据</vt:lpstr>
      <vt:lpstr>2.抓取同花顺行情中心的股票数据</vt:lpstr>
      <vt:lpstr>2.抓取同花顺行情中心的股票数据</vt:lpstr>
      <vt:lpstr>2.抓取同花顺行情中心的股票数据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  <vt:lpstr>3.抓取京东网站中的手机商品信息（手机名称，价格，店铺，照片等）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利用Python进行网络爬虫 </dc:title>
  <dc:creator>张 杰</dc:creator>
  <cp:lastModifiedBy>陈 道琴</cp:lastModifiedBy>
  <cp:revision>105</cp:revision>
  <dcterms:created xsi:type="dcterms:W3CDTF">2018-08-25T08:04:39Z</dcterms:created>
  <dcterms:modified xsi:type="dcterms:W3CDTF">2019-12-16T08:23:07Z</dcterms:modified>
</cp:coreProperties>
</file>