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9ED0F4-8D31-4810-9E6B-922B42F19D08}">
  <a:tblStyle styleId="{EE9ED0F4-8D31-4810-9E6B-922B42F19D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8b58dab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8b58da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15c6383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215c638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15c63838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15c6383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8b58dab4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28b58dab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 sz="7200">
                <a:solidFill>
                  <a:srgbClr val="565A5C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World of Tanks </a:t>
            </a:r>
            <a:endParaRPr b="1" sz="7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8001025" y="4663050"/>
            <a:ext cx="16386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Zhe Lu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Ming Ma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Ting Wang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Xiaoqiao Mu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800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05950" y="1538650"/>
            <a:ext cx="10067700" cy="4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1. Two players: Player 1(green tank) and Player 2(red tank)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Keyboard Control: Player 1(W, S, A, D, Space)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and Player 2(I, K, J, L, Enter)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3. </a:t>
            </a:r>
            <a:r>
              <a:rPr lang="en-US" sz="180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Monsters shoot bullets automatically in a fixed position.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4. How to win: One tank has been hitted by bullet 3 times (both the opponent and monsters),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                   the opponent will win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                   or destroy the opponent’s base 1 time.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Block Diagram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613" y="2119775"/>
            <a:ext cx="70580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5219625" y="1506750"/>
            <a:ext cx="34335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Initialize BGM, introduction frame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p21"/>
          <p:cNvCxnSpPr>
            <a:stCxn id="162" idx="2"/>
          </p:cNvCxnSpPr>
          <p:nvPr/>
        </p:nvCxnSpPr>
        <p:spPr>
          <a:xfrm flipH="1">
            <a:off x="6927375" y="1789950"/>
            <a:ext cx="900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1"/>
          <p:cNvSpPr/>
          <p:nvPr/>
        </p:nvSpPr>
        <p:spPr>
          <a:xfrm>
            <a:off x="5219625" y="2246550"/>
            <a:ext cx="34335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Show game frame up, initialize chance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6972950" y="1844700"/>
            <a:ext cx="739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any tap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21"/>
          <p:cNvCxnSpPr>
            <a:stCxn id="164" idx="2"/>
          </p:cNvCxnSpPr>
          <p:nvPr/>
        </p:nvCxnSpPr>
        <p:spPr>
          <a:xfrm>
            <a:off x="6936375" y="2529750"/>
            <a:ext cx="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1"/>
          <p:cNvSpPr/>
          <p:nvPr/>
        </p:nvSpPr>
        <p:spPr>
          <a:xfrm>
            <a:off x="5219625" y="2794350"/>
            <a:ext cx="34335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Read keyboard to control two tanks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8" name="Google Shape;168;p21"/>
          <p:cNvCxnSpPr>
            <a:stCxn id="167" idx="2"/>
          </p:cNvCxnSpPr>
          <p:nvPr/>
        </p:nvCxnSpPr>
        <p:spPr>
          <a:xfrm>
            <a:off x="6936375" y="3077550"/>
            <a:ext cx="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1"/>
          <p:cNvSpPr/>
          <p:nvPr/>
        </p:nvSpPr>
        <p:spPr>
          <a:xfrm>
            <a:off x="6243400" y="3340050"/>
            <a:ext cx="1406400" cy="687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Times New Roman"/>
                <a:ea typeface="Times New Roman"/>
                <a:cs typeface="Times New Roman"/>
                <a:sym typeface="Times New Roman"/>
              </a:rPr>
              <a:t>check hit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" name="Google Shape;170;p21"/>
          <p:cNvCxnSpPr>
            <a:stCxn id="169" idx="1"/>
          </p:cNvCxnSpPr>
          <p:nvPr/>
        </p:nvCxnSpPr>
        <p:spPr>
          <a:xfrm rot="10800000">
            <a:off x="5860000" y="3683550"/>
            <a:ext cx="3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1"/>
          <p:cNvSpPr txBox="1"/>
          <p:nvPr/>
        </p:nvSpPr>
        <p:spPr>
          <a:xfrm>
            <a:off x="5849775" y="3427875"/>
            <a:ext cx="383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836100" y="3526500"/>
            <a:ext cx="10140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Chance -1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3" name="Google Shape;173;p21"/>
          <p:cNvCxnSpPr>
            <a:stCxn id="172" idx="1"/>
          </p:cNvCxnSpPr>
          <p:nvPr/>
        </p:nvCxnSpPr>
        <p:spPr>
          <a:xfrm rot="10800000">
            <a:off x="4589500" y="3668100"/>
            <a:ext cx="2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1"/>
          <p:cNvSpPr/>
          <p:nvPr/>
        </p:nvSpPr>
        <p:spPr>
          <a:xfrm>
            <a:off x="3284300" y="3526500"/>
            <a:ext cx="13053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Show burst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" name="Google Shape;175;p21"/>
          <p:cNvCxnSpPr>
            <a:stCxn id="174" idx="2"/>
            <a:endCxn id="176" idx="0"/>
          </p:cNvCxnSpPr>
          <p:nvPr/>
        </p:nvCxnSpPr>
        <p:spPr>
          <a:xfrm flipH="1">
            <a:off x="3932450" y="3809700"/>
            <a:ext cx="45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1"/>
          <p:cNvSpPr/>
          <p:nvPr/>
        </p:nvSpPr>
        <p:spPr>
          <a:xfrm>
            <a:off x="3052450" y="3990525"/>
            <a:ext cx="1760100" cy="347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Times New Roman"/>
                <a:ea typeface="Times New Roman"/>
                <a:cs typeface="Times New Roman"/>
                <a:sym typeface="Times New Roman"/>
              </a:rPr>
              <a:t>Chance = 0?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p21"/>
          <p:cNvCxnSpPr>
            <a:stCxn id="176" idx="3"/>
            <a:endCxn id="178" idx="1"/>
          </p:cNvCxnSpPr>
          <p:nvPr/>
        </p:nvCxnSpPr>
        <p:spPr>
          <a:xfrm>
            <a:off x="4812550" y="4164075"/>
            <a:ext cx="5556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/>
          <p:nvPr/>
        </p:nvSpPr>
        <p:spPr>
          <a:xfrm>
            <a:off x="5368075" y="3925425"/>
            <a:ext cx="10140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back to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 </a:t>
            </a: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 position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910775" y="4322250"/>
            <a:ext cx="383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4812550" y="3854863"/>
            <a:ext cx="383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" name="Google Shape;181;p21"/>
          <p:cNvCxnSpPr>
            <a:stCxn id="178" idx="3"/>
          </p:cNvCxnSpPr>
          <p:nvPr/>
        </p:nvCxnSpPr>
        <p:spPr>
          <a:xfrm flipH="1" rot="10800000">
            <a:off x="6382075" y="4158225"/>
            <a:ext cx="547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>
            <a:stCxn id="169" idx="2"/>
          </p:cNvCxnSpPr>
          <p:nvPr/>
        </p:nvCxnSpPr>
        <p:spPr>
          <a:xfrm flipH="1">
            <a:off x="6937600" y="4027050"/>
            <a:ext cx="9000" cy="5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1"/>
          <p:cNvSpPr txBox="1"/>
          <p:nvPr/>
        </p:nvSpPr>
        <p:spPr>
          <a:xfrm>
            <a:off x="6956950" y="4081950"/>
            <a:ext cx="383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21"/>
          <p:cNvCxnSpPr/>
          <p:nvPr/>
        </p:nvCxnSpPr>
        <p:spPr>
          <a:xfrm>
            <a:off x="3928000" y="4344450"/>
            <a:ext cx="90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1"/>
          <p:cNvSpPr/>
          <p:nvPr/>
        </p:nvSpPr>
        <p:spPr>
          <a:xfrm>
            <a:off x="3226900" y="4739350"/>
            <a:ext cx="14064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Record winner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137325" y="4602450"/>
            <a:ext cx="1589100" cy="557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Times New Roman"/>
                <a:ea typeface="Times New Roman"/>
                <a:cs typeface="Times New Roman"/>
                <a:sym typeface="Times New Roman"/>
              </a:rPr>
              <a:t>check base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" name="Google Shape;187;p21"/>
          <p:cNvCxnSpPr>
            <a:stCxn id="186" idx="1"/>
            <a:endCxn id="185" idx="3"/>
          </p:cNvCxnSpPr>
          <p:nvPr/>
        </p:nvCxnSpPr>
        <p:spPr>
          <a:xfrm rot="10800000">
            <a:off x="4633425" y="4880850"/>
            <a:ext cx="1503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1"/>
          <p:cNvCxnSpPr>
            <a:stCxn id="185" idx="2"/>
          </p:cNvCxnSpPr>
          <p:nvPr/>
        </p:nvCxnSpPr>
        <p:spPr>
          <a:xfrm flipH="1">
            <a:off x="3922600" y="5022550"/>
            <a:ext cx="75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1"/>
          <p:cNvSpPr/>
          <p:nvPr/>
        </p:nvSpPr>
        <p:spPr>
          <a:xfrm>
            <a:off x="2368150" y="5424300"/>
            <a:ext cx="34335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Show winner frame and change BGM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5466375" y="4520550"/>
            <a:ext cx="383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 rot="-5400000">
            <a:off x="7411875" y="3021900"/>
            <a:ext cx="2165700" cy="1536600"/>
          </a:xfrm>
          <a:prstGeom prst="bentConnector3">
            <a:avLst>
              <a:gd fmla="val -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1"/>
          <p:cNvCxnSpPr/>
          <p:nvPr/>
        </p:nvCxnSpPr>
        <p:spPr>
          <a:xfrm rot="10800000">
            <a:off x="7086500" y="2670975"/>
            <a:ext cx="2167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1"/>
          <p:cNvSpPr txBox="1"/>
          <p:nvPr/>
        </p:nvSpPr>
        <p:spPr>
          <a:xfrm>
            <a:off x="8269725" y="4602450"/>
            <a:ext cx="383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281325" y="103150"/>
            <a:ext cx="44688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Flowchart</a:t>
            </a:r>
            <a:endParaRPr sz="36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00" y="861550"/>
            <a:ext cx="3382765" cy="211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5675" y="4424800"/>
            <a:ext cx="2816326" cy="2282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21"/>
          <p:cNvGraphicFramePr/>
          <p:nvPr/>
        </p:nvGraphicFramePr>
        <p:xfrm>
          <a:off x="281313" y="3668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{EE9ED0F4-8D31-4810-9E6B-922B42F19D08}</a:tableStyleId>
              </a:tblPr>
              <a:tblGrid>
                <a:gridCol w="1152475"/>
                <a:gridCol w="13047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keyboard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Bot_ctrl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tank_hit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Frame_select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base_hit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BGM_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select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0" y="0"/>
            <a:ext cx="1208713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Problem and Solution	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Comic Sans MS"/>
              <a:buAutoNum type="arabicPeriod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Change initial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position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of the Rojobot.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Comic Sans MS"/>
              <a:buAutoNum type="arabicPeriod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How to implement the Keyboard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Comic Sans MS"/>
              <a:buAutoNum type="arabicPeriod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Implement two Rojobot.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Comic Sans MS"/>
              <a:buAutoNum type="arabicPeriod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How bullet hit the tank.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Future plan...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677325" y="1255500"/>
            <a:ext cx="8596800" cy="54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Have done: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We have finished the main pixel .coe files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The temp map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Showing two tanks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Two tanks can be control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successfully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Must: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Figure out how bullet hit the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tanks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Figure out how bullet hit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the base.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Figure out how monsters shoot bullets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automatically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Add BGM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If we have time…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The bullet can destroy the wall.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The monsters can move and shoot automatically.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7200"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b="1" sz="7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