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b3afb9c5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b3afb9c5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b3afb9c58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b3afb9c58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b3afb9c58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b3afb9c58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b3afb9c58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b3afb9c58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b3afb9c58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b3afb9c58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b3afb9c58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b3afb9c58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b3afb9c58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b3afb9c58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b3afb9c58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b3afb9c58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b3afb9c58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b3afb9c58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b3afb9c58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b3afb9c58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b3afb9c58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b3afb9c58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b3afb9c58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b3afb9c58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b4519733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b4519733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489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ECE 544 Final Presentation</a:t>
            </a:r>
            <a:endParaRPr/>
          </a:p>
        </p:txBody>
      </p:sp>
      <p:sp>
        <p:nvSpPr>
          <p:cNvPr id="86" name="Google Shape;86;p13"/>
          <p:cNvSpPr txBox="1"/>
          <p:nvPr>
            <p:ph idx="1" type="subTitle"/>
          </p:nvPr>
        </p:nvSpPr>
        <p:spPr>
          <a:xfrm>
            <a:off x="4148000" y="1328150"/>
            <a:ext cx="4272300" cy="6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Android Controlled Car</a:t>
            </a:r>
            <a:endParaRPr sz="3000"/>
          </a:p>
        </p:txBody>
      </p:sp>
      <p:sp>
        <p:nvSpPr>
          <p:cNvPr id="87" name="Google Shape;87;p13"/>
          <p:cNvSpPr txBox="1"/>
          <p:nvPr/>
        </p:nvSpPr>
        <p:spPr>
          <a:xfrm>
            <a:off x="4884250" y="3308025"/>
            <a:ext cx="5973000" cy="6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8" name="Google Shape;88;p13"/>
          <p:cNvSpPr txBox="1"/>
          <p:nvPr/>
        </p:nvSpPr>
        <p:spPr>
          <a:xfrm>
            <a:off x="6346425" y="2987625"/>
            <a:ext cx="1493400" cy="13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Team Members:</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Zhe Lu</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Ram Bhattarai</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Ming Ma</a:t>
            </a:r>
            <a:endParaRPr>
              <a:solidFill>
                <a:srgbClr val="FFFFFF"/>
              </a:solidFill>
              <a:latin typeface="Roboto"/>
              <a:ea typeface="Roboto"/>
              <a:cs typeface="Roboto"/>
              <a:sym typeface="Roboto"/>
            </a:endParaRPr>
          </a:p>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 Distance Sensor and Alert.</a:t>
            </a:r>
            <a:endParaRPr/>
          </a:p>
        </p:txBody>
      </p:sp>
      <p:sp>
        <p:nvSpPr>
          <p:cNvPr id="170" name="Google Shape;170;p22"/>
          <p:cNvSpPr txBox="1"/>
          <p:nvPr>
            <p:ph idx="1" type="body"/>
          </p:nvPr>
        </p:nvSpPr>
        <p:spPr>
          <a:xfrm>
            <a:off x="311700" y="1017800"/>
            <a:ext cx="8520600" cy="96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The distance sensor is not working properly when we integrate this with FPGA. The measured distance is not accurate and is not stable. Then, we found we use 100 Mhz clock which is too high. The distance sensor works good after we use 10 Mhz.</a:t>
            </a:r>
            <a:endParaRPr sz="1600"/>
          </a:p>
        </p:txBody>
      </p:sp>
      <p:sp>
        <p:nvSpPr>
          <p:cNvPr id="171" name="Google Shape;171;p22"/>
          <p:cNvSpPr txBox="1"/>
          <p:nvPr/>
        </p:nvSpPr>
        <p:spPr>
          <a:xfrm>
            <a:off x="311700" y="2063625"/>
            <a:ext cx="8520600" cy="8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For the alert sound, we just find a alert sound which is in format of .wav. Then, we convert this sound to .ceo file and store this into BRAMs of Nexys A7 board. Then we use the on-board amplifier to play this sound when an obstacle is in range of 15 cm.</a:t>
            </a:r>
            <a:endParaRPr sz="1600">
              <a:latin typeface="Roboto"/>
              <a:ea typeface="Roboto"/>
              <a:cs typeface="Roboto"/>
              <a:sym typeface="Roboto"/>
            </a:endParaRPr>
          </a:p>
        </p:txBody>
      </p:sp>
      <p:pic>
        <p:nvPicPr>
          <p:cNvPr id="172" name="Google Shape;172;p22"/>
          <p:cNvPicPr preferRelativeResize="0"/>
          <p:nvPr/>
        </p:nvPicPr>
        <p:blipFill>
          <a:blip r:embed="rId3">
            <a:alphaModFix/>
          </a:blip>
          <a:stretch>
            <a:fillRect/>
          </a:stretch>
        </p:blipFill>
        <p:spPr>
          <a:xfrm>
            <a:off x="311700" y="3992650"/>
            <a:ext cx="3409950" cy="771525"/>
          </a:xfrm>
          <a:prstGeom prst="rect">
            <a:avLst/>
          </a:prstGeom>
          <a:noFill/>
          <a:ln>
            <a:noFill/>
          </a:ln>
        </p:spPr>
      </p:pic>
      <p:sp>
        <p:nvSpPr>
          <p:cNvPr id="173" name="Google Shape;173;p22"/>
          <p:cNvSpPr txBox="1"/>
          <p:nvPr/>
        </p:nvSpPr>
        <p:spPr>
          <a:xfrm>
            <a:off x="311700" y="309172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AUD_PWM: used to play the sound</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AUD_SD: shutdown mode. Just give it to 1.</a:t>
            </a:r>
            <a:endParaRPr sz="16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3D Model</a:t>
            </a:r>
            <a:endParaRPr/>
          </a:p>
        </p:txBody>
      </p:sp>
      <p:pic>
        <p:nvPicPr>
          <p:cNvPr id="179" name="Google Shape;179;p23"/>
          <p:cNvPicPr preferRelativeResize="0"/>
          <p:nvPr/>
        </p:nvPicPr>
        <p:blipFill>
          <a:blip r:embed="rId3">
            <a:alphaModFix/>
          </a:blip>
          <a:stretch>
            <a:fillRect/>
          </a:stretch>
        </p:blipFill>
        <p:spPr>
          <a:xfrm>
            <a:off x="145425" y="1075278"/>
            <a:ext cx="1887526" cy="2146349"/>
          </a:xfrm>
          <a:prstGeom prst="rect">
            <a:avLst/>
          </a:prstGeom>
          <a:noFill/>
          <a:ln>
            <a:noFill/>
          </a:ln>
        </p:spPr>
      </p:pic>
      <p:pic>
        <p:nvPicPr>
          <p:cNvPr id="180" name="Google Shape;180;p23"/>
          <p:cNvPicPr preferRelativeResize="0"/>
          <p:nvPr/>
        </p:nvPicPr>
        <p:blipFill>
          <a:blip r:embed="rId4">
            <a:alphaModFix/>
          </a:blip>
          <a:stretch>
            <a:fillRect/>
          </a:stretch>
        </p:blipFill>
        <p:spPr>
          <a:xfrm>
            <a:off x="2228000" y="1075275"/>
            <a:ext cx="2148950" cy="2146350"/>
          </a:xfrm>
          <a:prstGeom prst="rect">
            <a:avLst/>
          </a:prstGeom>
          <a:noFill/>
          <a:ln>
            <a:noFill/>
          </a:ln>
        </p:spPr>
      </p:pic>
      <p:pic>
        <p:nvPicPr>
          <p:cNvPr id="181" name="Google Shape;181;p23"/>
          <p:cNvPicPr preferRelativeResize="0"/>
          <p:nvPr/>
        </p:nvPicPr>
        <p:blipFill>
          <a:blip r:embed="rId5">
            <a:alphaModFix/>
          </a:blip>
          <a:stretch>
            <a:fillRect/>
          </a:stretch>
        </p:blipFill>
        <p:spPr>
          <a:xfrm>
            <a:off x="4571988" y="1076906"/>
            <a:ext cx="2148951" cy="2143095"/>
          </a:xfrm>
          <a:prstGeom prst="rect">
            <a:avLst/>
          </a:prstGeom>
          <a:noFill/>
          <a:ln>
            <a:noFill/>
          </a:ln>
        </p:spPr>
      </p:pic>
      <p:pic>
        <p:nvPicPr>
          <p:cNvPr id="182" name="Google Shape;182;p23"/>
          <p:cNvPicPr preferRelativeResize="0"/>
          <p:nvPr/>
        </p:nvPicPr>
        <p:blipFill>
          <a:blip r:embed="rId6">
            <a:alphaModFix/>
          </a:blip>
          <a:stretch>
            <a:fillRect/>
          </a:stretch>
        </p:blipFill>
        <p:spPr>
          <a:xfrm>
            <a:off x="6877224" y="1075275"/>
            <a:ext cx="2066325" cy="2146351"/>
          </a:xfrm>
          <a:prstGeom prst="rect">
            <a:avLst/>
          </a:prstGeom>
          <a:noFill/>
          <a:ln>
            <a:noFill/>
          </a:ln>
        </p:spPr>
      </p:pic>
      <p:sp>
        <p:nvSpPr>
          <p:cNvPr id="183" name="Google Shape;183;p23"/>
          <p:cNvSpPr txBox="1"/>
          <p:nvPr/>
        </p:nvSpPr>
        <p:spPr>
          <a:xfrm>
            <a:off x="1967125" y="3393625"/>
            <a:ext cx="4910100" cy="5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Length: 230mm. Width: 230mm. Height: 110mm</a:t>
            </a:r>
            <a:endParaRPr sz="1600">
              <a:latin typeface="Roboto"/>
              <a:ea typeface="Roboto"/>
              <a:cs typeface="Roboto"/>
              <a:sym typeface="Roboto"/>
            </a:endParaRPr>
          </a:p>
        </p:txBody>
      </p:sp>
      <p:sp>
        <p:nvSpPr>
          <p:cNvPr id="184" name="Google Shape;184;p23"/>
          <p:cNvSpPr txBox="1"/>
          <p:nvPr/>
        </p:nvSpPr>
        <p:spPr>
          <a:xfrm>
            <a:off x="538350" y="3875450"/>
            <a:ext cx="80673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The size of our 3D model is too big to print by using the printers in EPL and Library.</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Also, it will cost about 42 hours to print our model. We also don’t have enough time.</a:t>
            </a:r>
            <a:endParaRPr sz="16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90" name="Google Shape;190;p24"/>
          <p:cNvSpPr txBox="1"/>
          <p:nvPr>
            <p:ph idx="1" type="body"/>
          </p:nvPr>
        </p:nvSpPr>
        <p:spPr>
          <a:xfrm>
            <a:off x="550200" y="1354300"/>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Use built-in camera from phone to recognize gestures.</a:t>
            </a:r>
            <a:endParaRPr/>
          </a:p>
          <a:p>
            <a:pPr indent="-342900" lvl="0" marL="457200" rtl="0" algn="l">
              <a:spcBef>
                <a:spcPts val="0"/>
              </a:spcBef>
              <a:spcAft>
                <a:spcPts val="0"/>
              </a:spcAft>
              <a:buSzPts val="1800"/>
              <a:buAutoNum type="arabicPeriod"/>
            </a:pPr>
            <a:r>
              <a:rPr lang="en"/>
              <a:t>Use 4-Wheel driven car model</a:t>
            </a:r>
            <a:endParaRPr/>
          </a:p>
          <a:p>
            <a:pPr indent="-342900" lvl="0" marL="457200" rtl="0" algn="l">
              <a:spcBef>
                <a:spcPts val="0"/>
              </a:spcBef>
              <a:spcAft>
                <a:spcPts val="0"/>
              </a:spcAft>
              <a:buSzPts val="1800"/>
              <a:buAutoNum type="arabicPeriod"/>
            </a:pPr>
            <a:r>
              <a:rPr lang="en"/>
              <a:t>Try to do the gestures recognition in FPGA.</a:t>
            </a:r>
            <a:endParaRPr/>
          </a:p>
          <a:p>
            <a:pPr indent="-342900" lvl="0" marL="457200" rtl="0" algn="l">
              <a:spcBef>
                <a:spcPts val="0"/>
              </a:spcBef>
              <a:spcAft>
                <a:spcPts val="0"/>
              </a:spcAft>
              <a:buSzPts val="1800"/>
              <a:buAutoNum type="arabicPeriod"/>
            </a:pPr>
            <a:r>
              <a:rPr lang="en"/>
              <a:t>Print our 3D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311700" y="2267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2267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600"/>
              <a:t>For this project, we have designed an android controlled car. This car has 2 motors which are controlled by two PmodHB3 connected to </a:t>
            </a:r>
            <a:r>
              <a:rPr lang="en" sz="1600"/>
              <a:t>Nexys</a:t>
            </a:r>
            <a:r>
              <a:rPr lang="en" sz="1600"/>
              <a:t> A7 board. </a:t>
            </a:r>
            <a:r>
              <a:rPr lang="en" sz="1600"/>
              <a:t>The c</a:t>
            </a:r>
            <a:r>
              <a:rPr lang="en" sz="1600"/>
              <a:t>ontrol signals</a:t>
            </a:r>
            <a:r>
              <a:rPr lang="en" sz="1600"/>
              <a:t> are given </a:t>
            </a:r>
            <a:r>
              <a:rPr lang="en" sz="1600"/>
              <a:t>from two sources: Android App or Gestures. These control signals will be </a:t>
            </a:r>
            <a:r>
              <a:rPr lang="en" sz="1600"/>
              <a:t>transferred</a:t>
            </a:r>
            <a:r>
              <a:rPr lang="en" sz="1600"/>
              <a:t> to Nexys A7 board by using Firebase and NodeMCU32. The communications between NodeMCU32 and Nexys A7 are achieved using UART. Also, we have two distance sensors connected to Nexys A7 board. The car can’t move forward or backward if there is an obstacle within a range of 15 cm. Four LEDs are also connected to the FPGA. So, our car will turn on different LEDs accordingly based on different motions, just like the real car.</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Block Design</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1" name="Google Shape;101;p15"/>
          <p:cNvPicPr preferRelativeResize="0"/>
          <p:nvPr/>
        </p:nvPicPr>
        <p:blipFill>
          <a:blip r:embed="rId3">
            <a:alphaModFix/>
          </a:blip>
          <a:stretch>
            <a:fillRect/>
          </a:stretch>
        </p:blipFill>
        <p:spPr>
          <a:xfrm>
            <a:off x="311688" y="1229873"/>
            <a:ext cx="7820025" cy="360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195550" y="161125"/>
            <a:ext cx="8417400" cy="5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Achievements before and after Progress Demo</a:t>
            </a:r>
            <a:endParaRPr sz="2800"/>
          </a:p>
        </p:txBody>
      </p:sp>
      <p:sp>
        <p:nvSpPr>
          <p:cNvPr id="107" name="Google Shape;107;p16"/>
          <p:cNvSpPr txBox="1"/>
          <p:nvPr>
            <p:ph idx="1" type="body"/>
          </p:nvPr>
        </p:nvSpPr>
        <p:spPr>
          <a:xfrm>
            <a:off x="195550" y="845175"/>
            <a:ext cx="3122700" cy="358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Before Progress Demo:</a:t>
            </a:r>
            <a:endParaRPr sz="1600"/>
          </a:p>
          <a:p>
            <a:pPr indent="-330200" lvl="0" marL="457200" rtl="0" algn="l">
              <a:spcBef>
                <a:spcPts val="1600"/>
              </a:spcBef>
              <a:spcAft>
                <a:spcPts val="0"/>
              </a:spcAft>
              <a:buSzPts val="1600"/>
              <a:buAutoNum type="arabicPeriod"/>
            </a:pPr>
            <a:r>
              <a:rPr lang="en" sz="1600"/>
              <a:t>Assembled the car model</a:t>
            </a:r>
            <a:endParaRPr sz="1600"/>
          </a:p>
          <a:p>
            <a:pPr indent="-330200" lvl="0" marL="457200" rtl="0" algn="l">
              <a:spcBef>
                <a:spcPts val="0"/>
              </a:spcBef>
              <a:spcAft>
                <a:spcPts val="0"/>
              </a:spcAft>
              <a:buSzPts val="1600"/>
              <a:buAutoNum type="arabicPeriod"/>
            </a:pPr>
            <a:r>
              <a:rPr lang="en" sz="1600"/>
              <a:t>Tested distance sensor code</a:t>
            </a:r>
            <a:endParaRPr sz="1600"/>
          </a:p>
          <a:p>
            <a:pPr indent="-330200" lvl="0" marL="457200" rtl="0" algn="l">
              <a:spcBef>
                <a:spcPts val="0"/>
              </a:spcBef>
              <a:spcAft>
                <a:spcPts val="0"/>
              </a:spcAft>
              <a:buSzPts val="1600"/>
              <a:buAutoNum type="arabicPeriod"/>
            </a:pPr>
            <a:r>
              <a:rPr lang="en" sz="1600"/>
              <a:t>Tested NodeMCU wifi module</a:t>
            </a:r>
            <a:endParaRPr sz="1600"/>
          </a:p>
          <a:p>
            <a:pPr indent="-330200" lvl="0" marL="457200" rtl="0" algn="l">
              <a:spcBef>
                <a:spcPts val="0"/>
              </a:spcBef>
              <a:spcAft>
                <a:spcPts val="0"/>
              </a:spcAft>
              <a:buSzPts val="1600"/>
              <a:buAutoNum type="arabicPeriod"/>
            </a:pPr>
            <a:r>
              <a:rPr lang="en" sz="1600"/>
              <a:t>Tested controlled of the two motors</a:t>
            </a:r>
            <a:endParaRPr sz="1600"/>
          </a:p>
          <a:p>
            <a:pPr indent="-330200" lvl="0" marL="457200" rtl="0" algn="l">
              <a:spcBef>
                <a:spcPts val="0"/>
              </a:spcBef>
              <a:spcAft>
                <a:spcPts val="0"/>
              </a:spcAft>
              <a:buSzPts val="1600"/>
              <a:buAutoNum type="arabicPeriod"/>
            </a:pPr>
            <a:r>
              <a:rPr lang="en" sz="1600"/>
              <a:t>Tested UART communication.</a:t>
            </a:r>
            <a:endParaRPr sz="1600"/>
          </a:p>
        </p:txBody>
      </p:sp>
      <p:sp>
        <p:nvSpPr>
          <p:cNvPr id="108" name="Google Shape;108;p16"/>
          <p:cNvSpPr txBox="1"/>
          <p:nvPr/>
        </p:nvSpPr>
        <p:spPr>
          <a:xfrm>
            <a:off x="3519250" y="845175"/>
            <a:ext cx="5093700" cy="3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After Progress Demo:</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Software control code for the car</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Integrate NodeMCU wifi module with Nexys A7 board and firebase</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Integrate distance sensor with Nexys A7 board</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Play alert if there is an obstacle in the range of 15 cm(front and back).</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Draw a 3D model for our car.</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Turn on different LEDs based on different motions.</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Use Android app to control our car.</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eriod"/>
            </a:pPr>
            <a:r>
              <a:rPr lang="en" sz="1600">
                <a:latin typeface="Roboto"/>
                <a:ea typeface="Roboto"/>
                <a:cs typeface="Roboto"/>
                <a:sym typeface="Roboto"/>
              </a:rPr>
              <a:t>Use Gestures to control our car.</a:t>
            </a:r>
            <a:endParaRPr sz="16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3836400" cy="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Controller.</a:t>
            </a:r>
            <a:endParaRPr/>
          </a:p>
        </p:txBody>
      </p:sp>
      <p:sp>
        <p:nvSpPr>
          <p:cNvPr id="114" name="Google Shape;114;p17"/>
          <p:cNvSpPr txBox="1"/>
          <p:nvPr/>
        </p:nvSpPr>
        <p:spPr>
          <a:xfrm>
            <a:off x="435550" y="1140700"/>
            <a:ext cx="3836400" cy="3432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Software controls movement of the car</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Listen control signals from firebase, distance from distance sensor</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Send control signal for movement to car</a:t>
            </a:r>
            <a:endParaRPr sz="1600">
              <a:latin typeface="Roboto"/>
              <a:ea typeface="Roboto"/>
              <a:cs typeface="Roboto"/>
              <a:sym typeface="Roboto"/>
            </a:endParaRPr>
          </a:p>
          <a:p>
            <a:pPr indent="0" lvl="0" marL="457200" rtl="0" algn="l">
              <a:spcBef>
                <a:spcPts val="0"/>
              </a:spcBef>
              <a:spcAft>
                <a:spcPts val="0"/>
              </a:spcAft>
              <a:buNone/>
            </a:pPr>
            <a:r>
              <a:t/>
            </a:r>
            <a:endParaRPr sz="1600">
              <a:latin typeface="Roboto"/>
              <a:ea typeface="Roboto"/>
              <a:cs typeface="Roboto"/>
              <a:sym typeface="Roboto"/>
            </a:endParaRPr>
          </a:p>
        </p:txBody>
      </p:sp>
      <p:pic>
        <p:nvPicPr>
          <p:cNvPr id="115" name="Google Shape;115;p17"/>
          <p:cNvPicPr preferRelativeResize="0"/>
          <p:nvPr/>
        </p:nvPicPr>
        <p:blipFill>
          <a:blip r:embed="rId3">
            <a:alphaModFix/>
          </a:blip>
          <a:stretch>
            <a:fillRect/>
          </a:stretch>
        </p:blipFill>
        <p:spPr>
          <a:xfrm>
            <a:off x="4874400" y="219100"/>
            <a:ext cx="3475125" cy="492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NodeMCU with Nexys A7 and firebase</a:t>
            </a:r>
            <a:endParaRPr/>
          </a:p>
        </p:txBody>
      </p:sp>
      <p:pic>
        <p:nvPicPr>
          <p:cNvPr id="121" name="Google Shape;121;p18"/>
          <p:cNvPicPr preferRelativeResize="0"/>
          <p:nvPr/>
        </p:nvPicPr>
        <p:blipFill>
          <a:blip r:embed="rId3">
            <a:alphaModFix/>
          </a:blip>
          <a:stretch>
            <a:fillRect/>
          </a:stretch>
        </p:blipFill>
        <p:spPr>
          <a:xfrm>
            <a:off x="5825675" y="1046450"/>
            <a:ext cx="3318325" cy="3050606"/>
          </a:xfrm>
          <a:prstGeom prst="rect">
            <a:avLst/>
          </a:prstGeom>
          <a:noFill/>
          <a:ln>
            <a:noFill/>
          </a:ln>
        </p:spPr>
      </p:pic>
      <p:sp>
        <p:nvSpPr>
          <p:cNvPr id="122" name="Google Shape;122;p18"/>
          <p:cNvSpPr txBox="1"/>
          <p:nvPr/>
        </p:nvSpPr>
        <p:spPr>
          <a:xfrm>
            <a:off x="530950" y="1476675"/>
            <a:ext cx="4124100" cy="2975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NODEMCU ESP32 WIfi module sets up wifi</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Programmed with Arduino IDE</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Listens to update from firebase and Uart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Sends the Firebase update to Nexsys A7 using Uart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Receives signal from Nexsys A7 indicating that car is stopped</a:t>
            </a: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225675"/>
            <a:ext cx="3098100" cy="5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Gesture Control</a:t>
            </a:r>
            <a:endParaRPr/>
          </a:p>
        </p:txBody>
      </p:sp>
      <p:sp>
        <p:nvSpPr>
          <p:cNvPr id="128" name="Google Shape;128;p19"/>
          <p:cNvSpPr txBox="1"/>
          <p:nvPr/>
        </p:nvSpPr>
        <p:spPr>
          <a:xfrm>
            <a:off x="458475" y="912300"/>
            <a:ext cx="2636100" cy="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Steps Achieving Gesture Recognition</a:t>
            </a:r>
            <a:endParaRPr b="1">
              <a:latin typeface="Roboto"/>
              <a:ea typeface="Roboto"/>
              <a:cs typeface="Roboto"/>
              <a:sym typeface="Roboto"/>
            </a:endParaRPr>
          </a:p>
        </p:txBody>
      </p:sp>
      <p:sp>
        <p:nvSpPr>
          <p:cNvPr id="129" name="Google Shape;129;p19"/>
          <p:cNvSpPr txBox="1"/>
          <p:nvPr/>
        </p:nvSpPr>
        <p:spPr>
          <a:xfrm>
            <a:off x="165450" y="1598925"/>
            <a:ext cx="3723600" cy="3238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oboto"/>
              <a:buChar char="●"/>
            </a:pPr>
            <a:r>
              <a:rPr b="1" lang="en" sz="1600">
                <a:latin typeface="Roboto"/>
                <a:ea typeface="Roboto"/>
                <a:cs typeface="Roboto"/>
                <a:sym typeface="Roboto"/>
              </a:rPr>
              <a:t>Image Generation</a:t>
            </a:r>
            <a:endParaRPr b="1"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Training: 1000 Images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Validation: 100 Images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b="1" lang="en" sz="1600">
                <a:latin typeface="Roboto"/>
                <a:ea typeface="Roboto"/>
                <a:cs typeface="Roboto"/>
                <a:sym typeface="Roboto"/>
              </a:rPr>
              <a:t>Image Resizing</a:t>
            </a:r>
            <a:endParaRPr b="1"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Resize the image to smaller size for better results.</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b="1" lang="en" sz="1600">
                <a:latin typeface="Roboto"/>
                <a:ea typeface="Roboto"/>
                <a:cs typeface="Roboto"/>
                <a:sym typeface="Roboto"/>
              </a:rPr>
              <a:t>Labeling the image</a:t>
            </a:r>
            <a:endParaRPr b="1"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Labeling what each gestures means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1: Fist, 2: Palm, 3: Swing, 4: Peace</a:t>
            </a:r>
            <a:endParaRPr sz="1600">
              <a:latin typeface="Roboto"/>
              <a:ea typeface="Roboto"/>
              <a:cs typeface="Roboto"/>
              <a:sym typeface="Roboto"/>
            </a:endParaRPr>
          </a:p>
          <a:p>
            <a:pPr indent="0" lvl="0" marL="0" rtl="0" algn="ctr">
              <a:spcBef>
                <a:spcPts val="0"/>
              </a:spcBef>
              <a:spcAft>
                <a:spcPts val="0"/>
              </a:spcAft>
              <a:buNone/>
            </a:pPr>
            <a:r>
              <a:rPr lang="en" sz="1600">
                <a:latin typeface="Roboto"/>
                <a:ea typeface="Roboto"/>
                <a:cs typeface="Roboto"/>
                <a:sym typeface="Roboto"/>
              </a:rPr>
              <a:t>→ </a:t>
            </a:r>
            <a:endParaRPr sz="1600">
              <a:latin typeface="Roboto"/>
              <a:ea typeface="Roboto"/>
              <a:cs typeface="Roboto"/>
              <a:sym typeface="Roboto"/>
            </a:endParaRPr>
          </a:p>
        </p:txBody>
      </p:sp>
      <p:pic>
        <p:nvPicPr>
          <p:cNvPr id="130" name="Google Shape;130;p19"/>
          <p:cNvPicPr preferRelativeResize="0"/>
          <p:nvPr/>
        </p:nvPicPr>
        <p:blipFill>
          <a:blip r:embed="rId3">
            <a:alphaModFix/>
          </a:blip>
          <a:stretch>
            <a:fillRect/>
          </a:stretch>
        </p:blipFill>
        <p:spPr>
          <a:xfrm>
            <a:off x="4371300" y="912300"/>
            <a:ext cx="952500" cy="847725"/>
          </a:xfrm>
          <a:prstGeom prst="rect">
            <a:avLst/>
          </a:prstGeom>
          <a:noFill/>
          <a:ln>
            <a:noFill/>
          </a:ln>
        </p:spPr>
      </p:pic>
      <p:pic>
        <p:nvPicPr>
          <p:cNvPr id="131" name="Google Shape;131;p19"/>
          <p:cNvPicPr preferRelativeResize="0"/>
          <p:nvPr/>
        </p:nvPicPr>
        <p:blipFill>
          <a:blip r:embed="rId4">
            <a:alphaModFix/>
          </a:blip>
          <a:stretch>
            <a:fillRect/>
          </a:stretch>
        </p:blipFill>
        <p:spPr>
          <a:xfrm>
            <a:off x="5590800" y="912300"/>
            <a:ext cx="952500" cy="847725"/>
          </a:xfrm>
          <a:prstGeom prst="rect">
            <a:avLst/>
          </a:prstGeom>
          <a:noFill/>
          <a:ln>
            <a:noFill/>
          </a:ln>
        </p:spPr>
      </p:pic>
      <p:pic>
        <p:nvPicPr>
          <p:cNvPr id="132" name="Google Shape;132;p19"/>
          <p:cNvPicPr preferRelativeResize="0"/>
          <p:nvPr/>
        </p:nvPicPr>
        <p:blipFill>
          <a:blip r:embed="rId5">
            <a:alphaModFix/>
          </a:blip>
          <a:stretch>
            <a:fillRect/>
          </a:stretch>
        </p:blipFill>
        <p:spPr>
          <a:xfrm>
            <a:off x="6735300" y="912300"/>
            <a:ext cx="952500" cy="847725"/>
          </a:xfrm>
          <a:prstGeom prst="rect">
            <a:avLst/>
          </a:prstGeom>
          <a:noFill/>
          <a:ln>
            <a:noFill/>
          </a:ln>
        </p:spPr>
      </p:pic>
      <p:pic>
        <p:nvPicPr>
          <p:cNvPr id="133" name="Google Shape;133;p19"/>
          <p:cNvPicPr preferRelativeResize="0"/>
          <p:nvPr/>
        </p:nvPicPr>
        <p:blipFill>
          <a:blip r:embed="rId6">
            <a:alphaModFix/>
          </a:blip>
          <a:stretch>
            <a:fillRect/>
          </a:stretch>
        </p:blipFill>
        <p:spPr>
          <a:xfrm>
            <a:off x="7879800" y="912300"/>
            <a:ext cx="952500" cy="847725"/>
          </a:xfrm>
          <a:prstGeom prst="rect">
            <a:avLst/>
          </a:prstGeom>
          <a:noFill/>
          <a:ln>
            <a:noFill/>
          </a:ln>
        </p:spPr>
      </p:pic>
      <p:sp>
        <p:nvSpPr>
          <p:cNvPr id="134" name="Google Shape;134;p19"/>
          <p:cNvSpPr txBox="1"/>
          <p:nvPr/>
        </p:nvSpPr>
        <p:spPr>
          <a:xfrm>
            <a:off x="4433800" y="1862550"/>
            <a:ext cx="8022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FWD</a:t>
            </a:r>
            <a:endParaRPr>
              <a:latin typeface="Roboto"/>
              <a:ea typeface="Roboto"/>
              <a:cs typeface="Roboto"/>
              <a:sym typeface="Roboto"/>
            </a:endParaRPr>
          </a:p>
        </p:txBody>
      </p:sp>
      <p:sp>
        <p:nvSpPr>
          <p:cNvPr id="135" name="Google Shape;135;p19"/>
          <p:cNvSpPr txBox="1"/>
          <p:nvPr/>
        </p:nvSpPr>
        <p:spPr>
          <a:xfrm>
            <a:off x="5590800" y="1862550"/>
            <a:ext cx="952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Reverse</a:t>
            </a:r>
            <a:endParaRPr>
              <a:latin typeface="Roboto"/>
              <a:ea typeface="Roboto"/>
              <a:cs typeface="Roboto"/>
              <a:sym typeface="Roboto"/>
            </a:endParaRPr>
          </a:p>
        </p:txBody>
      </p:sp>
      <p:sp>
        <p:nvSpPr>
          <p:cNvPr id="136" name="Google Shape;136;p19"/>
          <p:cNvSpPr txBox="1"/>
          <p:nvPr/>
        </p:nvSpPr>
        <p:spPr>
          <a:xfrm>
            <a:off x="6810450" y="1862550"/>
            <a:ext cx="8022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LEFT</a:t>
            </a:r>
            <a:endParaRPr>
              <a:latin typeface="Roboto"/>
              <a:ea typeface="Roboto"/>
              <a:cs typeface="Roboto"/>
              <a:sym typeface="Roboto"/>
            </a:endParaRPr>
          </a:p>
        </p:txBody>
      </p:sp>
      <p:sp>
        <p:nvSpPr>
          <p:cNvPr id="137" name="Google Shape;137;p19"/>
          <p:cNvSpPr txBox="1"/>
          <p:nvPr/>
        </p:nvSpPr>
        <p:spPr>
          <a:xfrm>
            <a:off x="8030100" y="1862550"/>
            <a:ext cx="8022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Right</a:t>
            </a:r>
            <a:endParaRPr>
              <a:latin typeface="Roboto"/>
              <a:ea typeface="Roboto"/>
              <a:cs typeface="Roboto"/>
              <a:sym typeface="Roboto"/>
            </a:endParaRPr>
          </a:p>
        </p:txBody>
      </p:sp>
      <p:sp>
        <p:nvSpPr>
          <p:cNvPr id="138" name="Google Shape;138;p19"/>
          <p:cNvSpPr txBox="1"/>
          <p:nvPr/>
        </p:nvSpPr>
        <p:spPr>
          <a:xfrm>
            <a:off x="4371300" y="516075"/>
            <a:ext cx="8022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Fist</a:t>
            </a:r>
            <a:endParaRPr>
              <a:latin typeface="Roboto"/>
              <a:ea typeface="Roboto"/>
              <a:cs typeface="Roboto"/>
              <a:sym typeface="Roboto"/>
            </a:endParaRPr>
          </a:p>
        </p:txBody>
      </p:sp>
      <p:sp>
        <p:nvSpPr>
          <p:cNvPr id="139" name="Google Shape;139;p19"/>
          <p:cNvSpPr txBox="1"/>
          <p:nvPr/>
        </p:nvSpPr>
        <p:spPr>
          <a:xfrm>
            <a:off x="5590800" y="516075"/>
            <a:ext cx="8022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Palm</a:t>
            </a:r>
            <a:endParaRPr>
              <a:latin typeface="Roboto"/>
              <a:ea typeface="Roboto"/>
              <a:cs typeface="Roboto"/>
              <a:sym typeface="Roboto"/>
            </a:endParaRPr>
          </a:p>
        </p:txBody>
      </p:sp>
      <p:sp>
        <p:nvSpPr>
          <p:cNvPr id="140" name="Google Shape;140;p19"/>
          <p:cNvSpPr txBox="1"/>
          <p:nvPr/>
        </p:nvSpPr>
        <p:spPr>
          <a:xfrm>
            <a:off x="6638950" y="516075"/>
            <a:ext cx="8022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Swing</a:t>
            </a:r>
            <a:endParaRPr>
              <a:latin typeface="Roboto"/>
              <a:ea typeface="Roboto"/>
              <a:cs typeface="Roboto"/>
              <a:sym typeface="Roboto"/>
            </a:endParaRPr>
          </a:p>
        </p:txBody>
      </p:sp>
      <p:sp>
        <p:nvSpPr>
          <p:cNvPr id="141" name="Google Shape;141;p19"/>
          <p:cNvSpPr txBox="1"/>
          <p:nvPr/>
        </p:nvSpPr>
        <p:spPr>
          <a:xfrm>
            <a:off x="7879800" y="516075"/>
            <a:ext cx="8022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Peace</a:t>
            </a:r>
            <a:endParaRPr>
              <a:latin typeface="Roboto"/>
              <a:ea typeface="Roboto"/>
              <a:cs typeface="Roboto"/>
              <a:sym typeface="Roboto"/>
            </a:endParaRPr>
          </a:p>
        </p:txBody>
      </p:sp>
      <p:sp>
        <p:nvSpPr>
          <p:cNvPr id="142" name="Google Shape;142;p19"/>
          <p:cNvSpPr txBox="1"/>
          <p:nvPr/>
        </p:nvSpPr>
        <p:spPr>
          <a:xfrm>
            <a:off x="3907200" y="2258775"/>
            <a:ext cx="2636100" cy="2376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 Neural Network(TensorFlow)</a:t>
            </a:r>
            <a:endParaRPr b="1">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CNN: Convolutional Neural Network</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7 Layers, 1 Fully Connected Layer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endParaRPr b="1">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Tested with 100 images for each </a:t>
            </a:r>
            <a:endParaRPr>
              <a:latin typeface="Roboto"/>
              <a:ea typeface="Roboto"/>
              <a:cs typeface="Roboto"/>
              <a:sym typeface="Roboto"/>
            </a:endParaRPr>
          </a:p>
        </p:txBody>
      </p:sp>
      <p:sp>
        <p:nvSpPr>
          <p:cNvPr id="143" name="Google Shape;143;p19"/>
          <p:cNvSpPr txBox="1"/>
          <p:nvPr/>
        </p:nvSpPr>
        <p:spPr>
          <a:xfrm>
            <a:off x="6962700" y="2283000"/>
            <a:ext cx="1719300" cy="7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Accuracy:</a:t>
            </a:r>
            <a:r>
              <a:rPr lang="en">
                <a:latin typeface="Roboto"/>
                <a:ea typeface="Roboto"/>
                <a:cs typeface="Roboto"/>
                <a:sym typeface="Roboto"/>
              </a:rPr>
              <a:t> </a:t>
            </a:r>
            <a:r>
              <a:rPr b="1" lang="en">
                <a:latin typeface="Roboto"/>
                <a:ea typeface="Roboto"/>
                <a:cs typeface="Roboto"/>
                <a:sym typeface="Roboto"/>
              </a:rPr>
              <a:t>95 Percent</a:t>
            </a:r>
            <a:endParaRPr b="1">
              <a:latin typeface="Roboto"/>
              <a:ea typeface="Roboto"/>
              <a:cs typeface="Roboto"/>
              <a:sym typeface="Roboto"/>
            </a:endParaRPr>
          </a:p>
        </p:txBody>
      </p:sp>
      <p:sp>
        <p:nvSpPr>
          <p:cNvPr id="144" name="Google Shape;144;p19"/>
          <p:cNvSpPr txBox="1"/>
          <p:nvPr/>
        </p:nvSpPr>
        <p:spPr>
          <a:xfrm>
            <a:off x="6561300" y="3169050"/>
            <a:ext cx="2522100" cy="5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Training and Prediction in Python</a:t>
            </a:r>
            <a:endParaRPr b="1">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410000"/>
            <a:ext cx="42603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Control</a:t>
            </a:r>
            <a:endParaRPr/>
          </a:p>
        </p:txBody>
      </p:sp>
      <p:sp>
        <p:nvSpPr>
          <p:cNvPr id="150" name="Google Shape;150;p20"/>
          <p:cNvSpPr txBox="1"/>
          <p:nvPr>
            <p:ph idx="1" type="body"/>
          </p:nvPr>
        </p:nvSpPr>
        <p:spPr>
          <a:xfrm>
            <a:off x="311700" y="1229875"/>
            <a:ext cx="4745700" cy="312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4 Activities</a:t>
            </a:r>
            <a:endParaRPr/>
          </a:p>
          <a:p>
            <a:pPr indent="-342900" lvl="0" marL="457200" rtl="0" algn="l">
              <a:spcBef>
                <a:spcPts val="0"/>
              </a:spcBef>
              <a:spcAft>
                <a:spcPts val="0"/>
              </a:spcAft>
              <a:buSzPts val="1800"/>
              <a:buChar char="●"/>
            </a:pPr>
            <a:r>
              <a:rPr lang="en"/>
              <a:t>Splash Screen(App starts with animating car)</a:t>
            </a:r>
            <a:endParaRPr/>
          </a:p>
          <a:p>
            <a:pPr indent="-342900" lvl="0" marL="457200" rtl="0" algn="l">
              <a:spcBef>
                <a:spcPts val="0"/>
              </a:spcBef>
              <a:spcAft>
                <a:spcPts val="0"/>
              </a:spcAft>
              <a:buSzPts val="1800"/>
              <a:buChar char="●"/>
            </a:pPr>
            <a:r>
              <a:rPr lang="en"/>
              <a:t>Option Activity</a:t>
            </a:r>
            <a:r>
              <a:rPr lang="en"/>
              <a:t>(Option for Gesture or Phone control)</a:t>
            </a:r>
            <a:endParaRPr/>
          </a:p>
          <a:p>
            <a:pPr indent="-342900" lvl="0" marL="457200" rtl="0" algn="l">
              <a:spcBef>
                <a:spcPts val="0"/>
              </a:spcBef>
              <a:spcAft>
                <a:spcPts val="0"/>
              </a:spcAft>
              <a:buSzPts val="1800"/>
              <a:buChar char="●"/>
            </a:pPr>
            <a:r>
              <a:rPr lang="en"/>
              <a:t>Phone Activity</a:t>
            </a:r>
            <a:r>
              <a:rPr lang="en"/>
              <a:t>(Handles the UP, DOWN, LEFT, Right) Arrow presses</a:t>
            </a:r>
            <a:endParaRPr/>
          </a:p>
          <a:p>
            <a:pPr indent="-342900" lvl="0" marL="457200" rtl="0" algn="l">
              <a:spcBef>
                <a:spcPts val="0"/>
              </a:spcBef>
              <a:spcAft>
                <a:spcPts val="0"/>
              </a:spcAft>
              <a:buSzPts val="1800"/>
              <a:buChar char="●"/>
            </a:pPr>
            <a:r>
              <a:rPr lang="en"/>
              <a:t>Gesture Activity(Handles all the Gesture activity)</a:t>
            </a:r>
            <a:endParaRPr/>
          </a:p>
        </p:txBody>
      </p:sp>
      <p:sp>
        <p:nvSpPr>
          <p:cNvPr id="151" name="Google Shape;151;p20"/>
          <p:cNvSpPr txBox="1"/>
          <p:nvPr/>
        </p:nvSpPr>
        <p:spPr>
          <a:xfrm>
            <a:off x="5873550" y="1493250"/>
            <a:ext cx="2853900" cy="12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Gesture Activity:</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Listens to the update from firebase and updates the textview with current gesture</a:t>
            </a:r>
            <a:endParaRPr sz="1600">
              <a:latin typeface="Roboto"/>
              <a:ea typeface="Roboto"/>
              <a:cs typeface="Roboto"/>
              <a:sym typeface="Roboto"/>
            </a:endParaRPr>
          </a:p>
        </p:txBody>
      </p:sp>
      <p:sp>
        <p:nvSpPr>
          <p:cNvPr id="152" name="Google Shape;152;p20"/>
          <p:cNvSpPr txBox="1"/>
          <p:nvPr/>
        </p:nvSpPr>
        <p:spPr>
          <a:xfrm>
            <a:off x="5873550" y="2787300"/>
            <a:ext cx="3168900" cy="11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Phone Activity: </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Listens to the Arrow press and updates the firebase with control signal.</a:t>
            </a:r>
            <a:endParaRPr sz="1600">
              <a:latin typeface="Roboto"/>
              <a:ea typeface="Roboto"/>
              <a:cs typeface="Roboto"/>
              <a:sym typeface="Roboto"/>
            </a:endParaRPr>
          </a:p>
        </p:txBody>
      </p:sp>
      <p:sp>
        <p:nvSpPr>
          <p:cNvPr id="153" name="Google Shape;153;p20"/>
          <p:cNvSpPr txBox="1"/>
          <p:nvPr/>
        </p:nvSpPr>
        <p:spPr>
          <a:xfrm>
            <a:off x="5724225" y="0"/>
            <a:ext cx="2853900" cy="14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oboto"/>
                <a:ea typeface="Roboto"/>
                <a:cs typeface="Roboto"/>
                <a:sym typeface="Roboto"/>
              </a:rPr>
              <a:t>Option Activity:</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Provides two modes for the game:</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arenR"/>
            </a:pPr>
            <a:r>
              <a:rPr lang="en" sz="1600">
                <a:latin typeface="Roboto"/>
                <a:ea typeface="Roboto"/>
                <a:cs typeface="Roboto"/>
                <a:sym typeface="Roboto"/>
              </a:rPr>
              <a:t>Control with Phone</a:t>
            </a:r>
            <a:endParaRPr sz="1600">
              <a:latin typeface="Roboto"/>
              <a:ea typeface="Roboto"/>
              <a:cs typeface="Roboto"/>
              <a:sym typeface="Roboto"/>
            </a:endParaRPr>
          </a:p>
          <a:p>
            <a:pPr indent="-330200" lvl="0" marL="457200" rtl="0" algn="l">
              <a:spcBef>
                <a:spcPts val="0"/>
              </a:spcBef>
              <a:spcAft>
                <a:spcPts val="0"/>
              </a:spcAft>
              <a:buSzPts val="1600"/>
              <a:buFont typeface="Roboto"/>
              <a:buAutoNum type="arabicParenR"/>
            </a:pPr>
            <a:r>
              <a:rPr lang="en" sz="1600">
                <a:latin typeface="Roboto"/>
                <a:ea typeface="Roboto"/>
                <a:cs typeface="Roboto"/>
                <a:sym typeface="Roboto"/>
              </a:rPr>
              <a:t>Control with Gesture</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557025" y="177700"/>
            <a:ext cx="51666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and Firebase</a:t>
            </a:r>
            <a:endParaRPr/>
          </a:p>
        </p:txBody>
      </p:sp>
      <p:pic>
        <p:nvPicPr>
          <p:cNvPr id="159" name="Google Shape;159;p21"/>
          <p:cNvPicPr preferRelativeResize="0"/>
          <p:nvPr/>
        </p:nvPicPr>
        <p:blipFill>
          <a:blip r:embed="rId3">
            <a:alphaModFix/>
          </a:blip>
          <a:stretch>
            <a:fillRect/>
          </a:stretch>
        </p:blipFill>
        <p:spPr>
          <a:xfrm>
            <a:off x="8010100" y="1161950"/>
            <a:ext cx="995549" cy="995549"/>
          </a:xfrm>
          <a:prstGeom prst="rect">
            <a:avLst/>
          </a:prstGeom>
          <a:noFill/>
          <a:ln>
            <a:noFill/>
          </a:ln>
        </p:spPr>
      </p:pic>
      <p:pic>
        <p:nvPicPr>
          <p:cNvPr id="160" name="Google Shape;160;p21"/>
          <p:cNvPicPr preferRelativeResize="0"/>
          <p:nvPr/>
        </p:nvPicPr>
        <p:blipFill>
          <a:blip r:embed="rId4">
            <a:alphaModFix/>
          </a:blip>
          <a:stretch>
            <a:fillRect/>
          </a:stretch>
        </p:blipFill>
        <p:spPr>
          <a:xfrm>
            <a:off x="5790150" y="1229875"/>
            <a:ext cx="859700" cy="859700"/>
          </a:xfrm>
          <a:prstGeom prst="rect">
            <a:avLst/>
          </a:prstGeom>
          <a:noFill/>
          <a:ln>
            <a:noFill/>
          </a:ln>
        </p:spPr>
      </p:pic>
      <p:pic>
        <p:nvPicPr>
          <p:cNvPr id="161" name="Google Shape;161;p21"/>
          <p:cNvPicPr preferRelativeResize="0"/>
          <p:nvPr/>
        </p:nvPicPr>
        <p:blipFill>
          <a:blip r:embed="rId5">
            <a:alphaModFix/>
          </a:blip>
          <a:stretch>
            <a:fillRect/>
          </a:stretch>
        </p:blipFill>
        <p:spPr>
          <a:xfrm>
            <a:off x="6839050" y="0"/>
            <a:ext cx="1098200" cy="1098200"/>
          </a:xfrm>
          <a:prstGeom prst="rect">
            <a:avLst/>
          </a:prstGeom>
          <a:noFill/>
          <a:ln>
            <a:noFill/>
          </a:ln>
        </p:spPr>
      </p:pic>
      <p:pic>
        <p:nvPicPr>
          <p:cNvPr id="162" name="Google Shape;162;p21"/>
          <p:cNvPicPr preferRelativeResize="0"/>
          <p:nvPr/>
        </p:nvPicPr>
        <p:blipFill>
          <a:blip r:embed="rId6">
            <a:alphaModFix/>
          </a:blip>
          <a:stretch>
            <a:fillRect/>
          </a:stretch>
        </p:blipFill>
        <p:spPr>
          <a:xfrm>
            <a:off x="6788213" y="2089575"/>
            <a:ext cx="1221875" cy="1221875"/>
          </a:xfrm>
          <a:prstGeom prst="rect">
            <a:avLst/>
          </a:prstGeom>
          <a:noFill/>
          <a:ln>
            <a:noFill/>
          </a:ln>
        </p:spPr>
      </p:pic>
      <p:sp>
        <p:nvSpPr>
          <p:cNvPr id="163" name="Google Shape;163;p21"/>
          <p:cNvSpPr txBox="1"/>
          <p:nvPr/>
        </p:nvSpPr>
        <p:spPr>
          <a:xfrm>
            <a:off x="331825" y="1036950"/>
            <a:ext cx="3714600" cy="3426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oboto"/>
              <a:buChar char="●"/>
            </a:pPr>
            <a:r>
              <a:rPr lang="en" sz="2000">
                <a:latin typeface="Roboto"/>
                <a:ea typeface="Roboto"/>
                <a:cs typeface="Roboto"/>
                <a:sym typeface="Roboto"/>
              </a:rPr>
              <a:t>Each of these Arrow press, updates the control signal on firebase</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When Gestures is available, it is updated in firebase</a:t>
            </a:r>
            <a:endParaRPr sz="2000">
              <a:latin typeface="Roboto"/>
              <a:ea typeface="Roboto"/>
              <a:cs typeface="Roboto"/>
              <a:sym typeface="Roboto"/>
            </a:endParaRPr>
          </a:p>
          <a:p>
            <a:pPr indent="-355600" lvl="0" marL="457200" rtl="0" algn="l">
              <a:spcBef>
                <a:spcPts val="0"/>
              </a:spcBef>
              <a:spcAft>
                <a:spcPts val="0"/>
              </a:spcAft>
              <a:buSzPts val="2000"/>
              <a:buFont typeface="Roboto"/>
              <a:buChar char="●"/>
            </a:pPr>
            <a:r>
              <a:rPr lang="en" sz="2000">
                <a:latin typeface="Roboto"/>
                <a:ea typeface="Roboto"/>
                <a:cs typeface="Roboto"/>
                <a:sym typeface="Roboto"/>
              </a:rPr>
              <a:t>All the gestures and arrows are encoded to 1(FWD), 2(Reverse), 3(LEFT), 4(Right)</a:t>
            </a:r>
            <a:endParaRPr sz="2000">
              <a:latin typeface="Roboto"/>
              <a:ea typeface="Roboto"/>
              <a:cs typeface="Roboto"/>
              <a:sym typeface="Roboto"/>
            </a:endParaRPr>
          </a:p>
        </p:txBody>
      </p:sp>
      <p:pic>
        <p:nvPicPr>
          <p:cNvPr id="164" name="Google Shape;164;p21"/>
          <p:cNvPicPr preferRelativeResize="0"/>
          <p:nvPr/>
        </p:nvPicPr>
        <p:blipFill>
          <a:blip r:embed="rId7">
            <a:alphaModFix/>
          </a:blip>
          <a:stretch>
            <a:fillRect/>
          </a:stretch>
        </p:blipFill>
        <p:spPr>
          <a:xfrm>
            <a:off x="4184875" y="2822675"/>
            <a:ext cx="2464975" cy="18634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