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43" r:id="rId3"/>
    <p:sldId id="549" r:id="rId4"/>
    <p:sldId id="558" r:id="rId5"/>
    <p:sldId id="580" r:id="rId6"/>
    <p:sldId id="579" r:id="rId7"/>
    <p:sldId id="576" r:id="rId8"/>
    <p:sldId id="577" r:id="rId9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F2F56"/>
    <a:srgbClr val="BA8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7" autoAdjust="0"/>
    <p:restoredTop sz="91470" autoAdjust="0"/>
  </p:normalViewPr>
  <p:slideViewPr>
    <p:cSldViewPr snapToGrid="0" showGuides="1">
      <p:cViewPr varScale="1">
        <p:scale>
          <a:sx n="147" d="100"/>
          <a:sy n="147" d="100"/>
        </p:scale>
        <p:origin x="792" y="126"/>
      </p:cViewPr>
      <p:guideLst>
        <p:guide orient="horz" pos="2160"/>
        <p:guide pos="36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CA4EF-EB44-41F9-9601-18A0AB1414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B3030-8280-4024-AE17-52BAD81E4B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2D897-CD94-4189-B2D6-CF5A5AF22D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14EE2-B794-47CF-8502-39B7F9ABBF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199258" y="2370989"/>
            <a:ext cx="5793485" cy="2116022"/>
            <a:chOff x="1769918" y="2385536"/>
            <a:chExt cx="8652164" cy="2086928"/>
          </a:xfrm>
        </p:grpSpPr>
        <p:sp>
          <p:nvSpPr>
            <p:cNvPr id="8" name="矩形 7"/>
            <p:cNvSpPr/>
            <p:nvPr/>
          </p:nvSpPr>
          <p:spPr>
            <a:xfrm>
              <a:off x="2488770" y="2385536"/>
              <a:ext cx="7214461" cy="2086928"/>
            </a:xfrm>
            <a:prstGeom prst="rect">
              <a:avLst/>
            </a:prstGeom>
            <a:noFill/>
            <a:ln w="38100">
              <a:solidFill>
                <a:srgbClr val="0F2F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9" name="矩形 8"/>
            <p:cNvSpPr/>
            <p:nvPr/>
          </p:nvSpPr>
          <p:spPr>
            <a:xfrm>
              <a:off x="1769918" y="2812473"/>
              <a:ext cx="8652164" cy="1233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2793" y="2904666"/>
            <a:ext cx="7005614" cy="979463"/>
          </a:xfrm>
        </p:spPr>
        <p:txBody>
          <a:bodyPr anchor="ctr">
            <a:noAutofit/>
          </a:bodyPr>
          <a:lstStyle>
            <a:lvl1pPr algn="ctr"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58588"/>
            <a:ext cx="9144000" cy="1409937"/>
          </a:xfrm>
        </p:spPr>
        <p:txBody>
          <a:bodyPr anchor="ctr"/>
          <a:lstStyle>
            <a:lvl1pPr marL="0" indent="0" algn="ctr">
              <a:buNone/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E011-2421-F74F-B689-D06B3F6879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323E5165-BFEC-4878-A89A-D5B54D13321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64054" y="373646"/>
            <a:ext cx="11463892" cy="6110709"/>
          </a:xfrm>
          <a:prstGeom prst="rect">
            <a:avLst/>
          </a:prstGeom>
          <a:noFill/>
          <a:ln w="38100">
            <a:solidFill>
              <a:srgbClr val="0F2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209334" y="200086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572793" y="3263106"/>
            <a:ext cx="7005613" cy="331788"/>
            <a:chOff x="2572793" y="3317645"/>
            <a:chExt cx="7005613" cy="331788"/>
          </a:xfrm>
        </p:grpSpPr>
        <p:sp>
          <p:nvSpPr>
            <p:cNvPr id="13" name="Freeform 513"/>
            <p:cNvSpPr/>
            <p:nvPr userDrawn="1"/>
          </p:nvSpPr>
          <p:spPr bwMode="auto">
            <a:xfrm>
              <a:off x="2572793" y="3317645"/>
              <a:ext cx="177800" cy="331788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4" name="Freeform 513"/>
            <p:cNvSpPr/>
            <p:nvPr userDrawn="1"/>
          </p:nvSpPr>
          <p:spPr bwMode="auto">
            <a:xfrm flipH="1">
              <a:off x="9400606" y="3317645"/>
              <a:ext cx="177800" cy="331788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11647560" y="6347404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436-1E7E-EE42-95FB-CDDE4BAE6AD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671B-D108-2340-A558-2208CF87082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511" y="1442301"/>
            <a:ext cx="11642103" cy="473466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4C01-2C91-024F-8859-093C92CBA15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98757" y="6356350"/>
            <a:ext cx="2743200" cy="365125"/>
          </a:xfrm>
        </p:spPr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323E5165-BFEC-4878-A89A-D5B54D133213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5315" y="88618"/>
            <a:ext cx="5086349" cy="727811"/>
            <a:chOff x="65315" y="88618"/>
            <a:chExt cx="5086349" cy="809453"/>
          </a:xfrm>
        </p:grpSpPr>
        <p:sp>
          <p:nvSpPr>
            <p:cNvPr id="10" name="矩形 9"/>
            <p:cNvSpPr/>
            <p:nvPr/>
          </p:nvSpPr>
          <p:spPr>
            <a:xfrm>
              <a:off x="188577" y="88618"/>
              <a:ext cx="4897773" cy="809453"/>
            </a:xfrm>
            <a:prstGeom prst="rect">
              <a:avLst/>
            </a:prstGeom>
            <a:noFill/>
            <a:ln w="19050">
              <a:solidFill>
                <a:srgbClr val="0F2F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b="1"/>
            </a:p>
          </p:txBody>
        </p:sp>
        <p:sp useBgFill="1">
          <p:nvSpPr>
            <p:cNvPr id="11" name="矩形 10"/>
            <p:cNvSpPr/>
            <p:nvPr/>
          </p:nvSpPr>
          <p:spPr>
            <a:xfrm>
              <a:off x="65315" y="254213"/>
              <a:ext cx="5086349" cy="4782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b="1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188577" y="106848"/>
            <a:ext cx="4897773" cy="709582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727435" y="1223128"/>
            <a:ext cx="10737130" cy="4411744"/>
          </a:xfrm>
          <a:prstGeom prst="rect">
            <a:avLst/>
          </a:prstGeom>
          <a:noFill/>
          <a:ln w="38100">
            <a:solidFill>
              <a:srgbClr val="0F2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533990" y="1042742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1280906" y="5440765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2918761" y="2370989"/>
            <a:ext cx="6354479" cy="2116022"/>
            <a:chOff x="2526384" y="2370989"/>
            <a:chExt cx="6354479" cy="2116022"/>
          </a:xfrm>
        </p:grpSpPr>
        <p:sp>
          <p:nvSpPr>
            <p:cNvPr id="18" name="矩形 17"/>
            <p:cNvSpPr/>
            <p:nvPr/>
          </p:nvSpPr>
          <p:spPr>
            <a:xfrm>
              <a:off x="2820260" y="2370989"/>
              <a:ext cx="5766725" cy="2116022"/>
            </a:xfrm>
            <a:prstGeom prst="rect">
              <a:avLst/>
            </a:prstGeom>
            <a:noFill/>
            <a:ln w="38100">
              <a:solidFill>
                <a:srgbClr val="0F2F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9" name="矩形 18"/>
            <p:cNvSpPr/>
            <p:nvPr/>
          </p:nvSpPr>
          <p:spPr>
            <a:xfrm>
              <a:off x="2526384" y="2803878"/>
              <a:ext cx="6354479" cy="12502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 userDrawn="1"/>
          </p:nvGrpSpPr>
          <p:grpSpPr>
            <a:xfrm>
              <a:off x="2526384" y="3188663"/>
              <a:ext cx="6354479" cy="480671"/>
              <a:chOff x="3261223" y="1131982"/>
              <a:chExt cx="5569726" cy="480671"/>
            </a:xfrm>
          </p:grpSpPr>
          <p:sp>
            <p:nvSpPr>
              <p:cNvPr id="25" name="Freeform 513"/>
              <p:cNvSpPr/>
              <p:nvPr/>
            </p:nvSpPr>
            <p:spPr bwMode="auto">
              <a:xfrm>
                <a:off x="3261223" y="1131982"/>
                <a:ext cx="257584" cy="480671"/>
              </a:xfrm>
              <a:custGeom>
                <a:avLst/>
                <a:gdLst>
                  <a:gd name="T0" fmla="*/ 149 w 153"/>
                  <a:gd name="T1" fmla="*/ 137 h 286"/>
                  <a:gd name="T2" fmla="*/ 16 w 153"/>
                  <a:gd name="T3" fmla="*/ 3 h 286"/>
                  <a:gd name="T4" fmla="*/ 9 w 153"/>
                  <a:gd name="T5" fmla="*/ 0 h 286"/>
                  <a:gd name="T6" fmla="*/ 3 w 153"/>
                  <a:gd name="T7" fmla="*/ 3 h 286"/>
                  <a:gd name="T8" fmla="*/ 2 w 153"/>
                  <a:gd name="T9" fmla="*/ 3 h 286"/>
                  <a:gd name="T10" fmla="*/ 0 w 153"/>
                  <a:gd name="T11" fmla="*/ 10 h 286"/>
                  <a:gd name="T12" fmla="*/ 0 w 153"/>
                  <a:gd name="T13" fmla="*/ 75 h 286"/>
                  <a:gd name="T14" fmla="*/ 2 w 153"/>
                  <a:gd name="T15" fmla="*/ 81 h 286"/>
                  <a:gd name="T16" fmla="*/ 64 w 153"/>
                  <a:gd name="T17" fmla="*/ 143 h 286"/>
                  <a:gd name="T18" fmla="*/ 2 w 153"/>
                  <a:gd name="T19" fmla="*/ 205 h 286"/>
                  <a:gd name="T20" fmla="*/ 0 w 153"/>
                  <a:gd name="T21" fmla="*/ 212 h 286"/>
                  <a:gd name="T22" fmla="*/ 0 w 153"/>
                  <a:gd name="T23" fmla="*/ 277 h 286"/>
                  <a:gd name="T24" fmla="*/ 2 w 153"/>
                  <a:gd name="T25" fmla="*/ 283 h 286"/>
                  <a:gd name="T26" fmla="*/ 3 w 153"/>
                  <a:gd name="T27" fmla="*/ 283 h 286"/>
                  <a:gd name="T28" fmla="*/ 9 w 153"/>
                  <a:gd name="T29" fmla="*/ 286 h 286"/>
                  <a:gd name="T30" fmla="*/ 16 w 153"/>
                  <a:gd name="T31" fmla="*/ 283 h 286"/>
                  <a:gd name="T32" fmla="*/ 149 w 153"/>
                  <a:gd name="T33" fmla="*/ 150 h 286"/>
                  <a:gd name="T34" fmla="*/ 149 w 153"/>
                  <a:gd name="T35" fmla="*/ 137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3" h="286">
                    <a:moveTo>
                      <a:pt x="149" y="137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4" y="1"/>
                      <a:pt x="11" y="0"/>
                      <a:pt x="9" y="0"/>
                    </a:cubicBezTo>
                    <a:cubicBezTo>
                      <a:pt x="7" y="0"/>
                      <a:pt x="4" y="1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7"/>
                      <a:pt x="1" y="79"/>
                      <a:pt x="2" y="81"/>
                    </a:cubicBezTo>
                    <a:cubicBezTo>
                      <a:pt x="64" y="143"/>
                      <a:pt x="64" y="143"/>
                      <a:pt x="64" y="143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1" y="207"/>
                      <a:pt x="0" y="209"/>
                      <a:pt x="0" y="212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79"/>
                      <a:pt x="1" y="281"/>
                      <a:pt x="2" y="283"/>
                    </a:cubicBezTo>
                    <a:cubicBezTo>
                      <a:pt x="3" y="283"/>
                      <a:pt x="3" y="283"/>
                      <a:pt x="3" y="283"/>
                    </a:cubicBezTo>
                    <a:cubicBezTo>
                      <a:pt x="4" y="285"/>
                      <a:pt x="7" y="286"/>
                      <a:pt x="9" y="286"/>
                    </a:cubicBezTo>
                    <a:cubicBezTo>
                      <a:pt x="12" y="286"/>
                      <a:pt x="14" y="285"/>
                      <a:pt x="16" y="283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3" y="146"/>
                      <a:pt x="153" y="140"/>
                      <a:pt x="149" y="137"/>
                    </a:cubicBezTo>
                    <a:close/>
                  </a:path>
                </a:pathLst>
              </a:custGeom>
              <a:solidFill>
                <a:srgbClr val="0F2F5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6" name="Freeform 513"/>
              <p:cNvSpPr/>
              <p:nvPr/>
            </p:nvSpPr>
            <p:spPr bwMode="auto">
              <a:xfrm flipH="1">
                <a:off x="8573365" y="1131982"/>
                <a:ext cx="257584" cy="480671"/>
              </a:xfrm>
              <a:custGeom>
                <a:avLst/>
                <a:gdLst>
                  <a:gd name="T0" fmla="*/ 149 w 153"/>
                  <a:gd name="T1" fmla="*/ 137 h 286"/>
                  <a:gd name="T2" fmla="*/ 16 w 153"/>
                  <a:gd name="T3" fmla="*/ 3 h 286"/>
                  <a:gd name="T4" fmla="*/ 9 w 153"/>
                  <a:gd name="T5" fmla="*/ 0 h 286"/>
                  <a:gd name="T6" fmla="*/ 3 w 153"/>
                  <a:gd name="T7" fmla="*/ 3 h 286"/>
                  <a:gd name="T8" fmla="*/ 2 w 153"/>
                  <a:gd name="T9" fmla="*/ 3 h 286"/>
                  <a:gd name="T10" fmla="*/ 0 w 153"/>
                  <a:gd name="T11" fmla="*/ 10 h 286"/>
                  <a:gd name="T12" fmla="*/ 0 w 153"/>
                  <a:gd name="T13" fmla="*/ 75 h 286"/>
                  <a:gd name="T14" fmla="*/ 2 w 153"/>
                  <a:gd name="T15" fmla="*/ 81 h 286"/>
                  <a:gd name="T16" fmla="*/ 64 w 153"/>
                  <a:gd name="T17" fmla="*/ 143 h 286"/>
                  <a:gd name="T18" fmla="*/ 2 w 153"/>
                  <a:gd name="T19" fmla="*/ 205 h 286"/>
                  <a:gd name="T20" fmla="*/ 0 w 153"/>
                  <a:gd name="T21" fmla="*/ 212 h 286"/>
                  <a:gd name="T22" fmla="*/ 0 w 153"/>
                  <a:gd name="T23" fmla="*/ 277 h 286"/>
                  <a:gd name="T24" fmla="*/ 2 w 153"/>
                  <a:gd name="T25" fmla="*/ 283 h 286"/>
                  <a:gd name="T26" fmla="*/ 3 w 153"/>
                  <a:gd name="T27" fmla="*/ 283 h 286"/>
                  <a:gd name="T28" fmla="*/ 9 w 153"/>
                  <a:gd name="T29" fmla="*/ 286 h 286"/>
                  <a:gd name="T30" fmla="*/ 16 w 153"/>
                  <a:gd name="T31" fmla="*/ 283 h 286"/>
                  <a:gd name="T32" fmla="*/ 149 w 153"/>
                  <a:gd name="T33" fmla="*/ 150 h 286"/>
                  <a:gd name="T34" fmla="*/ 149 w 153"/>
                  <a:gd name="T35" fmla="*/ 137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3" h="286">
                    <a:moveTo>
                      <a:pt x="149" y="137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4" y="1"/>
                      <a:pt x="11" y="0"/>
                      <a:pt x="9" y="0"/>
                    </a:cubicBezTo>
                    <a:cubicBezTo>
                      <a:pt x="7" y="0"/>
                      <a:pt x="4" y="1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7"/>
                      <a:pt x="1" y="79"/>
                      <a:pt x="2" y="81"/>
                    </a:cubicBezTo>
                    <a:cubicBezTo>
                      <a:pt x="64" y="143"/>
                      <a:pt x="64" y="143"/>
                      <a:pt x="64" y="143"/>
                    </a:cubicBezTo>
                    <a:cubicBezTo>
                      <a:pt x="2" y="205"/>
                      <a:pt x="2" y="205"/>
                      <a:pt x="2" y="205"/>
                    </a:cubicBezTo>
                    <a:cubicBezTo>
                      <a:pt x="1" y="207"/>
                      <a:pt x="0" y="209"/>
                      <a:pt x="0" y="212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79"/>
                      <a:pt x="1" y="281"/>
                      <a:pt x="2" y="283"/>
                    </a:cubicBezTo>
                    <a:cubicBezTo>
                      <a:pt x="3" y="283"/>
                      <a:pt x="3" y="283"/>
                      <a:pt x="3" y="283"/>
                    </a:cubicBezTo>
                    <a:cubicBezTo>
                      <a:pt x="4" y="285"/>
                      <a:pt x="7" y="286"/>
                      <a:pt x="9" y="286"/>
                    </a:cubicBezTo>
                    <a:cubicBezTo>
                      <a:pt x="12" y="286"/>
                      <a:pt x="14" y="285"/>
                      <a:pt x="16" y="283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3" y="146"/>
                      <a:pt x="153" y="140"/>
                      <a:pt x="149" y="137"/>
                    </a:cubicBezTo>
                    <a:close/>
                  </a:path>
                </a:pathLst>
              </a:custGeom>
              <a:solidFill>
                <a:srgbClr val="0F2F5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3212636" y="2370989"/>
            <a:ext cx="5766726" cy="211602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2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A9D5-D14C-464F-A83C-8B27B369262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58AB-0D76-B44F-A39F-30E58D121A0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9B7A-7185-2743-9F76-F11A884763D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29D1-BC41-144A-9CCA-337179EFF6B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0FCD-AF5C-8C40-8ED5-C48F1092F90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3E25-E3DD-4340-ACAB-8127C14A41C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12A2-7B29-6F42-A81C-4FED2EACD13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5165-BFEC-4878-A89A-D5B54D1332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0511" y="816430"/>
            <a:ext cx="11238697" cy="5815189"/>
          </a:xfrm>
        </p:spPr>
        <p:txBody>
          <a:bodyPr>
            <a:normAutofit fontScale="92500"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实验目的：</a:t>
            </a:r>
            <a:r>
              <a:rPr lang="zh-CN" altLang="zh-CN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深入理解均匀分布随机变量产生方法</a:t>
            </a:r>
            <a:endParaRPr lang="zh-CN" altLang="zh-CN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实验内容</a:t>
            </a:r>
            <a:endParaRPr lang="en-US" altLang="zh-CN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利用</a:t>
            </a:r>
            <a:r>
              <a:rPr lang="en-US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                                                    </a:t>
            </a:r>
            <a:r>
              <a:rPr lang="zh-CN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递推关系，编写程序，用线性同余法生成</a:t>
            </a:r>
            <a:r>
              <a:rPr lang="en-US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(0, 1)</a:t>
            </a:r>
            <a:r>
              <a:rPr lang="zh-CN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区间上的随机数，计算其期望、方差和概率密度与理论值的吻合程度</a:t>
            </a:r>
            <a:r>
              <a:rPr lang="en-US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           </a:t>
            </a:r>
            <a:endParaRPr lang="en-US" altLang="zh-CN" sz="2800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编写程序，实现</a:t>
            </a:r>
            <a:r>
              <a:rPr lang="en-US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MRG32k3a</a:t>
            </a:r>
            <a:r>
              <a:rPr lang="zh-CN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算法生成随机数</a:t>
            </a:r>
            <a:r>
              <a:rPr lang="zh-CN" altLang="en-US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，</a:t>
            </a:r>
            <a:r>
              <a:rPr lang="zh-CN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计算其期望、方差和概率密度</a:t>
            </a:r>
            <a:r>
              <a:rPr lang="zh-CN" altLang="en-US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与</a:t>
            </a:r>
            <a:r>
              <a:rPr lang="zh-CN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理论值的吻合程度</a:t>
            </a:r>
            <a:endParaRPr lang="zh-CN" altLang="zh-CN" sz="2800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分析</a:t>
            </a:r>
            <a:r>
              <a:rPr lang="en-US" altLang="zh-CN" sz="2800" dirty="0" err="1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Mersenne</a:t>
            </a:r>
            <a:r>
              <a:rPr lang="en-US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Twister</a:t>
            </a:r>
            <a:r>
              <a:rPr lang="zh-CN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产生均匀分布随机数的代码，并用该代码产生一组</a:t>
            </a:r>
            <a:r>
              <a:rPr lang="en-US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(0,1)</a:t>
            </a:r>
            <a:r>
              <a:rPr lang="zh-CN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区间的随机数，计算其期望、方差和概率密度与理论值的吻合程度。</a:t>
            </a:r>
            <a:endParaRPr lang="en-US" altLang="zh-CN" sz="2800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利用</a:t>
            </a:r>
            <a:r>
              <a:rPr lang="en-US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FSR</a:t>
            </a:r>
            <a:r>
              <a:rPr lang="zh-CN" altLang="en-US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产生随机数，生成多项式为：</a:t>
            </a:r>
            <a:r>
              <a:rPr lang="en-US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                                        </a:t>
            </a:r>
            <a:r>
              <a:rPr lang="zh-CN" altLang="en-US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，用连续</a:t>
            </a:r>
            <a:r>
              <a:rPr lang="en-US" altLang="zh-CN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16</a:t>
            </a:r>
            <a:r>
              <a:rPr lang="zh-CN" altLang="en-US" sz="28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个比特表示一个数。</a:t>
            </a:r>
            <a:endParaRPr lang="zh-CN" altLang="en-US" sz="2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1-1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86533" y="1933518"/>
          <a:ext cx="4431951" cy="453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1" imgW="2133600" imgH="228600" progId="Equation.DSMT4">
                  <p:embed/>
                </p:oleObj>
              </mc:Choice>
              <mc:Fallback>
                <p:oleObj name="Equation" r:id="rId1" imgW="21336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533" y="1933518"/>
                        <a:ext cx="4431951" cy="4535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576120" y="5494110"/>
          <a:ext cx="34829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Equation" r:id="rId3" imgW="40233600" imgH="5486400" progId="Equation.DSMT4">
                  <p:embed/>
                </p:oleObj>
              </mc:Choice>
              <mc:Fallback>
                <p:oleObj name="Equation" r:id="rId3" imgW="40233600" imgH="5486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6120" y="5494110"/>
                        <a:ext cx="348297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 bwMode="auto">
          <a:xfrm>
            <a:off x="320509" y="1012374"/>
            <a:ext cx="11076497" cy="5738778"/>
          </a:xfrm>
        </p:spPr>
        <p:txBody>
          <a:bodyPr wrap="square" numCol="1" anchor="t" anchorCtr="0" compatLnSpc="1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实验目的：掌握反变换法实现随机变量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实验内容：实现瑞利分布的随机变量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瑞</a:t>
            </a:r>
            <a:r>
              <a:rPr lang="zh-CN" altLang="zh-CN" sz="2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利分布的</a:t>
            </a:r>
            <a:r>
              <a:rPr lang="zh-CN" altLang="en-US" sz="2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概率密度函数和</a:t>
            </a:r>
            <a:r>
              <a:rPr lang="zh-CN" altLang="zh-CN" sz="2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累积分布函数</a:t>
            </a:r>
            <a:endParaRPr lang="en-US" altLang="zh-CN" sz="2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统计随机变量</a:t>
            </a:r>
            <a:r>
              <a:rPr lang="en-US" altLang="zh-CN" sz="2600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</a:t>
            </a:r>
            <a:r>
              <a:rPr lang="zh-CN" altLang="en-US" sz="2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的概率密度函数，并与理论值比较。</a:t>
            </a:r>
            <a:endParaRPr lang="zh-CN" altLang="en-US" sz="2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129929" y="2990886"/>
                <a:ext cx="3763146" cy="859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zh-CN" altLang="en-US" sz="2200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929" y="2990886"/>
                <a:ext cx="3763146" cy="859851"/>
              </a:xfrm>
              <a:prstGeom prst="rect">
                <a:avLst/>
              </a:prstGeom>
              <a:blipFill rotWithShape="1">
                <a:blip r:embed="rId1"/>
                <a:stretch>
                  <a:fillRect t="-4" r="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430190" y="4170652"/>
                <a:ext cx="7146315" cy="859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90" y="4170652"/>
                <a:ext cx="7146315" cy="859851"/>
              </a:xfrm>
              <a:prstGeom prst="rect">
                <a:avLst/>
              </a:prstGeom>
              <a:blipFill rotWithShape="1">
                <a:blip r:embed="rId2"/>
                <a:stretch>
                  <a:fillRect l="-1" t="-71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1-3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 bwMode="auto">
          <a:xfrm>
            <a:off x="320509" y="1012375"/>
            <a:ext cx="11642103" cy="4734662"/>
          </a:xfrm>
        </p:spPr>
        <p:txBody>
          <a:bodyPr wrap="square" numCol="1" anchor="t" anchorCtr="0" compatLnSpc="1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实验目的：掌握组合法和舍选法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实验内容：编写程序，用舍选法实现概率密度函数为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的随机变量生成。比较两种舍选方式的舍选效率。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37463" y="2675859"/>
          <a:ext cx="39433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1" imgW="3943985" imgH="487680" progId="Equation.DSMT4">
                  <p:embed/>
                </p:oleObj>
              </mc:Choice>
              <mc:Fallback>
                <p:oleObj name="Equation" r:id="rId1" imgW="3943985" imgH="487680" progId="Equation.DSMT4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7463" y="2675859"/>
                        <a:ext cx="394335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 bwMode="auto">
          <a:xfrm>
            <a:off x="344347" y="992242"/>
            <a:ext cx="11642103" cy="5729233"/>
          </a:xfrm>
        </p:spPr>
        <p:txBody>
          <a:bodyPr wrap="square" numCol="1" anchor="t" anchorCtr="0" compatLnSpc="1">
            <a:normAutofit/>
          </a:bodyPr>
          <a:lstStyle/>
          <a:p>
            <a:r>
              <a:rPr lang="zh-CN" altLang="en-US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实验目的：</a:t>
            </a:r>
            <a:endParaRPr lang="en-US" altLang="zh-CN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lvl="1"/>
            <a:r>
              <a:rPr lang="zh-CN" altLang="en-US" sz="26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掌握</a:t>
            </a:r>
            <a:r>
              <a:rPr lang="en-US" altLang="zh-CN" sz="26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Box-Muller</a:t>
            </a:r>
            <a:r>
              <a:rPr lang="zh-CN" altLang="zh-CN" sz="26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方法</a:t>
            </a:r>
            <a:r>
              <a:rPr lang="zh-CN" altLang="en-US" sz="26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产生高斯随机变量</a:t>
            </a:r>
            <a:endParaRPr lang="en-US" altLang="zh-CN" sz="2600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lvl="1"/>
            <a:r>
              <a:rPr lang="zh-CN" altLang="en-US" sz="26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掌握</a:t>
            </a:r>
            <a:r>
              <a:rPr lang="en-US" altLang="zh-CN" sz="26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Box-Muller</a:t>
            </a:r>
            <a:r>
              <a:rPr lang="zh-CN" altLang="en-US" sz="26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与舍选法</a:t>
            </a:r>
            <a:r>
              <a:rPr lang="en-US" altLang="zh-CN" sz="26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(</a:t>
            </a:r>
            <a:r>
              <a:rPr lang="zh-CN" altLang="en-US" sz="26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极坐标法</a:t>
            </a:r>
            <a:r>
              <a:rPr lang="en-US" altLang="zh-CN" sz="26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)</a:t>
            </a:r>
            <a:r>
              <a:rPr lang="zh-CN" altLang="zh-CN" sz="26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方法</a:t>
            </a:r>
            <a:r>
              <a:rPr lang="zh-CN" altLang="en-US" sz="26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产生高斯随机变量</a:t>
            </a:r>
            <a:endParaRPr lang="en-US" altLang="zh-CN" sz="2600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实验内容</a:t>
            </a:r>
            <a:endParaRPr lang="zh-CN" altLang="zh-CN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lvl="1"/>
            <a:r>
              <a:rPr lang="en-US" altLang="zh-CN" sz="28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利用</a:t>
            </a:r>
            <a:r>
              <a:rPr lang="en-US" altLang="zh-CN" sz="28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Box-Muller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产生高斯随机变量</a:t>
            </a:r>
            <a:endParaRPr lang="en-US" altLang="zh-CN" sz="2800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lvl="1"/>
            <a:r>
              <a:rPr lang="zh-CN" altLang="en-US" sz="28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 利用极坐标法产生高斯随机变量，统计舍选效率</a:t>
            </a:r>
            <a:endParaRPr lang="en-US" altLang="zh-CN" sz="2800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lvl="1"/>
            <a:r>
              <a:rPr lang="zh-CN" altLang="en-US" sz="28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 比较两种方法产生高斯随机变量的时间</a:t>
            </a:r>
            <a:endParaRPr lang="en-US" altLang="zh-CN" sz="2800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lvl="1"/>
            <a:r>
              <a:rPr lang="zh-CN" altLang="en-US" sz="28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 在</a:t>
            </a:r>
            <a:r>
              <a:rPr lang="en-US" altLang="zh-CN" sz="2800" dirty="0" err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Matlab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中观察</a:t>
            </a:r>
            <a:r>
              <a:rPr lang="en-US" altLang="zh-CN" sz="28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X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和</a:t>
            </a:r>
            <a:r>
              <a:rPr lang="en-US" altLang="zh-CN" sz="28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Y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的分布</a:t>
            </a:r>
            <a:endParaRPr lang="zh-CN" altLang="zh-CN" sz="2800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lvl="1"/>
            <a:endParaRPr lang="zh-CN" altLang="en-US" sz="2800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1-5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 bwMode="auto">
          <a:xfrm>
            <a:off x="244957" y="992242"/>
            <a:ext cx="12029869" cy="5729233"/>
          </a:xfrm>
        </p:spPr>
        <p:txBody>
          <a:bodyPr wrap="square" numCol="1" anchor="t" anchorCtr="0" compatLnSpc="1">
            <a:normAutofit fontScale="92500"/>
          </a:bodyPr>
          <a:lstStyle/>
          <a:p>
            <a:r>
              <a:rPr lang="zh-CN" altLang="en-US" sz="32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实验目的：</a:t>
            </a:r>
            <a:endParaRPr lang="en-US" altLang="zh-CN" sz="32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掌握组合法产生随机变量</a:t>
            </a:r>
            <a:endParaRPr lang="en-US" altLang="zh-CN" sz="28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掌握服从高斯分布的随机变量产生方法</a:t>
            </a:r>
            <a:endParaRPr lang="en-US" altLang="zh-CN" sz="28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r>
              <a:rPr lang="zh-CN" altLang="en-US" sz="32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实验内容</a:t>
            </a:r>
            <a:endParaRPr lang="en-US" altLang="zh-CN" sz="32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zh-CN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用组合法产生概率密度函数为</a:t>
            </a:r>
            <a:r>
              <a:rPr lang="en-US" altLang="zh-CN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                              </a:t>
            </a:r>
            <a:r>
              <a:rPr lang="zh-CN" altLang="zh-CN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的混合高斯随机变量</a:t>
            </a:r>
            <a:r>
              <a:rPr lang="zh-CN" altLang="en-US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，其中            </a:t>
            </a:r>
            <a:endParaRPr lang="en-US" altLang="zh-CN" sz="28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                 </a:t>
            </a:r>
            <a:r>
              <a:rPr lang="zh-CN" altLang="en-US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是均值</a:t>
            </a:r>
            <a:r>
              <a:rPr lang="en-US" altLang="zh-CN" sz="2800" i="1" dirty="0" err="1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a</a:t>
            </a:r>
            <a:r>
              <a:rPr lang="en-US" altLang="zh-CN" sz="1600" i="1" dirty="0" err="1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i</a:t>
            </a:r>
            <a:r>
              <a:rPr lang="zh-CN" altLang="en-US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，标准差</a:t>
            </a:r>
            <a:r>
              <a:rPr lang="en-US" altLang="zh-CN" sz="2800" i="1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b</a:t>
            </a:r>
            <a:r>
              <a:rPr lang="en-US" altLang="zh-CN" sz="1600" i="1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i</a:t>
            </a:r>
            <a:r>
              <a:rPr lang="zh-CN" altLang="en-US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的高斯分布概率密度函数</a:t>
            </a:r>
            <a:endParaRPr lang="en-US" altLang="zh-CN" sz="2800" dirty="0"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参数</a:t>
            </a:r>
            <a:endParaRPr lang="en-US" altLang="zh-CN" sz="28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pPr lvl="1"/>
            <a:endParaRPr lang="en-US" altLang="zh-CN" sz="28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pPr lvl="1"/>
            <a:endParaRPr lang="en-US" altLang="zh-CN" sz="28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pPr lvl="1"/>
            <a:endParaRPr lang="en-US" altLang="zh-CN" sz="28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pPr lvl="1"/>
            <a:endParaRPr lang="en-US" altLang="zh-CN" sz="28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标准高斯分布用</a:t>
            </a:r>
            <a:r>
              <a:rPr lang="en-US" altLang="zh-CN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Box-Muller</a:t>
            </a:r>
            <a:r>
              <a:rPr lang="zh-CN" altLang="en-US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法产生，在</a:t>
            </a:r>
            <a:r>
              <a:rPr lang="en-US" altLang="zh-CN" sz="2800" dirty="0" err="1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Matlab</a:t>
            </a:r>
            <a:r>
              <a:rPr lang="zh-CN" altLang="zh-CN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画出</a:t>
            </a:r>
            <a:r>
              <a:rPr lang="zh-CN" altLang="en-US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该随机变量的概率密度</a:t>
            </a:r>
            <a:r>
              <a:rPr lang="zh-CN" altLang="zh-CN" sz="28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图。</a:t>
            </a:r>
            <a:endParaRPr lang="zh-CN" altLang="en-US" sz="28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5346065" y="2719070"/>
          <a:ext cx="2473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Equation" r:id="rId1" imgW="31089600" imgH="10363200" progId="Equation.DSMT4">
                  <p:embed/>
                </p:oleObj>
              </mc:Choice>
              <mc:Fallback>
                <p:oleObj name="Equation" r:id="rId1" imgW="31089600" imgH="10363200" progId="Equation.DSMT4">
                  <p:embed/>
                  <p:pic>
                    <p:nvPicPr>
                      <p:cNvPr id="0" name="对象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065" y="2719070"/>
                        <a:ext cx="2473325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184390" y="4111977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58"/>
                <a:gridCol w="1873189"/>
                <a:gridCol w="2139518"/>
                <a:gridCol w="27116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随机变量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=1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=2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=3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</a:t>
                      </a:r>
                      <a:r>
                        <a:rPr lang="en-US" altLang="zh-CN" sz="1400" i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endParaRPr lang="zh-CN" altLang="en-US" sz="2400" i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1/2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1/3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1/6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r>
                        <a:rPr lang="en-US" altLang="zh-CN" sz="1400" i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endParaRPr lang="zh-CN" altLang="en-US" sz="2400" i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en-US" altLang="zh-CN" sz="1400" i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endParaRPr lang="zh-CN" altLang="en-US" sz="2400" i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1/4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1/2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064145" y="3495433"/>
          <a:ext cx="10191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Equation" r:id="rId3" imgW="12801600" imgH="5486400" progId="Equation.DSMT4">
                  <p:embed/>
                </p:oleObj>
              </mc:Choice>
              <mc:Fallback>
                <p:oleObj name="Equation" r:id="rId3" imgW="12801600" imgH="5486400" progId="Equation.DSMT4">
                  <p:embed/>
                  <p:pic>
                    <p:nvPicPr>
                      <p:cNvPr id="0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145" y="3495433"/>
                        <a:ext cx="1019175" cy="528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1-6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768507" y="923277"/>
                <a:ext cx="11642103" cy="5729233"/>
              </a:xfrm>
            </p:spPr>
            <p:txBody>
              <a:bodyPr wrap="square" numCol="1" anchor="t" anchorCtr="0" compatLnSpc="1">
                <a:no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dirty="0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实验目的：</a:t>
                </a:r>
                <a:r>
                  <a:rPr lang="zh-CN" altLang="en-US" dirty="0">
                    <a:solidFill>
                      <a:srgbClr val="FF0000"/>
                    </a:solidFill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（课件有）</a:t>
                </a:r>
                <a:endParaRPr lang="en-US" altLang="zh-CN" dirty="0">
                  <a:latin typeface="Times" panose="02020603050405020304" pitchFamily="18" charset="0"/>
                  <a:ea typeface="楷体" panose="02010609060101010101" pitchFamily="49" charset="-122"/>
                  <a:cs typeface="Times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600" dirty="0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掌握有色高斯随机过程生成方法</a:t>
                </a:r>
                <a:endParaRPr lang="en-US" altLang="zh-CN" sz="2600" dirty="0">
                  <a:latin typeface="Times" panose="02020603050405020304" pitchFamily="18" charset="0"/>
                  <a:ea typeface="楷体" panose="02010609060101010101" pitchFamily="49" charset="-122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dirty="0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实验内容：产生功率谱密度为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𝑆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m:rPr>
                        <m:lit/>
                      </m:rPr>
                      <a:rPr lang="en-US" altLang="zh-CN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zh-CN" altLang="en-US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闪烁噪声</a:t>
                </a:r>
                <a:endParaRPr lang="en-US" altLang="zh-CN" dirty="0">
                  <a:latin typeface="Times" panose="02020603050405020304" pitchFamily="18" charset="0"/>
                  <a:ea typeface="楷体" panose="02010609060101010101" pitchFamily="49" charset="-122"/>
                  <a:cs typeface="Times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600" dirty="0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生成独立高斯随机过程</a:t>
                </a:r>
                <a:endParaRPr lang="en-US" altLang="zh-CN" sz="2600" dirty="0">
                  <a:latin typeface="Times" panose="02020603050405020304" pitchFamily="18" charset="0"/>
                  <a:ea typeface="楷体" panose="02010609060101010101" pitchFamily="49" charset="-122"/>
                  <a:cs typeface="Times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600" dirty="0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用</a:t>
                </a:r>
                <a:r>
                  <a:rPr lang="en-US" altLang="zh-CN" sz="2600" dirty="0" err="1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yulewalk</a:t>
                </a:r>
                <a:r>
                  <a:rPr lang="zh-CN" altLang="en-US" sz="2600" dirty="0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函数生成具有如下传递函数的</a:t>
                </a:r>
                <a:r>
                  <a:rPr lang="en-US" altLang="zh-CN" sz="2600" dirty="0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20</a:t>
                </a:r>
                <a:r>
                  <a:rPr lang="zh-CN" altLang="en-US" sz="2600" dirty="0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阶</a:t>
                </a:r>
                <a:r>
                  <a:rPr lang="en-US" altLang="zh-CN" sz="2600" dirty="0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IIR</a:t>
                </a:r>
                <a:r>
                  <a:rPr lang="zh-CN" altLang="en-US" sz="2600" dirty="0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滤波器</a:t>
                </a:r>
                <a:endParaRPr lang="en-US" altLang="zh-CN" sz="2600" dirty="0">
                  <a:latin typeface="Times" panose="02020603050405020304" pitchFamily="18" charset="0"/>
                  <a:ea typeface="楷体" panose="02010609060101010101" pitchFamily="49" charset="-122"/>
                  <a:cs typeface="Times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               |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|&lt;</m:t>
                              </m:r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rad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      |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dirty="0">
                  <a:latin typeface="Times" panose="02020603050405020304" pitchFamily="18" charset="0"/>
                  <a:ea typeface="楷体" panose="02010609060101010101" pitchFamily="49" charset="-122"/>
                  <a:cs typeface="Times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600" dirty="0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独立高斯随机过程通过该</a:t>
                </a:r>
                <a:r>
                  <a:rPr lang="en-US" altLang="zh-CN" sz="2600" dirty="0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IIR</a:t>
                </a:r>
                <a:r>
                  <a:rPr lang="zh-CN" altLang="en-US" sz="2600" dirty="0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滤波器，得到闪烁噪声</a:t>
                </a:r>
                <a:endParaRPr lang="en-US" altLang="zh-CN" sz="2600" dirty="0">
                  <a:latin typeface="Times" panose="02020603050405020304" pitchFamily="18" charset="0"/>
                  <a:ea typeface="楷体" panose="02010609060101010101" pitchFamily="49" charset="-122"/>
                  <a:cs typeface="Times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600" dirty="0">
                    <a:latin typeface="Times" panose="02020603050405020304" pitchFamily="18" charset="0"/>
                    <a:ea typeface="楷体" panose="02010609060101010101" pitchFamily="49" charset="-122"/>
                    <a:cs typeface="Times" panose="02020603050405020304" pitchFamily="18" charset="0"/>
                  </a:rPr>
                  <a:t>用统计方法计算所产生闪烁噪声的自相关函数和功率谱密度</a:t>
                </a:r>
                <a:endParaRPr lang="zh-CN" altLang="en-US" sz="2600" dirty="0">
                  <a:latin typeface="Times" panose="02020603050405020304" pitchFamily="18" charset="0"/>
                  <a:ea typeface="楷体" panose="02010609060101010101" pitchFamily="49" charset="-122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zh-CN" altLang="en-US" dirty="0">
                  <a:latin typeface="Times" panose="02020603050405020304" pitchFamily="18" charset="0"/>
                  <a:ea typeface="楷体" panose="02010609060101010101" pitchFamily="49" charset="-122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8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768507" y="923277"/>
                <a:ext cx="11642103" cy="5729233"/>
              </a:xfrm>
              <a:blipFill rotWithShape="1">
                <a:blip r:embed="rId1"/>
                <a:stretch>
                  <a:fillRect l="-1" t="-11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1-7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 bwMode="auto">
          <a:xfrm>
            <a:off x="344347" y="992242"/>
            <a:ext cx="11642103" cy="5729233"/>
          </a:xfrm>
        </p:spPr>
        <p:txBody>
          <a:bodyPr wrap="square" numCol="1" anchor="t" anchorCtr="0" compatLnSpc="1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实验目的：</a:t>
            </a:r>
            <a:endParaRPr lang="en-US" altLang="zh-CN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掌握泊松过程的产生方法</a:t>
            </a:r>
            <a:endParaRPr lang="en-US" altLang="zh-CN" sz="26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实验内容</a:t>
            </a:r>
            <a:endParaRPr lang="en-US" altLang="zh-CN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zh-CN" sz="26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产生一个参数</a:t>
            </a:r>
            <a:r>
              <a:rPr lang="en-US" altLang="zh-CN" sz="26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λ</a:t>
            </a:r>
            <a:r>
              <a:rPr lang="zh-CN" altLang="zh-CN" sz="26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等于</a:t>
            </a:r>
            <a:r>
              <a:rPr lang="en-US" altLang="zh-CN" sz="26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2</a:t>
            </a:r>
            <a:r>
              <a:rPr lang="zh-CN" altLang="zh-CN" sz="26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的泊松过程</a:t>
            </a:r>
            <a:endParaRPr lang="en-US" altLang="zh-CN" sz="26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zh-CN" sz="26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存储事件发生的时间</a:t>
            </a:r>
            <a:endParaRPr lang="en-US" altLang="zh-CN" sz="26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zh-CN" sz="26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统计单位时间内事件发生的次数</a:t>
            </a:r>
            <a:endParaRPr lang="en-US" altLang="zh-CN" sz="26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zh-CN" sz="26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判断其与泊松分布是否吻合。</a:t>
            </a:r>
            <a:endParaRPr lang="zh-CN" altLang="zh-CN" sz="26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3000">
        <p159:morph option="byObject"/>
      </p:transition>
    </mc:Choice>
    <mc:Fallback>
      <p:transition spd="med" advTm="3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WPS 演示</Application>
  <PresentationFormat>宽屏</PresentationFormat>
  <Paragraphs>128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宋体</vt:lpstr>
      <vt:lpstr>Wingdings</vt:lpstr>
      <vt:lpstr>黑体</vt:lpstr>
      <vt:lpstr>等线</vt:lpstr>
      <vt:lpstr>Times</vt:lpstr>
      <vt:lpstr>Times New Roman</vt:lpstr>
      <vt:lpstr>Cambria Math</vt:lpstr>
      <vt:lpstr>楷体</vt:lpstr>
      <vt:lpstr>微软雅黑</vt:lpstr>
      <vt:lpstr>Arial Unicode MS</vt:lpstr>
      <vt:lpstr>等线 Light</vt:lpstr>
      <vt:lpstr>Calibri</vt:lpstr>
      <vt:lpstr>Office 主题​​</vt:lpstr>
      <vt:lpstr>Equation.DSMT4</vt:lpstr>
      <vt:lpstr>Equation.DSMT4</vt:lpstr>
      <vt:lpstr>Equation.DSMT4</vt:lpstr>
      <vt:lpstr>Equation.DSMT4</vt:lpstr>
      <vt:lpstr>Equation.DSMT4</vt:lpstr>
      <vt:lpstr>实验1-1</vt:lpstr>
      <vt:lpstr>实验1-2</vt:lpstr>
      <vt:lpstr>实验1-3</vt:lpstr>
      <vt:lpstr>实验1-4</vt:lpstr>
      <vt:lpstr>实验1-5</vt:lpstr>
      <vt:lpstr>实验1-6</vt:lpstr>
      <vt:lpstr>实验1-7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凯</dc:creator>
  <cp:lastModifiedBy>WPS_1664268676</cp:lastModifiedBy>
  <cp:revision>1119</cp:revision>
  <dcterms:created xsi:type="dcterms:W3CDTF">2019-05-21T13:20:00Z</dcterms:created>
  <dcterms:modified xsi:type="dcterms:W3CDTF">2025-03-25T03:56:08Z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5FAFBA8AA1AC42FEB6B6339A4C6A0581_12</vt:lpwstr>
  </property>
  <property fmtid="{D5CDD505-2E9C-101B-9397-08002B2CF9AE}" pid="3" name="KSOProductBuildVer">
    <vt:lpwstr>2052-12.1.0.19770</vt:lpwstr>
  </property>
</Properties>
</file>