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2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1"/>
    <a:srgbClr val="00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8622A-3316-4971-90F7-81C46422F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D714C9-28F7-4A47-96EC-F521E7C3B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F9C94-B4C1-4686-9501-6E17DC32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6C466-46F8-475D-8CE8-C1A4805E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5D03A-04CA-4108-8444-89C11157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11D7E-57E9-4C06-BB24-7D05ACD4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989ED2-84DF-461D-89B1-CE70AD0CA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10AF3-A087-4EA2-9924-7373C56A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FD0E5-3E0A-492D-9518-937A96BA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6B6CA-128A-4556-938B-2B8A4C3D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F58CEB-3501-482E-99E3-E2F9D7847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B39836-9708-4479-82DA-8753C82E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378D9-F87C-4055-837A-AF603E2F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BE8AE-7247-4624-A628-514F72E8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E7C2E-687D-4692-B355-4FE11C37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43CCE-3EE5-4BA0-8938-B105B08C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33071-7A86-4166-9BCE-0BE7A56C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241A5-ABDE-4221-942D-91B2ADEA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A2FB2-A30B-4B3D-90A9-3783DCEA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5FD2B-C3AC-47DA-9638-EC88A1C8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9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4FA36-5F20-4A82-B21D-58533B8D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03E1A-6FD8-4198-B70E-E9EE2644D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D35D1-4508-4CDD-BB82-9A511010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D8336-6713-4AEB-B78C-8252B6AB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C710B-A575-4DAB-836A-DE78314F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7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1D61E-11D5-4B87-A1CC-01F1F913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02D39-9035-4CC2-BD8A-FB9EE1091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A0898-8B74-4DB5-9F12-7170A79A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BC8DC-C28C-4555-9530-977B293B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9ADA3-0D9A-47EF-B95C-1A09D7C8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8F112-672D-4C85-B2D1-947D0292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8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2558D-B802-4F51-A09B-C84FA853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F5D4D-B207-4E77-9C43-70AD93EC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2AE61-78EA-48F7-9735-BB03CE6DE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2D1894-EED3-43D2-BC40-6B9D78353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4AA1EC-80E6-4FB5-85BB-54710D693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12ACC-0F9F-4ACF-B144-BC6DFD73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70681A-E12F-44A7-8367-4BDE85EA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E0A13-F625-458E-86C3-80CE754F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FE754-4896-492B-8EEE-8A9F4D20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AEBD9A-2018-4FAA-935D-3E06BD7E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07FB79-687D-4209-9EEB-05606293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2C95C-F262-426E-9380-4C72FFCA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0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0BBA42-581A-4C5F-A4CA-7B595613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963AAF-1D32-4EEF-AAC0-4F26CC2B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FA651-976A-4962-A49A-1FC15BCF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DFC85-0C64-450F-8133-FE7662E6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E42D5-76EC-4230-884B-EEDCE2FC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CE55D-AFAD-4E8F-9154-ACE1A03A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B16C2-8B9D-42A0-8A9B-084CAC0D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A9274-EBC3-4982-BDD2-F51BA11D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F4A0C-0881-4D22-878A-CCE194A3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9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37104-4886-4A8C-8CD5-E0D246AB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F3807F-C415-4F34-9A37-6A88D286C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2A197-D028-47B0-B4A3-05238FA82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0D2DF-9635-45EB-B6E0-DBA574B9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FEBD2-2A30-4BC6-89C3-A3E914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B2AE2-4A82-457D-AF70-05A9085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2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6DC947-77B7-4418-AB7E-0CBBBF91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508A5-FAAC-4E8A-A418-335BEC41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A5BE6-91E3-40A2-8331-165DE6E58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6F200-F589-441D-8B80-CE1021A8C7A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F47FE-65DF-4693-B0CE-D155E21C2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D9745-1488-450D-9649-8B7D4514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13EC-A5D6-4FC6-A503-155B2F3F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3C0A4C6-4784-4F6C-B32B-3EF547BE7DE8}"/>
              </a:ext>
            </a:extLst>
          </p:cNvPr>
          <p:cNvSpPr txBox="1"/>
          <p:nvPr/>
        </p:nvSpPr>
        <p:spPr>
          <a:xfrm>
            <a:off x="3219369" y="4326352"/>
            <a:ext cx="5753262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作品名称： 智能口罩佩戴识别芯片及系统设计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报名号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                     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ASC125149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队伍名称：      旧的不去，芯的不来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1D557E-3DC5-47CB-B955-C8E0B51E4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11" b="-1"/>
          <a:stretch/>
        </p:blipFill>
        <p:spPr>
          <a:xfrm>
            <a:off x="2262607" y="0"/>
            <a:ext cx="7666786" cy="39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项目研发情况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BC37C-0E03-45AA-9B66-67A3A5720C51}"/>
              </a:ext>
            </a:extLst>
          </p:cNvPr>
          <p:cNvSpPr txBox="1"/>
          <p:nvPr/>
        </p:nvSpPr>
        <p:spPr>
          <a:xfrm>
            <a:off x="7614778" y="2713772"/>
            <a:ext cx="4443111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将加速器、</a:t>
            </a:r>
            <a:r>
              <a:rPr lang="en-US" altLang="zh-CN" sz="2000" dirty="0"/>
              <a:t>DMAC</a:t>
            </a:r>
            <a:r>
              <a:rPr lang="zh-CN" altLang="en-US" sz="2000" dirty="0"/>
              <a:t>、</a:t>
            </a:r>
            <a:r>
              <a:rPr lang="en-US" altLang="zh-CN" sz="2000" dirty="0"/>
              <a:t>DDR</a:t>
            </a:r>
            <a:r>
              <a:rPr lang="zh-CN" altLang="en-US" sz="2000" dirty="0"/>
              <a:t>访存接口等自主设计的模块与总线矩阵组合起来，完成</a:t>
            </a:r>
            <a:r>
              <a:rPr lang="en-US" altLang="zh-CN" sz="2000" dirty="0"/>
              <a:t>SoC</a:t>
            </a:r>
            <a:r>
              <a:rPr lang="zh-CN" altLang="en-US" sz="2000" dirty="0"/>
              <a:t>整体设计。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028DA6-3CBA-412A-8F80-12F4CD0DB6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" y="1114424"/>
            <a:ext cx="7381098" cy="48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项目研发情况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BC37C-0E03-45AA-9B66-67A3A5720C51}"/>
              </a:ext>
            </a:extLst>
          </p:cNvPr>
          <p:cNvSpPr txBox="1"/>
          <p:nvPr/>
        </p:nvSpPr>
        <p:spPr>
          <a:xfrm>
            <a:off x="1340241" y="1106654"/>
            <a:ext cx="897215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当前我们已经完成了加速器、</a:t>
            </a:r>
            <a:r>
              <a:rPr lang="en-US" altLang="zh-CN" sz="2000" dirty="0"/>
              <a:t>DMAC</a:t>
            </a:r>
            <a:r>
              <a:rPr lang="zh-CN" altLang="en-US" sz="2000" dirty="0"/>
              <a:t>、</a:t>
            </a:r>
            <a:r>
              <a:rPr lang="en-US" altLang="zh-CN" sz="2000" dirty="0"/>
              <a:t>DDR</a:t>
            </a:r>
            <a:r>
              <a:rPr lang="zh-CN" altLang="en-US" sz="2000" dirty="0"/>
              <a:t>访问接口的设计与仿真、搭建出了</a:t>
            </a:r>
            <a:r>
              <a:rPr lang="en-US" altLang="zh-CN" sz="2000" dirty="0"/>
              <a:t>SoC,</a:t>
            </a:r>
            <a:r>
              <a:rPr lang="zh-CN" altLang="en-US" sz="2000" dirty="0"/>
              <a:t>并编写出了软件库函数。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E463F3-04C3-46BC-BDCD-88EBD473B0E7}"/>
              </a:ext>
            </a:extLst>
          </p:cNvPr>
          <p:cNvSpPr txBox="1"/>
          <p:nvPr/>
        </p:nvSpPr>
        <p:spPr>
          <a:xfrm>
            <a:off x="1340239" y="2239777"/>
            <a:ext cx="897215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仿真结果表明，加速器能够正确计算得出每层结果，</a:t>
            </a:r>
            <a:r>
              <a:rPr lang="en-US" altLang="zh-CN" sz="2000" dirty="0"/>
              <a:t>50MHz</a:t>
            </a:r>
            <a:r>
              <a:rPr lang="zh-CN" altLang="en-US" sz="2000" dirty="0"/>
              <a:t>时钟条件下单帧推理时间最短可达</a:t>
            </a:r>
            <a:r>
              <a:rPr lang="en-US" altLang="zh-CN" sz="2000" dirty="0"/>
              <a:t>0.382s</a:t>
            </a:r>
            <a:r>
              <a:rPr lang="zh-CN" altLang="en-US" sz="2000" dirty="0"/>
              <a:t>（</a:t>
            </a:r>
            <a:r>
              <a:rPr lang="en-US" altLang="zh-CN" sz="2000" dirty="0"/>
              <a:t>core i5 4GHz</a:t>
            </a:r>
            <a:r>
              <a:rPr lang="zh-CN" altLang="en-US" sz="2000" dirty="0"/>
              <a:t>推理耗费</a:t>
            </a:r>
            <a:r>
              <a:rPr lang="en-US" altLang="zh-CN" sz="2000" dirty="0"/>
              <a:t>0.18s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4CA74-3FE6-4154-9079-BFEB8E15EDC9}"/>
              </a:ext>
            </a:extLst>
          </p:cNvPr>
          <p:cNvSpPr txBox="1"/>
          <p:nvPr/>
        </p:nvSpPr>
        <p:spPr>
          <a:xfrm>
            <a:off x="1340238" y="3372900"/>
            <a:ext cx="8972155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上板实测结果表明，</a:t>
            </a:r>
            <a:r>
              <a:rPr lang="en-US" altLang="zh-CN" sz="2000" dirty="0"/>
              <a:t>Cortex M3</a:t>
            </a:r>
            <a:r>
              <a:rPr lang="zh-CN" altLang="en-US" sz="2000" dirty="0"/>
              <a:t>能够正常访问各</a:t>
            </a:r>
            <a:r>
              <a:rPr lang="en-US" altLang="zh-CN" sz="2000" dirty="0"/>
              <a:t>slave</a:t>
            </a:r>
            <a:r>
              <a:rPr lang="zh-CN" altLang="en-US" sz="2000" dirty="0"/>
              <a:t>，</a:t>
            </a:r>
            <a:r>
              <a:rPr lang="en-US" altLang="zh-CN" sz="2000" dirty="0"/>
              <a:t>DMAC</a:t>
            </a:r>
            <a:r>
              <a:rPr lang="zh-CN" altLang="en-US" sz="2000" dirty="0"/>
              <a:t>、</a:t>
            </a:r>
            <a:r>
              <a:rPr lang="en-US" altLang="zh-CN" sz="2000" dirty="0"/>
              <a:t>UART</a:t>
            </a:r>
            <a:r>
              <a:rPr lang="zh-CN" altLang="en-US" sz="2000" dirty="0"/>
              <a:t>和</a:t>
            </a:r>
            <a:r>
              <a:rPr lang="en-US" altLang="zh-CN" sz="2000" dirty="0"/>
              <a:t>ACC</a:t>
            </a:r>
            <a:r>
              <a:rPr lang="zh-CN" altLang="en-US" sz="2000" dirty="0"/>
              <a:t>寄存器等组件工作正常，</a:t>
            </a:r>
            <a:r>
              <a:rPr lang="en-US" altLang="zh-CN" sz="2000" dirty="0"/>
              <a:t>DDR</a:t>
            </a:r>
            <a:r>
              <a:rPr lang="zh-CN" altLang="en-US" sz="2000" dirty="0"/>
              <a:t>能够被正常读写，</a:t>
            </a:r>
            <a:r>
              <a:rPr lang="en-US" altLang="zh-CN" sz="2000" dirty="0"/>
              <a:t>ACC</a:t>
            </a:r>
            <a:r>
              <a:rPr lang="zh-CN" altLang="en-US" sz="2000" dirty="0"/>
              <a:t>每个卷积池化层运算结果均正确，与仿真结果一致。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6862FF-7FCD-455D-A942-29E7CCC260F0}"/>
              </a:ext>
            </a:extLst>
          </p:cNvPr>
          <p:cNvSpPr txBox="1"/>
          <p:nvPr/>
        </p:nvSpPr>
        <p:spPr>
          <a:xfrm>
            <a:off x="1340237" y="4967688"/>
            <a:ext cx="897215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目前，我们正在测试单帧静态图片的完整推理过程，测试进程良好。预计决赛能够实现完整系统功能。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8055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技术创新点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BC37C-0E03-45AA-9B66-67A3A5720C51}"/>
              </a:ext>
            </a:extLst>
          </p:cNvPr>
          <p:cNvSpPr txBox="1"/>
          <p:nvPr/>
        </p:nvSpPr>
        <p:spPr>
          <a:xfrm>
            <a:off x="837762" y="1201160"/>
            <a:ext cx="10516476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提出了一种将口罩佩戴识别算法部署在前端的设计方案，既迎合当前疫情局势下的市场需求，又克服了传统识别算法云计算实时性差、传输带宽要求高、扩展规模受限等不足。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1D3C4B-88CD-4264-9729-B37B3772B68A}"/>
              </a:ext>
            </a:extLst>
          </p:cNvPr>
          <p:cNvSpPr txBox="1"/>
          <p:nvPr/>
        </p:nvSpPr>
        <p:spPr>
          <a:xfrm>
            <a:off x="837762" y="3711202"/>
            <a:ext cx="10516476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设计出了一种具有强兼容性的卷积池化算子，它具有丰富的控制信息和灵活的</a:t>
            </a:r>
            <a:r>
              <a:rPr lang="en-US" altLang="zh-CN" sz="2000" dirty="0"/>
              <a:t>FSM</a:t>
            </a:r>
            <a:r>
              <a:rPr lang="zh-CN" altLang="en-US" sz="2000" dirty="0"/>
              <a:t>，因而能够适应几乎所有卷积神经网络结构。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6C5CD-9C43-4EAA-9C47-33D4F0BA6CF1}"/>
              </a:ext>
            </a:extLst>
          </p:cNvPr>
          <p:cNvSpPr txBox="1"/>
          <p:nvPr/>
        </p:nvSpPr>
        <p:spPr>
          <a:xfrm>
            <a:off x="837762" y="4966223"/>
            <a:ext cx="10516476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在后处理硬件算子中使用了硬件冒泡排序和硬件</a:t>
            </a:r>
            <a:r>
              <a:rPr lang="en-US" altLang="zh-CN" sz="2000" dirty="0"/>
              <a:t>NMS</a:t>
            </a:r>
            <a:r>
              <a:rPr lang="zh-CN" altLang="en-US" sz="2000" dirty="0"/>
              <a:t>，减轻了软件负担，提升了计算时效；并且通过定点数的小数点“移动”保证了计算精度。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A26D3C-E382-49E2-884F-08E61674221D}"/>
              </a:ext>
            </a:extLst>
          </p:cNvPr>
          <p:cNvSpPr txBox="1"/>
          <p:nvPr/>
        </p:nvSpPr>
        <p:spPr>
          <a:xfrm>
            <a:off x="837762" y="2456181"/>
            <a:ext cx="10516476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将卷积层与</a:t>
            </a:r>
            <a:r>
              <a:rPr lang="en-US" altLang="zh-CN" sz="2000" dirty="0"/>
              <a:t>BN</a:t>
            </a:r>
            <a:r>
              <a:rPr lang="zh-CN" altLang="en-US" sz="2000" dirty="0"/>
              <a:t>层合并，既保证了训练的高效性，又大大简化了推理时的网络结构；将</a:t>
            </a:r>
            <a:r>
              <a:rPr lang="en-US" altLang="zh-CN" sz="2000" dirty="0"/>
              <a:t>Sigmoid</a:t>
            </a:r>
            <a:r>
              <a:rPr lang="zh-CN" altLang="en-US" sz="2000" dirty="0"/>
              <a:t>函数和阈值比较替换为简单的正负判断，大大简化了计算。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0504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后续工作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BC37C-0E03-45AA-9B66-67A3A5720C51}"/>
              </a:ext>
            </a:extLst>
          </p:cNvPr>
          <p:cNvSpPr txBox="1"/>
          <p:nvPr/>
        </p:nvSpPr>
        <p:spPr>
          <a:xfrm>
            <a:off x="837762" y="1333240"/>
            <a:ext cx="10516476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在接下来的测试中，我们将首先完成单帧静态图片推理的测试，然后增加摄像头、</a:t>
            </a:r>
            <a:r>
              <a:rPr lang="en-US" altLang="zh-CN" sz="2000" dirty="0"/>
              <a:t>LCD</a:t>
            </a:r>
            <a:r>
              <a:rPr lang="zh-CN" altLang="en-US" sz="2000" dirty="0"/>
              <a:t>等模块，实现实时捕获、定位、识别和显示功能。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46FC40-89A9-402D-A415-D794D46C014A}"/>
              </a:ext>
            </a:extLst>
          </p:cNvPr>
          <p:cNvSpPr txBox="1"/>
          <p:nvPr/>
        </p:nvSpPr>
        <p:spPr>
          <a:xfrm>
            <a:off x="837762" y="2663849"/>
            <a:ext cx="10516476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当前的设计仍然有待于进一步的完善和优化，如：网络仍然存在大量</a:t>
            </a:r>
            <a:r>
              <a:rPr lang="en-US" altLang="zh-CN" sz="2000" dirty="0"/>
              <a:t>0</a:t>
            </a:r>
            <a:r>
              <a:rPr lang="zh-CN" altLang="en-US" sz="2000" dirty="0"/>
              <a:t>值参数，有待于进一步的轻量化；后处理算子有待于减小硬件开销、增加软件控制；</a:t>
            </a:r>
            <a:r>
              <a:rPr lang="en-US" altLang="zh-CN" sz="2000" dirty="0"/>
              <a:t>ACC</a:t>
            </a:r>
            <a:r>
              <a:rPr lang="zh-CN" altLang="en-US" sz="2000" dirty="0"/>
              <a:t>的数据读写</a:t>
            </a:r>
            <a:r>
              <a:rPr lang="en-US" altLang="zh-CN" sz="2000" dirty="0"/>
              <a:t>size</a:t>
            </a:r>
            <a:r>
              <a:rPr lang="zh-CN" altLang="en-US" sz="2000" dirty="0"/>
              <a:t>有待于从当前的</a:t>
            </a:r>
            <a:r>
              <a:rPr lang="en-US" altLang="zh-CN" sz="2000" dirty="0"/>
              <a:t>16bit</a:t>
            </a:r>
            <a:r>
              <a:rPr lang="zh-CN" altLang="en-US" sz="2000" dirty="0"/>
              <a:t>扩展到</a:t>
            </a:r>
            <a:r>
              <a:rPr lang="en-US" altLang="zh-CN" sz="2000" dirty="0"/>
              <a:t>32bit</a:t>
            </a:r>
            <a:r>
              <a:rPr lang="zh-CN" altLang="en-US" sz="2000" dirty="0"/>
              <a:t>；系统占用资源占用率过高，容易出现时序问题，有待于进一步逻辑优化等等。我们将针对这些问题采取一定的优化手段。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706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212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团队介绍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71D04E-D7C2-420E-BDE7-2726A91591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0" r="6985" b="25233"/>
          <a:stretch/>
        </p:blipFill>
        <p:spPr>
          <a:xfrm>
            <a:off x="1589427" y="879420"/>
            <a:ext cx="1332186" cy="16663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A0A1A0-431F-49B1-885F-D6458AEBF2D1}"/>
              </a:ext>
            </a:extLst>
          </p:cNvPr>
          <p:cNvSpPr txBox="1"/>
          <p:nvPr/>
        </p:nvSpPr>
        <p:spPr>
          <a:xfrm>
            <a:off x="3175672" y="735094"/>
            <a:ext cx="7166508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曹文旭   </a:t>
            </a:r>
            <a:r>
              <a:rPr lang="en-US" altLang="zh-CN" sz="2400" b="1" dirty="0"/>
              <a:t>2017</a:t>
            </a:r>
            <a:r>
              <a:rPr lang="zh-CN" altLang="en-US" sz="2400" b="1" dirty="0"/>
              <a:t>级本科生  电气工程及其自动化专业</a:t>
            </a:r>
            <a:endParaRPr lang="en-US" altLang="zh-CN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62593-4962-48F6-B467-85A308AD284D}"/>
              </a:ext>
            </a:extLst>
          </p:cNvPr>
          <p:cNvSpPr txBox="1"/>
          <p:nvPr/>
        </p:nvSpPr>
        <p:spPr>
          <a:xfrm>
            <a:off x="3173335" y="1724515"/>
            <a:ext cx="6835432" cy="79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曾获得国家励志奖学金，全国大学生电子设计竞赛省级二等奖等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曾参加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年全国大学生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FPGA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创新设计竞赛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30529B-6731-47C1-A95F-A25DFA1D8C59}"/>
              </a:ext>
            </a:extLst>
          </p:cNvPr>
          <p:cNvSpPr txBox="1"/>
          <p:nvPr/>
        </p:nvSpPr>
        <p:spPr>
          <a:xfrm>
            <a:off x="3175672" y="1217388"/>
            <a:ext cx="7166508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担任队长  </a:t>
            </a:r>
            <a:r>
              <a:rPr lang="zh-CN" altLang="en-US" sz="2000" b="1" dirty="0"/>
              <a:t>负责神经网络硬件加速器设计</a:t>
            </a:r>
            <a:endParaRPr lang="en-US" altLang="zh-CN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1F1553-EC50-4012-8B57-8D3E4692D7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7" t="2150" r="19246" b="33598"/>
          <a:stretch/>
        </p:blipFill>
        <p:spPr>
          <a:xfrm>
            <a:off x="1587090" y="2904479"/>
            <a:ext cx="1332186" cy="16663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16D59B-96E7-451D-A2E0-511C7A30CA52}"/>
              </a:ext>
            </a:extLst>
          </p:cNvPr>
          <p:cNvSpPr txBox="1"/>
          <p:nvPr/>
        </p:nvSpPr>
        <p:spPr>
          <a:xfrm>
            <a:off x="3173335" y="2754475"/>
            <a:ext cx="7166508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冯敏刚   </a:t>
            </a:r>
            <a:r>
              <a:rPr lang="en-US" altLang="zh-CN" sz="2400" b="1" dirty="0"/>
              <a:t>2017</a:t>
            </a:r>
            <a:r>
              <a:rPr lang="zh-CN" altLang="en-US" sz="2400" b="1" dirty="0"/>
              <a:t>级本科生  电气工程及其自动化专业</a:t>
            </a:r>
            <a:endParaRPr lang="en-US" altLang="zh-CN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4C57A8-6137-4304-A86F-B85920C7B8AF}"/>
              </a:ext>
            </a:extLst>
          </p:cNvPr>
          <p:cNvSpPr txBox="1"/>
          <p:nvPr/>
        </p:nvSpPr>
        <p:spPr>
          <a:xfrm>
            <a:off x="3173335" y="3267463"/>
            <a:ext cx="7166508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负责</a:t>
            </a:r>
            <a:r>
              <a:rPr lang="en-US" altLang="zh-CN" sz="2000" b="1" dirty="0"/>
              <a:t>SoC</a:t>
            </a:r>
            <a:r>
              <a:rPr lang="zh-CN" altLang="en-US" sz="2000" b="1" dirty="0"/>
              <a:t>系统搭建以及软件程序设计</a:t>
            </a:r>
            <a:endParaRPr lang="en-US" altLang="zh-CN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988707-94AF-48B2-8BD4-700A8AB080C3}"/>
              </a:ext>
            </a:extLst>
          </p:cNvPr>
          <p:cNvSpPr txBox="1"/>
          <p:nvPr/>
        </p:nvSpPr>
        <p:spPr>
          <a:xfrm>
            <a:off x="3173335" y="3780786"/>
            <a:ext cx="6835432" cy="79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曾获得国家励志奖学金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曾参加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年全国大学生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FPGA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创新设计竞赛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E7D1205-D4B4-4635-A4DA-D2BD8A7F2E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r="2700" b="15517"/>
          <a:stretch/>
        </p:blipFill>
        <p:spPr>
          <a:xfrm>
            <a:off x="1589427" y="4910936"/>
            <a:ext cx="1329849" cy="166632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044D61A-818C-4257-8631-3217CDCCDA14}"/>
              </a:ext>
            </a:extLst>
          </p:cNvPr>
          <p:cNvSpPr txBox="1"/>
          <p:nvPr/>
        </p:nvSpPr>
        <p:spPr>
          <a:xfrm>
            <a:off x="3173334" y="4721118"/>
            <a:ext cx="773088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蒲瑞尧   </a:t>
            </a:r>
            <a:r>
              <a:rPr lang="en-US" altLang="zh-CN" sz="2400" b="1" dirty="0"/>
              <a:t>2017</a:t>
            </a:r>
            <a:r>
              <a:rPr lang="zh-CN" altLang="en-US" sz="2400" b="1" dirty="0"/>
              <a:t>级本科生  集成电路设计与集成系统专业</a:t>
            </a:r>
            <a:endParaRPr lang="en-US" altLang="zh-CN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C8CA1F-4FCB-491A-AA99-EAC98D9B280B}"/>
              </a:ext>
            </a:extLst>
          </p:cNvPr>
          <p:cNvSpPr txBox="1"/>
          <p:nvPr/>
        </p:nvSpPr>
        <p:spPr>
          <a:xfrm>
            <a:off x="3173335" y="5240930"/>
            <a:ext cx="7166508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负责</a:t>
            </a:r>
            <a:r>
              <a:rPr lang="en-US" altLang="zh-CN" sz="2000" b="1" dirty="0"/>
              <a:t>DDR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Camera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LCD</a:t>
            </a:r>
            <a:r>
              <a:rPr lang="zh-CN" altLang="en-US" sz="2000" b="1" dirty="0"/>
              <a:t>等模块接口设计</a:t>
            </a:r>
            <a:endParaRPr lang="en-US" altLang="zh-CN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F55E28-7357-4F7C-80B9-2CE90DC8FFBC}"/>
              </a:ext>
            </a:extLst>
          </p:cNvPr>
          <p:cNvSpPr txBox="1"/>
          <p:nvPr/>
        </p:nvSpPr>
        <p:spPr>
          <a:xfrm>
            <a:off x="3173334" y="5729937"/>
            <a:ext cx="7517526" cy="79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曾获得九洲集团企业专项奖学金、世强企业专项奖学金等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曾获得数学建模省级一等奖，英语口语测评大赛全国三等奖等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87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项目心得体会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25F2F8-08B1-4573-A366-3A64916B1044}"/>
              </a:ext>
            </a:extLst>
          </p:cNvPr>
          <p:cNvSpPr txBox="1"/>
          <p:nvPr/>
        </p:nvSpPr>
        <p:spPr>
          <a:xfrm>
            <a:off x="851337" y="925583"/>
            <a:ext cx="10489326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通过本次项目，我们接触到了目前最前沿的图像识别技术</a:t>
            </a:r>
            <a:r>
              <a:rPr lang="en-US" altLang="zh-CN" sz="2000" dirty="0"/>
              <a:t>——</a:t>
            </a:r>
            <a:r>
              <a:rPr lang="zh-CN" altLang="en-US" sz="2000" dirty="0"/>
              <a:t>卷积神经网络，并对嵌入式系统，尤其是基于</a:t>
            </a:r>
            <a:r>
              <a:rPr lang="en-US" altLang="zh-CN" sz="2000" dirty="0"/>
              <a:t>ARM</a:t>
            </a:r>
            <a:r>
              <a:rPr lang="zh-CN" altLang="en-US" sz="2000" dirty="0"/>
              <a:t>的</a:t>
            </a:r>
            <a:r>
              <a:rPr lang="en-US" altLang="zh-CN" sz="2000" dirty="0"/>
              <a:t>SoC</a:t>
            </a:r>
            <a:r>
              <a:rPr lang="zh-CN" altLang="en-US" sz="2000" dirty="0"/>
              <a:t>取得了较为全面的认识，在一定程度上掌握了包括硬件算法、总线接口、</a:t>
            </a:r>
            <a:r>
              <a:rPr lang="en-US" altLang="zh-CN" sz="2000" dirty="0"/>
              <a:t>FSM</a:t>
            </a:r>
            <a:r>
              <a:rPr lang="zh-CN" altLang="en-US" sz="2000" dirty="0"/>
              <a:t>在内的数字</a:t>
            </a:r>
            <a:r>
              <a:rPr lang="en-US" altLang="zh-CN" sz="2000" dirty="0"/>
              <a:t>IC</a:t>
            </a:r>
            <a:r>
              <a:rPr lang="zh-CN" altLang="en-US" sz="2000" dirty="0"/>
              <a:t>的设计能力以及软硬件协调和系统调试的能力。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E32F07-5DD2-49A7-906E-E948987A653F}"/>
              </a:ext>
            </a:extLst>
          </p:cNvPr>
          <p:cNvSpPr txBox="1"/>
          <p:nvPr/>
        </p:nvSpPr>
        <p:spPr>
          <a:xfrm>
            <a:off x="851337" y="2558832"/>
            <a:ext cx="10489326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在项目研发过程中，我们杜绝孤立，促进交流，不顾疫情带来的交流障碍，定期举行进展汇报，每天作总结、协商方案、定义接口，这使我们的系统获得了较好的完整性，也让我们认识到在项目研发中交流与合作的重要性。</a:t>
            </a:r>
            <a:endParaRPr lang="en-US" altLang="zh-CN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49957E-C7A3-467B-AA9E-ED817ACD421F}"/>
              </a:ext>
            </a:extLst>
          </p:cNvPr>
          <p:cNvSpPr txBox="1"/>
          <p:nvPr/>
        </p:nvSpPr>
        <p:spPr>
          <a:xfrm>
            <a:off x="851337" y="4192081"/>
            <a:ext cx="10489326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在项目调试过程中，我们屡次遭遇挫折，也解决了一个又一个实际工程问题，如时序分析失败、接口时序错位等，这使我们认识到了仿真与实测之间的差距，同时我们也认识到数字</a:t>
            </a:r>
            <a:r>
              <a:rPr lang="en-US" altLang="zh-CN" sz="2000" dirty="0"/>
              <a:t>IC</a:t>
            </a:r>
            <a:r>
              <a:rPr lang="zh-CN" altLang="en-US" sz="2000" dirty="0"/>
              <a:t>的研发不止在于逻辑的设计，更在于时序性能分析和系统优化，这为我们将来的科研道路积累了经验、奠定了正确的设计理念。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091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项目研发情况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D4B524-D7F3-4D7F-9E72-B485BC48212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" b="2116"/>
          <a:stretch/>
        </p:blipFill>
        <p:spPr bwMode="auto">
          <a:xfrm>
            <a:off x="134111" y="670689"/>
            <a:ext cx="4595544" cy="61873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0D7826-D8A4-419B-872A-4807D6C15F21}"/>
              </a:ext>
            </a:extLst>
          </p:cNvPr>
          <p:cNvSpPr txBox="1"/>
          <p:nvPr/>
        </p:nvSpPr>
        <p:spPr>
          <a:xfrm>
            <a:off x="5226268" y="3060613"/>
            <a:ext cx="661101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首先确定了一种使用</a:t>
            </a:r>
            <a:r>
              <a:rPr lang="en-US" altLang="zh-CN" sz="2000" dirty="0"/>
              <a:t>SSD</a:t>
            </a:r>
            <a:r>
              <a:rPr lang="zh-CN" altLang="en-US" sz="2000" dirty="0"/>
              <a:t>算法的方案。它采用轻量化</a:t>
            </a:r>
            <a:r>
              <a:rPr lang="en-US" altLang="zh-CN" sz="2000" dirty="0"/>
              <a:t>VGG-16</a:t>
            </a:r>
            <a:r>
              <a:rPr lang="zh-CN" altLang="en-US" sz="2000" dirty="0"/>
              <a:t>网络，具有定位和识别两类多目标的功能。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A29F82-E6F0-457D-9318-F04B7BC9E86D}"/>
              </a:ext>
            </a:extLst>
          </p:cNvPr>
          <p:cNvSpPr txBox="1"/>
          <p:nvPr/>
        </p:nvSpPr>
        <p:spPr>
          <a:xfrm>
            <a:off x="5226268" y="4419866"/>
            <a:ext cx="661101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由于网络模型结构依然复杂，我们对模型进行了简化：卷积层和</a:t>
            </a:r>
            <a:r>
              <a:rPr lang="en-US" altLang="zh-CN" sz="2000" dirty="0"/>
              <a:t>BN</a:t>
            </a:r>
            <a:r>
              <a:rPr lang="zh-CN" altLang="en-US" sz="2000" dirty="0"/>
              <a:t>层合并、</a:t>
            </a:r>
            <a:r>
              <a:rPr lang="en-US" altLang="zh-CN" sz="2000" dirty="0"/>
              <a:t>Sigmoid</a:t>
            </a:r>
            <a:r>
              <a:rPr lang="zh-CN" altLang="en-US" sz="2000" dirty="0"/>
              <a:t>函数简化。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BC37C-0E03-45AA-9B66-67A3A5720C51}"/>
              </a:ext>
            </a:extLst>
          </p:cNvPr>
          <p:cNvSpPr txBox="1"/>
          <p:nvPr/>
        </p:nvSpPr>
        <p:spPr>
          <a:xfrm>
            <a:off x="5231525" y="1239695"/>
            <a:ext cx="6611010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拟实现系统功能：摄像头采集影像，通过</a:t>
            </a:r>
            <a:r>
              <a:rPr lang="en-US" altLang="zh-CN" sz="2000" dirty="0"/>
              <a:t>FPGA</a:t>
            </a:r>
            <a:r>
              <a:rPr lang="zh-CN" altLang="en-US" sz="2000" dirty="0"/>
              <a:t>计算实现人脸实时定位，并标记每个人脸是否佩戴口罩，结果显示在</a:t>
            </a:r>
            <a:r>
              <a:rPr lang="en-US" altLang="zh-CN" sz="2000" dirty="0"/>
              <a:t>LCD</a:t>
            </a:r>
            <a:r>
              <a:rPr lang="zh-CN" altLang="en-US" sz="2000" dirty="0"/>
              <a:t>；未戴口罩人脸上传云端。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367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项目研发情况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BC37C-0E03-45AA-9B66-67A3A5720C51}"/>
              </a:ext>
            </a:extLst>
          </p:cNvPr>
          <p:cNvSpPr txBox="1"/>
          <p:nvPr/>
        </p:nvSpPr>
        <p:spPr>
          <a:xfrm>
            <a:off x="4641314" y="1405233"/>
            <a:ext cx="7101597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参照“</a:t>
            </a:r>
            <a:r>
              <a:rPr lang="en-US" altLang="zh-CN" dirty="0"/>
              <a:t>Communication Lower Bound in Convolution Accelerators</a:t>
            </a:r>
            <a:r>
              <a:rPr lang="zh-CN" altLang="en-US" sz="2000" dirty="0"/>
              <a:t>”设计出了一种致力于减小访存量的卷积池化阵列。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2F432E-3815-4A78-8E1F-EBC5229C6F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74" y="892088"/>
            <a:ext cx="3558047" cy="22505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2FD121-D8E2-47B0-88AE-84147595636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"/>
          <a:stretch/>
        </p:blipFill>
        <p:spPr bwMode="auto">
          <a:xfrm>
            <a:off x="946545" y="3606362"/>
            <a:ext cx="3393507" cy="2715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A7DCF81-99AA-4309-82C2-FC622E1A4D08}"/>
              </a:ext>
            </a:extLst>
          </p:cNvPr>
          <p:cNvSpPr txBox="1"/>
          <p:nvPr/>
        </p:nvSpPr>
        <p:spPr>
          <a:xfrm>
            <a:off x="4641313" y="4022311"/>
            <a:ext cx="7101597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设计出了一种卷积池化单元，它包括</a:t>
            </a:r>
            <a:r>
              <a:rPr lang="en-US" altLang="zh-CN" sz="2000" dirty="0"/>
              <a:t>MAC</a:t>
            </a:r>
            <a:r>
              <a:rPr lang="zh-CN" altLang="en-US" sz="2000" dirty="0"/>
              <a:t>单元、中间结果</a:t>
            </a:r>
            <a:r>
              <a:rPr lang="en-US" altLang="zh-CN" sz="2000" dirty="0"/>
              <a:t>buffer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、池化单元和池化</a:t>
            </a:r>
            <a:r>
              <a:rPr lang="en-US" altLang="zh-CN" sz="2000" dirty="0"/>
              <a:t>padding</a:t>
            </a:r>
            <a:r>
              <a:rPr lang="zh-CN" altLang="en-US" sz="2000" dirty="0"/>
              <a:t>等功能区域，实现了资源复用，提供多种输出且运行状态灵活。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783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项目研发情况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BC37C-0E03-45AA-9B66-67A3A5720C51}"/>
              </a:ext>
            </a:extLst>
          </p:cNvPr>
          <p:cNvSpPr txBox="1"/>
          <p:nvPr/>
        </p:nvSpPr>
        <p:spPr>
          <a:xfrm>
            <a:off x="5777120" y="2384835"/>
            <a:ext cx="6326337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提出了一种“灵活池化”方案。针对缓存窗划分带来的池化前</a:t>
            </a:r>
            <a:r>
              <a:rPr lang="en-US" altLang="zh-CN" sz="2000" dirty="0"/>
              <a:t>padding</a:t>
            </a:r>
            <a:r>
              <a:rPr lang="zh-CN" altLang="en-US" sz="2000" dirty="0"/>
              <a:t>的不规则性，定义了“</a:t>
            </a:r>
            <a:r>
              <a:rPr lang="en-US" altLang="zh-CN" sz="2000" dirty="0"/>
              <a:t>00</a:t>
            </a:r>
            <a:r>
              <a:rPr lang="zh-CN" altLang="en-US" sz="2000" dirty="0"/>
              <a:t>、</a:t>
            </a:r>
            <a:r>
              <a:rPr lang="en-US" altLang="zh-CN" sz="2000" dirty="0"/>
              <a:t>01</a:t>
            </a:r>
            <a:r>
              <a:rPr lang="zh-CN" altLang="en-US" sz="2000" dirty="0"/>
              <a:t>、</a:t>
            </a:r>
            <a:r>
              <a:rPr lang="en-US" altLang="zh-CN" sz="2000" dirty="0"/>
              <a:t>10</a:t>
            </a:r>
            <a:r>
              <a:rPr lang="zh-CN" altLang="en-US" sz="2000" dirty="0"/>
              <a:t>、</a:t>
            </a:r>
            <a:r>
              <a:rPr lang="en-US" altLang="zh-CN" sz="2000" dirty="0"/>
              <a:t>11</a:t>
            </a:r>
            <a:r>
              <a:rPr lang="zh-CN" altLang="en-US" sz="2000" dirty="0"/>
              <a:t>”四种池化</a:t>
            </a:r>
            <a:r>
              <a:rPr lang="en-US" altLang="zh-CN" sz="2000" dirty="0"/>
              <a:t>padding</a:t>
            </a:r>
            <a:r>
              <a:rPr lang="zh-CN" altLang="en-US" sz="2000" dirty="0"/>
              <a:t>方式，增加了卷积池化算子的兼容性，使其能够适应任意缓存窗划分方式。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15487-889C-4665-840B-EAA8C22D62A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8"/>
          <a:stretch/>
        </p:blipFill>
        <p:spPr bwMode="auto">
          <a:xfrm>
            <a:off x="502810" y="1023620"/>
            <a:ext cx="5274310" cy="2405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C06877-6B7D-4B4C-AAA4-23E9EF6C1D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10" y="3777524"/>
            <a:ext cx="5274310" cy="24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项目研发情况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BC37C-0E03-45AA-9B66-67A3A5720C51}"/>
              </a:ext>
            </a:extLst>
          </p:cNvPr>
          <p:cNvSpPr txBox="1"/>
          <p:nvPr/>
        </p:nvSpPr>
        <p:spPr>
          <a:xfrm>
            <a:off x="242269" y="3336525"/>
            <a:ext cx="3876244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将上述模块组合，设计出卷积池化算子。它能够一次性完成卷积、激活、池化和</a:t>
            </a:r>
            <a:r>
              <a:rPr lang="en-US" altLang="zh-CN" sz="2000" dirty="0"/>
              <a:t>padding</a:t>
            </a:r>
            <a:r>
              <a:rPr lang="zh-CN" altLang="en-US" sz="2000" dirty="0"/>
              <a:t>运算，由于其控制寄存器丰富，因而能够适应几乎所有卷积神经网络结构。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559DA4-F580-4635-BF87-5BE33E9871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0" y="857249"/>
            <a:ext cx="3359150" cy="2117111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103CA84-3C06-4A62-B6E3-00EEDDBF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71453"/>
              </p:ext>
            </p:extLst>
          </p:nvPr>
        </p:nvGraphicFramePr>
        <p:xfrm>
          <a:off x="4526325" y="409078"/>
          <a:ext cx="7224737" cy="6042529"/>
        </p:xfrm>
        <a:graphic>
          <a:graphicData uri="http://schemas.openxmlformats.org/drawingml/2006/table">
            <a:tbl>
              <a:tblPr firstRow="1" firstCol="1" bandRow="1"/>
              <a:tblGrid>
                <a:gridCol w="1234395">
                  <a:extLst>
                    <a:ext uri="{9D8B030D-6E8A-4147-A177-3AD203B41FA5}">
                      <a16:colId xmlns:a16="http://schemas.microsoft.com/office/drawing/2014/main" val="1376925794"/>
                    </a:ext>
                  </a:extLst>
                </a:gridCol>
                <a:gridCol w="945414">
                  <a:extLst>
                    <a:ext uri="{9D8B030D-6E8A-4147-A177-3AD203B41FA5}">
                      <a16:colId xmlns:a16="http://schemas.microsoft.com/office/drawing/2014/main" val="32469557"/>
                    </a:ext>
                  </a:extLst>
                </a:gridCol>
                <a:gridCol w="5044928">
                  <a:extLst>
                    <a:ext uri="{9D8B030D-6E8A-4147-A177-3AD203B41FA5}">
                      <a16:colId xmlns:a16="http://schemas.microsoft.com/office/drawing/2014/main" val="4002657727"/>
                    </a:ext>
                  </a:extLst>
                </a:gridCol>
              </a:tblGrid>
              <a:tr h="176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寄存器名称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15689"/>
                  </a:ext>
                </a:extLst>
              </a:tr>
              <a:tr h="219043">
                <a:tc rowSpan="1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GENERALCFG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6-0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输入通道数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371663"/>
                  </a:ext>
                </a:extLst>
              </a:tr>
              <a:tr h="4541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12-7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一次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pass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中激活的输出通道数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。硬件允许的最大并行输出通道数为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，但某些层的输出通道为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，则需要两个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pass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完成该层运算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373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18-13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Δx,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缓存窗边长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989089"/>
                  </a:ext>
                </a:extLst>
              </a:tr>
              <a:tr h="4741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是否预写回。在网络分支处，卷积的结果经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后预写回（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pre-write-back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）作为网络分支的输入，其再经过池化后写会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(write-back)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作为网络主干上下一卷积层的输入</a:t>
                      </a:r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879238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是否为输出层。输出层的卷积运算比较特殊，没有经过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激活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29076"/>
                  </a:ext>
                </a:extLst>
              </a:tr>
              <a:tr h="5611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22-21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：不是前三层；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：第一层；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：第二层；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：第三层。前三层输入特征图较大，因此被分割为多个缓存窗，因此其池化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padding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方式和输出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padding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方式都比较复杂，需要单独表示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238033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输出是否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padding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。输出的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padding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即下一层卷积运算前的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padding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993082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27-24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，表示缓存窗个数。输入特征图边长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=n*Δx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323916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运算需要的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pass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274036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是否进行池化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17228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：进行卷积池化运算；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：进行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6566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112291"/>
                  </a:ext>
                </a:extLst>
              </a:tr>
              <a:tr h="219043">
                <a:tc rowSpan="5"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GENERALCTRL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卷积运算启动信号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4593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卷积计数器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(m_FSM)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使能信号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2588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1590" algn="l"/>
                        </a:tabLs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特殊标志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241331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运算启动信号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6386"/>
                  </a:ext>
                </a:extLst>
              </a:tr>
              <a:tr h="2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告知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读结果完毕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989866"/>
                  </a:ext>
                </a:extLst>
              </a:tr>
              <a:tr h="21904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SIDELENINFO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输入特征图，输出特征图的边长信息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768"/>
                  </a:ext>
                </a:extLst>
              </a:tr>
              <a:tr h="21904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FMBASEADDR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输入特征图在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DDR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的基地址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170107"/>
                  </a:ext>
                </a:extLst>
              </a:tr>
              <a:tr h="21904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WBASEADDR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权重在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DDR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的基地址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416356"/>
                  </a:ext>
                </a:extLst>
              </a:tr>
              <a:tr h="21904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WBBASEADDR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输出写回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DDR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的基地址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196068"/>
                  </a:ext>
                </a:extLst>
              </a:tr>
              <a:tr h="17778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PWBBASEADDR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输出预写回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DDR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的基地址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96060"/>
                  </a:ext>
                </a:extLst>
              </a:tr>
              <a:tr h="25642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BIASBASEADDR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内部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Bias ROM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基地址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77" marR="59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68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7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项目研发情况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BC37C-0E03-45AA-9B66-67A3A5720C51}"/>
              </a:ext>
            </a:extLst>
          </p:cNvPr>
          <p:cNvSpPr txBox="1"/>
          <p:nvPr/>
        </p:nvSpPr>
        <p:spPr>
          <a:xfrm>
            <a:off x="467840" y="4846626"/>
            <a:ext cx="8198640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对每层网络的控制信息进行罗列，编写相应的寄存器配置库函数。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0D8089-3C05-4C2B-A3C4-0B8E0ACF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0" y="1211644"/>
            <a:ext cx="11256320" cy="34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B9C22-1F4B-426D-BDAA-215AF9CBDB63}"/>
              </a:ext>
            </a:extLst>
          </p:cNvPr>
          <p:cNvSpPr txBox="1"/>
          <p:nvPr/>
        </p:nvSpPr>
        <p:spPr>
          <a:xfrm>
            <a:off x="134111" y="147469"/>
            <a:ext cx="32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lt"/>
              </a:rPr>
              <a:t>项目研发情况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BC37C-0E03-45AA-9B66-67A3A5720C51}"/>
              </a:ext>
            </a:extLst>
          </p:cNvPr>
          <p:cNvSpPr txBox="1"/>
          <p:nvPr/>
        </p:nvSpPr>
        <p:spPr>
          <a:xfrm>
            <a:off x="5702910" y="2713772"/>
            <a:ext cx="6255410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设计出了一种集置信度筛选、置信度冒泡排序、预测框解码、</a:t>
            </a:r>
            <a:r>
              <a:rPr lang="en-US" altLang="zh-CN" sz="2000" dirty="0"/>
              <a:t>NMS</a:t>
            </a:r>
            <a:r>
              <a:rPr lang="zh-CN" altLang="en-US" sz="2000" dirty="0"/>
              <a:t>于一体的后处理算子，在运算时使用到了两级并行流水线，实现了后处理运算的全硬件化，提升了运算时效。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3199E7-313B-4219-A2DD-8B3CA8A508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" y="823089"/>
            <a:ext cx="5274310" cy="5779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94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Microsoft Office PowerPoint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华文楷体</vt:lpstr>
      <vt:lpstr>楷体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li.yangming</dc:creator>
  <cp:lastModifiedBy>曹 文旭</cp:lastModifiedBy>
  <cp:revision>125</cp:revision>
  <dcterms:created xsi:type="dcterms:W3CDTF">2019-05-31T03:18:11Z</dcterms:created>
  <dcterms:modified xsi:type="dcterms:W3CDTF">2020-06-17T15:42:24Z</dcterms:modified>
</cp:coreProperties>
</file>