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74" r:id="rId2"/>
    <p:sldId id="277" r:id="rId3"/>
    <p:sldId id="264" r:id="rId4"/>
    <p:sldId id="2147478182" r:id="rId5"/>
    <p:sldId id="278" r:id="rId6"/>
    <p:sldId id="268" r:id="rId7"/>
    <p:sldId id="279" r:id="rId8"/>
    <p:sldId id="262" r:id="rId9"/>
    <p:sldId id="260" r:id="rId10"/>
    <p:sldId id="259" r:id="rId11"/>
    <p:sldId id="2147478180" r:id="rId12"/>
    <p:sldId id="2147478181" r:id="rId13"/>
    <p:sldId id="26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09"/>
    <p:restoredTop sz="96405"/>
  </p:normalViewPr>
  <p:slideViewPr>
    <p:cSldViewPr snapToGrid="0">
      <p:cViewPr>
        <p:scale>
          <a:sx n="90" d="100"/>
          <a:sy n="90" d="100"/>
        </p:scale>
        <p:origin x="632"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 He" userId="ea7844833436493f" providerId="LiveId" clId="{CEA2F2AC-65EA-4171-BE87-F2043ECEE837}"/>
    <pc:docChg chg="modSld">
      <pc:chgData name="Min He" userId="ea7844833436493f" providerId="LiveId" clId="{CEA2F2AC-65EA-4171-BE87-F2043ECEE837}" dt="2024-05-27T01:43:38.378" v="331" actId="208"/>
      <pc:docMkLst>
        <pc:docMk/>
      </pc:docMkLst>
      <pc:sldChg chg="addSp modSp mod">
        <pc:chgData name="Min He" userId="ea7844833436493f" providerId="LiveId" clId="{CEA2F2AC-65EA-4171-BE87-F2043ECEE837}" dt="2024-05-27T01:43:38.378" v="331" actId="208"/>
        <pc:sldMkLst>
          <pc:docMk/>
          <pc:sldMk cId="1919460803" sldId="278"/>
        </pc:sldMkLst>
        <pc:spChg chg="add mod">
          <ac:chgData name="Min He" userId="ea7844833436493f" providerId="LiveId" clId="{CEA2F2AC-65EA-4171-BE87-F2043ECEE837}" dt="2024-05-27T01:38:48.797" v="258" actId="1076"/>
          <ac:spMkLst>
            <pc:docMk/>
            <pc:sldMk cId="1919460803" sldId="278"/>
            <ac:spMk id="3" creationId="{983FCACD-2F91-5AA3-1E83-8C40E5F623E4}"/>
          </ac:spMkLst>
        </pc:spChg>
        <pc:spChg chg="add mod">
          <ac:chgData name="Min He" userId="ea7844833436493f" providerId="LiveId" clId="{CEA2F2AC-65EA-4171-BE87-F2043ECEE837}" dt="2024-05-27T01:41:20.888" v="317" actId="1076"/>
          <ac:spMkLst>
            <pc:docMk/>
            <pc:sldMk cId="1919460803" sldId="278"/>
            <ac:spMk id="6" creationId="{70B4CF9E-01EE-237C-E3D9-86E87765465C}"/>
          </ac:spMkLst>
        </pc:spChg>
        <pc:spChg chg="add mod">
          <ac:chgData name="Min He" userId="ea7844833436493f" providerId="LiveId" clId="{CEA2F2AC-65EA-4171-BE87-F2043ECEE837}" dt="2024-05-27T01:41:26.324" v="318" actId="1076"/>
          <ac:spMkLst>
            <pc:docMk/>
            <pc:sldMk cId="1919460803" sldId="278"/>
            <ac:spMk id="7" creationId="{A9F8A844-3A83-52CB-4FFD-06FD7DB8A5E6}"/>
          </ac:spMkLst>
        </pc:spChg>
        <pc:spChg chg="add mod">
          <ac:chgData name="Min He" userId="ea7844833436493f" providerId="LiveId" clId="{CEA2F2AC-65EA-4171-BE87-F2043ECEE837}" dt="2024-05-27T01:43:38.378" v="331" actId="208"/>
          <ac:spMkLst>
            <pc:docMk/>
            <pc:sldMk cId="1919460803" sldId="278"/>
            <ac:spMk id="8" creationId="{096ABFC4-4077-5FE7-C4E4-491E052B374F}"/>
          </ac:spMkLst>
        </pc:spChg>
        <pc:spChg chg="add mod">
          <ac:chgData name="Min He" userId="ea7844833436493f" providerId="LiveId" clId="{CEA2F2AC-65EA-4171-BE87-F2043ECEE837}" dt="2024-05-27T01:43:33.762" v="330" actId="208"/>
          <ac:spMkLst>
            <pc:docMk/>
            <pc:sldMk cId="1919460803" sldId="278"/>
            <ac:spMk id="9" creationId="{68A4F0B3-F1AF-BDD0-FFBD-B37F2EB85E22}"/>
          </ac:spMkLst>
        </pc:spChg>
        <pc:spChg chg="add mod">
          <ac:chgData name="Min He" userId="ea7844833436493f" providerId="LiveId" clId="{CEA2F2AC-65EA-4171-BE87-F2043ECEE837}" dt="2024-05-27T01:43:27.314" v="329" actId="208"/>
          <ac:spMkLst>
            <pc:docMk/>
            <pc:sldMk cId="1919460803" sldId="278"/>
            <ac:spMk id="13" creationId="{10BB0993-314F-4579-1F69-31EB6390BD4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8036AE-3427-BA48-A239-3D36F244B9BA}" type="doc">
      <dgm:prSet loTypeId="urn:microsoft.com/office/officeart/2005/8/layout/hProcess9" loCatId="" qsTypeId="urn:microsoft.com/office/officeart/2005/8/quickstyle/simple1" qsCatId="simple" csTypeId="urn:microsoft.com/office/officeart/2005/8/colors/colorful2" csCatId="colorful" phldr="1"/>
      <dgm:spPr/>
      <dgm:t>
        <a:bodyPr/>
        <a:lstStyle/>
        <a:p>
          <a:endParaRPr lang="en-US"/>
        </a:p>
      </dgm:t>
    </dgm:pt>
    <dgm:pt modelId="{4662BD7B-209A-CD47-AE91-91D2DBA33013}">
      <dgm:prSet phldrT="[Text]" custT="1"/>
      <dgm:spPr/>
      <dgm:t>
        <a:bodyPr/>
        <a:lstStyle/>
        <a:p>
          <a:r>
            <a:rPr lang="en-US" sz="800" dirty="0" err="1"/>
            <a:t>项目启动</a:t>
          </a:r>
          <a:endParaRPr lang="en-US" sz="800" dirty="0"/>
        </a:p>
      </dgm:t>
    </dgm:pt>
    <dgm:pt modelId="{A1201FE9-2A57-D745-926E-2C0D3EB08525}" type="parTrans" cxnId="{0B1BCDA6-05B7-B24D-95BF-090CB2C156B1}">
      <dgm:prSet/>
      <dgm:spPr/>
      <dgm:t>
        <a:bodyPr/>
        <a:lstStyle/>
        <a:p>
          <a:endParaRPr lang="en-US" sz="700"/>
        </a:p>
      </dgm:t>
    </dgm:pt>
    <dgm:pt modelId="{5A20500A-DE2F-3F46-952F-89BE32D5D948}" type="sibTrans" cxnId="{0B1BCDA6-05B7-B24D-95BF-090CB2C156B1}">
      <dgm:prSet/>
      <dgm:spPr/>
      <dgm:t>
        <a:bodyPr/>
        <a:lstStyle/>
        <a:p>
          <a:endParaRPr lang="en-US" sz="700"/>
        </a:p>
      </dgm:t>
    </dgm:pt>
    <dgm:pt modelId="{6B808E30-61E3-E347-A6EA-9DA9B28B3BFB}">
      <dgm:prSet phldrT="[Text]" custT="1"/>
      <dgm:spPr/>
      <dgm:t>
        <a:bodyPr/>
        <a:lstStyle/>
        <a:p>
          <a:r>
            <a:rPr lang="en-US" sz="800" dirty="0"/>
            <a:t>CSP</a:t>
          </a:r>
          <a:r>
            <a:rPr lang="zh-CN" altLang="en-US" sz="800" dirty="0"/>
            <a:t> 参与评测商业</a:t>
          </a:r>
          <a:endParaRPr lang="en-US" altLang="zh-CN" sz="800" dirty="0"/>
        </a:p>
        <a:p>
          <a:r>
            <a:rPr lang="zh-CN" altLang="en-US" sz="800" dirty="0"/>
            <a:t>动力调研</a:t>
          </a:r>
          <a:endParaRPr lang="en-US" sz="800" dirty="0"/>
        </a:p>
      </dgm:t>
    </dgm:pt>
    <dgm:pt modelId="{D2CE2C56-D72B-BD43-8D0E-23BBA7D961E1}" type="parTrans" cxnId="{A9D3818D-DB03-7840-95D3-8DEEE0C19ECF}">
      <dgm:prSet/>
      <dgm:spPr/>
      <dgm:t>
        <a:bodyPr/>
        <a:lstStyle/>
        <a:p>
          <a:endParaRPr lang="en-US" sz="700"/>
        </a:p>
      </dgm:t>
    </dgm:pt>
    <dgm:pt modelId="{31B7F0B4-BF01-C64C-A9BB-DD8CE153DAAB}" type="sibTrans" cxnId="{A9D3818D-DB03-7840-95D3-8DEEE0C19ECF}">
      <dgm:prSet/>
      <dgm:spPr/>
      <dgm:t>
        <a:bodyPr/>
        <a:lstStyle/>
        <a:p>
          <a:endParaRPr lang="en-US" sz="700"/>
        </a:p>
      </dgm:t>
    </dgm:pt>
    <dgm:pt modelId="{B5599324-F572-9A4A-B60C-ADBA738E5886}">
      <dgm:prSet phldrT="[Text]" custT="1"/>
      <dgm:spPr/>
      <dgm:t>
        <a:bodyPr/>
        <a:lstStyle/>
        <a:p>
          <a:r>
            <a:rPr lang="en-US" sz="800" dirty="0" err="1"/>
            <a:t>选择场景问卷设计</a:t>
          </a:r>
          <a:endParaRPr lang="en-US" sz="800" dirty="0"/>
        </a:p>
      </dgm:t>
    </dgm:pt>
    <dgm:pt modelId="{AC2F0201-808B-324B-96B1-F4B9D659385A}" type="parTrans" cxnId="{B6CBA6DE-0F97-1F49-A83F-43C38C7785D8}">
      <dgm:prSet/>
      <dgm:spPr/>
      <dgm:t>
        <a:bodyPr/>
        <a:lstStyle/>
        <a:p>
          <a:endParaRPr lang="en-US" sz="700"/>
        </a:p>
      </dgm:t>
    </dgm:pt>
    <dgm:pt modelId="{FE8C4559-2C6F-8743-9848-D4B7B434F0CB}" type="sibTrans" cxnId="{B6CBA6DE-0F97-1F49-A83F-43C38C7785D8}">
      <dgm:prSet/>
      <dgm:spPr/>
      <dgm:t>
        <a:bodyPr/>
        <a:lstStyle/>
        <a:p>
          <a:endParaRPr lang="en-US" sz="700"/>
        </a:p>
      </dgm:t>
    </dgm:pt>
    <dgm:pt modelId="{2E3BC138-DF68-A544-A7C2-27A723B159CB}">
      <dgm:prSet custT="1"/>
      <dgm:spPr/>
      <dgm:t>
        <a:bodyPr/>
        <a:lstStyle/>
        <a:p>
          <a:r>
            <a:rPr lang="en-US" sz="800" dirty="0"/>
            <a:t>CSP</a:t>
          </a:r>
          <a:r>
            <a:rPr lang="zh-CN" altLang="en-US" sz="800" dirty="0"/>
            <a:t> </a:t>
          </a:r>
          <a:r>
            <a:rPr lang="en-US" altLang="zh-CN" sz="800" dirty="0"/>
            <a:t>Pilot</a:t>
          </a:r>
          <a:r>
            <a:rPr lang="zh-CN" altLang="en-US" sz="800" dirty="0"/>
            <a:t>完成问卷 </a:t>
          </a:r>
          <a:endParaRPr lang="en-US" sz="800" dirty="0"/>
        </a:p>
      </dgm:t>
    </dgm:pt>
    <dgm:pt modelId="{D9385C72-9CE0-E04D-B5E9-AC4231D305C7}" type="parTrans" cxnId="{2F3314F2-D60C-6544-B551-7AF03E3AF662}">
      <dgm:prSet/>
      <dgm:spPr/>
      <dgm:t>
        <a:bodyPr/>
        <a:lstStyle/>
        <a:p>
          <a:endParaRPr lang="en-US" sz="700"/>
        </a:p>
      </dgm:t>
    </dgm:pt>
    <dgm:pt modelId="{51407DC6-BAA9-2640-96FE-573C78E936F2}" type="sibTrans" cxnId="{2F3314F2-D60C-6544-B551-7AF03E3AF662}">
      <dgm:prSet/>
      <dgm:spPr/>
      <dgm:t>
        <a:bodyPr/>
        <a:lstStyle/>
        <a:p>
          <a:endParaRPr lang="en-US" sz="700"/>
        </a:p>
      </dgm:t>
    </dgm:pt>
    <dgm:pt modelId="{3066B192-17D8-964A-998B-C78F5DC57920}">
      <dgm:prSet custT="1"/>
      <dgm:spPr/>
      <dgm:t>
        <a:bodyPr/>
        <a:lstStyle/>
        <a:p>
          <a:r>
            <a:rPr lang="en-US" sz="800" dirty="0" err="1"/>
            <a:t>公布Pilot结果</a:t>
          </a:r>
          <a:endParaRPr lang="en-US" sz="800" dirty="0"/>
        </a:p>
      </dgm:t>
    </dgm:pt>
    <dgm:pt modelId="{1091C53D-0BFB-044A-978A-E2251BFB2011}" type="parTrans" cxnId="{6EB7777B-3EAE-E34E-ABF8-E982424A32C8}">
      <dgm:prSet/>
      <dgm:spPr/>
      <dgm:t>
        <a:bodyPr/>
        <a:lstStyle/>
        <a:p>
          <a:endParaRPr lang="en-US" sz="700"/>
        </a:p>
      </dgm:t>
    </dgm:pt>
    <dgm:pt modelId="{D92F3B28-491A-AB47-B251-655F42BB4352}" type="sibTrans" cxnId="{6EB7777B-3EAE-E34E-ABF8-E982424A32C8}">
      <dgm:prSet/>
      <dgm:spPr/>
      <dgm:t>
        <a:bodyPr/>
        <a:lstStyle/>
        <a:p>
          <a:endParaRPr lang="en-US" sz="700"/>
        </a:p>
      </dgm:t>
    </dgm:pt>
    <dgm:pt modelId="{015CC1C1-B9A6-3E41-8678-210867E023D9}">
      <dgm:prSet custT="1"/>
      <dgm:spPr/>
      <dgm:t>
        <a:bodyPr/>
        <a:lstStyle/>
        <a:p>
          <a:r>
            <a:rPr lang="en-US" sz="800" dirty="0" err="1"/>
            <a:t>推标Pilot问卷</a:t>
          </a:r>
          <a:endParaRPr lang="en-US" sz="800" dirty="0"/>
        </a:p>
      </dgm:t>
    </dgm:pt>
    <dgm:pt modelId="{FF0B3F66-E518-7846-9221-745D4E05E3DC}" type="parTrans" cxnId="{6F26C8B7-7DA8-4A4F-8534-C858649A3325}">
      <dgm:prSet/>
      <dgm:spPr/>
      <dgm:t>
        <a:bodyPr/>
        <a:lstStyle/>
        <a:p>
          <a:endParaRPr lang="en-US" sz="700"/>
        </a:p>
      </dgm:t>
    </dgm:pt>
    <dgm:pt modelId="{EF9AF83E-AD27-7449-A116-E43FE65B8B4C}" type="sibTrans" cxnId="{6F26C8B7-7DA8-4A4F-8534-C858649A3325}">
      <dgm:prSet/>
      <dgm:spPr/>
      <dgm:t>
        <a:bodyPr/>
        <a:lstStyle/>
        <a:p>
          <a:endParaRPr lang="en-US" sz="700"/>
        </a:p>
      </dgm:t>
    </dgm:pt>
    <dgm:pt modelId="{F881DD8F-8EAB-4A44-AAE6-C23FDA4229F2}">
      <dgm:prSet custT="1"/>
      <dgm:spPr/>
      <dgm:t>
        <a:bodyPr/>
        <a:lstStyle/>
        <a:p>
          <a:r>
            <a:rPr lang="en-US" sz="800" dirty="0" err="1"/>
            <a:t>标准发布</a:t>
          </a:r>
          <a:endParaRPr lang="en-US" sz="800" dirty="0"/>
        </a:p>
      </dgm:t>
    </dgm:pt>
    <dgm:pt modelId="{314343F6-FB15-D641-BDC3-07789910649C}" type="parTrans" cxnId="{B7799C04-4F6B-C547-93B4-2EBF58D952BE}">
      <dgm:prSet/>
      <dgm:spPr/>
      <dgm:t>
        <a:bodyPr/>
        <a:lstStyle/>
        <a:p>
          <a:endParaRPr lang="en-US" sz="700"/>
        </a:p>
      </dgm:t>
    </dgm:pt>
    <dgm:pt modelId="{EA275C7C-8B19-7D43-A6BE-365D52362FF0}" type="sibTrans" cxnId="{B7799C04-4F6B-C547-93B4-2EBF58D952BE}">
      <dgm:prSet/>
      <dgm:spPr/>
      <dgm:t>
        <a:bodyPr/>
        <a:lstStyle/>
        <a:p>
          <a:endParaRPr lang="en-US" sz="700"/>
        </a:p>
      </dgm:t>
    </dgm:pt>
    <dgm:pt modelId="{EB88368E-437F-6B40-9C76-C4631BB58189}">
      <dgm:prSet custT="1"/>
      <dgm:spPr/>
      <dgm:t>
        <a:bodyPr/>
        <a:lstStyle/>
        <a:p>
          <a:r>
            <a:rPr lang="en-US" sz="800" dirty="0" err="1"/>
            <a:t>上线评测服务</a:t>
          </a:r>
          <a:endParaRPr lang="en-US" sz="1050" dirty="0"/>
        </a:p>
      </dgm:t>
    </dgm:pt>
    <dgm:pt modelId="{41C5FFED-CA1B-7C48-B54E-237C3359B3F6}" type="parTrans" cxnId="{BF734CD9-460E-7947-8D0F-97C1BC8213B3}">
      <dgm:prSet/>
      <dgm:spPr/>
      <dgm:t>
        <a:bodyPr/>
        <a:lstStyle/>
        <a:p>
          <a:endParaRPr lang="en-US"/>
        </a:p>
      </dgm:t>
    </dgm:pt>
    <dgm:pt modelId="{626A9103-7FEB-6B4F-A77E-F732BEC0AE72}" type="sibTrans" cxnId="{BF734CD9-460E-7947-8D0F-97C1BC8213B3}">
      <dgm:prSet/>
      <dgm:spPr/>
      <dgm:t>
        <a:bodyPr/>
        <a:lstStyle/>
        <a:p>
          <a:endParaRPr lang="en-US"/>
        </a:p>
      </dgm:t>
    </dgm:pt>
    <dgm:pt modelId="{9301B222-4CDE-EE43-BFB7-6143EE2D2A25}" type="pres">
      <dgm:prSet presAssocID="{3D8036AE-3427-BA48-A239-3D36F244B9BA}" presName="CompostProcess" presStyleCnt="0">
        <dgm:presLayoutVars>
          <dgm:dir/>
          <dgm:resizeHandles val="exact"/>
        </dgm:presLayoutVars>
      </dgm:prSet>
      <dgm:spPr/>
    </dgm:pt>
    <dgm:pt modelId="{B316A867-8F00-9349-9C5D-EBD49C1A3E13}" type="pres">
      <dgm:prSet presAssocID="{3D8036AE-3427-BA48-A239-3D36F244B9BA}" presName="arrow" presStyleLbl="bgShp" presStyleIdx="0" presStyleCnt="1" custScaleX="117647"/>
      <dgm:spPr/>
    </dgm:pt>
    <dgm:pt modelId="{8110CFE0-21D5-1042-A6D9-112DE689E89D}" type="pres">
      <dgm:prSet presAssocID="{3D8036AE-3427-BA48-A239-3D36F244B9BA}" presName="linearProcess" presStyleCnt="0"/>
      <dgm:spPr/>
    </dgm:pt>
    <dgm:pt modelId="{B7C05277-8EF7-7A41-95F9-93AB3AF33571}" type="pres">
      <dgm:prSet presAssocID="{4662BD7B-209A-CD47-AE91-91D2DBA33013}" presName="textNode" presStyleLbl="node1" presStyleIdx="0" presStyleCnt="8">
        <dgm:presLayoutVars>
          <dgm:bulletEnabled val="1"/>
        </dgm:presLayoutVars>
      </dgm:prSet>
      <dgm:spPr/>
    </dgm:pt>
    <dgm:pt modelId="{C2B2B493-09BC-2643-90F5-29FF8D4E4CF7}" type="pres">
      <dgm:prSet presAssocID="{5A20500A-DE2F-3F46-952F-89BE32D5D948}" presName="sibTrans" presStyleCnt="0"/>
      <dgm:spPr/>
    </dgm:pt>
    <dgm:pt modelId="{1356ACC8-9720-3F41-A19F-D768794D987D}" type="pres">
      <dgm:prSet presAssocID="{6B808E30-61E3-E347-A6EA-9DA9B28B3BFB}" presName="textNode" presStyleLbl="node1" presStyleIdx="1" presStyleCnt="8">
        <dgm:presLayoutVars>
          <dgm:bulletEnabled val="1"/>
        </dgm:presLayoutVars>
      </dgm:prSet>
      <dgm:spPr/>
    </dgm:pt>
    <dgm:pt modelId="{A197322F-66CB-8645-A47A-FE6951F23317}" type="pres">
      <dgm:prSet presAssocID="{31B7F0B4-BF01-C64C-A9BB-DD8CE153DAAB}" presName="sibTrans" presStyleCnt="0"/>
      <dgm:spPr/>
    </dgm:pt>
    <dgm:pt modelId="{34F5912A-9DC2-6846-8940-16C4C239E989}" type="pres">
      <dgm:prSet presAssocID="{B5599324-F572-9A4A-B60C-ADBA738E5886}" presName="textNode" presStyleLbl="node1" presStyleIdx="2" presStyleCnt="8">
        <dgm:presLayoutVars>
          <dgm:bulletEnabled val="1"/>
        </dgm:presLayoutVars>
      </dgm:prSet>
      <dgm:spPr/>
    </dgm:pt>
    <dgm:pt modelId="{F97F2D5C-1B83-C148-A4C4-48C00D472F52}" type="pres">
      <dgm:prSet presAssocID="{FE8C4559-2C6F-8743-9848-D4B7B434F0CB}" presName="sibTrans" presStyleCnt="0"/>
      <dgm:spPr/>
    </dgm:pt>
    <dgm:pt modelId="{2E0D75D4-1AE7-CD4C-A71D-93CF8890B7D4}" type="pres">
      <dgm:prSet presAssocID="{2E3BC138-DF68-A544-A7C2-27A723B159CB}" presName="textNode" presStyleLbl="node1" presStyleIdx="3" presStyleCnt="8">
        <dgm:presLayoutVars>
          <dgm:bulletEnabled val="1"/>
        </dgm:presLayoutVars>
      </dgm:prSet>
      <dgm:spPr/>
    </dgm:pt>
    <dgm:pt modelId="{9B2B8DB3-5EBA-2045-A643-100EB9EC31EA}" type="pres">
      <dgm:prSet presAssocID="{51407DC6-BAA9-2640-96FE-573C78E936F2}" presName="sibTrans" presStyleCnt="0"/>
      <dgm:spPr/>
    </dgm:pt>
    <dgm:pt modelId="{51ECE50C-4D3A-8E4D-8794-F66576F5F4D0}" type="pres">
      <dgm:prSet presAssocID="{3066B192-17D8-964A-998B-C78F5DC57920}" presName="textNode" presStyleLbl="node1" presStyleIdx="4" presStyleCnt="8">
        <dgm:presLayoutVars>
          <dgm:bulletEnabled val="1"/>
        </dgm:presLayoutVars>
      </dgm:prSet>
      <dgm:spPr/>
    </dgm:pt>
    <dgm:pt modelId="{ED9FCAD2-807A-BD43-B533-31EC5616865A}" type="pres">
      <dgm:prSet presAssocID="{D92F3B28-491A-AB47-B251-655F42BB4352}" presName="sibTrans" presStyleCnt="0"/>
      <dgm:spPr/>
    </dgm:pt>
    <dgm:pt modelId="{713DDE06-6D17-CC4F-B85A-FFBF4520472E}" type="pres">
      <dgm:prSet presAssocID="{015CC1C1-B9A6-3E41-8678-210867E023D9}" presName="textNode" presStyleLbl="node1" presStyleIdx="5" presStyleCnt="8">
        <dgm:presLayoutVars>
          <dgm:bulletEnabled val="1"/>
        </dgm:presLayoutVars>
      </dgm:prSet>
      <dgm:spPr/>
    </dgm:pt>
    <dgm:pt modelId="{E615DAF9-9F17-3A40-A40E-9512FD3C654C}" type="pres">
      <dgm:prSet presAssocID="{EF9AF83E-AD27-7449-A116-E43FE65B8B4C}" presName="sibTrans" presStyleCnt="0"/>
      <dgm:spPr/>
    </dgm:pt>
    <dgm:pt modelId="{844BC601-6C05-D242-8A9C-20134D47CF9F}" type="pres">
      <dgm:prSet presAssocID="{F881DD8F-8EAB-4A44-AAE6-C23FDA4229F2}" presName="textNode" presStyleLbl="node1" presStyleIdx="6" presStyleCnt="8">
        <dgm:presLayoutVars>
          <dgm:bulletEnabled val="1"/>
        </dgm:presLayoutVars>
      </dgm:prSet>
      <dgm:spPr/>
    </dgm:pt>
    <dgm:pt modelId="{A91A5EDB-F43B-8346-940A-F988C4F0BDBF}" type="pres">
      <dgm:prSet presAssocID="{EA275C7C-8B19-7D43-A6BE-365D52362FF0}" presName="sibTrans" presStyleCnt="0"/>
      <dgm:spPr/>
    </dgm:pt>
    <dgm:pt modelId="{438C480E-1FFC-AF4D-9A56-D62F588D9E15}" type="pres">
      <dgm:prSet presAssocID="{EB88368E-437F-6B40-9C76-C4631BB58189}" presName="textNode" presStyleLbl="node1" presStyleIdx="7" presStyleCnt="8">
        <dgm:presLayoutVars>
          <dgm:bulletEnabled val="1"/>
        </dgm:presLayoutVars>
      </dgm:prSet>
      <dgm:spPr/>
    </dgm:pt>
  </dgm:ptLst>
  <dgm:cxnLst>
    <dgm:cxn modelId="{B7799C04-4F6B-C547-93B4-2EBF58D952BE}" srcId="{3D8036AE-3427-BA48-A239-3D36F244B9BA}" destId="{F881DD8F-8EAB-4A44-AAE6-C23FDA4229F2}" srcOrd="6" destOrd="0" parTransId="{314343F6-FB15-D641-BDC3-07789910649C}" sibTransId="{EA275C7C-8B19-7D43-A6BE-365D52362FF0}"/>
    <dgm:cxn modelId="{647CEA26-0900-1441-9E86-A7CA51E0CA0A}" type="presOf" srcId="{4662BD7B-209A-CD47-AE91-91D2DBA33013}" destId="{B7C05277-8EF7-7A41-95F9-93AB3AF33571}" srcOrd="0" destOrd="0" presId="urn:microsoft.com/office/officeart/2005/8/layout/hProcess9"/>
    <dgm:cxn modelId="{DDBBE62D-F0FA-F24B-8153-3F5775E85588}" type="presOf" srcId="{3066B192-17D8-964A-998B-C78F5DC57920}" destId="{51ECE50C-4D3A-8E4D-8794-F66576F5F4D0}" srcOrd="0" destOrd="0" presId="urn:microsoft.com/office/officeart/2005/8/layout/hProcess9"/>
    <dgm:cxn modelId="{6F8D295F-87C0-2A43-AA2D-BF8D16910EE2}" type="presOf" srcId="{B5599324-F572-9A4A-B60C-ADBA738E5886}" destId="{34F5912A-9DC2-6846-8940-16C4C239E989}" srcOrd="0" destOrd="0" presId="urn:microsoft.com/office/officeart/2005/8/layout/hProcess9"/>
    <dgm:cxn modelId="{6EB7777B-3EAE-E34E-ABF8-E982424A32C8}" srcId="{3D8036AE-3427-BA48-A239-3D36F244B9BA}" destId="{3066B192-17D8-964A-998B-C78F5DC57920}" srcOrd="4" destOrd="0" parTransId="{1091C53D-0BFB-044A-978A-E2251BFB2011}" sibTransId="{D92F3B28-491A-AB47-B251-655F42BB4352}"/>
    <dgm:cxn modelId="{89F14C87-970F-5441-ACD2-8316580FE262}" type="presOf" srcId="{EB88368E-437F-6B40-9C76-C4631BB58189}" destId="{438C480E-1FFC-AF4D-9A56-D62F588D9E15}" srcOrd="0" destOrd="0" presId="urn:microsoft.com/office/officeart/2005/8/layout/hProcess9"/>
    <dgm:cxn modelId="{A9D3818D-DB03-7840-95D3-8DEEE0C19ECF}" srcId="{3D8036AE-3427-BA48-A239-3D36F244B9BA}" destId="{6B808E30-61E3-E347-A6EA-9DA9B28B3BFB}" srcOrd="1" destOrd="0" parTransId="{D2CE2C56-D72B-BD43-8D0E-23BBA7D961E1}" sibTransId="{31B7F0B4-BF01-C64C-A9BB-DD8CE153DAAB}"/>
    <dgm:cxn modelId="{0B1BCDA6-05B7-B24D-95BF-090CB2C156B1}" srcId="{3D8036AE-3427-BA48-A239-3D36F244B9BA}" destId="{4662BD7B-209A-CD47-AE91-91D2DBA33013}" srcOrd="0" destOrd="0" parTransId="{A1201FE9-2A57-D745-926E-2C0D3EB08525}" sibTransId="{5A20500A-DE2F-3F46-952F-89BE32D5D948}"/>
    <dgm:cxn modelId="{5145B2B4-B9A8-0D47-9DEE-A63FABB73B2D}" type="presOf" srcId="{015CC1C1-B9A6-3E41-8678-210867E023D9}" destId="{713DDE06-6D17-CC4F-B85A-FFBF4520472E}" srcOrd="0" destOrd="0" presId="urn:microsoft.com/office/officeart/2005/8/layout/hProcess9"/>
    <dgm:cxn modelId="{A041FDB4-5811-8743-BEB0-799289893230}" type="presOf" srcId="{F881DD8F-8EAB-4A44-AAE6-C23FDA4229F2}" destId="{844BC601-6C05-D242-8A9C-20134D47CF9F}" srcOrd="0" destOrd="0" presId="urn:microsoft.com/office/officeart/2005/8/layout/hProcess9"/>
    <dgm:cxn modelId="{6F26C8B7-7DA8-4A4F-8534-C858649A3325}" srcId="{3D8036AE-3427-BA48-A239-3D36F244B9BA}" destId="{015CC1C1-B9A6-3E41-8678-210867E023D9}" srcOrd="5" destOrd="0" parTransId="{FF0B3F66-E518-7846-9221-745D4E05E3DC}" sibTransId="{EF9AF83E-AD27-7449-A116-E43FE65B8B4C}"/>
    <dgm:cxn modelId="{FA9A25BE-9906-D14F-BF47-975D78539B04}" type="presOf" srcId="{3D8036AE-3427-BA48-A239-3D36F244B9BA}" destId="{9301B222-4CDE-EE43-BFB7-6143EE2D2A25}" srcOrd="0" destOrd="0" presId="urn:microsoft.com/office/officeart/2005/8/layout/hProcess9"/>
    <dgm:cxn modelId="{BF734CD9-460E-7947-8D0F-97C1BC8213B3}" srcId="{3D8036AE-3427-BA48-A239-3D36F244B9BA}" destId="{EB88368E-437F-6B40-9C76-C4631BB58189}" srcOrd="7" destOrd="0" parTransId="{41C5FFED-CA1B-7C48-B54E-237C3359B3F6}" sibTransId="{626A9103-7FEB-6B4F-A77E-F732BEC0AE72}"/>
    <dgm:cxn modelId="{499784DA-CD4E-DF42-802A-1D7802B6ECE3}" type="presOf" srcId="{2E3BC138-DF68-A544-A7C2-27A723B159CB}" destId="{2E0D75D4-1AE7-CD4C-A71D-93CF8890B7D4}" srcOrd="0" destOrd="0" presId="urn:microsoft.com/office/officeart/2005/8/layout/hProcess9"/>
    <dgm:cxn modelId="{B6CBA6DE-0F97-1F49-A83F-43C38C7785D8}" srcId="{3D8036AE-3427-BA48-A239-3D36F244B9BA}" destId="{B5599324-F572-9A4A-B60C-ADBA738E5886}" srcOrd="2" destOrd="0" parTransId="{AC2F0201-808B-324B-96B1-F4B9D659385A}" sibTransId="{FE8C4559-2C6F-8743-9848-D4B7B434F0CB}"/>
    <dgm:cxn modelId="{B886EFE9-9CC0-7B45-B82D-732DFB2C3AE6}" type="presOf" srcId="{6B808E30-61E3-E347-A6EA-9DA9B28B3BFB}" destId="{1356ACC8-9720-3F41-A19F-D768794D987D}" srcOrd="0" destOrd="0" presId="urn:microsoft.com/office/officeart/2005/8/layout/hProcess9"/>
    <dgm:cxn modelId="{2F3314F2-D60C-6544-B551-7AF03E3AF662}" srcId="{3D8036AE-3427-BA48-A239-3D36F244B9BA}" destId="{2E3BC138-DF68-A544-A7C2-27A723B159CB}" srcOrd="3" destOrd="0" parTransId="{D9385C72-9CE0-E04D-B5E9-AC4231D305C7}" sibTransId="{51407DC6-BAA9-2640-96FE-573C78E936F2}"/>
    <dgm:cxn modelId="{67667497-340E-F043-9076-B5580DB7F728}" type="presParOf" srcId="{9301B222-4CDE-EE43-BFB7-6143EE2D2A25}" destId="{B316A867-8F00-9349-9C5D-EBD49C1A3E13}" srcOrd="0" destOrd="0" presId="urn:microsoft.com/office/officeart/2005/8/layout/hProcess9"/>
    <dgm:cxn modelId="{14E642FA-1EBA-354D-A481-AA30817701AC}" type="presParOf" srcId="{9301B222-4CDE-EE43-BFB7-6143EE2D2A25}" destId="{8110CFE0-21D5-1042-A6D9-112DE689E89D}" srcOrd="1" destOrd="0" presId="urn:microsoft.com/office/officeart/2005/8/layout/hProcess9"/>
    <dgm:cxn modelId="{55627F1F-B8AC-4C40-ABA7-B8A41F450FFC}" type="presParOf" srcId="{8110CFE0-21D5-1042-A6D9-112DE689E89D}" destId="{B7C05277-8EF7-7A41-95F9-93AB3AF33571}" srcOrd="0" destOrd="0" presId="urn:microsoft.com/office/officeart/2005/8/layout/hProcess9"/>
    <dgm:cxn modelId="{0A7CB087-9EFA-5943-8A8B-D1DB12F65D26}" type="presParOf" srcId="{8110CFE0-21D5-1042-A6D9-112DE689E89D}" destId="{C2B2B493-09BC-2643-90F5-29FF8D4E4CF7}" srcOrd="1" destOrd="0" presId="urn:microsoft.com/office/officeart/2005/8/layout/hProcess9"/>
    <dgm:cxn modelId="{AA9FF398-5A07-934C-A00A-387B7948E28E}" type="presParOf" srcId="{8110CFE0-21D5-1042-A6D9-112DE689E89D}" destId="{1356ACC8-9720-3F41-A19F-D768794D987D}" srcOrd="2" destOrd="0" presId="urn:microsoft.com/office/officeart/2005/8/layout/hProcess9"/>
    <dgm:cxn modelId="{C2A51672-5135-924A-BA31-C943F21121FA}" type="presParOf" srcId="{8110CFE0-21D5-1042-A6D9-112DE689E89D}" destId="{A197322F-66CB-8645-A47A-FE6951F23317}" srcOrd="3" destOrd="0" presId="urn:microsoft.com/office/officeart/2005/8/layout/hProcess9"/>
    <dgm:cxn modelId="{6695577D-3AEF-C64D-84E9-D76A90E2CD4F}" type="presParOf" srcId="{8110CFE0-21D5-1042-A6D9-112DE689E89D}" destId="{34F5912A-9DC2-6846-8940-16C4C239E989}" srcOrd="4" destOrd="0" presId="urn:microsoft.com/office/officeart/2005/8/layout/hProcess9"/>
    <dgm:cxn modelId="{A9CE5621-5F57-A345-801D-1DDB816C86C8}" type="presParOf" srcId="{8110CFE0-21D5-1042-A6D9-112DE689E89D}" destId="{F97F2D5C-1B83-C148-A4C4-48C00D472F52}" srcOrd="5" destOrd="0" presId="urn:microsoft.com/office/officeart/2005/8/layout/hProcess9"/>
    <dgm:cxn modelId="{AC70F7A7-B7CD-6D4C-9C9C-E948FEF48356}" type="presParOf" srcId="{8110CFE0-21D5-1042-A6D9-112DE689E89D}" destId="{2E0D75D4-1AE7-CD4C-A71D-93CF8890B7D4}" srcOrd="6" destOrd="0" presId="urn:microsoft.com/office/officeart/2005/8/layout/hProcess9"/>
    <dgm:cxn modelId="{849942D0-120C-1E41-88AA-5ADBB902922D}" type="presParOf" srcId="{8110CFE0-21D5-1042-A6D9-112DE689E89D}" destId="{9B2B8DB3-5EBA-2045-A643-100EB9EC31EA}" srcOrd="7" destOrd="0" presId="urn:microsoft.com/office/officeart/2005/8/layout/hProcess9"/>
    <dgm:cxn modelId="{E5285FEC-A69C-4D41-ADC2-45C73C3F9568}" type="presParOf" srcId="{8110CFE0-21D5-1042-A6D9-112DE689E89D}" destId="{51ECE50C-4D3A-8E4D-8794-F66576F5F4D0}" srcOrd="8" destOrd="0" presId="urn:microsoft.com/office/officeart/2005/8/layout/hProcess9"/>
    <dgm:cxn modelId="{0674B705-4C9E-104A-9B45-BAA91F49488F}" type="presParOf" srcId="{8110CFE0-21D5-1042-A6D9-112DE689E89D}" destId="{ED9FCAD2-807A-BD43-B533-31EC5616865A}" srcOrd="9" destOrd="0" presId="urn:microsoft.com/office/officeart/2005/8/layout/hProcess9"/>
    <dgm:cxn modelId="{BA5C7628-278D-2D45-8E2D-DB44BAA37F11}" type="presParOf" srcId="{8110CFE0-21D5-1042-A6D9-112DE689E89D}" destId="{713DDE06-6D17-CC4F-B85A-FFBF4520472E}" srcOrd="10" destOrd="0" presId="urn:microsoft.com/office/officeart/2005/8/layout/hProcess9"/>
    <dgm:cxn modelId="{A10E4B01-0E1D-D747-BE97-44FFB755A9DF}" type="presParOf" srcId="{8110CFE0-21D5-1042-A6D9-112DE689E89D}" destId="{E615DAF9-9F17-3A40-A40E-9512FD3C654C}" srcOrd="11" destOrd="0" presId="urn:microsoft.com/office/officeart/2005/8/layout/hProcess9"/>
    <dgm:cxn modelId="{D73F2CAE-71F7-3B41-B8D7-A3F4CBA0101A}" type="presParOf" srcId="{8110CFE0-21D5-1042-A6D9-112DE689E89D}" destId="{844BC601-6C05-D242-8A9C-20134D47CF9F}" srcOrd="12" destOrd="0" presId="urn:microsoft.com/office/officeart/2005/8/layout/hProcess9"/>
    <dgm:cxn modelId="{45BAA323-C110-8A43-9B05-56193BC48317}" type="presParOf" srcId="{8110CFE0-21D5-1042-A6D9-112DE689E89D}" destId="{A91A5EDB-F43B-8346-940A-F988C4F0BDBF}" srcOrd="13" destOrd="0" presId="urn:microsoft.com/office/officeart/2005/8/layout/hProcess9"/>
    <dgm:cxn modelId="{2AE9815A-B293-0745-B721-D7F549F71652}" type="presParOf" srcId="{8110CFE0-21D5-1042-A6D9-112DE689E89D}" destId="{438C480E-1FFC-AF4D-9A56-D62F588D9E15}" srcOrd="1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16A867-8F00-9349-9C5D-EBD49C1A3E13}">
      <dsp:nvSpPr>
        <dsp:cNvPr id="0" name=""/>
        <dsp:cNvSpPr/>
      </dsp:nvSpPr>
      <dsp:spPr>
        <a:xfrm>
          <a:off x="2" y="0"/>
          <a:ext cx="10348953" cy="1064158"/>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C05277-8EF7-7A41-95F9-93AB3AF33571}">
      <dsp:nvSpPr>
        <dsp:cNvPr id="0" name=""/>
        <dsp:cNvSpPr/>
      </dsp:nvSpPr>
      <dsp:spPr>
        <a:xfrm>
          <a:off x="5053" y="319247"/>
          <a:ext cx="1127874" cy="42566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err="1"/>
            <a:t>项目启动</a:t>
          </a:r>
          <a:endParaRPr lang="en-US" sz="800" kern="1200" dirty="0"/>
        </a:p>
      </dsp:txBody>
      <dsp:txXfrm>
        <a:off x="25832" y="340026"/>
        <a:ext cx="1086316" cy="384105"/>
      </dsp:txXfrm>
    </dsp:sp>
    <dsp:sp modelId="{1356ACC8-9720-3F41-A19F-D768794D987D}">
      <dsp:nvSpPr>
        <dsp:cNvPr id="0" name=""/>
        <dsp:cNvSpPr/>
      </dsp:nvSpPr>
      <dsp:spPr>
        <a:xfrm>
          <a:off x="1320907" y="319247"/>
          <a:ext cx="1127874" cy="425663"/>
        </a:xfrm>
        <a:prstGeom prst="roundRect">
          <a:avLst/>
        </a:prstGeom>
        <a:solidFill>
          <a:schemeClr val="accent2">
            <a:hueOff val="-207909"/>
            <a:satOff val="-11990"/>
            <a:lumOff val="12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CSP</a:t>
          </a:r>
          <a:r>
            <a:rPr lang="zh-CN" altLang="en-US" sz="800" kern="1200" dirty="0"/>
            <a:t> 参与评测商业</a:t>
          </a:r>
          <a:endParaRPr lang="en-US" altLang="zh-CN" sz="800" kern="1200" dirty="0"/>
        </a:p>
        <a:p>
          <a:pPr marL="0" lvl="0" indent="0" algn="ctr" defTabSz="355600">
            <a:lnSpc>
              <a:spcPct val="90000"/>
            </a:lnSpc>
            <a:spcBef>
              <a:spcPct val="0"/>
            </a:spcBef>
            <a:spcAft>
              <a:spcPct val="35000"/>
            </a:spcAft>
            <a:buNone/>
          </a:pPr>
          <a:r>
            <a:rPr lang="zh-CN" altLang="en-US" sz="800" kern="1200" dirty="0"/>
            <a:t>动力调研</a:t>
          </a:r>
          <a:endParaRPr lang="en-US" sz="800" kern="1200" dirty="0"/>
        </a:p>
      </dsp:txBody>
      <dsp:txXfrm>
        <a:off x="1341686" y="340026"/>
        <a:ext cx="1086316" cy="384105"/>
      </dsp:txXfrm>
    </dsp:sp>
    <dsp:sp modelId="{34F5912A-9DC2-6846-8940-16C4C239E989}">
      <dsp:nvSpPr>
        <dsp:cNvPr id="0" name=""/>
        <dsp:cNvSpPr/>
      </dsp:nvSpPr>
      <dsp:spPr>
        <a:xfrm>
          <a:off x="2636761" y="319247"/>
          <a:ext cx="1127874" cy="425663"/>
        </a:xfrm>
        <a:prstGeom prst="roundRect">
          <a:avLst/>
        </a:prstGeom>
        <a:solidFill>
          <a:schemeClr val="accent2">
            <a:hueOff val="-415818"/>
            <a:satOff val="-23979"/>
            <a:lumOff val="24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err="1"/>
            <a:t>选择场景问卷设计</a:t>
          </a:r>
          <a:endParaRPr lang="en-US" sz="800" kern="1200" dirty="0"/>
        </a:p>
      </dsp:txBody>
      <dsp:txXfrm>
        <a:off x="2657540" y="340026"/>
        <a:ext cx="1086316" cy="384105"/>
      </dsp:txXfrm>
    </dsp:sp>
    <dsp:sp modelId="{2E0D75D4-1AE7-CD4C-A71D-93CF8890B7D4}">
      <dsp:nvSpPr>
        <dsp:cNvPr id="0" name=""/>
        <dsp:cNvSpPr/>
      </dsp:nvSpPr>
      <dsp:spPr>
        <a:xfrm>
          <a:off x="3952615" y="319247"/>
          <a:ext cx="1127874" cy="425663"/>
        </a:xfrm>
        <a:prstGeom prst="roundRect">
          <a:avLst/>
        </a:prstGeom>
        <a:solidFill>
          <a:schemeClr val="accent2">
            <a:hueOff val="-623727"/>
            <a:satOff val="-35969"/>
            <a:lumOff val="36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CSP</a:t>
          </a:r>
          <a:r>
            <a:rPr lang="zh-CN" altLang="en-US" sz="800" kern="1200" dirty="0"/>
            <a:t> </a:t>
          </a:r>
          <a:r>
            <a:rPr lang="en-US" altLang="zh-CN" sz="800" kern="1200" dirty="0"/>
            <a:t>Pilot</a:t>
          </a:r>
          <a:r>
            <a:rPr lang="zh-CN" altLang="en-US" sz="800" kern="1200" dirty="0"/>
            <a:t>完成问卷 </a:t>
          </a:r>
          <a:endParaRPr lang="en-US" sz="800" kern="1200" dirty="0"/>
        </a:p>
      </dsp:txBody>
      <dsp:txXfrm>
        <a:off x="3973394" y="340026"/>
        <a:ext cx="1086316" cy="384105"/>
      </dsp:txXfrm>
    </dsp:sp>
    <dsp:sp modelId="{51ECE50C-4D3A-8E4D-8794-F66576F5F4D0}">
      <dsp:nvSpPr>
        <dsp:cNvPr id="0" name=""/>
        <dsp:cNvSpPr/>
      </dsp:nvSpPr>
      <dsp:spPr>
        <a:xfrm>
          <a:off x="5268469" y="319247"/>
          <a:ext cx="1127874" cy="425663"/>
        </a:xfrm>
        <a:prstGeom prst="roundRect">
          <a:avLst/>
        </a:prstGeom>
        <a:solidFill>
          <a:schemeClr val="accent2">
            <a:hueOff val="-831636"/>
            <a:satOff val="-47959"/>
            <a:lumOff val="49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err="1"/>
            <a:t>公布Pilot结果</a:t>
          </a:r>
          <a:endParaRPr lang="en-US" sz="800" kern="1200" dirty="0"/>
        </a:p>
      </dsp:txBody>
      <dsp:txXfrm>
        <a:off x="5289248" y="340026"/>
        <a:ext cx="1086316" cy="384105"/>
      </dsp:txXfrm>
    </dsp:sp>
    <dsp:sp modelId="{713DDE06-6D17-CC4F-B85A-FFBF4520472E}">
      <dsp:nvSpPr>
        <dsp:cNvPr id="0" name=""/>
        <dsp:cNvSpPr/>
      </dsp:nvSpPr>
      <dsp:spPr>
        <a:xfrm>
          <a:off x="6584323" y="319247"/>
          <a:ext cx="1127874" cy="425663"/>
        </a:xfrm>
        <a:prstGeom prst="roundRect">
          <a:avLst/>
        </a:prstGeom>
        <a:solidFill>
          <a:schemeClr val="accent2">
            <a:hueOff val="-1039545"/>
            <a:satOff val="-59949"/>
            <a:lumOff val="61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err="1"/>
            <a:t>推标Pilot问卷</a:t>
          </a:r>
          <a:endParaRPr lang="en-US" sz="800" kern="1200" dirty="0"/>
        </a:p>
      </dsp:txBody>
      <dsp:txXfrm>
        <a:off x="6605102" y="340026"/>
        <a:ext cx="1086316" cy="384105"/>
      </dsp:txXfrm>
    </dsp:sp>
    <dsp:sp modelId="{844BC601-6C05-D242-8A9C-20134D47CF9F}">
      <dsp:nvSpPr>
        <dsp:cNvPr id="0" name=""/>
        <dsp:cNvSpPr/>
      </dsp:nvSpPr>
      <dsp:spPr>
        <a:xfrm>
          <a:off x="7900177" y="319247"/>
          <a:ext cx="1127874" cy="425663"/>
        </a:xfrm>
        <a:prstGeom prst="roundRect">
          <a:avLst/>
        </a:prstGeom>
        <a:solidFill>
          <a:schemeClr val="accent2">
            <a:hueOff val="-1247454"/>
            <a:satOff val="-71938"/>
            <a:lumOff val="73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err="1"/>
            <a:t>标准发布</a:t>
          </a:r>
          <a:endParaRPr lang="en-US" sz="800" kern="1200" dirty="0"/>
        </a:p>
      </dsp:txBody>
      <dsp:txXfrm>
        <a:off x="7920956" y="340026"/>
        <a:ext cx="1086316" cy="384105"/>
      </dsp:txXfrm>
    </dsp:sp>
    <dsp:sp modelId="{438C480E-1FFC-AF4D-9A56-D62F588D9E15}">
      <dsp:nvSpPr>
        <dsp:cNvPr id="0" name=""/>
        <dsp:cNvSpPr/>
      </dsp:nvSpPr>
      <dsp:spPr>
        <a:xfrm>
          <a:off x="9216030" y="319247"/>
          <a:ext cx="1127874" cy="425663"/>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err="1"/>
            <a:t>上线评测服务</a:t>
          </a:r>
          <a:endParaRPr lang="en-US" sz="1050" kern="1200" dirty="0"/>
        </a:p>
      </dsp:txBody>
      <dsp:txXfrm>
        <a:off x="9236809" y="340026"/>
        <a:ext cx="1086316" cy="38410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460AEA-C4D0-834E-9DBB-E260D370B1F7}" type="datetimeFigureOut">
              <a:rPr lang="en-US" smtClean="0"/>
              <a:t>5/22/2024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915FB7-E4D5-794E-A97A-F607A45305D9}" type="slidenum">
              <a:rPr lang="en-US" smtClean="0"/>
              <a:t>‹#›</a:t>
            </a:fld>
            <a:endParaRPr lang="en-US"/>
          </a:p>
        </p:txBody>
      </p:sp>
    </p:spTree>
    <p:extLst>
      <p:ext uri="{BB962C8B-B14F-4D97-AF65-F5344CB8AC3E}">
        <p14:creationId xmlns:p14="http://schemas.microsoft.com/office/powerpoint/2010/main" val="1814616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9B7E708A-CD99-4D11-B472-22A7128CF41C}" type="slidenum">
              <a:rPr lang="zh-CN" altLang="en-US" smtClean="0"/>
              <a:t>6</a:t>
            </a:fld>
            <a:endParaRPr lang="zh-CN" altLang="en-US"/>
          </a:p>
        </p:txBody>
      </p:sp>
    </p:spTree>
    <p:extLst>
      <p:ext uri="{BB962C8B-B14F-4D97-AF65-F5344CB8AC3E}">
        <p14:creationId xmlns:p14="http://schemas.microsoft.com/office/powerpoint/2010/main" val="4232890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E588F2-D5C8-5041-8CD6-9AFDE8580BB1}" type="slidenum">
              <a:rPr lang="en-US" smtClean="0"/>
              <a:t>13</a:t>
            </a:fld>
            <a:endParaRPr lang="en-US"/>
          </a:p>
        </p:txBody>
      </p:sp>
    </p:spTree>
    <p:extLst>
      <p:ext uri="{BB962C8B-B14F-4D97-AF65-F5344CB8AC3E}">
        <p14:creationId xmlns:p14="http://schemas.microsoft.com/office/powerpoint/2010/main" val="1887917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58511-D1BA-E67B-85A7-FAFCF5B8F6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AAFA53-1B28-FBA1-DE7D-FD03D80909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9F2F59-2DF6-2E17-421F-5C619A588D2B}"/>
              </a:ext>
            </a:extLst>
          </p:cNvPr>
          <p:cNvSpPr>
            <a:spLocks noGrp="1"/>
          </p:cNvSpPr>
          <p:nvPr>
            <p:ph type="dt" sz="half" idx="10"/>
          </p:nvPr>
        </p:nvSpPr>
        <p:spPr/>
        <p:txBody>
          <a:bodyPr/>
          <a:lstStyle/>
          <a:p>
            <a:fld id="{16019293-264E-9642-A6F4-E5E782E300AE}" type="datetimeFigureOut">
              <a:rPr lang="en-US" smtClean="0"/>
              <a:t>5/22/2024</a:t>
            </a:fld>
            <a:endParaRPr lang="en-US"/>
          </a:p>
        </p:txBody>
      </p:sp>
      <p:sp>
        <p:nvSpPr>
          <p:cNvPr id="5" name="Footer Placeholder 4">
            <a:extLst>
              <a:ext uri="{FF2B5EF4-FFF2-40B4-BE49-F238E27FC236}">
                <a16:creationId xmlns:a16="http://schemas.microsoft.com/office/drawing/2014/main" id="{9C1CFD6C-1453-E8A1-A989-EE12C5899F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03A0B9-073A-D356-467A-17B1F8A6177D}"/>
              </a:ext>
            </a:extLst>
          </p:cNvPr>
          <p:cNvSpPr>
            <a:spLocks noGrp="1"/>
          </p:cNvSpPr>
          <p:nvPr>
            <p:ph type="sldNum" sz="quarter" idx="12"/>
          </p:nvPr>
        </p:nvSpPr>
        <p:spPr/>
        <p:txBody>
          <a:bodyPr/>
          <a:lstStyle/>
          <a:p>
            <a:fld id="{8D00CDDE-69B8-6243-98C7-98E32708735D}" type="slidenum">
              <a:rPr lang="en-US" smtClean="0"/>
              <a:t>‹#›</a:t>
            </a:fld>
            <a:endParaRPr lang="en-US"/>
          </a:p>
        </p:txBody>
      </p:sp>
    </p:spTree>
    <p:extLst>
      <p:ext uri="{BB962C8B-B14F-4D97-AF65-F5344CB8AC3E}">
        <p14:creationId xmlns:p14="http://schemas.microsoft.com/office/powerpoint/2010/main" val="3505731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3DDE4-C81A-A823-C9E0-783C09A228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D09DB6-51CF-B997-7ABE-099EE9BCB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C8D4F7-59EB-BBD6-107E-635A73681DE3}"/>
              </a:ext>
            </a:extLst>
          </p:cNvPr>
          <p:cNvSpPr>
            <a:spLocks noGrp="1"/>
          </p:cNvSpPr>
          <p:nvPr>
            <p:ph type="dt" sz="half" idx="10"/>
          </p:nvPr>
        </p:nvSpPr>
        <p:spPr/>
        <p:txBody>
          <a:bodyPr/>
          <a:lstStyle/>
          <a:p>
            <a:fld id="{16019293-264E-9642-A6F4-E5E782E300AE}" type="datetimeFigureOut">
              <a:rPr lang="en-US" smtClean="0"/>
              <a:t>5/22/2024</a:t>
            </a:fld>
            <a:endParaRPr lang="en-US"/>
          </a:p>
        </p:txBody>
      </p:sp>
      <p:sp>
        <p:nvSpPr>
          <p:cNvPr id="5" name="Footer Placeholder 4">
            <a:extLst>
              <a:ext uri="{FF2B5EF4-FFF2-40B4-BE49-F238E27FC236}">
                <a16:creationId xmlns:a16="http://schemas.microsoft.com/office/drawing/2014/main" id="{BBF05244-4065-F427-FC9A-87543D5E1C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18B500-DEDE-CC35-7433-F11E8E6E03B2}"/>
              </a:ext>
            </a:extLst>
          </p:cNvPr>
          <p:cNvSpPr>
            <a:spLocks noGrp="1"/>
          </p:cNvSpPr>
          <p:nvPr>
            <p:ph type="sldNum" sz="quarter" idx="12"/>
          </p:nvPr>
        </p:nvSpPr>
        <p:spPr/>
        <p:txBody>
          <a:bodyPr/>
          <a:lstStyle/>
          <a:p>
            <a:fld id="{8D00CDDE-69B8-6243-98C7-98E32708735D}" type="slidenum">
              <a:rPr lang="en-US" smtClean="0"/>
              <a:t>‹#›</a:t>
            </a:fld>
            <a:endParaRPr lang="en-US"/>
          </a:p>
        </p:txBody>
      </p:sp>
    </p:spTree>
    <p:extLst>
      <p:ext uri="{BB962C8B-B14F-4D97-AF65-F5344CB8AC3E}">
        <p14:creationId xmlns:p14="http://schemas.microsoft.com/office/powerpoint/2010/main" val="1687632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4530D9-D1D1-9B40-EEB6-9568DBD60D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E031D6-C862-29E9-7BDD-EEDE5E1BFC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61297B-5496-A96C-C798-2BCE0FDC0DD2}"/>
              </a:ext>
            </a:extLst>
          </p:cNvPr>
          <p:cNvSpPr>
            <a:spLocks noGrp="1"/>
          </p:cNvSpPr>
          <p:nvPr>
            <p:ph type="dt" sz="half" idx="10"/>
          </p:nvPr>
        </p:nvSpPr>
        <p:spPr/>
        <p:txBody>
          <a:bodyPr/>
          <a:lstStyle/>
          <a:p>
            <a:fld id="{16019293-264E-9642-A6F4-E5E782E300AE}" type="datetimeFigureOut">
              <a:rPr lang="en-US" smtClean="0"/>
              <a:t>5/22/2024</a:t>
            </a:fld>
            <a:endParaRPr lang="en-US"/>
          </a:p>
        </p:txBody>
      </p:sp>
      <p:sp>
        <p:nvSpPr>
          <p:cNvPr id="5" name="Footer Placeholder 4">
            <a:extLst>
              <a:ext uri="{FF2B5EF4-FFF2-40B4-BE49-F238E27FC236}">
                <a16:creationId xmlns:a16="http://schemas.microsoft.com/office/drawing/2014/main" id="{74BEF44B-0CC6-F3FA-782A-D9664C67C4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283302-CC39-09E9-060C-D95C34829F8D}"/>
              </a:ext>
            </a:extLst>
          </p:cNvPr>
          <p:cNvSpPr>
            <a:spLocks noGrp="1"/>
          </p:cNvSpPr>
          <p:nvPr>
            <p:ph type="sldNum" sz="quarter" idx="12"/>
          </p:nvPr>
        </p:nvSpPr>
        <p:spPr/>
        <p:txBody>
          <a:bodyPr/>
          <a:lstStyle/>
          <a:p>
            <a:fld id="{8D00CDDE-69B8-6243-98C7-98E32708735D}" type="slidenum">
              <a:rPr lang="en-US" smtClean="0"/>
              <a:t>‹#›</a:t>
            </a:fld>
            <a:endParaRPr lang="en-US"/>
          </a:p>
        </p:txBody>
      </p:sp>
    </p:spTree>
    <p:extLst>
      <p:ext uri="{BB962C8B-B14F-4D97-AF65-F5344CB8AC3E}">
        <p14:creationId xmlns:p14="http://schemas.microsoft.com/office/powerpoint/2010/main" val="2036098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960BF-CF5A-EB22-8B5B-28F90E59F8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3F69DC-A8F5-2B7B-1A16-8C1ACCDAA3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A60712-2E7D-016D-1CE9-C13ABDD7A526}"/>
              </a:ext>
            </a:extLst>
          </p:cNvPr>
          <p:cNvSpPr>
            <a:spLocks noGrp="1"/>
          </p:cNvSpPr>
          <p:nvPr>
            <p:ph type="dt" sz="half" idx="10"/>
          </p:nvPr>
        </p:nvSpPr>
        <p:spPr/>
        <p:txBody>
          <a:bodyPr/>
          <a:lstStyle/>
          <a:p>
            <a:fld id="{16019293-264E-9642-A6F4-E5E782E300AE}" type="datetimeFigureOut">
              <a:rPr lang="en-US" smtClean="0"/>
              <a:t>5/22/2024</a:t>
            </a:fld>
            <a:endParaRPr lang="en-US"/>
          </a:p>
        </p:txBody>
      </p:sp>
      <p:sp>
        <p:nvSpPr>
          <p:cNvPr id="5" name="Footer Placeholder 4">
            <a:extLst>
              <a:ext uri="{FF2B5EF4-FFF2-40B4-BE49-F238E27FC236}">
                <a16:creationId xmlns:a16="http://schemas.microsoft.com/office/drawing/2014/main" id="{DF55B3E8-661C-F531-AED5-F1BF16DBC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E18788-36C8-AAF4-9B98-60A7A20546BA}"/>
              </a:ext>
            </a:extLst>
          </p:cNvPr>
          <p:cNvSpPr>
            <a:spLocks noGrp="1"/>
          </p:cNvSpPr>
          <p:nvPr>
            <p:ph type="sldNum" sz="quarter" idx="12"/>
          </p:nvPr>
        </p:nvSpPr>
        <p:spPr/>
        <p:txBody>
          <a:bodyPr/>
          <a:lstStyle/>
          <a:p>
            <a:fld id="{8D00CDDE-69B8-6243-98C7-98E32708735D}" type="slidenum">
              <a:rPr lang="en-US" smtClean="0"/>
              <a:t>‹#›</a:t>
            </a:fld>
            <a:endParaRPr lang="en-US"/>
          </a:p>
        </p:txBody>
      </p:sp>
    </p:spTree>
    <p:extLst>
      <p:ext uri="{BB962C8B-B14F-4D97-AF65-F5344CB8AC3E}">
        <p14:creationId xmlns:p14="http://schemas.microsoft.com/office/powerpoint/2010/main" val="3219371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3C05-CCA2-0ED9-8A66-E7D6A91530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7B543B-E36F-2632-079D-CBD0AC3EC3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FEEA0E-56EA-45F6-564A-E56AB225996F}"/>
              </a:ext>
            </a:extLst>
          </p:cNvPr>
          <p:cNvSpPr>
            <a:spLocks noGrp="1"/>
          </p:cNvSpPr>
          <p:nvPr>
            <p:ph type="dt" sz="half" idx="10"/>
          </p:nvPr>
        </p:nvSpPr>
        <p:spPr/>
        <p:txBody>
          <a:bodyPr/>
          <a:lstStyle/>
          <a:p>
            <a:fld id="{16019293-264E-9642-A6F4-E5E782E300AE}" type="datetimeFigureOut">
              <a:rPr lang="en-US" smtClean="0"/>
              <a:t>5/22/2024</a:t>
            </a:fld>
            <a:endParaRPr lang="en-US"/>
          </a:p>
        </p:txBody>
      </p:sp>
      <p:sp>
        <p:nvSpPr>
          <p:cNvPr id="5" name="Footer Placeholder 4">
            <a:extLst>
              <a:ext uri="{FF2B5EF4-FFF2-40B4-BE49-F238E27FC236}">
                <a16:creationId xmlns:a16="http://schemas.microsoft.com/office/drawing/2014/main" id="{96A31458-4C58-E77F-D0D3-5711C036C2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11AB97-A38E-EA2B-2119-099576E931DF}"/>
              </a:ext>
            </a:extLst>
          </p:cNvPr>
          <p:cNvSpPr>
            <a:spLocks noGrp="1"/>
          </p:cNvSpPr>
          <p:nvPr>
            <p:ph type="sldNum" sz="quarter" idx="12"/>
          </p:nvPr>
        </p:nvSpPr>
        <p:spPr/>
        <p:txBody>
          <a:bodyPr/>
          <a:lstStyle/>
          <a:p>
            <a:fld id="{8D00CDDE-69B8-6243-98C7-98E32708735D}" type="slidenum">
              <a:rPr lang="en-US" smtClean="0"/>
              <a:t>‹#›</a:t>
            </a:fld>
            <a:endParaRPr lang="en-US"/>
          </a:p>
        </p:txBody>
      </p:sp>
    </p:spTree>
    <p:extLst>
      <p:ext uri="{BB962C8B-B14F-4D97-AF65-F5344CB8AC3E}">
        <p14:creationId xmlns:p14="http://schemas.microsoft.com/office/powerpoint/2010/main" val="2605219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9C8BA-235C-304C-7AB8-1C862B60BD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A1F90F-B8BC-57C1-9192-65F1510F91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878801-8BBF-5E42-B482-FD7F1B091B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C6CE56-F95D-406C-59E8-BB831E402E04}"/>
              </a:ext>
            </a:extLst>
          </p:cNvPr>
          <p:cNvSpPr>
            <a:spLocks noGrp="1"/>
          </p:cNvSpPr>
          <p:nvPr>
            <p:ph type="dt" sz="half" idx="10"/>
          </p:nvPr>
        </p:nvSpPr>
        <p:spPr/>
        <p:txBody>
          <a:bodyPr/>
          <a:lstStyle/>
          <a:p>
            <a:fld id="{16019293-264E-9642-A6F4-E5E782E300AE}" type="datetimeFigureOut">
              <a:rPr lang="en-US" smtClean="0"/>
              <a:t>5/22/2024</a:t>
            </a:fld>
            <a:endParaRPr lang="en-US"/>
          </a:p>
        </p:txBody>
      </p:sp>
      <p:sp>
        <p:nvSpPr>
          <p:cNvPr id="6" name="Footer Placeholder 5">
            <a:extLst>
              <a:ext uri="{FF2B5EF4-FFF2-40B4-BE49-F238E27FC236}">
                <a16:creationId xmlns:a16="http://schemas.microsoft.com/office/drawing/2014/main" id="{AEDFC5FD-8F27-82AB-27E0-6FAC49F22B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7C413A-382D-1FA2-0B39-99C98C737D5C}"/>
              </a:ext>
            </a:extLst>
          </p:cNvPr>
          <p:cNvSpPr>
            <a:spLocks noGrp="1"/>
          </p:cNvSpPr>
          <p:nvPr>
            <p:ph type="sldNum" sz="quarter" idx="12"/>
          </p:nvPr>
        </p:nvSpPr>
        <p:spPr/>
        <p:txBody>
          <a:bodyPr/>
          <a:lstStyle/>
          <a:p>
            <a:fld id="{8D00CDDE-69B8-6243-98C7-98E32708735D}" type="slidenum">
              <a:rPr lang="en-US" smtClean="0"/>
              <a:t>‹#›</a:t>
            </a:fld>
            <a:endParaRPr lang="en-US"/>
          </a:p>
        </p:txBody>
      </p:sp>
    </p:spTree>
    <p:extLst>
      <p:ext uri="{BB962C8B-B14F-4D97-AF65-F5344CB8AC3E}">
        <p14:creationId xmlns:p14="http://schemas.microsoft.com/office/powerpoint/2010/main" val="602840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454D4-84C2-7CEC-32D4-DED301D2F5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069852-DC0A-5C0B-6B27-EAB334412C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7EDCFC-0821-BB85-C887-420D9A5367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FCC105-224C-11B8-2020-0D95340F4E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797063-BA6C-1CF4-7EF5-A44A5BC779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9F2B74-C1B9-5CD4-BA5C-EB46637F886E}"/>
              </a:ext>
            </a:extLst>
          </p:cNvPr>
          <p:cNvSpPr>
            <a:spLocks noGrp="1"/>
          </p:cNvSpPr>
          <p:nvPr>
            <p:ph type="dt" sz="half" idx="10"/>
          </p:nvPr>
        </p:nvSpPr>
        <p:spPr/>
        <p:txBody>
          <a:bodyPr/>
          <a:lstStyle/>
          <a:p>
            <a:fld id="{16019293-264E-9642-A6F4-E5E782E300AE}" type="datetimeFigureOut">
              <a:rPr lang="en-US" smtClean="0"/>
              <a:t>5/22/2024</a:t>
            </a:fld>
            <a:endParaRPr lang="en-US"/>
          </a:p>
        </p:txBody>
      </p:sp>
      <p:sp>
        <p:nvSpPr>
          <p:cNvPr id="8" name="Footer Placeholder 7">
            <a:extLst>
              <a:ext uri="{FF2B5EF4-FFF2-40B4-BE49-F238E27FC236}">
                <a16:creationId xmlns:a16="http://schemas.microsoft.com/office/drawing/2014/main" id="{2CBAC473-E40A-F023-E828-39855B573F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BE8A54-EB93-8DF2-9216-1307C25F9049}"/>
              </a:ext>
            </a:extLst>
          </p:cNvPr>
          <p:cNvSpPr>
            <a:spLocks noGrp="1"/>
          </p:cNvSpPr>
          <p:nvPr>
            <p:ph type="sldNum" sz="quarter" idx="12"/>
          </p:nvPr>
        </p:nvSpPr>
        <p:spPr/>
        <p:txBody>
          <a:bodyPr/>
          <a:lstStyle/>
          <a:p>
            <a:fld id="{8D00CDDE-69B8-6243-98C7-98E32708735D}" type="slidenum">
              <a:rPr lang="en-US" smtClean="0"/>
              <a:t>‹#›</a:t>
            </a:fld>
            <a:endParaRPr lang="en-US"/>
          </a:p>
        </p:txBody>
      </p:sp>
    </p:spTree>
    <p:extLst>
      <p:ext uri="{BB962C8B-B14F-4D97-AF65-F5344CB8AC3E}">
        <p14:creationId xmlns:p14="http://schemas.microsoft.com/office/powerpoint/2010/main" val="1993367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2487C-345D-AA4B-A5C7-51DC719E14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832144-001F-1627-58FF-648993832C4D}"/>
              </a:ext>
            </a:extLst>
          </p:cNvPr>
          <p:cNvSpPr>
            <a:spLocks noGrp="1"/>
          </p:cNvSpPr>
          <p:nvPr>
            <p:ph type="dt" sz="half" idx="10"/>
          </p:nvPr>
        </p:nvSpPr>
        <p:spPr/>
        <p:txBody>
          <a:bodyPr/>
          <a:lstStyle/>
          <a:p>
            <a:fld id="{16019293-264E-9642-A6F4-E5E782E300AE}" type="datetimeFigureOut">
              <a:rPr lang="en-US" smtClean="0"/>
              <a:t>5/22/2024</a:t>
            </a:fld>
            <a:endParaRPr lang="en-US"/>
          </a:p>
        </p:txBody>
      </p:sp>
      <p:sp>
        <p:nvSpPr>
          <p:cNvPr id="4" name="Footer Placeholder 3">
            <a:extLst>
              <a:ext uri="{FF2B5EF4-FFF2-40B4-BE49-F238E27FC236}">
                <a16:creationId xmlns:a16="http://schemas.microsoft.com/office/drawing/2014/main" id="{DD98E2D0-272D-23CD-AF1C-71A76F01FC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3B5F8F-56A3-63E0-1F3A-8C06D253CE09}"/>
              </a:ext>
            </a:extLst>
          </p:cNvPr>
          <p:cNvSpPr>
            <a:spLocks noGrp="1"/>
          </p:cNvSpPr>
          <p:nvPr>
            <p:ph type="sldNum" sz="quarter" idx="12"/>
          </p:nvPr>
        </p:nvSpPr>
        <p:spPr/>
        <p:txBody>
          <a:bodyPr/>
          <a:lstStyle/>
          <a:p>
            <a:fld id="{8D00CDDE-69B8-6243-98C7-98E32708735D}" type="slidenum">
              <a:rPr lang="en-US" smtClean="0"/>
              <a:t>‹#›</a:t>
            </a:fld>
            <a:endParaRPr lang="en-US"/>
          </a:p>
        </p:txBody>
      </p:sp>
    </p:spTree>
    <p:extLst>
      <p:ext uri="{BB962C8B-B14F-4D97-AF65-F5344CB8AC3E}">
        <p14:creationId xmlns:p14="http://schemas.microsoft.com/office/powerpoint/2010/main" val="464393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EEB8C6-0E0A-84CD-B243-4590A660B140}"/>
              </a:ext>
            </a:extLst>
          </p:cNvPr>
          <p:cNvSpPr>
            <a:spLocks noGrp="1"/>
          </p:cNvSpPr>
          <p:nvPr>
            <p:ph type="dt" sz="half" idx="10"/>
          </p:nvPr>
        </p:nvSpPr>
        <p:spPr/>
        <p:txBody>
          <a:bodyPr/>
          <a:lstStyle/>
          <a:p>
            <a:fld id="{16019293-264E-9642-A6F4-E5E782E300AE}" type="datetimeFigureOut">
              <a:rPr lang="en-US" smtClean="0"/>
              <a:t>5/22/2024</a:t>
            </a:fld>
            <a:endParaRPr lang="en-US"/>
          </a:p>
        </p:txBody>
      </p:sp>
      <p:sp>
        <p:nvSpPr>
          <p:cNvPr id="3" name="Footer Placeholder 2">
            <a:extLst>
              <a:ext uri="{FF2B5EF4-FFF2-40B4-BE49-F238E27FC236}">
                <a16:creationId xmlns:a16="http://schemas.microsoft.com/office/drawing/2014/main" id="{428BF47E-694D-0F90-D4DD-3CABF132BD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D5997A-9BEA-322F-1157-882EF17440B0}"/>
              </a:ext>
            </a:extLst>
          </p:cNvPr>
          <p:cNvSpPr>
            <a:spLocks noGrp="1"/>
          </p:cNvSpPr>
          <p:nvPr>
            <p:ph type="sldNum" sz="quarter" idx="12"/>
          </p:nvPr>
        </p:nvSpPr>
        <p:spPr/>
        <p:txBody>
          <a:bodyPr/>
          <a:lstStyle/>
          <a:p>
            <a:fld id="{8D00CDDE-69B8-6243-98C7-98E32708735D}" type="slidenum">
              <a:rPr lang="en-US" smtClean="0"/>
              <a:t>‹#›</a:t>
            </a:fld>
            <a:endParaRPr lang="en-US"/>
          </a:p>
        </p:txBody>
      </p:sp>
    </p:spTree>
    <p:extLst>
      <p:ext uri="{BB962C8B-B14F-4D97-AF65-F5344CB8AC3E}">
        <p14:creationId xmlns:p14="http://schemas.microsoft.com/office/powerpoint/2010/main" val="46834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FAA30-CE9E-9FDB-6198-188426D425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35C405-D0C4-C19D-3EFB-530779F7BC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280C95-3CC5-5955-E770-D053CC7E98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C7AFE6-4418-2266-8312-D67578075827}"/>
              </a:ext>
            </a:extLst>
          </p:cNvPr>
          <p:cNvSpPr>
            <a:spLocks noGrp="1"/>
          </p:cNvSpPr>
          <p:nvPr>
            <p:ph type="dt" sz="half" idx="10"/>
          </p:nvPr>
        </p:nvSpPr>
        <p:spPr/>
        <p:txBody>
          <a:bodyPr/>
          <a:lstStyle/>
          <a:p>
            <a:fld id="{16019293-264E-9642-A6F4-E5E782E300AE}" type="datetimeFigureOut">
              <a:rPr lang="en-US" smtClean="0"/>
              <a:t>5/22/2024</a:t>
            </a:fld>
            <a:endParaRPr lang="en-US"/>
          </a:p>
        </p:txBody>
      </p:sp>
      <p:sp>
        <p:nvSpPr>
          <p:cNvPr id="6" name="Footer Placeholder 5">
            <a:extLst>
              <a:ext uri="{FF2B5EF4-FFF2-40B4-BE49-F238E27FC236}">
                <a16:creationId xmlns:a16="http://schemas.microsoft.com/office/drawing/2014/main" id="{2AB8402D-3C2D-2274-81F3-E0145E58E3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A4552F-8632-F3A2-9F17-461109384B15}"/>
              </a:ext>
            </a:extLst>
          </p:cNvPr>
          <p:cNvSpPr>
            <a:spLocks noGrp="1"/>
          </p:cNvSpPr>
          <p:nvPr>
            <p:ph type="sldNum" sz="quarter" idx="12"/>
          </p:nvPr>
        </p:nvSpPr>
        <p:spPr/>
        <p:txBody>
          <a:bodyPr/>
          <a:lstStyle/>
          <a:p>
            <a:fld id="{8D00CDDE-69B8-6243-98C7-98E32708735D}" type="slidenum">
              <a:rPr lang="en-US" smtClean="0"/>
              <a:t>‹#›</a:t>
            </a:fld>
            <a:endParaRPr lang="en-US"/>
          </a:p>
        </p:txBody>
      </p:sp>
    </p:spTree>
    <p:extLst>
      <p:ext uri="{BB962C8B-B14F-4D97-AF65-F5344CB8AC3E}">
        <p14:creationId xmlns:p14="http://schemas.microsoft.com/office/powerpoint/2010/main" val="3128239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6B046-E6D6-4309-9E8E-4A173DCB9B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5F341F-F8EF-F09A-A6E5-2B29246D9E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5323F5-DDF7-C969-16D0-9FC95FE13C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6AF0CC-7BF6-D856-E052-D097121D3D25}"/>
              </a:ext>
            </a:extLst>
          </p:cNvPr>
          <p:cNvSpPr>
            <a:spLocks noGrp="1"/>
          </p:cNvSpPr>
          <p:nvPr>
            <p:ph type="dt" sz="half" idx="10"/>
          </p:nvPr>
        </p:nvSpPr>
        <p:spPr/>
        <p:txBody>
          <a:bodyPr/>
          <a:lstStyle/>
          <a:p>
            <a:fld id="{16019293-264E-9642-A6F4-E5E782E300AE}" type="datetimeFigureOut">
              <a:rPr lang="en-US" smtClean="0"/>
              <a:t>5/22/2024</a:t>
            </a:fld>
            <a:endParaRPr lang="en-US"/>
          </a:p>
        </p:txBody>
      </p:sp>
      <p:sp>
        <p:nvSpPr>
          <p:cNvPr id="6" name="Footer Placeholder 5">
            <a:extLst>
              <a:ext uri="{FF2B5EF4-FFF2-40B4-BE49-F238E27FC236}">
                <a16:creationId xmlns:a16="http://schemas.microsoft.com/office/drawing/2014/main" id="{E3AB7D6D-95CC-3731-0C6A-788F6D046A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BA51D-DC5E-94CA-94FC-7379D4629CC7}"/>
              </a:ext>
            </a:extLst>
          </p:cNvPr>
          <p:cNvSpPr>
            <a:spLocks noGrp="1"/>
          </p:cNvSpPr>
          <p:nvPr>
            <p:ph type="sldNum" sz="quarter" idx="12"/>
          </p:nvPr>
        </p:nvSpPr>
        <p:spPr/>
        <p:txBody>
          <a:bodyPr/>
          <a:lstStyle/>
          <a:p>
            <a:fld id="{8D00CDDE-69B8-6243-98C7-98E32708735D}" type="slidenum">
              <a:rPr lang="en-US" smtClean="0"/>
              <a:t>‹#›</a:t>
            </a:fld>
            <a:endParaRPr lang="en-US"/>
          </a:p>
        </p:txBody>
      </p:sp>
    </p:spTree>
    <p:extLst>
      <p:ext uri="{BB962C8B-B14F-4D97-AF65-F5344CB8AC3E}">
        <p14:creationId xmlns:p14="http://schemas.microsoft.com/office/powerpoint/2010/main" val="2337794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BC6359-7753-030E-DBE5-BDF13A7C36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C044BC-8FAD-2A79-C4C6-3C8F509143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EA68F4-D067-6797-D78E-5D96769573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019293-264E-9642-A6F4-E5E782E300AE}" type="datetimeFigureOut">
              <a:rPr lang="en-US" smtClean="0"/>
              <a:t>5/22/2024</a:t>
            </a:fld>
            <a:endParaRPr lang="en-US"/>
          </a:p>
        </p:txBody>
      </p:sp>
      <p:sp>
        <p:nvSpPr>
          <p:cNvPr id="5" name="Footer Placeholder 4">
            <a:extLst>
              <a:ext uri="{FF2B5EF4-FFF2-40B4-BE49-F238E27FC236}">
                <a16:creationId xmlns:a16="http://schemas.microsoft.com/office/drawing/2014/main" id="{D4E73095-8037-3383-8416-42BB51993B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584847-D0E8-6CD7-B920-22951DEC34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00CDDE-69B8-6243-98C7-98E32708735D}" type="slidenum">
              <a:rPr lang="en-US" smtClean="0"/>
              <a:t>‹#›</a:t>
            </a:fld>
            <a:endParaRPr lang="en-US"/>
          </a:p>
        </p:txBody>
      </p:sp>
    </p:spTree>
    <p:extLst>
      <p:ext uri="{BB962C8B-B14F-4D97-AF65-F5344CB8AC3E}">
        <p14:creationId xmlns:p14="http://schemas.microsoft.com/office/powerpoint/2010/main" val="2115319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674CC-C39D-CB0B-64A1-9E2F266B724B}"/>
              </a:ext>
            </a:extLst>
          </p:cNvPr>
          <p:cNvSpPr>
            <a:spLocks noGrp="1"/>
          </p:cNvSpPr>
          <p:nvPr>
            <p:ph type="ctrTitle"/>
          </p:nvPr>
        </p:nvSpPr>
        <p:spPr/>
        <p:txBody>
          <a:bodyPr/>
          <a:lstStyle/>
          <a:p>
            <a:r>
              <a:rPr lang="en-US" dirty="0" err="1"/>
              <a:t>标准化</a:t>
            </a:r>
            <a:r>
              <a:rPr lang="zh-CN" altLang="en-US" dirty="0"/>
              <a:t> </a:t>
            </a:r>
            <a:r>
              <a:rPr lang="en-US" dirty="0"/>
              <a:t>CSP</a:t>
            </a:r>
            <a:r>
              <a:rPr lang="zh-CN" altLang="en-US" dirty="0"/>
              <a:t> </a:t>
            </a:r>
            <a:r>
              <a:rPr lang="en-US" dirty="0"/>
              <a:t>ANL</a:t>
            </a:r>
            <a:r>
              <a:rPr lang="zh-CN" altLang="en-US" dirty="0"/>
              <a:t> 评测体系</a:t>
            </a:r>
            <a:br>
              <a:rPr lang="en-US" altLang="zh-CN" dirty="0"/>
            </a:br>
            <a:r>
              <a:rPr lang="en-US" dirty="0" err="1"/>
              <a:t>目标及策略</a:t>
            </a:r>
            <a:endParaRPr lang="en-US" dirty="0"/>
          </a:p>
        </p:txBody>
      </p:sp>
      <p:sp>
        <p:nvSpPr>
          <p:cNvPr id="3" name="Subtitle 2">
            <a:extLst>
              <a:ext uri="{FF2B5EF4-FFF2-40B4-BE49-F238E27FC236}">
                <a16:creationId xmlns:a16="http://schemas.microsoft.com/office/drawing/2014/main" id="{FD654D53-9C73-FC67-83C6-F0797BB24EA5}"/>
              </a:ext>
            </a:extLst>
          </p:cNvPr>
          <p:cNvSpPr>
            <a:spLocks noGrp="1"/>
          </p:cNvSpPr>
          <p:nvPr>
            <p:ph type="subTitle" idx="1"/>
          </p:nvPr>
        </p:nvSpPr>
        <p:spPr/>
        <p:txBody>
          <a:bodyPr/>
          <a:lstStyle/>
          <a:p>
            <a:r>
              <a:rPr lang="en-US" altLang="zh-CN" dirty="0"/>
              <a:t>05/22/24</a:t>
            </a:r>
            <a:endParaRPr lang="en-US" dirty="0"/>
          </a:p>
        </p:txBody>
      </p:sp>
    </p:spTree>
    <p:extLst>
      <p:ext uri="{BB962C8B-B14F-4D97-AF65-F5344CB8AC3E}">
        <p14:creationId xmlns:p14="http://schemas.microsoft.com/office/powerpoint/2010/main" val="2535917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3F974-E503-2BD7-27F8-9FBB6B9EC46B}"/>
              </a:ext>
            </a:extLst>
          </p:cNvPr>
          <p:cNvSpPr>
            <a:spLocks noGrp="1"/>
          </p:cNvSpPr>
          <p:nvPr>
            <p:ph idx="1"/>
          </p:nvPr>
        </p:nvSpPr>
        <p:spPr>
          <a:xfrm>
            <a:off x="802331" y="857251"/>
            <a:ext cx="10580603" cy="4535020"/>
          </a:xfrm>
          <a:ln>
            <a:noFill/>
          </a:ln>
        </p:spPr>
        <p:txBody>
          <a:bodyPr>
            <a:normAutofit fontScale="25000" lnSpcReduction="20000"/>
          </a:bodyPr>
          <a:lstStyle/>
          <a:p>
            <a:pPr marL="0" indent="0" algn="l">
              <a:lnSpc>
                <a:spcPct val="120000"/>
              </a:lnSpc>
              <a:buNone/>
            </a:pPr>
            <a:endParaRPr lang="en-US" altLang="zh-CN" sz="4800" dirty="0"/>
          </a:p>
          <a:p>
            <a:pPr marL="0" indent="0" algn="l">
              <a:lnSpc>
                <a:spcPct val="120000"/>
              </a:lnSpc>
              <a:buNone/>
            </a:pPr>
            <a:r>
              <a:rPr lang="zh-CN" altLang="en-US" sz="4800" b="1" dirty="0">
                <a:latin typeface="+mn-ea"/>
              </a:rPr>
              <a:t>建立持久沟通机制</a:t>
            </a:r>
            <a:endParaRPr lang="en-US" altLang="zh-CN" sz="4800" b="1" dirty="0">
              <a:latin typeface="+mn-ea"/>
            </a:endParaRPr>
          </a:p>
          <a:p>
            <a:pPr algn="l">
              <a:lnSpc>
                <a:spcPct val="120000"/>
              </a:lnSpc>
            </a:pPr>
            <a:r>
              <a:rPr lang="zh-CN" altLang="en-US" sz="4800" dirty="0">
                <a:latin typeface="+mn-ea"/>
              </a:rPr>
              <a:t>项目开始以来， 与</a:t>
            </a:r>
            <a:r>
              <a:rPr lang="en-US" altLang="zh-CN" sz="4800" dirty="0">
                <a:latin typeface="+mn-ea"/>
              </a:rPr>
              <a:t>Andy</a:t>
            </a:r>
            <a:r>
              <a:rPr lang="zh-CN" altLang="en-US" sz="4800" dirty="0">
                <a:latin typeface="+mn-ea"/>
              </a:rPr>
              <a:t>团队进行了</a:t>
            </a:r>
            <a:r>
              <a:rPr lang="en-US" altLang="zh-CN" sz="4800" dirty="0">
                <a:latin typeface="+mn-ea"/>
              </a:rPr>
              <a:t>15</a:t>
            </a:r>
            <a:r>
              <a:rPr lang="zh-CN" altLang="en-US" sz="4800" dirty="0">
                <a:latin typeface="+mn-ea"/>
              </a:rPr>
              <a:t>次双周会（我们负责制定议题， 发布纪要， 跟进</a:t>
            </a:r>
            <a:r>
              <a:rPr lang="en-US" altLang="zh-CN" sz="4800" dirty="0">
                <a:latin typeface="+mn-ea"/>
              </a:rPr>
              <a:t>Action</a:t>
            </a:r>
            <a:r>
              <a:rPr lang="zh-CN" altLang="en-US" sz="4800" dirty="0">
                <a:latin typeface="+mn-ea"/>
              </a:rPr>
              <a:t> </a:t>
            </a:r>
            <a:r>
              <a:rPr lang="en-US" altLang="zh-CN" sz="4800" dirty="0">
                <a:latin typeface="+mn-ea"/>
              </a:rPr>
              <a:t>Items</a:t>
            </a:r>
            <a:r>
              <a:rPr lang="zh-CN" altLang="en-US" sz="4800" dirty="0">
                <a:latin typeface="+mn-ea"/>
              </a:rPr>
              <a:t>）， </a:t>
            </a:r>
            <a:r>
              <a:rPr lang="en-US" sz="4800" dirty="0">
                <a:latin typeface="+mn-ea"/>
              </a:rPr>
              <a:t>Andy</a:t>
            </a:r>
            <a:r>
              <a:rPr lang="zh-CN" altLang="en-US" sz="4800" dirty="0">
                <a:latin typeface="+mn-ea"/>
              </a:rPr>
              <a:t>个人和他的团队投入了大量时间</a:t>
            </a:r>
            <a:r>
              <a:rPr lang="en-US" altLang="zh-CN" sz="4800" dirty="0">
                <a:latin typeface="+mn-ea"/>
              </a:rPr>
              <a:t>,</a:t>
            </a:r>
            <a:r>
              <a:rPr lang="zh-CN" altLang="en-US" sz="4800" dirty="0">
                <a:latin typeface="+mn-ea"/>
              </a:rPr>
              <a:t>全程参加所有会议。</a:t>
            </a:r>
          </a:p>
          <a:p>
            <a:pPr>
              <a:lnSpc>
                <a:spcPct val="120000"/>
              </a:lnSpc>
            </a:pPr>
            <a:r>
              <a:rPr lang="zh-CN" altLang="en-US" sz="4800" dirty="0">
                <a:latin typeface="+mn-ea"/>
              </a:rPr>
              <a:t>通过这一系列会议，我们于</a:t>
            </a:r>
            <a:r>
              <a:rPr lang="en-US" altLang="zh-CN" sz="4800" dirty="0">
                <a:latin typeface="+mn-ea"/>
              </a:rPr>
              <a:t>TMF</a:t>
            </a:r>
            <a:r>
              <a:rPr lang="zh-CN" altLang="en-US" sz="4800" dirty="0">
                <a:latin typeface="+mn-ea"/>
              </a:rPr>
              <a:t>达成了一系列共识， 牵引这个项目， 比如：</a:t>
            </a:r>
            <a:endParaRPr lang="en-US" altLang="zh-CN" sz="4800" dirty="0">
              <a:latin typeface="+mn-ea"/>
            </a:endParaRPr>
          </a:p>
          <a:p>
            <a:pPr lvl="1">
              <a:lnSpc>
                <a:spcPct val="120000"/>
              </a:lnSpc>
            </a:pPr>
            <a:r>
              <a:rPr lang="zh-CN" altLang="en-US" sz="4800" dirty="0">
                <a:latin typeface="+mn-ea"/>
              </a:rPr>
              <a:t>整体项目节奏</a:t>
            </a:r>
            <a:endParaRPr lang="en-US" altLang="zh-CN" sz="4800" dirty="0">
              <a:latin typeface="+mn-ea"/>
            </a:endParaRPr>
          </a:p>
          <a:p>
            <a:pPr lvl="1">
              <a:lnSpc>
                <a:spcPct val="120000"/>
              </a:lnSpc>
            </a:pPr>
            <a:r>
              <a:rPr lang="zh-CN" altLang="en-US" sz="4800" dirty="0">
                <a:latin typeface="+mn-ea"/>
              </a:rPr>
              <a:t>运营商参与评测动力的调研</a:t>
            </a:r>
            <a:endParaRPr lang="en-US" altLang="zh-CN" sz="4800" dirty="0">
              <a:latin typeface="+mn-ea"/>
            </a:endParaRPr>
          </a:p>
          <a:p>
            <a:pPr lvl="1">
              <a:lnSpc>
                <a:spcPct val="120000"/>
              </a:lnSpc>
            </a:pPr>
            <a:r>
              <a:rPr lang="zh-CN" altLang="en-US" sz="4800" dirty="0">
                <a:latin typeface="+mn-ea"/>
              </a:rPr>
              <a:t>处理</a:t>
            </a:r>
            <a:r>
              <a:rPr lang="en-US" altLang="zh-CN" sz="4800" dirty="0">
                <a:latin typeface="+mn-ea"/>
              </a:rPr>
              <a:t>Multi-SDO</a:t>
            </a:r>
            <a:r>
              <a:rPr lang="zh-CN" altLang="en-US" sz="4800" dirty="0">
                <a:latin typeface="+mn-ea"/>
              </a:rPr>
              <a:t>策略</a:t>
            </a:r>
            <a:endParaRPr lang="en-US" altLang="zh-CN" sz="4800" dirty="0">
              <a:latin typeface="+mn-ea"/>
            </a:endParaRPr>
          </a:p>
          <a:p>
            <a:pPr lvl="1">
              <a:lnSpc>
                <a:spcPct val="120000"/>
              </a:lnSpc>
            </a:pPr>
            <a:r>
              <a:rPr lang="en-US" altLang="zh-CN" sz="4800" dirty="0">
                <a:latin typeface="+mn-ea"/>
              </a:rPr>
              <a:t>Pilot</a:t>
            </a:r>
            <a:r>
              <a:rPr lang="zh-CN" altLang="en-US" sz="4800" dirty="0">
                <a:latin typeface="+mn-ea"/>
              </a:rPr>
              <a:t>机制的建立和推广</a:t>
            </a:r>
            <a:endParaRPr lang="en-US" altLang="zh-CN" sz="4800" dirty="0">
              <a:latin typeface="+mn-ea"/>
            </a:endParaRPr>
          </a:p>
          <a:p>
            <a:pPr lvl="1">
              <a:lnSpc>
                <a:spcPct val="120000"/>
              </a:lnSpc>
            </a:pPr>
            <a:r>
              <a:rPr lang="en-US" altLang="zh-CN" sz="4800" dirty="0">
                <a:latin typeface="+mn-ea"/>
              </a:rPr>
              <a:t>DTW</a:t>
            </a:r>
            <a:r>
              <a:rPr lang="zh-CN" altLang="en-US" sz="4800" dirty="0">
                <a:latin typeface="+mn-ea"/>
              </a:rPr>
              <a:t>计划</a:t>
            </a:r>
          </a:p>
          <a:p>
            <a:pPr marL="0" indent="0">
              <a:lnSpc>
                <a:spcPct val="120000"/>
              </a:lnSpc>
              <a:buNone/>
            </a:pPr>
            <a:r>
              <a:rPr lang="zh-CN" altLang="en-US" sz="4800" b="1" dirty="0">
                <a:latin typeface="+mn-ea"/>
              </a:rPr>
              <a:t>解决重大挑战时的沟通机制</a:t>
            </a:r>
            <a:endParaRPr lang="en-US" altLang="zh-CN" sz="4800" b="1" dirty="0">
              <a:latin typeface="+mn-ea"/>
            </a:endParaRPr>
          </a:p>
          <a:p>
            <a:pPr marL="0" indent="0">
              <a:lnSpc>
                <a:spcPct val="120000"/>
              </a:lnSpc>
              <a:buNone/>
            </a:pPr>
            <a:r>
              <a:rPr lang="zh-CN" altLang="en-US" sz="4800" dirty="0">
                <a:latin typeface="+mn-ea"/>
              </a:rPr>
              <a:t>在紧急情况下， 与系统部密切合作</a:t>
            </a:r>
            <a:r>
              <a:rPr lang="en-US" altLang="zh-CN" sz="4800" dirty="0">
                <a:latin typeface="+mn-ea"/>
              </a:rPr>
              <a:t>,</a:t>
            </a:r>
            <a:r>
              <a:rPr lang="zh-CN" altLang="en-US" sz="4800" dirty="0">
                <a:latin typeface="+mn-ea"/>
              </a:rPr>
              <a:t>单独沟通找到解决方案</a:t>
            </a:r>
            <a:r>
              <a:rPr lang="en-US" altLang="zh-CN" sz="4800" dirty="0">
                <a:latin typeface="+mn-ea"/>
              </a:rPr>
              <a:t>,</a:t>
            </a:r>
            <a:r>
              <a:rPr lang="zh-CN" altLang="en-US" sz="4800" dirty="0">
                <a:latin typeface="+mn-ea"/>
              </a:rPr>
              <a:t>展现了高效的问题解决能力。比如：</a:t>
            </a:r>
            <a:endParaRPr lang="zh-CN" altLang="en-US" sz="4800" b="1" dirty="0">
              <a:latin typeface="+mn-ea"/>
            </a:endParaRPr>
          </a:p>
          <a:p>
            <a:pPr algn="l">
              <a:lnSpc>
                <a:spcPct val="120000"/>
              </a:lnSpc>
            </a:pPr>
            <a:r>
              <a:rPr lang="zh-CN" altLang="en-US" sz="4800" dirty="0">
                <a:latin typeface="+mn-ea"/>
              </a:rPr>
              <a:t>在</a:t>
            </a:r>
            <a:r>
              <a:rPr lang="en-US" sz="4800" dirty="0">
                <a:latin typeface="+mn-ea"/>
              </a:rPr>
              <a:t>ANL pilot</a:t>
            </a:r>
            <a:r>
              <a:rPr lang="zh-CN" altLang="en-US" sz="4800" dirty="0">
                <a:latin typeface="+mn-ea"/>
              </a:rPr>
              <a:t>项目成为</a:t>
            </a:r>
            <a:r>
              <a:rPr lang="en-US" sz="4800" dirty="0">
                <a:latin typeface="+mn-ea"/>
              </a:rPr>
              <a:t>ANP</a:t>
            </a:r>
            <a:r>
              <a:rPr lang="zh-CN" altLang="en-US" sz="4800" dirty="0">
                <a:latin typeface="+mn-ea"/>
              </a:rPr>
              <a:t>项目后</a:t>
            </a:r>
            <a:r>
              <a:rPr lang="en-US" altLang="zh-CN" sz="4800" dirty="0">
                <a:latin typeface="+mn-ea"/>
              </a:rPr>
              <a:t>,</a:t>
            </a:r>
            <a:r>
              <a:rPr lang="zh-CN" altLang="en-US" sz="4800" dirty="0">
                <a:latin typeface="+mn-ea"/>
              </a:rPr>
              <a:t>如何稳定了现有问卷</a:t>
            </a:r>
            <a:r>
              <a:rPr lang="en-US" altLang="zh-CN" sz="4800" dirty="0">
                <a:latin typeface="+mn-ea"/>
              </a:rPr>
              <a:t>,</a:t>
            </a:r>
            <a:r>
              <a:rPr lang="zh-CN" altLang="en-US" sz="4800" dirty="0">
                <a:latin typeface="+mn-ea"/>
              </a:rPr>
              <a:t>确保了</a:t>
            </a:r>
            <a:r>
              <a:rPr lang="en-US" sz="4800" dirty="0">
                <a:latin typeface="+mn-ea"/>
              </a:rPr>
              <a:t>Pilot</a:t>
            </a:r>
            <a:r>
              <a:rPr lang="zh-CN" altLang="en-US" sz="4800" dirty="0">
                <a:latin typeface="+mn-ea"/>
              </a:rPr>
              <a:t>按时进行。</a:t>
            </a:r>
          </a:p>
          <a:p>
            <a:pPr algn="l">
              <a:lnSpc>
                <a:spcPct val="120000"/>
              </a:lnSpc>
            </a:pPr>
            <a:r>
              <a:rPr lang="zh-CN" altLang="en-US" sz="4800" dirty="0">
                <a:latin typeface="+mn-ea"/>
              </a:rPr>
              <a:t>处理了</a:t>
            </a:r>
            <a:r>
              <a:rPr lang="en-US" sz="4800" dirty="0">
                <a:latin typeface="+mn-ea"/>
              </a:rPr>
              <a:t>E///</a:t>
            </a:r>
            <a:r>
              <a:rPr lang="en-US" sz="4800" dirty="0" err="1">
                <a:latin typeface="+mn-ea"/>
              </a:rPr>
              <a:t>参与带来的复杂性</a:t>
            </a:r>
            <a:r>
              <a:rPr lang="zh-CN" altLang="en-US" sz="4800" dirty="0">
                <a:latin typeface="+mn-ea"/>
              </a:rPr>
              <a:t>。</a:t>
            </a:r>
          </a:p>
          <a:p>
            <a:pPr marL="0" indent="0" algn="l">
              <a:lnSpc>
                <a:spcPct val="120000"/>
              </a:lnSpc>
              <a:buNone/>
            </a:pPr>
            <a:r>
              <a:rPr lang="zh-CN" altLang="en-US" sz="4800" dirty="0">
                <a:latin typeface="+mn-ea"/>
              </a:rPr>
              <a:t>总的来说 与</a:t>
            </a:r>
            <a:r>
              <a:rPr lang="en-US" altLang="zh-CN" sz="4800" dirty="0">
                <a:latin typeface="+mn-ea"/>
              </a:rPr>
              <a:t>TMF</a:t>
            </a:r>
            <a:r>
              <a:rPr lang="zh-CN" altLang="en-US" sz="4800" dirty="0">
                <a:latin typeface="+mn-ea"/>
              </a:rPr>
              <a:t> </a:t>
            </a:r>
            <a:r>
              <a:rPr lang="en-US" sz="4800" dirty="0">
                <a:latin typeface="+mn-ea"/>
              </a:rPr>
              <a:t>Andy</a:t>
            </a:r>
            <a:r>
              <a:rPr lang="zh-CN" altLang="en-US" sz="4800" dirty="0">
                <a:latin typeface="+mn-ea"/>
              </a:rPr>
              <a:t>团队合作高效</a:t>
            </a:r>
            <a:r>
              <a:rPr lang="en-US" altLang="zh-CN" sz="4800" dirty="0">
                <a:latin typeface="+mn-ea"/>
              </a:rPr>
              <a:t>,</a:t>
            </a:r>
            <a:r>
              <a:rPr lang="zh-CN" altLang="en-US" sz="4800" dirty="0">
                <a:latin typeface="+mn-ea"/>
              </a:rPr>
              <a:t>体现了高度的专业精神、和创新意识</a:t>
            </a:r>
            <a:r>
              <a:rPr lang="en-US" altLang="zh-CN" sz="4800" dirty="0">
                <a:latin typeface="+mn-ea"/>
              </a:rPr>
              <a:t>,</a:t>
            </a:r>
            <a:r>
              <a:rPr lang="zh-CN" altLang="en-US" sz="4800" dirty="0">
                <a:latin typeface="+mn-ea"/>
              </a:rPr>
              <a:t> 稳步推进第</a:t>
            </a:r>
            <a:r>
              <a:rPr lang="en-US" altLang="zh-CN" sz="4800" dirty="0">
                <a:latin typeface="+mn-ea"/>
              </a:rPr>
              <a:t>3</a:t>
            </a:r>
            <a:r>
              <a:rPr lang="zh-CN" altLang="en-US" sz="4800" dirty="0">
                <a:latin typeface="+mn-ea"/>
              </a:rPr>
              <a:t>方</a:t>
            </a:r>
            <a:r>
              <a:rPr lang="en-US" altLang="zh-CN" sz="4800" dirty="0">
                <a:latin typeface="+mn-ea"/>
              </a:rPr>
              <a:t>ANL</a:t>
            </a:r>
            <a:r>
              <a:rPr lang="zh-CN" altLang="en-US" sz="4800" dirty="0">
                <a:latin typeface="+mn-ea"/>
              </a:rPr>
              <a:t>评测体系建立的目标。</a:t>
            </a:r>
          </a:p>
          <a:p>
            <a:pPr marL="0" indent="0" algn="l">
              <a:buNone/>
            </a:pPr>
            <a:endParaRPr lang="zh-CN" altLang="en-US" dirty="0"/>
          </a:p>
        </p:txBody>
      </p:sp>
      <p:sp>
        <p:nvSpPr>
          <p:cNvPr id="2" name="Title 1">
            <a:extLst>
              <a:ext uri="{FF2B5EF4-FFF2-40B4-BE49-F238E27FC236}">
                <a16:creationId xmlns:a16="http://schemas.microsoft.com/office/drawing/2014/main" id="{C75F9B5A-E001-52A4-391B-85F39C371B18}"/>
              </a:ext>
            </a:extLst>
          </p:cNvPr>
          <p:cNvSpPr>
            <a:spLocks noGrp="1"/>
          </p:cNvSpPr>
          <p:nvPr>
            <p:ph type="title"/>
          </p:nvPr>
        </p:nvSpPr>
        <p:spPr>
          <a:xfrm>
            <a:off x="235324" y="237216"/>
            <a:ext cx="10365058" cy="589924"/>
          </a:xfrm>
        </p:spPr>
        <p:txBody>
          <a:bodyPr>
            <a:normAutofit/>
          </a:bodyPr>
          <a:lstStyle/>
          <a:p>
            <a:r>
              <a:rPr lang="en-US" sz="2800" dirty="0" err="1">
                <a:latin typeface="+mn-ea"/>
                <a:ea typeface="+mn-ea"/>
              </a:rPr>
              <a:t>与TMF</a:t>
            </a:r>
            <a:r>
              <a:rPr lang="zh-CN" altLang="en-US" sz="2800" dirty="0">
                <a:latin typeface="+mn-ea"/>
                <a:ea typeface="+mn-ea"/>
              </a:rPr>
              <a:t> </a:t>
            </a:r>
            <a:r>
              <a:rPr lang="en-US" altLang="zh-CN" sz="2800" dirty="0">
                <a:latin typeface="+mn-ea"/>
                <a:ea typeface="+mn-ea"/>
              </a:rPr>
              <a:t>Andy</a:t>
            </a:r>
            <a:r>
              <a:rPr lang="zh-CN" altLang="en-US" sz="2800" dirty="0">
                <a:latin typeface="+mn-ea"/>
                <a:ea typeface="+mn-ea"/>
              </a:rPr>
              <a:t>团队的沟通合作</a:t>
            </a:r>
            <a:endParaRPr lang="en-US" sz="2800" dirty="0">
              <a:latin typeface="+mn-ea"/>
              <a:ea typeface="+mn-ea"/>
            </a:endParaRPr>
          </a:p>
        </p:txBody>
      </p:sp>
      <p:sp>
        <p:nvSpPr>
          <p:cNvPr id="4" name="TextBox 3">
            <a:extLst>
              <a:ext uri="{FF2B5EF4-FFF2-40B4-BE49-F238E27FC236}">
                <a16:creationId xmlns:a16="http://schemas.microsoft.com/office/drawing/2014/main" id="{28AE8118-8042-CD0F-F88D-AF1993CAC6B4}"/>
              </a:ext>
            </a:extLst>
          </p:cNvPr>
          <p:cNvSpPr txBox="1"/>
          <p:nvPr/>
        </p:nvSpPr>
        <p:spPr>
          <a:xfrm>
            <a:off x="3502958" y="5452493"/>
            <a:ext cx="4518212" cy="338554"/>
          </a:xfrm>
          <a:prstGeom prst="rect">
            <a:avLst/>
          </a:prstGeom>
          <a:noFill/>
        </p:spPr>
        <p:txBody>
          <a:bodyPr wrap="square" rtlCol="0">
            <a:spAutoFit/>
          </a:bodyPr>
          <a:lstStyle/>
          <a:p>
            <a:r>
              <a:rPr lang="en-US" altLang="zh-CN" sz="1600" dirty="0">
                <a:solidFill>
                  <a:srgbClr val="C00000"/>
                </a:solidFill>
                <a:latin typeface="Söhne"/>
              </a:rPr>
              <a:t>TMF</a:t>
            </a:r>
            <a:r>
              <a:rPr lang="zh-CN" altLang="en-US" sz="1600" dirty="0">
                <a:solidFill>
                  <a:srgbClr val="C00000"/>
                </a:solidFill>
                <a:latin typeface="Söhne"/>
              </a:rPr>
              <a:t> </a:t>
            </a:r>
            <a:r>
              <a:rPr lang="en-US" altLang="zh-CN" sz="1600" dirty="0">
                <a:solidFill>
                  <a:srgbClr val="C00000"/>
                </a:solidFill>
                <a:latin typeface="Söhne"/>
              </a:rPr>
              <a:t>Andy</a:t>
            </a:r>
            <a:r>
              <a:rPr lang="zh-CN" altLang="en-US" sz="1600" dirty="0">
                <a:solidFill>
                  <a:srgbClr val="C00000"/>
                </a:solidFill>
                <a:latin typeface="Söhne"/>
              </a:rPr>
              <a:t>团队有效合作是项目成功的必要条件。</a:t>
            </a:r>
            <a:endParaRPr lang="en-US" sz="1600" dirty="0">
              <a:solidFill>
                <a:srgbClr val="C00000"/>
              </a:solidFill>
            </a:endParaRPr>
          </a:p>
        </p:txBody>
      </p:sp>
    </p:spTree>
    <p:extLst>
      <p:ext uri="{BB962C8B-B14F-4D97-AF65-F5344CB8AC3E}">
        <p14:creationId xmlns:p14="http://schemas.microsoft.com/office/powerpoint/2010/main" val="1493230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540FE17-599F-582D-6086-C24CA1E32DD3}"/>
              </a:ext>
            </a:extLst>
          </p:cNvPr>
          <p:cNvSpPr txBox="1"/>
          <p:nvPr/>
        </p:nvSpPr>
        <p:spPr>
          <a:xfrm>
            <a:off x="655017" y="1084952"/>
            <a:ext cx="10365058" cy="5047536"/>
          </a:xfrm>
          <a:prstGeom prst="rect">
            <a:avLst/>
          </a:prstGeom>
          <a:noFill/>
          <a:ln>
            <a:noFill/>
          </a:ln>
        </p:spPr>
        <p:txBody>
          <a:bodyPr wrap="square" rtlCol="0">
            <a:spAutoFit/>
          </a:bodyPr>
          <a:lstStyle/>
          <a:p>
            <a:pPr marL="285750" indent="-285750">
              <a:buFont typeface="Arial" panose="020B0604020202020204" pitchFamily="34" charset="0"/>
              <a:buChar char="•"/>
            </a:pPr>
            <a:endParaRPr lang="zh-CN" altLang="en-US" sz="1400" dirty="0"/>
          </a:p>
          <a:p>
            <a:r>
              <a:rPr lang="zh-CN" altLang="en-US" sz="1400" b="1" dirty="0">
                <a:latin typeface="+mn-ea"/>
              </a:rPr>
              <a:t>运营商缺乏参与动力：</a:t>
            </a:r>
            <a:endParaRPr lang="en-US" altLang="zh-CN" sz="1400" b="1" dirty="0">
              <a:latin typeface="+mn-ea"/>
            </a:endParaRPr>
          </a:p>
          <a:p>
            <a:r>
              <a:rPr lang="en-US" altLang="zh-CN" sz="1400" b="1" dirty="0">
                <a:latin typeface="+mn-ea"/>
              </a:rPr>
              <a:t>	</a:t>
            </a:r>
          </a:p>
          <a:p>
            <a:r>
              <a:rPr lang="en-US" altLang="zh-CN" sz="1400" dirty="0">
                <a:latin typeface="+mn-ea"/>
              </a:rPr>
              <a:t>	</a:t>
            </a:r>
            <a:r>
              <a:rPr lang="zh-CN" altLang="en-US" sz="1400" dirty="0">
                <a:latin typeface="+mn-ea"/>
              </a:rPr>
              <a:t>免费的</a:t>
            </a:r>
            <a:r>
              <a:rPr lang="en-US" altLang="zh-CN" sz="1400" dirty="0">
                <a:latin typeface="+mn-ea"/>
              </a:rPr>
              <a:t>Pilot</a:t>
            </a:r>
            <a:r>
              <a:rPr lang="zh-CN" altLang="en-US" sz="1400" dirty="0">
                <a:latin typeface="+mn-ea"/>
              </a:rPr>
              <a:t>，白皮书等手段让运营商卷起来。 </a:t>
            </a:r>
            <a:r>
              <a:rPr lang="en-US" altLang="zh-CN" sz="1400" dirty="0">
                <a:latin typeface="+mn-ea"/>
              </a:rPr>
              <a:t>TMF</a:t>
            </a:r>
            <a:r>
              <a:rPr lang="zh-CN" altLang="en-US" sz="1400" dirty="0">
                <a:latin typeface="+mn-ea"/>
              </a:rPr>
              <a:t>可以通过提供认证和</a:t>
            </a:r>
            <a:r>
              <a:rPr lang="en-US" altLang="zh-CN" sz="1400" dirty="0">
                <a:latin typeface="+mn-ea"/>
              </a:rPr>
              <a:t>Benchmark</a:t>
            </a:r>
            <a:r>
              <a:rPr lang="zh-CN" altLang="en-US" sz="1400" dirty="0">
                <a:latin typeface="+mn-ea"/>
              </a:rPr>
              <a:t>分析等激励措施，以及提供分级评测服务来促进参与。</a:t>
            </a:r>
          </a:p>
          <a:p>
            <a:endParaRPr lang="zh-CN" altLang="en-US" sz="1400" dirty="0">
              <a:latin typeface="+mn-ea"/>
            </a:endParaRPr>
          </a:p>
          <a:p>
            <a:r>
              <a:rPr lang="zh-CN" altLang="en-US" sz="1400" b="1" dirty="0">
                <a:latin typeface="+mn-ea"/>
              </a:rPr>
              <a:t>产品线缺乏长期投入动力：</a:t>
            </a:r>
            <a:endParaRPr lang="en-US" altLang="zh-CN" sz="1400" b="1" dirty="0">
              <a:latin typeface="+mn-ea"/>
            </a:endParaRPr>
          </a:p>
          <a:p>
            <a:r>
              <a:rPr lang="en-US" altLang="zh-CN" sz="1400" b="1" dirty="0">
                <a:latin typeface="+mn-ea"/>
              </a:rPr>
              <a:t>	</a:t>
            </a:r>
          </a:p>
          <a:p>
            <a:r>
              <a:rPr lang="en-US" altLang="zh-CN" sz="1400" b="1" dirty="0">
                <a:latin typeface="+mn-ea"/>
              </a:rPr>
              <a:t>	</a:t>
            </a:r>
            <a:r>
              <a:rPr lang="zh-CN" altLang="en-US" sz="1400" dirty="0">
                <a:latin typeface="+mn-ea"/>
              </a:rPr>
              <a:t>通过战略讨论强调</a:t>
            </a:r>
            <a:r>
              <a:rPr lang="en-US" altLang="zh-CN" sz="1400" dirty="0">
                <a:latin typeface="+mn-ea"/>
              </a:rPr>
              <a:t>ANL</a:t>
            </a:r>
            <a:r>
              <a:rPr lang="zh-CN" altLang="en-US" sz="1400" dirty="0">
                <a:latin typeface="+mn-ea"/>
              </a:rPr>
              <a:t>评估的对</a:t>
            </a:r>
            <a:r>
              <a:rPr lang="en-US" altLang="zh-CN" sz="1400" dirty="0">
                <a:latin typeface="+mn-ea"/>
              </a:rPr>
              <a:t>HW</a:t>
            </a:r>
            <a:r>
              <a:rPr lang="zh-CN" altLang="en-US" sz="1400" dirty="0">
                <a:latin typeface="+mn-ea"/>
              </a:rPr>
              <a:t> </a:t>
            </a:r>
            <a:r>
              <a:rPr lang="en-US" altLang="zh-CN" sz="1400" dirty="0">
                <a:latin typeface="+mn-ea"/>
              </a:rPr>
              <a:t>AN</a:t>
            </a:r>
            <a:r>
              <a:rPr lang="zh-CN" altLang="en-US" sz="1400" dirty="0">
                <a:latin typeface="+mn-ea"/>
              </a:rPr>
              <a:t>整体战略长期利益。 促进</a:t>
            </a:r>
            <a:r>
              <a:rPr lang="en-US" altLang="zh-CN" sz="1400" dirty="0">
                <a:latin typeface="+mn-ea"/>
              </a:rPr>
              <a:t>CSP</a:t>
            </a:r>
            <a:r>
              <a:rPr lang="zh-CN" altLang="en-US" sz="1400" dirty="0">
                <a:latin typeface="+mn-ea"/>
              </a:rPr>
              <a:t>提高自动化水平，同时实施评估结果反馈到产品开发的机制。</a:t>
            </a:r>
          </a:p>
          <a:p>
            <a:endParaRPr lang="zh-CN" altLang="en-US" sz="1400" dirty="0">
              <a:latin typeface="+mn-ea"/>
            </a:endParaRPr>
          </a:p>
          <a:p>
            <a:r>
              <a:rPr lang="zh-CN" altLang="en-US" sz="1400" b="1" dirty="0">
                <a:latin typeface="+mn-ea"/>
              </a:rPr>
              <a:t>评测场景被他公司主导：</a:t>
            </a:r>
            <a:endParaRPr lang="en-US" altLang="zh-CN" sz="1400" b="1" dirty="0">
              <a:latin typeface="+mn-ea"/>
            </a:endParaRPr>
          </a:p>
          <a:p>
            <a:r>
              <a:rPr lang="en-US" altLang="zh-CN" sz="1400" b="1" dirty="0">
                <a:latin typeface="+mn-ea"/>
              </a:rPr>
              <a:t>	</a:t>
            </a:r>
          </a:p>
          <a:p>
            <a:r>
              <a:rPr lang="en-US" altLang="zh-CN" sz="1400" b="1" dirty="0">
                <a:latin typeface="+mn-ea"/>
              </a:rPr>
              <a:t>	</a:t>
            </a:r>
            <a:r>
              <a:rPr lang="zh-CN" altLang="en-US" sz="1400" dirty="0">
                <a:latin typeface="+mn-ea"/>
              </a:rPr>
              <a:t>加强与这些公司的合作，共享资源和专业知识，同时专注于市场中独特或服务不足的领域。</a:t>
            </a:r>
          </a:p>
          <a:p>
            <a:endParaRPr lang="zh-CN" altLang="en-US" sz="1400" b="1" dirty="0">
              <a:latin typeface="+mn-ea"/>
            </a:endParaRPr>
          </a:p>
          <a:p>
            <a:r>
              <a:rPr lang="zh-CN" altLang="en-US" sz="1400" b="1" dirty="0">
                <a:latin typeface="+mn-ea"/>
              </a:rPr>
              <a:t>领域标准缺失：</a:t>
            </a:r>
            <a:endParaRPr lang="en-US" altLang="zh-CN" sz="1400" b="1" dirty="0">
              <a:latin typeface="+mn-ea"/>
            </a:endParaRPr>
          </a:p>
          <a:p>
            <a:r>
              <a:rPr lang="en-US" altLang="zh-CN" sz="1400" b="1" dirty="0">
                <a:latin typeface="+mn-ea"/>
              </a:rPr>
              <a:t>	</a:t>
            </a:r>
            <a:r>
              <a:rPr lang="zh-CN" altLang="en-US" sz="1400" dirty="0">
                <a:latin typeface="+mn-ea"/>
              </a:rPr>
              <a:t>根据计划的场景，有计划推动产品线推动领域自动化分级标准。</a:t>
            </a:r>
            <a:endParaRPr lang="en-US" altLang="zh-CN" sz="1400" dirty="0">
              <a:latin typeface="+mn-ea"/>
            </a:endParaRPr>
          </a:p>
          <a:p>
            <a:endParaRPr lang="en-US" sz="1400" dirty="0">
              <a:latin typeface="+mn-ea"/>
            </a:endParaRPr>
          </a:p>
          <a:p>
            <a:endParaRPr lang="en-US" sz="1400" b="1" dirty="0">
              <a:solidFill>
                <a:srgbClr val="C00000"/>
              </a:solidFill>
              <a:latin typeface="+mn-ea"/>
            </a:endParaRPr>
          </a:p>
          <a:p>
            <a:r>
              <a:rPr lang="en-US" sz="1400" b="1" dirty="0">
                <a:solidFill>
                  <a:srgbClr val="C00000"/>
                </a:solidFill>
                <a:latin typeface="+mn-ea"/>
              </a:rPr>
              <a:t>L4细分后对应的评测方法</a:t>
            </a:r>
            <a:r>
              <a:rPr lang="zh-CN" altLang="en-US" sz="1400" b="1" dirty="0">
                <a:solidFill>
                  <a:srgbClr val="C00000"/>
                </a:solidFill>
                <a:latin typeface="+mn-ea"/>
              </a:rPr>
              <a:t>：</a:t>
            </a:r>
            <a:endParaRPr lang="en-US" altLang="zh-CN" sz="1400" b="1" dirty="0">
              <a:solidFill>
                <a:srgbClr val="C00000"/>
              </a:solidFill>
              <a:latin typeface="+mn-ea"/>
            </a:endParaRPr>
          </a:p>
          <a:p>
            <a:r>
              <a:rPr lang="zh-CN" altLang="en-US" sz="1400" b="1" dirty="0">
                <a:solidFill>
                  <a:srgbClr val="C00000"/>
                </a:solidFill>
                <a:latin typeface="+mn-ea"/>
              </a:rPr>
              <a:t> </a:t>
            </a:r>
            <a:endParaRPr lang="en-US" altLang="zh-CN" sz="1400" b="1" dirty="0">
              <a:solidFill>
                <a:srgbClr val="C00000"/>
              </a:solidFill>
              <a:latin typeface="+mn-ea"/>
            </a:endParaRPr>
          </a:p>
          <a:p>
            <a:r>
              <a:rPr lang="en-US" altLang="zh-CN" sz="1400" b="1" dirty="0">
                <a:solidFill>
                  <a:srgbClr val="C00000"/>
                </a:solidFill>
                <a:latin typeface="+mn-ea"/>
              </a:rPr>
              <a:t>	</a:t>
            </a:r>
            <a:r>
              <a:rPr lang="zh-CN" altLang="en-US" sz="1400" dirty="0">
                <a:solidFill>
                  <a:srgbClr val="C00000"/>
                </a:solidFill>
                <a:latin typeface="+mn-ea"/>
              </a:rPr>
              <a:t>这个是最大的挑战。 现有问卷设计和评分方法可能需要比较大的改动。 要开始思考，组织讨论。</a:t>
            </a:r>
            <a:endParaRPr lang="en-US" sz="1400" dirty="0">
              <a:solidFill>
                <a:srgbClr val="C00000"/>
              </a:solidFill>
              <a:latin typeface="+mn-ea"/>
            </a:endParaRPr>
          </a:p>
          <a:p>
            <a:endParaRPr lang="en-US" sz="1400" dirty="0">
              <a:latin typeface="+mn-ea"/>
            </a:endParaRPr>
          </a:p>
        </p:txBody>
      </p:sp>
      <p:sp>
        <p:nvSpPr>
          <p:cNvPr id="6" name="Title 1">
            <a:extLst>
              <a:ext uri="{FF2B5EF4-FFF2-40B4-BE49-F238E27FC236}">
                <a16:creationId xmlns:a16="http://schemas.microsoft.com/office/drawing/2014/main" id="{14D538BD-BDB1-CA59-4A24-EA7AE2D487BA}"/>
              </a:ext>
            </a:extLst>
          </p:cNvPr>
          <p:cNvSpPr>
            <a:spLocks noGrp="1"/>
          </p:cNvSpPr>
          <p:nvPr>
            <p:ph type="title"/>
          </p:nvPr>
        </p:nvSpPr>
        <p:spPr>
          <a:xfrm>
            <a:off x="255495" y="246257"/>
            <a:ext cx="10365058" cy="589924"/>
          </a:xfrm>
        </p:spPr>
        <p:txBody>
          <a:bodyPr>
            <a:normAutofit/>
          </a:bodyPr>
          <a:lstStyle/>
          <a:p>
            <a:r>
              <a:rPr lang="en-US" sz="3200" dirty="0" err="1"/>
              <a:t>风险与挑战</a:t>
            </a:r>
            <a:endParaRPr lang="en-US" sz="3200" dirty="0"/>
          </a:p>
        </p:txBody>
      </p:sp>
    </p:spTree>
    <p:extLst>
      <p:ext uri="{BB962C8B-B14F-4D97-AF65-F5344CB8AC3E}">
        <p14:creationId xmlns:p14="http://schemas.microsoft.com/office/powerpoint/2010/main" val="394829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11847C-EF0F-7722-C258-30CCB03097A0}"/>
              </a:ext>
            </a:extLst>
          </p:cNvPr>
          <p:cNvSpPr>
            <a:spLocks noGrp="1"/>
          </p:cNvSpPr>
          <p:nvPr>
            <p:ph idx="1"/>
          </p:nvPr>
        </p:nvSpPr>
        <p:spPr/>
        <p:txBody>
          <a:bodyPr>
            <a:normAutofit/>
          </a:bodyPr>
          <a:lstStyle/>
          <a:p>
            <a:pPr marL="0" indent="0">
              <a:buNone/>
            </a:pPr>
            <a:r>
              <a:rPr lang="en-US" sz="6600" dirty="0" err="1"/>
              <a:t>附录</a:t>
            </a:r>
            <a:endParaRPr lang="en-US" sz="6600" dirty="0"/>
          </a:p>
        </p:txBody>
      </p:sp>
    </p:spTree>
    <p:extLst>
      <p:ext uri="{BB962C8B-B14F-4D97-AF65-F5344CB8AC3E}">
        <p14:creationId xmlns:p14="http://schemas.microsoft.com/office/powerpoint/2010/main" val="3845252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矩形 142">
            <a:extLst>
              <a:ext uri="{FF2B5EF4-FFF2-40B4-BE49-F238E27FC236}">
                <a16:creationId xmlns:a16="http://schemas.microsoft.com/office/drawing/2014/main" id="{F1B4C426-78CA-4E79-9E5A-CCA9D9E95454}"/>
              </a:ext>
            </a:extLst>
          </p:cNvPr>
          <p:cNvSpPr/>
          <p:nvPr/>
        </p:nvSpPr>
        <p:spPr>
          <a:xfrm>
            <a:off x="9890653" y="2734454"/>
            <a:ext cx="595055" cy="276999"/>
          </a:xfrm>
          <a:prstGeom prst="rect">
            <a:avLst/>
          </a:prstGeom>
          <a:ln>
            <a:noFill/>
            <a:prstDash val="dash"/>
          </a:ln>
        </p:spPr>
        <p:txBody>
          <a:bodyPr wrap="square">
            <a:spAutoFit/>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00B050"/>
                </a:solidFill>
                <a:effectLst/>
                <a:uLnTx/>
                <a:uFillTx/>
                <a:latin typeface="微软雅黑"/>
                <a:ea typeface="微软雅黑"/>
                <a:cs typeface="Arial" panose="020B0604020202020204" pitchFamily="34" charset="0"/>
              </a:rPr>
              <a:t>10.30</a:t>
            </a:r>
            <a:endParaRPr kumimoji="0" lang="en-IE" altLang="zh-CN" sz="1200" b="0" i="0" u="none" strike="noStrike" kern="1200" cap="none" spc="0" normalizeH="0" baseline="0" noProof="0" dirty="0">
              <a:ln>
                <a:noFill/>
              </a:ln>
              <a:solidFill>
                <a:srgbClr val="00B050"/>
              </a:solidFill>
              <a:effectLst/>
              <a:uLnTx/>
              <a:uFillTx/>
              <a:latin typeface="微软雅黑"/>
              <a:ea typeface="微软雅黑"/>
              <a:cs typeface="Arial" panose="020B0604020202020204" pitchFamily="34" charset="0"/>
            </a:endParaRPr>
          </a:p>
        </p:txBody>
      </p:sp>
      <p:cxnSp>
        <p:nvCxnSpPr>
          <p:cNvPr id="4" name="直接箭头连接符 3">
            <a:extLst>
              <a:ext uri="{FF2B5EF4-FFF2-40B4-BE49-F238E27FC236}">
                <a16:creationId xmlns:a16="http://schemas.microsoft.com/office/drawing/2014/main" id="{D0471749-0684-4533-8256-2761D8AEA97F}"/>
              </a:ext>
            </a:extLst>
          </p:cNvPr>
          <p:cNvCxnSpPr>
            <a:cxnSpLocks/>
          </p:cNvCxnSpPr>
          <p:nvPr/>
        </p:nvCxnSpPr>
        <p:spPr>
          <a:xfrm flipV="1">
            <a:off x="1081132" y="2698921"/>
            <a:ext cx="10924320" cy="18411"/>
          </a:xfrm>
          <a:prstGeom prst="straightConnector1">
            <a:avLst/>
          </a:prstGeom>
          <a:noFill/>
          <a:ln w="28575" cap="flat" cmpd="sng" algn="ctr">
            <a:solidFill>
              <a:srgbClr val="E9002F"/>
            </a:solidFill>
            <a:prstDash val="solid"/>
            <a:miter lim="800000"/>
            <a:tailEnd type="triangle"/>
          </a:ln>
          <a:effectLst/>
        </p:spPr>
      </p:cxnSp>
      <p:sp>
        <p:nvSpPr>
          <p:cNvPr id="6" name="等腰三角形 5">
            <a:extLst>
              <a:ext uri="{FF2B5EF4-FFF2-40B4-BE49-F238E27FC236}">
                <a16:creationId xmlns:a16="http://schemas.microsoft.com/office/drawing/2014/main" id="{FF430D4C-D014-422E-B574-FBC06BF7852F}"/>
              </a:ext>
            </a:extLst>
          </p:cNvPr>
          <p:cNvSpPr/>
          <p:nvPr/>
        </p:nvSpPr>
        <p:spPr>
          <a:xfrm>
            <a:off x="6248894" y="2566829"/>
            <a:ext cx="184558" cy="97230"/>
          </a:xfrm>
          <a:prstGeom prst="triangle">
            <a:avLst/>
          </a:prstGeom>
          <a:solidFill>
            <a:srgbClr val="FF000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ctr" defTabSz="914478"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666666"/>
              </a:solidFill>
              <a:effectLst/>
              <a:uLnTx/>
              <a:uFillTx/>
              <a:latin typeface="Calibri" panose="020F0502020204030204"/>
              <a:ea typeface="等线" panose="02010600030101010101" pitchFamily="2" charset="-122"/>
              <a:cs typeface="+mn-cs"/>
            </a:endParaRPr>
          </a:p>
        </p:txBody>
      </p:sp>
      <p:sp>
        <p:nvSpPr>
          <p:cNvPr id="7" name="等腰三角形 6">
            <a:extLst>
              <a:ext uri="{FF2B5EF4-FFF2-40B4-BE49-F238E27FC236}">
                <a16:creationId xmlns:a16="http://schemas.microsoft.com/office/drawing/2014/main" id="{140D9756-0A5F-4495-8C3D-9D2C838658DD}"/>
              </a:ext>
            </a:extLst>
          </p:cNvPr>
          <p:cNvSpPr/>
          <p:nvPr/>
        </p:nvSpPr>
        <p:spPr>
          <a:xfrm>
            <a:off x="10784526" y="2541578"/>
            <a:ext cx="184558" cy="97230"/>
          </a:xfrm>
          <a:prstGeom prst="triangle">
            <a:avLst/>
          </a:prstGeom>
          <a:solidFill>
            <a:srgbClr val="FF000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ctr" defTabSz="914478"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666666"/>
              </a:solidFill>
              <a:effectLst/>
              <a:uLnTx/>
              <a:uFillTx/>
              <a:latin typeface="Calibri" panose="020F0502020204030204"/>
              <a:ea typeface="等线" panose="02010600030101010101" pitchFamily="2" charset="-122"/>
              <a:cs typeface="+mn-cs"/>
            </a:endParaRPr>
          </a:p>
        </p:txBody>
      </p:sp>
      <p:sp>
        <p:nvSpPr>
          <p:cNvPr id="9" name="矩形 8">
            <a:extLst>
              <a:ext uri="{FF2B5EF4-FFF2-40B4-BE49-F238E27FC236}">
                <a16:creationId xmlns:a16="http://schemas.microsoft.com/office/drawing/2014/main" id="{5DA65514-B660-474F-A227-D055772489A5}"/>
              </a:ext>
            </a:extLst>
          </p:cNvPr>
          <p:cNvSpPr/>
          <p:nvPr/>
        </p:nvSpPr>
        <p:spPr>
          <a:xfrm>
            <a:off x="6746724" y="2741673"/>
            <a:ext cx="988474" cy="276999"/>
          </a:xfrm>
          <a:prstGeom prst="rect">
            <a:avLst/>
          </a:prstGeom>
          <a:ln>
            <a:noFill/>
            <a:prstDash val="dash"/>
          </a:ln>
        </p:spPr>
        <p:txBody>
          <a:bodyPr wrap="square">
            <a:spAutoFit/>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5.24</a:t>
            </a:r>
          </a:p>
        </p:txBody>
      </p:sp>
      <p:sp>
        <p:nvSpPr>
          <p:cNvPr id="10" name="矩形 9">
            <a:extLst>
              <a:ext uri="{FF2B5EF4-FFF2-40B4-BE49-F238E27FC236}">
                <a16:creationId xmlns:a16="http://schemas.microsoft.com/office/drawing/2014/main" id="{291131B7-F50B-42C7-85FC-42629A97958B}"/>
              </a:ext>
            </a:extLst>
          </p:cNvPr>
          <p:cNvSpPr/>
          <p:nvPr/>
        </p:nvSpPr>
        <p:spPr>
          <a:xfrm>
            <a:off x="10399236" y="1905734"/>
            <a:ext cx="1606216" cy="430887"/>
          </a:xfrm>
          <a:prstGeom prst="rect">
            <a:avLst/>
          </a:prstGeom>
          <a:ln>
            <a:noFill/>
            <a:prstDash val="dash"/>
          </a:ln>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TMF</a:t>
            </a:r>
            <a:r>
              <a:rPr kumimoji="0" lang="zh-CN" altLang="en-US" sz="11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 </a:t>
            </a:r>
            <a:r>
              <a:rPr kumimoji="0" lang="en-US" altLang="zh-CN" sz="11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release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②③④⑤</a:t>
            </a:r>
            <a:endParaRPr kumimoji="0" lang="en-US" altLang="zh-CN" sz="11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1" name="矩形 10">
            <a:extLst>
              <a:ext uri="{FF2B5EF4-FFF2-40B4-BE49-F238E27FC236}">
                <a16:creationId xmlns:a16="http://schemas.microsoft.com/office/drawing/2014/main" id="{3A9E0121-1299-4AA2-99BF-146F642BB3C2}"/>
              </a:ext>
            </a:extLst>
          </p:cNvPr>
          <p:cNvSpPr/>
          <p:nvPr/>
        </p:nvSpPr>
        <p:spPr>
          <a:xfrm>
            <a:off x="10735294" y="2741673"/>
            <a:ext cx="521001" cy="276999"/>
          </a:xfrm>
          <a:prstGeom prst="rect">
            <a:avLst/>
          </a:prstGeom>
          <a:ln>
            <a:noFill/>
            <a:prstDash val="dash"/>
          </a:ln>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11.5</a:t>
            </a:r>
            <a:endParaRPr kumimoji="0" lang="en-IE" altLang="zh-CN" sz="1200" b="0"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endParaRPr>
          </a:p>
        </p:txBody>
      </p:sp>
      <p:sp>
        <p:nvSpPr>
          <p:cNvPr id="13" name="矩形 12">
            <a:extLst>
              <a:ext uri="{FF2B5EF4-FFF2-40B4-BE49-F238E27FC236}">
                <a16:creationId xmlns:a16="http://schemas.microsoft.com/office/drawing/2014/main" id="{93BCB632-551C-4FB1-BDA3-D70775243EC3}"/>
              </a:ext>
            </a:extLst>
          </p:cNvPr>
          <p:cNvSpPr/>
          <p:nvPr/>
        </p:nvSpPr>
        <p:spPr>
          <a:xfrm>
            <a:off x="6833055" y="1454627"/>
            <a:ext cx="852448" cy="923330"/>
          </a:xfrm>
          <a:prstGeom prst="rect">
            <a:avLst/>
          </a:prstGeom>
          <a:ln>
            <a:noFill/>
            <a:prstDash val="dash"/>
          </a:ln>
        </p:spPr>
        <p:txBody>
          <a:bodyPr wrap="square">
            <a:spAutoFit/>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kumimoji="0" lang="en-US" altLang="zh-CN" sz="900" b="1" i="0" u="none" strike="noStrike" kern="1200" cap="none" spc="0" normalizeH="0" baseline="0" noProof="0" dirty="0">
                <a:ln>
                  <a:noFill/>
                </a:ln>
                <a:solidFill>
                  <a:prstClr val="black"/>
                </a:solidFill>
                <a:effectLst/>
                <a:uLnTx/>
                <a:uFillTx/>
                <a:latin typeface="微软雅黑"/>
                <a:ea typeface="微软雅黑"/>
                <a:cs typeface="Arial" panose="020B0604020202020204" pitchFamily="34" charset="0"/>
              </a:rPr>
              <a:t>Pilot workstream conclude with analysis and report </a:t>
            </a:r>
            <a:endParaRPr kumimoji="0" lang="en-US" altLang="zh-CN" sz="900" b="1" i="0" u="none" strike="noStrike" kern="1200" cap="none" spc="0" normalizeH="0" baseline="0" noProof="0" dirty="0">
              <a:ln>
                <a:noFill/>
              </a:ln>
              <a:solidFill>
                <a:srgbClr val="E7E6E6">
                  <a:lumMod val="50000"/>
                </a:srgbClr>
              </a:solidFill>
              <a:effectLst/>
              <a:uLnTx/>
              <a:uFillTx/>
              <a:latin typeface="微软雅黑"/>
              <a:ea typeface="微软雅黑"/>
              <a:cs typeface="Arial" panose="020B0604020202020204" pitchFamily="34" charset="0"/>
            </a:endParaRPr>
          </a:p>
        </p:txBody>
      </p:sp>
      <p:sp>
        <p:nvSpPr>
          <p:cNvPr id="14" name="矩形 13">
            <a:extLst>
              <a:ext uri="{FF2B5EF4-FFF2-40B4-BE49-F238E27FC236}">
                <a16:creationId xmlns:a16="http://schemas.microsoft.com/office/drawing/2014/main" id="{6D560A10-C3D8-4EBB-AB5A-5E737C720E35}"/>
              </a:ext>
            </a:extLst>
          </p:cNvPr>
          <p:cNvSpPr/>
          <p:nvPr/>
        </p:nvSpPr>
        <p:spPr>
          <a:xfrm>
            <a:off x="5945989" y="2741673"/>
            <a:ext cx="733156" cy="276999"/>
          </a:xfrm>
          <a:prstGeom prst="rect">
            <a:avLst/>
          </a:prstGeom>
          <a:ln>
            <a:noFill/>
            <a:prstDash val="dash"/>
          </a:ln>
        </p:spPr>
        <p:txBody>
          <a:bodyPr wrap="square">
            <a:spAutoFit/>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4.24</a:t>
            </a:r>
            <a:endParaRPr kumimoji="0" lang="en-IE" altLang="zh-CN" sz="1200" b="0"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endParaRPr>
          </a:p>
        </p:txBody>
      </p:sp>
      <p:sp>
        <p:nvSpPr>
          <p:cNvPr id="15" name="矩形 14">
            <a:extLst>
              <a:ext uri="{FF2B5EF4-FFF2-40B4-BE49-F238E27FC236}">
                <a16:creationId xmlns:a16="http://schemas.microsoft.com/office/drawing/2014/main" id="{41F97E73-C8B8-4293-86B3-9DA6DD312D12}"/>
              </a:ext>
            </a:extLst>
          </p:cNvPr>
          <p:cNvSpPr/>
          <p:nvPr/>
        </p:nvSpPr>
        <p:spPr>
          <a:xfrm>
            <a:off x="5977553" y="1922258"/>
            <a:ext cx="883088" cy="507831"/>
          </a:xfrm>
          <a:prstGeom prst="rect">
            <a:avLst/>
          </a:prstGeom>
          <a:ln>
            <a:noFill/>
            <a:prstDash val="dash"/>
          </a:ln>
        </p:spPr>
        <p:txBody>
          <a:bodyPr wrap="square">
            <a:spAutoFit/>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kumimoji="0" lang="en-US" altLang="zh-CN" sz="900" b="1" i="0" u="none" strike="noStrike" kern="1200" cap="none" spc="0" normalizeH="0" baseline="0" noProof="0" dirty="0">
                <a:ln>
                  <a:noFill/>
                </a:ln>
                <a:solidFill>
                  <a:srgbClr val="E7E6E6">
                    <a:lumMod val="50000"/>
                  </a:srgbClr>
                </a:solidFill>
                <a:effectLst/>
                <a:uLnTx/>
                <a:uFillTx/>
                <a:latin typeface="微软雅黑"/>
                <a:ea typeface="微软雅黑"/>
                <a:cs typeface="Arial" panose="020B0604020202020204" pitchFamily="34" charset="0"/>
              </a:rPr>
              <a:t>Pilot assessment completed</a:t>
            </a:r>
          </a:p>
        </p:txBody>
      </p:sp>
      <p:sp>
        <p:nvSpPr>
          <p:cNvPr id="16" name="等腰三角形 15">
            <a:extLst>
              <a:ext uri="{FF2B5EF4-FFF2-40B4-BE49-F238E27FC236}">
                <a16:creationId xmlns:a16="http://schemas.microsoft.com/office/drawing/2014/main" id="{91819DB3-DC4A-453F-A916-8D767662DE62}"/>
              </a:ext>
            </a:extLst>
          </p:cNvPr>
          <p:cNvSpPr/>
          <p:nvPr/>
        </p:nvSpPr>
        <p:spPr>
          <a:xfrm>
            <a:off x="7148682" y="2566829"/>
            <a:ext cx="184558" cy="97230"/>
          </a:xfrm>
          <a:prstGeom prst="triangle">
            <a:avLst/>
          </a:prstGeom>
          <a:solidFill>
            <a:srgbClr val="FF000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ctr" defTabSz="914478"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666666"/>
              </a:solidFill>
              <a:effectLst/>
              <a:uLnTx/>
              <a:uFillTx/>
              <a:latin typeface="Calibri" panose="020F0502020204030204"/>
              <a:ea typeface="等线" panose="02010600030101010101" pitchFamily="2" charset="-122"/>
              <a:cs typeface="+mn-cs"/>
            </a:endParaRPr>
          </a:p>
        </p:txBody>
      </p:sp>
      <p:sp>
        <p:nvSpPr>
          <p:cNvPr id="19" name="矩形 18">
            <a:extLst>
              <a:ext uri="{FF2B5EF4-FFF2-40B4-BE49-F238E27FC236}">
                <a16:creationId xmlns:a16="http://schemas.microsoft.com/office/drawing/2014/main" id="{7AB365C3-050B-44E7-A281-6506AAEBFD5D}"/>
              </a:ext>
            </a:extLst>
          </p:cNvPr>
          <p:cNvSpPr/>
          <p:nvPr/>
        </p:nvSpPr>
        <p:spPr>
          <a:xfrm>
            <a:off x="1882637" y="1692608"/>
            <a:ext cx="932236" cy="923330"/>
          </a:xfrm>
          <a:prstGeom prst="rect">
            <a:avLst/>
          </a:prstGeom>
          <a:ln>
            <a:noFill/>
            <a:prstDash val="dash"/>
          </a:ln>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altLang="zh-CN" sz="9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pilot CSP group formed;</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altLang="zh-CN" sz="9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Initial contribution ready </a:t>
            </a:r>
            <a:r>
              <a:rPr kumimoji="0" lang="zh-CN" altLang="en-US" sz="9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①②③</a:t>
            </a:r>
            <a:r>
              <a:rPr kumimoji="0" lang="en-US" altLang="zh-CN" sz="9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 </a:t>
            </a:r>
          </a:p>
        </p:txBody>
      </p:sp>
      <p:sp>
        <p:nvSpPr>
          <p:cNvPr id="21" name="矩形 20">
            <a:extLst>
              <a:ext uri="{FF2B5EF4-FFF2-40B4-BE49-F238E27FC236}">
                <a16:creationId xmlns:a16="http://schemas.microsoft.com/office/drawing/2014/main" id="{FE9FA9AC-A18B-42C8-BB47-B0C69A667578}"/>
              </a:ext>
            </a:extLst>
          </p:cNvPr>
          <p:cNvSpPr/>
          <p:nvPr/>
        </p:nvSpPr>
        <p:spPr>
          <a:xfrm>
            <a:off x="2023149" y="2741673"/>
            <a:ext cx="595055" cy="276999"/>
          </a:xfrm>
          <a:prstGeom prst="rect">
            <a:avLst/>
          </a:prstGeom>
          <a:ln>
            <a:noFill/>
            <a:prstDash val="dash"/>
          </a:ln>
        </p:spPr>
        <p:txBody>
          <a:bodyPr wrap="square">
            <a:spAutoFit/>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3.15</a:t>
            </a:r>
            <a:endParaRPr kumimoji="0" lang="en-IE" altLang="zh-CN" sz="1200" b="0"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endParaRPr>
          </a:p>
        </p:txBody>
      </p:sp>
      <p:sp>
        <p:nvSpPr>
          <p:cNvPr id="22" name="等腰三角形 21">
            <a:extLst>
              <a:ext uri="{FF2B5EF4-FFF2-40B4-BE49-F238E27FC236}">
                <a16:creationId xmlns:a16="http://schemas.microsoft.com/office/drawing/2014/main" id="{ECA3503A-EEE6-4EAF-8E08-801F0CBC055A}"/>
              </a:ext>
            </a:extLst>
          </p:cNvPr>
          <p:cNvSpPr/>
          <p:nvPr/>
        </p:nvSpPr>
        <p:spPr>
          <a:xfrm>
            <a:off x="4439451" y="2566829"/>
            <a:ext cx="184558" cy="97230"/>
          </a:xfrm>
          <a:prstGeom prst="triangle">
            <a:avLst/>
          </a:prstGeom>
          <a:solidFill>
            <a:srgbClr val="FF000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ctr" defTabSz="914478"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666666"/>
              </a:solidFill>
              <a:effectLst/>
              <a:uLnTx/>
              <a:uFillTx/>
              <a:latin typeface="Calibri" panose="020F0502020204030204"/>
              <a:ea typeface="等线" panose="02010600030101010101" pitchFamily="2" charset="-122"/>
              <a:cs typeface="+mn-cs"/>
            </a:endParaRPr>
          </a:p>
        </p:txBody>
      </p:sp>
      <p:sp>
        <p:nvSpPr>
          <p:cNvPr id="25" name="矩形 24">
            <a:extLst>
              <a:ext uri="{FF2B5EF4-FFF2-40B4-BE49-F238E27FC236}">
                <a16:creationId xmlns:a16="http://schemas.microsoft.com/office/drawing/2014/main" id="{31C0CB87-915B-48AE-892E-FE6FD9267E8F}"/>
              </a:ext>
            </a:extLst>
          </p:cNvPr>
          <p:cNvSpPr/>
          <p:nvPr/>
        </p:nvSpPr>
        <p:spPr>
          <a:xfrm>
            <a:off x="77609" y="2562374"/>
            <a:ext cx="861953" cy="369332"/>
          </a:xfrm>
          <a:prstGeom prst="rect">
            <a:avLst/>
          </a:prstGeom>
          <a:ln>
            <a:noFill/>
            <a:prstDash val="dash"/>
          </a:ln>
        </p:spPr>
        <p:txBody>
          <a:bodyPr wrap="square" anchor="b">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altLang="zh-CN" sz="9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Pilot Milestones</a:t>
            </a:r>
            <a:endParaRPr kumimoji="0" lang="en-IE" altLang="zh-CN" sz="9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endParaRPr>
          </a:p>
        </p:txBody>
      </p:sp>
      <p:sp>
        <p:nvSpPr>
          <p:cNvPr id="28" name="矩形 27">
            <a:extLst>
              <a:ext uri="{FF2B5EF4-FFF2-40B4-BE49-F238E27FC236}">
                <a16:creationId xmlns:a16="http://schemas.microsoft.com/office/drawing/2014/main" id="{36AC19E6-038D-4423-8C45-500041C17743}"/>
              </a:ext>
            </a:extLst>
          </p:cNvPr>
          <p:cNvSpPr/>
          <p:nvPr/>
        </p:nvSpPr>
        <p:spPr>
          <a:xfrm>
            <a:off x="4043016" y="2741673"/>
            <a:ext cx="850312" cy="276999"/>
          </a:xfrm>
          <a:prstGeom prst="rect">
            <a:avLst/>
          </a:prstGeom>
          <a:ln>
            <a:noFill/>
            <a:prstDash val="dash"/>
          </a:ln>
        </p:spPr>
        <p:txBody>
          <a:bodyPr wrap="square">
            <a:spAutoFit/>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3.25~29</a:t>
            </a:r>
            <a:endParaRPr kumimoji="0" lang="en-IE" altLang="zh-CN" sz="1200" b="0"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endParaRPr>
          </a:p>
        </p:txBody>
      </p:sp>
      <p:sp>
        <p:nvSpPr>
          <p:cNvPr id="29" name="矩形 28">
            <a:extLst>
              <a:ext uri="{FF2B5EF4-FFF2-40B4-BE49-F238E27FC236}">
                <a16:creationId xmlns:a16="http://schemas.microsoft.com/office/drawing/2014/main" id="{8CB25BF9-2E83-478C-98E4-127F501E69F2}"/>
              </a:ext>
            </a:extLst>
          </p:cNvPr>
          <p:cNvSpPr/>
          <p:nvPr/>
        </p:nvSpPr>
        <p:spPr>
          <a:xfrm>
            <a:off x="7741927" y="2741673"/>
            <a:ext cx="591304" cy="276999"/>
          </a:xfrm>
          <a:prstGeom prst="rect">
            <a:avLst/>
          </a:prstGeom>
          <a:ln>
            <a:noFill/>
            <a:prstDash val="dash"/>
          </a:ln>
        </p:spPr>
        <p:txBody>
          <a:bodyPr wrap="square">
            <a:spAutoFit/>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6.18</a:t>
            </a:r>
          </a:p>
        </p:txBody>
      </p:sp>
      <p:sp>
        <p:nvSpPr>
          <p:cNvPr id="30" name="矩形 29">
            <a:extLst>
              <a:ext uri="{FF2B5EF4-FFF2-40B4-BE49-F238E27FC236}">
                <a16:creationId xmlns:a16="http://schemas.microsoft.com/office/drawing/2014/main" id="{FE564C3F-62A8-4767-AF80-02AB03B4E0B2}"/>
              </a:ext>
            </a:extLst>
          </p:cNvPr>
          <p:cNvSpPr/>
          <p:nvPr/>
        </p:nvSpPr>
        <p:spPr>
          <a:xfrm>
            <a:off x="7699954" y="1901062"/>
            <a:ext cx="906207" cy="553998"/>
          </a:xfrm>
          <a:prstGeom prst="rect">
            <a:avLst/>
          </a:prstGeom>
          <a:ln>
            <a:noFill/>
            <a:prstDash val="dash"/>
          </a:ln>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TMF release pilot result</a:t>
            </a:r>
          </a:p>
        </p:txBody>
      </p:sp>
      <p:sp>
        <p:nvSpPr>
          <p:cNvPr id="31" name="等腰三角形 30">
            <a:extLst>
              <a:ext uri="{FF2B5EF4-FFF2-40B4-BE49-F238E27FC236}">
                <a16:creationId xmlns:a16="http://schemas.microsoft.com/office/drawing/2014/main" id="{A7537518-F09C-48F6-AA53-074BE5CEA59B}"/>
              </a:ext>
            </a:extLst>
          </p:cNvPr>
          <p:cNvSpPr/>
          <p:nvPr/>
        </p:nvSpPr>
        <p:spPr>
          <a:xfrm>
            <a:off x="7968500" y="2543096"/>
            <a:ext cx="184558" cy="97230"/>
          </a:xfrm>
          <a:prstGeom prst="triangle">
            <a:avLst/>
          </a:prstGeom>
          <a:solidFill>
            <a:srgbClr val="FF000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ctr" defTabSz="914478"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666666"/>
              </a:solidFill>
              <a:effectLst/>
              <a:uLnTx/>
              <a:uFillTx/>
              <a:latin typeface="Calibri" panose="020F0502020204030204"/>
              <a:ea typeface="等线" panose="02010600030101010101" pitchFamily="2" charset="-122"/>
              <a:cs typeface="+mn-cs"/>
            </a:endParaRPr>
          </a:p>
        </p:txBody>
      </p:sp>
      <p:sp>
        <p:nvSpPr>
          <p:cNvPr id="32" name="等腰三角形 31">
            <a:extLst>
              <a:ext uri="{FF2B5EF4-FFF2-40B4-BE49-F238E27FC236}">
                <a16:creationId xmlns:a16="http://schemas.microsoft.com/office/drawing/2014/main" id="{1C8EC119-0BE2-4C86-8AB4-8EB5B4ABD923}"/>
              </a:ext>
            </a:extLst>
          </p:cNvPr>
          <p:cNvSpPr/>
          <p:nvPr/>
        </p:nvSpPr>
        <p:spPr>
          <a:xfrm>
            <a:off x="2235514" y="2566829"/>
            <a:ext cx="184558" cy="97230"/>
          </a:xfrm>
          <a:prstGeom prst="triangle">
            <a:avLst/>
          </a:prstGeom>
          <a:solidFill>
            <a:srgbClr val="FF000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ctr" defTabSz="914478"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666666"/>
              </a:solidFill>
              <a:effectLst/>
              <a:uLnTx/>
              <a:uFillTx/>
              <a:latin typeface="Calibri" panose="020F0502020204030204"/>
              <a:ea typeface="等线" panose="02010600030101010101" pitchFamily="2" charset="-122"/>
              <a:cs typeface="+mn-cs"/>
            </a:endParaRPr>
          </a:p>
        </p:txBody>
      </p:sp>
      <p:sp>
        <p:nvSpPr>
          <p:cNvPr id="33" name="等腰三角形 32">
            <a:extLst>
              <a:ext uri="{FF2B5EF4-FFF2-40B4-BE49-F238E27FC236}">
                <a16:creationId xmlns:a16="http://schemas.microsoft.com/office/drawing/2014/main" id="{853F5B2A-9607-4193-959C-376A84EA9734}"/>
              </a:ext>
            </a:extLst>
          </p:cNvPr>
          <p:cNvSpPr/>
          <p:nvPr/>
        </p:nvSpPr>
        <p:spPr>
          <a:xfrm>
            <a:off x="3357344" y="2566829"/>
            <a:ext cx="184558" cy="97230"/>
          </a:xfrm>
          <a:prstGeom prst="triangle">
            <a:avLst/>
          </a:prstGeom>
          <a:solidFill>
            <a:srgbClr val="FF000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ctr" defTabSz="914478"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666666"/>
              </a:solidFill>
              <a:effectLst/>
              <a:uLnTx/>
              <a:uFillTx/>
              <a:latin typeface="Calibri" panose="020F0502020204030204"/>
              <a:ea typeface="等线" panose="02010600030101010101" pitchFamily="2" charset="-122"/>
              <a:cs typeface="+mn-cs"/>
            </a:endParaRPr>
          </a:p>
        </p:txBody>
      </p:sp>
      <p:sp>
        <p:nvSpPr>
          <p:cNvPr id="34" name="矩形 33">
            <a:extLst>
              <a:ext uri="{FF2B5EF4-FFF2-40B4-BE49-F238E27FC236}">
                <a16:creationId xmlns:a16="http://schemas.microsoft.com/office/drawing/2014/main" id="{72CD24EA-1C78-47B0-8759-29E3D0440533}"/>
              </a:ext>
            </a:extLst>
          </p:cNvPr>
          <p:cNvSpPr/>
          <p:nvPr/>
        </p:nvSpPr>
        <p:spPr>
          <a:xfrm>
            <a:off x="3115525" y="1778369"/>
            <a:ext cx="772118" cy="746358"/>
          </a:xfrm>
          <a:prstGeom prst="rect">
            <a:avLst/>
          </a:prstGeom>
          <a:ln>
            <a:noFill/>
            <a:prstDash val="dash"/>
          </a:ln>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Pilot</a:t>
            </a:r>
            <a:r>
              <a:rPr kumimoji="0" lang="zh-CN" altLang="en-US" sz="8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 </a:t>
            </a:r>
            <a:r>
              <a:rPr kumimoji="0" lang="en-US" altLang="zh-CN" sz="8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work</a:t>
            </a:r>
            <a:r>
              <a:rPr kumimoji="0" lang="zh-CN" altLang="en-US" sz="8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 </a:t>
            </a:r>
            <a:r>
              <a:rPr kumimoji="0" lang="en-US" altLang="zh-CN" sz="8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stream kickoff and review</a:t>
            </a:r>
            <a:r>
              <a:rPr kumimoji="0" lang="zh-CN" altLang="en-US" sz="8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 </a:t>
            </a:r>
            <a:r>
              <a:rPr kumimoji="0" lang="zh-CN" altLang="en-US"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①②③</a:t>
            </a:r>
            <a:endParaRPr kumimoji="0" lang="en-US" altLang="zh-CN" sz="10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endParaRPr>
          </a:p>
        </p:txBody>
      </p:sp>
      <p:sp>
        <p:nvSpPr>
          <p:cNvPr id="35" name="矩形 34">
            <a:extLst>
              <a:ext uri="{FF2B5EF4-FFF2-40B4-BE49-F238E27FC236}">
                <a16:creationId xmlns:a16="http://schemas.microsoft.com/office/drawing/2014/main" id="{AEFA2A9B-E617-4250-80D8-A3BD65D6A81C}"/>
              </a:ext>
            </a:extLst>
          </p:cNvPr>
          <p:cNvSpPr/>
          <p:nvPr/>
        </p:nvSpPr>
        <p:spPr>
          <a:xfrm>
            <a:off x="2896991" y="2741673"/>
            <a:ext cx="991204" cy="276999"/>
          </a:xfrm>
          <a:prstGeom prst="rect">
            <a:avLst/>
          </a:prstGeom>
          <a:ln>
            <a:noFill/>
            <a:prstDash val="dash"/>
          </a:ln>
        </p:spPr>
        <p:txBody>
          <a:bodyPr wrap="square">
            <a:spAutoFit/>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3.18~22</a:t>
            </a:r>
            <a:endParaRPr kumimoji="0" lang="en-IE" altLang="zh-CN" sz="1200" b="0"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endParaRPr>
          </a:p>
        </p:txBody>
      </p:sp>
      <p:sp>
        <p:nvSpPr>
          <p:cNvPr id="36" name="矩形 35">
            <a:extLst>
              <a:ext uri="{FF2B5EF4-FFF2-40B4-BE49-F238E27FC236}">
                <a16:creationId xmlns:a16="http://schemas.microsoft.com/office/drawing/2014/main" id="{B46A689E-688C-4DB8-B3C9-0D3B26DB8D09}"/>
              </a:ext>
            </a:extLst>
          </p:cNvPr>
          <p:cNvSpPr/>
          <p:nvPr/>
        </p:nvSpPr>
        <p:spPr>
          <a:xfrm>
            <a:off x="4179396" y="1832173"/>
            <a:ext cx="806639" cy="600164"/>
          </a:xfrm>
          <a:prstGeom prst="rect">
            <a:avLst/>
          </a:prstGeom>
          <a:ln>
            <a:noFill/>
            <a:prstDash val="dash"/>
          </a:ln>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finalize</a:t>
            </a:r>
            <a:r>
              <a:rPr kumimoji="0" lang="zh-CN" altLang="en-US" sz="11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a:t>
            </a:r>
            <a:endParaRPr kumimoji="0" lang="en-US" altLang="zh-CN" sz="11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endParaRP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①②③ </a:t>
            </a:r>
            <a:r>
              <a:rPr kumimoji="0" lang="en-US" altLang="zh-CN" sz="11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for pilot </a:t>
            </a:r>
          </a:p>
        </p:txBody>
      </p:sp>
      <p:sp>
        <p:nvSpPr>
          <p:cNvPr id="37" name="等腰三角形 36">
            <a:extLst>
              <a:ext uri="{FF2B5EF4-FFF2-40B4-BE49-F238E27FC236}">
                <a16:creationId xmlns:a16="http://schemas.microsoft.com/office/drawing/2014/main" id="{629599D4-0913-4164-971F-EFB6E5B8082F}"/>
              </a:ext>
            </a:extLst>
          </p:cNvPr>
          <p:cNvSpPr/>
          <p:nvPr/>
        </p:nvSpPr>
        <p:spPr>
          <a:xfrm>
            <a:off x="5337000" y="2566829"/>
            <a:ext cx="184558" cy="97230"/>
          </a:xfrm>
          <a:prstGeom prst="triangle">
            <a:avLst/>
          </a:prstGeom>
          <a:solidFill>
            <a:srgbClr val="FF000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ctr" defTabSz="914478"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666666"/>
              </a:solidFill>
              <a:effectLst/>
              <a:uLnTx/>
              <a:uFillTx/>
              <a:latin typeface="Calibri" panose="020F0502020204030204"/>
              <a:ea typeface="等线" panose="02010600030101010101" pitchFamily="2" charset="-122"/>
              <a:cs typeface="+mn-cs"/>
            </a:endParaRPr>
          </a:p>
        </p:txBody>
      </p:sp>
      <p:sp>
        <p:nvSpPr>
          <p:cNvPr id="38" name="矩形 37">
            <a:extLst>
              <a:ext uri="{FF2B5EF4-FFF2-40B4-BE49-F238E27FC236}">
                <a16:creationId xmlns:a16="http://schemas.microsoft.com/office/drawing/2014/main" id="{B47649A0-8A42-45F1-A6C2-159B11A8786B}"/>
              </a:ext>
            </a:extLst>
          </p:cNvPr>
          <p:cNvSpPr/>
          <p:nvPr/>
        </p:nvSpPr>
        <p:spPr>
          <a:xfrm>
            <a:off x="5043193" y="2741673"/>
            <a:ext cx="733156" cy="276999"/>
          </a:xfrm>
          <a:prstGeom prst="rect">
            <a:avLst/>
          </a:prstGeom>
          <a:ln>
            <a:noFill/>
            <a:prstDash val="dash"/>
          </a:ln>
        </p:spPr>
        <p:txBody>
          <a:bodyPr wrap="square">
            <a:spAutoFit/>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4.1</a:t>
            </a:r>
            <a:endParaRPr kumimoji="0" lang="en-IE" altLang="zh-CN" sz="1200" b="0"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endParaRPr>
          </a:p>
        </p:txBody>
      </p:sp>
      <p:sp>
        <p:nvSpPr>
          <p:cNvPr id="39" name="矩形 38">
            <a:extLst>
              <a:ext uri="{FF2B5EF4-FFF2-40B4-BE49-F238E27FC236}">
                <a16:creationId xmlns:a16="http://schemas.microsoft.com/office/drawing/2014/main" id="{CCFA2D81-52B6-4AC3-9D93-FFCA7A9A8380}"/>
              </a:ext>
            </a:extLst>
          </p:cNvPr>
          <p:cNvSpPr/>
          <p:nvPr/>
        </p:nvSpPr>
        <p:spPr>
          <a:xfrm>
            <a:off x="5080014" y="1861628"/>
            <a:ext cx="883088" cy="538609"/>
          </a:xfrm>
          <a:prstGeom prst="rect">
            <a:avLst/>
          </a:prstGeom>
          <a:ln>
            <a:noFill/>
            <a:prstDash val="dash"/>
          </a:ln>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altLang="zh-CN" sz="900" b="1" i="0" u="none" strike="noStrike" kern="1200" cap="none" spc="0" normalizeH="0" baseline="0" noProof="0" dirty="0">
                <a:ln>
                  <a:noFill/>
                </a:ln>
                <a:solidFill>
                  <a:srgbClr val="E7E6E6">
                    <a:lumMod val="50000"/>
                  </a:srgbClr>
                </a:solidFill>
                <a:effectLst/>
                <a:uLnTx/>
                <a:uFillTx/>
                <a:latin typeface="微软雅黑"/>
                <a:ea typeface="微软雅黑"/>
                <a:cs typeface="Arial" panose="020B0604020202020204" pitchFamily="34" charset="0"/>
              </a:rPr>
              <a:t>Pilot</a:t>
            </a:r>
            <a:r>
              <a:rPr kumimoji="0" lang="zh-CN" altLang="en-US" sz="900" b="1" i="0" u="none" strike="noStrike" kern="1200" cap="none" spc="0" normalizeH="0" baseline="0" noProof="0" dirty="0">
                <a:ln>
                  <a:noFill/>
                </a:ln>
                <a:solidFill>
                  <a:srgbClr val="E7E6E6">
                    <a:lumMod val="50000"/>
                  </a:srgbClr>
                </a:solidFill>
                <a:effectLst/>
                <a:uLnTx/>
                <a:uFillTx/>
                <a:latin typeface="微软雅黑"/>
                <a:ea typeface="微软雅黑"/>
                <a:cs typeface="Arial" panose="020B0604020202020204" pitchFamily="34" charset="0"/>
              </a:rPr>
              <a:t> </a:t>
            </a:r>
            <a:r>
              <a:rPr kumimoji="0" lang="en-US" altLang="zh-CN" sz="900" b="1" i="0" u="none" strike="noStrike" kern="1200" cap="none" spc="0" normalizeH="0" baseline="0" noProof="0" dirty="0">
                <a:ln>
                  <a:noFill/>
                </a:ln>
                <a:solidFill>
                  <a:srgbClr val="E7E6E6">
                    <a:lumMod val="50000"/>
                  </a:srgbClr>
                </a:solidFill>
                <a:effectLst/>
                <a:uLnTx/>
                <a:uFillTx/>
                <a:latin typeface="微软雅黑"/>
                <a:ea typeface="微软雅黑"/>
                <a:cs typeface="Arial" panose="020B0604020202020204" pitchFamily="34" charset="0"/>
              </a:rPr>
              <a:t>assessment</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zh-CN" altLang="en-US" sz="1050" b="0" i="0" u="none" strike="noStrike" kern="1200" cap="none" spc="0" normalizeH="0" baseline="0" noProof="0" dirty="0">
                <a:ln>
                  <a:noFill/>
                </a:ln>
                <a:solidFill>
                  <a:srgbClr val="E7E6E6">
                    <a:lumMod val="50000"/>
                  </a:srgbClr>
                </a:solidFill>
                <a:effectLst/>
                <a:uLnTx/>
                <a:uFillTx/>
                <a:latin typeface="微软雅黑" panose="020B0503020204020204" pitchFamily="34" charset="-122"/>
                <a:ea typeface="微软雅黑" panose="020B0503020204020204" pitchFamily="34" charset="-122"/>
                <a:cs typeface="+mn-cs"/>
              </a:rPr>
              <a:t>②③</a:t>
            </a:r>
            <a:endParaRPr kumimoji="0" lang="en-IE" altLang="zh-CN" sz="1050" b="1" i="0" u="none" strike="noStrike" kern="1200" cap="none" spc="0" normalizeH="0" baseline="0" noProof="0" dirty="0">
              <a:ln>
                <a:noFill/>
              </a:ln>
              <a:solidFill>
                <a:srgbClr val="E7E6E6">
                  <a:lumMod val="50000"/>
                </a:srgbClr>
              </a:solidFill>
              <a:effectLst/>
              <a:uLnTx/>
              <a:uFillTx/>
              <a:latin typeface="微软雅黑"/>
              <a:ea typeface="微软雅黑"/>
              <a:cs typeface="Arial" panose="020B0604020202020204" pitchFamily="34" charset="0"/>
            </a:endParaRPr>
          </a:p>
        </p:txBody>
      </p:sp>
      <p:sp>
        <p:nvSpPr>
          <p:cNvPr id="69" name="箭头: V 形 68">
            <a:extLst>
              <a:ext uri="{FF2B5EF4-FFF2-40B4-BE49-F238E27FC236}">
                <a16:creationId xmlns:a16="http://schemas.microsoft.com/office/drawing/2014/main" id="{5C6F09A4-37AA-4981-B285-7036D7753641}"/>
              </a:ext>
            </a:extLst>
          </p:cNvPr>
          <p:cNvSpPr/>
          <p:nvPr/>
        </p:nvSpPr>
        <p:spPr>
          <a:xfrm>
            <a:off x="3137430" y="4481587"/>
            <a:ext cx="1948069" cy="208722"/>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0" name="文本框 69">
            <a:extLst>
              <a:ext uri="{FF2B5EF4-FFF2-40B4-BE49-F238E27FC236}">
                <a16:creationId xmlns:a16="http://schemas.microsoft.com/office/drawing/2014/main" id="{3104C2DF-7921-4651-823A-427EBDFBF555}"/>
              </a:ext>
            </a:extLst>
          </p:cNvPr>
          <p:cNvSpPr txBox="1"/>
          <p:nvPr/>
        </p:nvSpPr>
        <p:spPr>
          <a:xfrm>
            <a:off x="3047319" y="4657113"/>
            <a:ext cx="485030"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3/11</a:t>
            </a:r>
            <a:endParaRPr kumimoji="0" lang="zh-CN" altLang="en-US"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1" name="文本框 70">
            <a:extLst>
              <a:ext uri="{FF2B5EF4-FFF2-40B4-BE49-F238E27FC236}">
                <a16:creationId xmlns:a16="http://schemas.microsoft.com/office/drawing/2014/main" id="{D10B7FCD-11FD-4E2F-8674-470D64C15B85}"/>
              </a:ext>
            </a:extLst>
          </p:cNvPr>
          <p:cNvSpPr txBox="1"/>
          <p:nvPr/>
        </p:nvSpPr>
        <p:spPr>
          <a:xfrm>
            <a:off x="4631385" y="4681662"/>
            <a:ext cx="420093"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5/3</a:t>
            </a:r>
            <a:endParaRPr kumimoji="0" lang="zh-CN" altLang="en-US"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2" name="文本框 71">
            <a:extLst>
              <a:ext uri="{FF2B5EF4-FFF2-40B4-BE49-F238E27FC236}">
                <a16:creationId xmlns:a16="http://schemas.microsoft.com/office/drawing/2014/main" id="{2F3A2DF9-4E3C-42A7-B55A-87FB0354AEE7}"/>
              </a:ext>
            </a:extLst>
          </p:cNvPr>
          <p:cNvSpPr txBox="1"/>
          <p:nvPr/>
        </p:nvSpPr>
        <p:spPr>
          <a:xfrm>
            <a:off x="3629973" y="4451299"/>
            <a:ext cx="962981"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Sprint 2</a:t>
            </a:r>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3" name="箭头: V 形 72">
            <a:extLst>
              <a:ext uri="{FF2B5EF4-FFF2-40B4-BE49-F238E27FC236}">
                <a16:creationId xmlns:a16="http://schemas.microsoft.com/office/drawing/2014/main" id="{A5B9B917-F783-4701-B52F-3DDDE2B2AF8E}"/>
              </a:ext>
            </a:extLst>
          </p:cNvPr>
          <p:cNvSpPr/>
          <p:nvPr/>
        </p:nvSpPr>
        <p:spPr>
          <a:xfrm>
            <a:off x="5133206" y="4481587"/>
            <a:ext cx="1948069" cy="20872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6" name="文本框 75">
            <a:extLst>
              <a:ext uri="{FF2B5EF4-FFF2-40B4-BE49-F238E27FC236}">
                <a16:creationId xmlns:a16="http://schemas.microsoft.com/office/drawing/2014/main" id="{870DDBA1-265E-49B2-8C6B-71EEE10328D8}"/>
              </a:ext>
            </a:extLst>
          </p:cNvPr>
          <p:cNvSpPr txBox="1"/>
          <p:nvPr/>
        </p:nvSpPr>
        <p:spPr>
          <a:xfrm>
            <a:off x="5059657" y="4681672"/>
            <a:ext cx="485030"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5/13</a:t>
            </a:r>
            <a:endParaRPr kumimoji="0" lang="zh-CN" altLang="en-US"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7" name="文本框 76">
            <a:extLst>
              <a:ext uri="{FF2B5EF4-FFF2-40B4-BE49-F238E27FC236}">
                <a16:creationId xmlns:a16="http://schemas.microsoft.com/office/drawing/2014/main" id="{37C6BC13-4132-43F0-B646-BD3879BF5D71}"/>
              </a:ext>
            </a:extLst>
          </p:cNvPr>
          <p:cNvSpPr txBox="1"/>
          <p:nvPr/>
        </p:nvSpPr>
        <p:spPr>
          <a:xfrm>
            <a:off x="7140909" y="4681662"/>
            <a:ext cx="485030"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7/15</a:t>
            </a:r>
            <a:endParaRPr kumimoji="0" lang="zh-CN" altLang="en-US"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1" name="文本框 80">
            <a:extLst>
              <a:ext uri="{FF2B5EF4-FFF2-40B4-BE49-F238E27FC236}">
                <a16:creationId xmlns:a16="http://schemas.microsoft.com/office/drawing/2014/main" id="{2194455D-0B90-4986-9274-045237DD5D57}"/>
              </a:ext>
            </a:extLst>
          </p:cNvPr>
          <p:cNvSpPr txBox="1"/>
          <p:nvPr/>
        </p:nvSpPr>
        <p:spPr>
          <a:xfrm>
            <a:off x="6571734" y="4658534"/>
            <a:ext cx="420093"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7/5</a:t>
            </a:r>
            <a:endParaRPr kumimoji="0" lang="zh-CN" altLang="en-US"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6" name="箭头: V 形 85">
            <a:extLst>
              <a:ext uri="{FF2B5EF4-FFF2-40B4-BE49-F238E27FC236}">
                <a16:creationId xmlns:a16="http://schemas.microsoft.com/office/drawing/2014/main" id="{D8488091-659E-4644-89A9-4E2FA884D4EE}"/>
              </a:ext>
            </a:extLst>
          </p:cNvPr>
          <p:cNvSpPr/>
          <p:nvPr/>
        </p:nvSpPr>
        <p:spPr>
          <a:xfrm>
            <a:off x="7140909" y="4481587"/>
            <a:ext cx="1948069" cy="208722"/>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7" name="文本框 86">
            <a:extLst>
              <a:ext uri="{FF2B5EF4-FFF2-40B4-BE49-F238E27FC236}">
                <a16:creationId xmlns:a16="http://schemas.microsoft.com/office/drawing/2014/main" id="{8E820790-1A08-4056-BCD2-DDD6D5E2E53E}"/>
              </a:ext>
            </a:extLst>
          </p:cNvPr>
          <p:cNvSpPr txBox="1"/>
          <p:nvPr/>
        </p:nvSpPr>
        <p:spPr>
          <a:xfrm>
            <a:off x="9079701" y="4681662"/>
            <a:ext cx="635443"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9/16</a:t>
            </a:r>
            <a:endParaRPr kumimoji="0" lang="zh-CN" altLang="en-US"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8" name="文本框 87">
            <a:extLst>
              <a:ext uri="{FF2B5EF4-FFF2-40B4-BE49-F238E27FC236}">
                <a16:creationId xmlns:a16="http://schemas.microsoft.com/office/drawing/2014/main" id="{EA62F758-2C15-4DBD-BD0F-699AF36A9C98}"/>
              </a:ext>
            </a:extLst>
          </p:cNvPr>
          <p:cNvSpPr txBox="1"/>
          <p:nvPr/>
        </p:nvSpPr>
        <p:spPr>
          <a:xfrm>
            <a:off x="8519136" y="4682368"/>
            <a:ext cx="421427"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9/6</a:t>
            </a:r>
            <a:endParaRPr kumimoji="0" lang="zh-CN" altLang="en-US"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0" name="箭头: V 形 89">
            <a:extLst>
              <a:ext uri="{FF2B5EF4-FFF2-40B4-BE49-F238E27FC236}">
                <a16:creationId xmlns:a16="http://schemas.microsoft.com/office/drawing/2014/main" id="{52CFF03A-0BE7-426A-A75F-DF7A5E0D90B4}"/>
              </a:ext>
            </a:extLst>
          </p:cNvPr>
          <p:cNvSpPr/>
          <p:nvPr/>
        </p:nvSpPr>
        <p:spPr>
          <a:xfrm>
            <a:off x="9148612" y="4481587"/>
            <a:ext cx="1948069" cy="20872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1" name="文本框 90">
            <a:extLst>
              <a:ext uri="{FF2B5EF4-FFF2-40B4-BE49-F238E27FC236}">
                <a16:creationId xmlns:a16="http://schemas.microsoft.com/office/drawing/2014/main" id="{22A58766-A005-4CCB-AD4F-C32607899FEC}"/>
              </a:ext>
            </a:extLst>
          </p:cNvPr>
          <p:cNvSpPr txBox="1"/>
          <p:nvPr/>
        </p:nvSpPr>
        <p:spPr>
          <a:xfrm>
            <a:off x="10533465" y="4682347"/>
            <a:ext cx="485030"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11/8</a:t>
            </a:r>
            <a:endParaRPr kumimoji="0" lang="zh-CN" altLang="en-US"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2" name="文本框 101">
            <a:extLst>
              <a:ext uri="{FF2B5EF4-FFF2-40B4-BE49-F238E27FC236}">
                <a16:creationId xmlns:a16="http://schemas.microsoft.com/office/drawing/2014/main" id="{133F9B60-AFCD-403D-B917-199ECF80F253}"/>
              </a:ext>
            </a:extLst>
          </p:cNvPr>
          <p:cNvSpPr txBox="1"/>
          <p:nvPr/>
        </p:nvSpPr>
        <p:spPr>
          <a:xfrm>
            <a:off x="7618661" y="4458123"/>
            <a:ext cx="962981"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Sprint 4</a:t>
            </a:r>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4" name="文本框 103">
            <a:extLst>
              <a:ext uri="{FF2B5EF4-FFF2-40B4-BE49-F238E27FC236}">
                <a16:creationId xmlns:a16="http://schemas.microsoft.com/office/drawing/2014/main" id="{5ECB332A-0391-4682-B9DE-646F4E99B311}"/>
              </a:ext>
            </a:extLst>
          </p:cNvPr>
          <p:cNvSpPr txBox="1"/>
          <p:nvPr/>
        </p:nvSpPr>
        <p:spPr>
          <a:xfrm>
            <a:off x="9566730" y="4466847"/>
            <a:ext cx="962981"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Sprint 5 </a:t>
            </a:r>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9" name="矩形 118">
            <a:extLst>
              <a:ext uri="{FF2B5EF4-FFF2-40B4-BE49-F238E27FC236}">
                <a16:creationId xmlns:a16="http://schemas.microsoft.com/office/drawing/2014/main" id="{8E4E3249-1A1E-4E24-BA4D-565245830C04}"/>
              </a:ext>
            </a:extLst>
          </p:cNvPr>
          <p:cNvSpPr/>
          <p:nvPr/>
        </p:nvSpPr>
        <p:spPr>
          <a:xfrm>
            <a:off x="7818264" y="2511347"/>
            <a:ext cx="485029" cy="20872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DTW</a:t>
            </a:r>
            <a:endParaRPr kumimoji="0" lang="zh-CN" altLang="en-US" sz="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1" name="文本框 120">
            <a:extLst>
              <a:ext uri="{FF2B5EF4-FFF2-40B4-BE49-F238E27FC236}">
                <a16:creationId xmlns:a16="http://schemas.microsoft.com/office/drawing/2014/main" id="{D840B548-58BF-4434-80EE-8644983B018A}"/>
              </a:ext>
            </a:extLst>
          </p:cNvPr>
          <p:cNvSpPr txBox="1"/>
          <p:nvPr/>
        </p:nvSpPr>
        <p:spPr>
          <a:xfrm>
            <a:off x="5703715" y="4456939"/>
            <a:ext cx="962981"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Sprint 3</a:t>
            </a:r>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5" name="箭头: V 形 124">
            <a:extLst>
              <a:ext uri="{FF2B5EF4-FFF2-40B4-BE49-F238E27FC236}">
                <a16:creationId xmlns:a16="http://schemas.microsoft.com/office/drawing/2014/main" id="{A2043B0B-F2CB-4857-9909-93E667F6518E}"/>
              </a:ext>
            </a:extLst>
          </p:cNvPr>
          <p:cNvSpPr/>
          <p:nvPr/>
        </p:nvSpPr>
        <p:spPr>
          <a:xfrm>
            <a:off x="1209612" y="4481587"/>
            <a:ext cx="1948069" cy="20872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6" name="文本框 125">
            <a:extLst>
              <a:ext uri="{FF2B5EF4-FFF2-40B4-BE49-F238E27FC236}">
                <a16:creationId xmlns:a16="http://schemas.microsoft.com/office/drawing/2014/main" id="{05F86128-880F-431D-9659-7995D52B7B68}"/>
              </a:ext>
            </a:extLst>
          </p:cNvPr>
          <p:cNvSpPr txBox="1"/>
          <p:nvPr/>
        </p:nvSpPr>
        <p:spPr>
          <a:xfrm>
            <a:off x="1211902" y="4728298"/>
            <a:ext cx="414119"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1/8</a:t>
            </a:r>
            <a:endParaRPr kumimoji="0" lang="zh-CN" altLang="en-US"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7" name="文本框 126">
            <a:extLst>
              <a:ext uri="{FF2B5EF4-FFF2-40B4-BE49-F238E27FC236}">
                <a16:creationId xmlns:a16="http://schemas.microsoft.com/office/drawing/2014/main" id="{5BA906E6-B767-4D33-95E1-DF9BDB1B703E}"/>
              </a:ext>
            </a:extLst>
          </p:cNvPr>
          <p:cNvSpPr txBox="1"/>
          <p:nvPr/>
        </p:nvSpPr>
        <p:spPr>
          <a:xfrm>
            <a:off x="2737471" y="4673711"/>
            <a:ext cx="414119"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3/1</a:t>
            </a:r>
            <a:endParaRPr kumimoji="0" lang="zh-CN" altLang="en-US"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8" name="文本框 127">
            <a:extLst>
              <a:ext uri="{FF2B5EF4-FFF2-40B4-BE49-F238E27FC236}">
                <a16:creationId xmlns:a16="http://schemas.microsoft.com/office/drawing/2014/main" id="{133A0BC7-BED7-4F63-97B5-3BAD1B48CC62}"/>
              </a:ext>
            </a:extLst>
          </p:cNvPr>
          <p:cNvSpPr txBox="1"/>
          <p:nvPr/>
        </p:nvSpPr>
        <p:spPr>
          <a:xfrm>
            <a:off x="1708841" y="4452411"/>
            <a:ext cx="962981"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Sprint 1</a:t>
            </a:r>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3" name="矩形 22">
            <a:extLst>
              <a:ext uri="{FF2B5EF4-FFF2-40B4-BE49-F238E27FC236}">
                <a16:creationId xmlns:a16="http://schemas.microsoft.com/office/drawing/2014/main" id="{9B1FD8D6-7576-4039-B671-DE1B922AD282}"/>
              </a:ext>
            </a:extLst>
          </p:cNvPr>
          <p:cNvSpPr/>
          <p:nvPr/>
        </p:nvSpPr>
        <p:spPr>
          <a:xfrm>
            <a:off x="1849649" y="5591318"/>
            <a:ext cx="9063085" cy="1200329"/>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GB1059 ANL Assessment high-level guideline and common questionnaire</a:t>
            </a: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and</a:t>
            </a: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playbook </a:t>
            </a:r>
          </a:p>
          <a:p>
            <a:pPr marL="342900" marR="0" lvl="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GB/IG10** RAN domain questionnaire</a:t>
            </a: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and</a:t>
            </a: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playbook</a:t>
            </a:r>
          </a:p>
          <a:p>
            <a:pPr marL="342900" marR="0" lvl="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GB/IG10** Cloud Core domain questionnaire</a:t>
            </a: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and</a:t>
            </a: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playbook</a:t>
            </a:r>
          </a:p>
          <a:p>
            <a:pPr marL="342900" marR="0" lvl="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TMF ANL Assessment White Paper</a:t>
            </a:r>
          </a:p>
          <a:p>
            <a:pPr marL="342900" marR="0" lvl="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TMF ANL web based assessment tool </a:t>
            </a:r>
          </a:p>
          <a:p>
            <a:pPr marL="342900" marR="0" lvl="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TMF ANL A&amp;C end to end workflow web portal</a:t>
            </a:r>
          </a:p>
        </p:txBody>
      </p:sp>
      <p:cxnSp>
        <p:nvCxnSpPr>
          <p:cNvPr id="40" name="直接箭头连接符 39">
            <a:extLst>
              <a:ext uri="{FF2B5EF4-FFF2-40B4-BE49-F238E27FC236}">
                <a16:creationId xmlns:a16="http://schemas.microsoft.com/office/drawing/2014/main" id="{E1061FAC-994B-4C37-AA6A-A943F6544201}"/>
              </a:ext>
            </a:extLst>
          </p:cNvPr>
          <p:cNvCxnSpPr>
            <a:cxnSpLocks/>
            <a:stCxn id="28" idx="2"/>
            <a:endCxn id="43" idx="0"/>
          </p:cNvCxnSpPr>
          <p:nvPr/>
        </p:nvCxnSpPr>
        <p:spPr>
          <a:xfrm flipH="1">
            <a:off x="3697906" y="3018672"/>
            <a:ext cx="770266" cy="807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C1D9DC34-2DA1-4FAC-9465-E583FA0EC6C6}"/>
              </a:ext>
            </a:extLst>
          </p:cNvPr>
          <p:cNvSpPr txBox="1"/>
          <p:nvPr/>
        </p:nvSpPr>
        <p:spPr>
          <a:xfrm>
            <a:off x="3216415" y="3825703"/>
            <a:ext cx="962981" cy="553998"/>
          </a:xfrm>
          <a:prstGeom prst="rect">
            <a:avLst/>
          </a:prstGeom>
          <a:ln>
            <a:noFill/>
            <a:prstDash val="dash"/>
          </a:ln>
        </p:spPr>
        <p:txBody>
          <a:bodyPr wrap="square">
            <a:spAutoFit/>
          </a:bodyPr>
          <a:lstStyle>
            <a:defPPr>
              <a:defRPr lang="zh-CN"/>
            </a:defPPr>
            <a:lvl1pPr defTabSz="913943">
              <a:defRPr sz="1000" b="1">
                <a:solidFill>
                  <a:srgbClr val="1D1D1A"/>
                </a:solidFill>
                <a:latin typeface="微软雅黑"/>
                <a:ea typeface="微软雅黑"/>
                <a:cs typeface="Arial" panose="020B0604020202020204" pitchFamily="34" charset="0"/>
              </a:defRPr>
            </a:lvl1p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3.26-4/23  </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contribute</a:t>
            </a:r>
            <a:r>
              <a:rPr kumimoji="0" lang="zh-CN" altLang="en-US" sz="10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a:t>
            </a:r>
            <a:r>
              <a:rPr kumimoji="0" lang="zh-CN" altLang="en-US" sz="1000" b="1" i="0" u="none" strike="noStrike" kern="120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cs typeface="Arial" panose="020B0604020202020204" pitchFamily="34" charset="0"/>
              </a:rPr>
              <a:t>①</a:t>
            </a:r>
            <a:r>
              <a:rPr kumimoji="0" lang="zh-CN" altLang="en-US" sz="10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 ②③</a:t>
            </a:r>
            <a:endParaRPr kumimoji="0" lang="en-IE" altLang="zh-CN" sz="10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endParaRPr>
          </a:p>
        </p:txBody>
      </p:sp>
      <p:sp>
        <p:nvSpPr>
          <p:cNvPr id="133" name="文本框 132">
            <a:extLst>
              <a:ext uri="{FF2B5EF4-FFF2-40B4-BE49-F238E27FC236}">
                <a16:creationId xmlns:a16="http://schemas.microsoft.com/office/drawing/2014/main" id="{86B9F483-6807-4626-BF2E-8206C279D8F9}"/>
              </a:ext>
            </a:extLst>
          </p:cNvPr>
          <p:cNvSpPr txBox="1"/>
          <p:nvPr/>
        </p:nvSpPr>
        <p:spPr>
          <a:xfrm>
            <a:off x="4408112" y="3785021"/>
            <a:ext cx="770266" cy="707886"/>
          </a:xfrm>
          <a:prstGeom prst="rect">
            <a:avLst/>
          </a:prstGeom>
          <a:ln>
            <a:noFill/>
            <a:prstDash val="dash"/>
          </a:ln>
        </p:spPr>
        <p:txBody>
          <a:bodyPr wrap="square">
            <a:spAutoFit/>
          </a:bodyPr>
          <a:lstStyle>
            <a:defPPr>
              <a:defRPr lang="zh-CN"/>
            </a:defPPr>
            <a:lvl1pPr defTabSz="913943">
              <a:defRPr sz="1000" b="1">
                <a:solidFill>
                  <a:srgbClr val="1D1D1A"/>
                </a:solidFill>
                <a:latin typeface="微软雅黑"/>
                <a:ea typeface="微软雅黑"/>
                <a:cs typeface="Arial" panose="020B0604020202020204" pitchFamily="34" charset="0"/>
              </a:defRPr>
            </a:lvl1p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4/30  </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team review</a:t>
            </a:r>
            <a:r>
              <a:rPr kumimoji="0" lang="zh-CN" altLang="en-US" sz="10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a:t>
            </a:r>
            <a:r>
              <a:rPr kumimoji="0" lang="zh-CN" altLang="en-US" sz="1000" b="1" i="0" u="none" strike="noStrike" kern="1200" cap="none" spc="0" normalizeH="0" baseline="0" noProof="0" dirty="0">
                <a:ln>
                  <a:noFill/>
                </a:ln>
                <a:solidFill>
                  <a:srgbClr val="1D1D1A"/>
                </a:solidFill>
                <a:effectLst/>
                <a:uLnTx/>
                <a:uFillTx/>
                <a:latin typeface="微软雅黑" panose="020B0503020204020204" pitchFamily="34" charset="-122"/>
                <a:ea typeface="微软雅黑" panose="020B0503020204020204" pitchFamily="34" charset="-122"/>
                <a:cs typeface="Arial" panose="020B0604020202020204" pitchFamily="34" charset="0"/>
              </a:rPr>
              <a:t>①</a:t>
            </a:r>
            <a:endParaRPr kumimoji="0" lang="en-IE" altLang="zh-CN" sz="10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endParaRPr>
          </a:p>
        </p:txBody>
      </p:sp>
      <p:sp>
        <p:nvSpPr>
          <p:cNvPr id="134" name="矩形 133">
            <a:extLst>
              <a:ext uri="{FF2B5EF4-FFF2-40B4-BE49-F238E27FC236}">
                <a16:creationId xmlns:a16="http://schemas.microsoft.com/office/drawing/2014/main" id="{417C3B91-E5C1-4897-8ADB-068AD007F4BF}"/>
              </a:ext>
            </a:extLst>
          </p:cNvPr>
          <p:cNvSpPr/>
          <p:nvPr/>
        </p:nvSpPr>
        <p:spPr>
          <a:xfrm>
            <a:off x="10790672" y="2484827"/>
            <a:ext cx="505499" cy="22383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DTWA</a:t>
            </a:r>
            <a:endParaRPr kumimoji="0" lang="zh-CN" altLang="en-US" sz="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6" name="直接箭头连接符 45">
            <a:extLst>
              <a:ext uri="{FF2B5EF4-FFF2-40B4-BE49-F238E27FC236}">
                <a16:creationId xmlns:a16="http://schemas.microsoft.com/office/drawing/2014/main" id="{6D73A923-4573-46E9-A673-45903E9C43F9}"/>
              </a:ext>
            </a:extLst>
          </p:cNvPr>
          <p:cNvCxnSpPr>
            <a:cxnSpLocks/>
            <a:stCxn id="47" idx="0"/>
            <a:endCxn id="119" idx="2"/>
          </p:cNvCxnSpPr>
          <p:nvPr/>
        </p:nvCxnSpPr>
        <p:spPr>
          <a:xfrm flipV="1">
            <a:off x="6381192" y="2720069"/>
            <a:ext cx="1679587" cy="1081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FF19EC40-CF22-4C21-B2AE-737C8F205AC1}"/>
              </a:ext>
            </a:extLst>
          </p:cNvPr>
          <p:cNvSpPr txBox="1"/>
          <p:nvPr/>
        </p:nvSpPr>
        <p:spPr>
          <a:xfrm>
            <a:off x="5956036" y="3801351"/>
            <a:ext cx="850312" cy="553998"/>
          </a:xfrm>
          <a:prstGeom prst="rect">
            <a:avLst/>
          </a:prstGeom>
          <a:ln>
            <a:noFill/>
            <a:prstDash val="dash"/>
          </a:ln>
        </p:spPr>
        <p:txBody>
          <a:bodyPr wrap="square">
            <a:spAutoFit/>
          </a:bodyPr>
          <a:lstStyle>
            <a:defPPr>
              <a:defRPr lang="zh-CN"/>
            </a:defPPr>
            <a:lvl1pPr defTabSz="913943">
              <a:defRPr sz="1000" b="1">
                <a:solidFill>
                  <a:srgbClr val="1D1D1A"/>
                </a:solidFill>
                <a:latin typeface="微软雅黑"/>
                <a:ea typeface="微软雅黑"/>
                <a:cs typeface="Arial" panose="020B0604020202020204" pitchFamily="34" charset="0"/>
              </a:defRPr>
            </a:lvl1p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5/30</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release</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zh-CN" altLang="en-US" sz="10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①</a:t>
            </a:r>
            <a:endParaRPr kumimoji="0" lang="en-US" altLang="zh-CN" sz="10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endParaRPr>
          </a:p>
        </p:txBody>
      </p:sp>
      <p:sp>
        <p:nvSpPr>
          <p:cNvPr id="135" name="文本框 134">
            <a:extLst>
              <a:ext uri="{FF2B5EF4-FFF2-40B4-BE49-F238E27FC236}">
                <a16:creationId xmlns:a16="http://schemas.microsoft.com/office/drawing/2014/main" id="{CCCB8291-69F3-4EB2-B07D-3B1141EC5789}"/>
              </a:ext>
            </a:extLst>
          </p:cNvPr>
          <p:cNvSpPr txBox="1"/>
          <p:nvPr/>
        </p:nvSpPr>
        <p:spPr>
          <a:xfrm>
            <a:off x="5302486" y="3825703"/>
            <a:ext cx="596633" cy="646331"/>
          </a:xfrm>
          <a:prstGeom prst="rect">
            <a:avLst/>
          </a:prstGeom>
          <a:ln>
            <a:noFill/>
            <a:prstDash val="dash"/>
          </a:ln>
        </p:spPr>
        <p:txBody>
          <a:bodyPr wrap="square">
            <a:spAutoFit/>
          </a:bodyPr>
          <a:lstStyle>
            <a:defPPr>
              <a:defRPr lang="zh-CN"/>
            </a:defPPr>
            <a:lvl1pPr defTabSz="913943">
              <a:defRPr sz="1000" b="1">
                <a:solidFill>
                  <a:srgbClr val="1D1D1A"/>
                </a:solidFill>
                <a:latin typeface="微软雅黑"/>
                <a:ea typeface="微软雅黑"/>
                <a:cs typeface="Arial" panose="020B0604020202020204" pitchFamily="34" charset="0"/>
              </a:defRPr>
            </a:lvl1p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altLang="zh-CN" sz="900" b="1" i="0" u="none" strike="noStrike" kern="1200" cap="none" spc="0" normalizeH="0" baseline="0" noProof="0" dirty="0">
                <a:ln>
                  <a:noFill/>
                </a:ln>
                <a:solidFill>
                  <a:srgbClr val="C00000"/>
                </a:solidFill>
                <a:effectLst/>
                <a:uLnTx/>
                <a:uFillTx/>
                <a:latin typeface="微软雅黑"/>
                <a:ea typeface="微软雅黑"/>
                <a:cs typeface="Arial" panose="020B0604020202020204" pitchFamily="34" charset="0"/>
              </a:rPr>
              <a:t>5/14:</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altLang="zh-CN" sz="900" b="1" i="0" u="none" strike="noStrike" kern="1200" cap="none" spc="0" normalizeH="0" baseline="0" noProof="0" dirty="0">
                <a:ln>
                  <a:noFill/>
                </a:ln>
                <a:solidFill>
                  <a:srgbClr val="C00000"/>
                </a:solidFill>
                <a:effectLst/>
                <a:uLnTx/>
                <a:uFillTx/>
                <a:latin typeface="微软雅黑"/>
                <a:ea typeface="微软雅黑"/>
                <a:cs typeface="Arial" panose="020B0604020202020204" pitchFamily="34" charset="0"/>
              </a:rPr>
              <a:t>kickoff</a:t>
            </a:r>
            <a:r>
              <a:rPr kumimoji="0" lang="zh-CN" altLang="en-US" sz="900" b="1" i="0" u="none" strike="noStrike" kern="1200" cap="none" spc="0" normalizeH="0" baseline="0" noProof="0" dirty="0">
                <a:ln>
                  <a:noFill/>
                </a:ln>
                <a:solidFill>
                  <a:srgbClr val="C00000"/>
                </a:solidFill>
                <a:effectLst/>
                <a:uLnTx/>
                <a:uFillTx/>
                <a:latin typeface="微软雅黑"/>
                <a:ea typeface="微软雅黑"/>
                <a:cs typeface="Arial" panose="020B0604020202020204" pitchFamily="34" charset="0"/>
              </a:rPr>
              <a:t>：②③</a:t>
            </a:r>
            <a:endParaRPr kumimoji="0" lang="en-US" altLang="zh-CN" sz="900" b="1" i="0" u="none" strike="noStrike" kern="1200" cap="none" spc="0" normalizeH="0" baseline="0" noProof="0" dirty="0">
              <a:ln>
                <a:noFill/>
              </a:ln>
              <a:solidFill>
                <a:srgbClr val="C00000"/>
              </a:solidFill>
              <a:effectLst/>
              <a:uLnTx/>
              <a:uFillTx/>
              <a:latin typeface="微软雅黑"/>
              <a:ea typeface="微软雅黑"/>
              <a:cs typeface="Arial" panose="020B0604020202020204" pitchFamily="34" charset="0"/>
            </a:endParaRPr>
          </a:p>
          <a:p>
            <a:pPr marL="0" marR="0" lvl="0" indent="0" algn="l" defTabSz="913943" rtl="0" eaLnBrk="1" fontAlgn="auto" latinLnBrk="0" hangingPunct="1">
              <a:lnSpc>
                <a:spcPct val="100000"/>
              </a:lnSpc>
              <a:spcBef>
                <a:spcPts val="0"/>
              </a:spcBef>
              <a:spcAft>
                <a:spcPts val="0"/>
              </a:spcAft>
              <a:buClrTx/>
              <a:buSzTx/>
              <a:buFontTx/>
              <a:buNone/>
              <a:tabLst/>
              <a:defRPr/>
            </a:pPr>
            <a:endParaRPr kumimoji="0" lang="en-IE" altLang="zh-CN" sz="900" b="1" i="0" u="none" strike="noStrike" kern="1200" cap="none" spc="0" normalizeH="0" baseline="0" noProof="0" dirty="0">
              <a:ln>
                <a:noFill/>
              </a:ln>
              <a:solidFill>
                <a:srgbClr val="C00000"/>
              </a:solidFill>
              <a:effectLst/>
              <a:uLnTx/>
              <a:uFillTx/>
              <a:latin typeface="微软雅黑"/>
              <a:ea typeface="微软雅黑"/>
              <a:cs typeface="Arial" panose="020B0604020202020204" pitchFamily="34" charset="0"/>
            </a:endParaRPr>
          </a:p>
        </p:txBody>
      </p:sp>
      <p:sp>
        <p:nvSpPr>
          <p:cNvPr id="136" name="文本框 135">
            <a:extLst>
              <a:ext uri="{FF2B5EF4-FFF2-40B4-BE49-F238E27FC236}">
                <a16:creationId xmlns:a16="http://schemas.microsoft.com/office/drawing/2014/main" id="{8A03D38E-ECD8-4EF0-9507-BFB1C69CCFEA}"/>
              </a:ext>
            </a:extLst>
          </p:cNvPr>
          <p:cNvSpPr txBox="1"/>
          <p:nvPr/>
        </p:nvSpPr>
        <p:spPr>
          <a:xfrm>
            <a:off x="6493723" y="3819758"/>
            <a:ext cx="962981" cy="707886"/>
          </a:xfrm>
          <a:prstGeom prst="rect">
            <a:avLst/>
          </a:prstGeom>
          <a:ln>
            <a:noFill/>
            <a:prstDash val="dash"/>
          </a:ln>
        </p:spPr>
        <p:txBody>
          <a:bodyPr wrap="square">
            <a:spAutoFit/>
          </a:bodyPr>
          <a:lstStyle>
            <a:defPPr>
              <a:defRPr lang="zh-CN"/>
            </a:defPPr>
            <a:lvl1pPr defTabSz="913943">
              <a:defRPr sz="1000" b="1">
                <a:solidFill>
                  <a:srgbClr val="1D1D1A"/>
                </a:solidFill>
                <a:latin typeface="微软雅黑"/>
                <a:ea typeface="微软雅黑"/>
                <a:cs typeface="Arial" panose="020B0604020202020204" pitchFamily="34" charset="0"/>
              </a:defRPr>
            </a:lvl1p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6/30</a:t>
            </a:r>
            <a:r>
              <a:rPr kumimoji="0" lang="zh-CN" altLang="en-US" sz="10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a:t>
            </a:r>
            <a:endParaRPr kumimoji="0" lang="en-US" altLang="zh-CN" sz="10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endParaRP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team</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review</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zh-CN" altLang="en-US" sz="10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 ②③</a:t>
            </a:r>
            <a:endParaRPr kumimoji="0" lang="en-IE" altLang="zh-CN" sz="10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endParaRPr>
          </a:p>
        </p:txBody>
      </p:sp>
      <p:sp>
        <p:nvSpPr>
          <p:cNvPr id="137" name="文本框 136">
            <a:extLst>
              <a:ext uri="{FF2B5EF4-FFF2-40B4-BE49-F238E27FC236}">
                <a16:creationId xmlns:a16="http://schemas.microsoft.com/office/drawing/2014/main" id="{C054D0FB-082F-453C-A1C6-3EA73F4F2B88}"/>
              </a:ext>
            </a:extLst>
          </p:cNvPr>
          <p:cNvSpPr txBox="1"/>
          <p:nvPr/>
        </p:nvSpPr>
        <p:spPr>
          <a:xfrm>
            <a:off x="8391176" y="3812419"/>
            <a:ext cx="874666" cy="553998"/>
          </a:xfrm>
          <a:prstGeom prst="rect">
            <a:avLst/>
          </a:prstGeom>
          <a:ln>
            <a:noFill/>
            <a:prstDash val="dash"/>
          </a:ln>
        </p:spPr>
        <p:txBody>
          <a:bodyPr wrap="square">
            <a:spAutoFit/>
          </a:bodyPr>
          <a:lstStyle>
            <a:defPPr>
              <a:defRPr lang="zh-CN"/>
            </a:defPPr>
            <a:lvl1pPr defTabSz="913943">
              <a:defRPr sz="1000" b="1">
                <a:solidFill>
                  <a:srgbClr val="1D1D1A"/>
                </a:solidFill>
                <a:latin typeface="微软雅黑"/>
                <a:ea typeface="微软雅黑"/>
                <a:cs typeface="Arial" panose="020B0604020202020204" pitchFamily="34" charset="0"/>
              </a:defRPr>
            </a:lvl1p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9/3</a:t>
            </a:r>
            <a:r>
              <a:rPr kumimoji="0" lang="zh-CN" altLang="en-US" sz="10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a:t>
            </a:r>
            <a:r>
              <a:rPr kumimoji="0" lang="en-US" altLang="zh-CN" sz="10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 team review:</a:t>
            </a:r>
            <a:r>
              <a:rPr kumimoji="0" lang="zh-CN" altLang="en-US" sz="10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④</a:t>
            </a:r>
            <a:endParaRPr kumimoji="0" lang="en-IE" altLang="zh-CN" sz="10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endParaRPr>
          </a:p>
        </p:txBody>
      </p:sp>
      <p:sp>
        <p:nvSpPr>
          <p:cNvPr id="138" name="文本框 137">
            <a:extLst>
              <a:ext uri="{FF2B5EF4-FFF2-40B4-BE49-F238E27FC236}">
                <a16:creationId xmlns:a16="http://schemas.microsoft.com/office/drawing/2014/main" id="{EED1E29F-F890-4C33-9272-2B58C4089D81}"/>
              </a:ext>
            </a:extLst>
          </p:cNvPr>
          <p:cNvSpPr txBox="1"/>
          <p:nvPr/>
        </p:nvSpPr>
        <p:spPr>
          <a:xfrm>
            <a:off x="9276972" y="3938528"/>
            <a:ext cx="850312" cy="400110"/>
          </a:xfrm>
          <a:prstGeom prst="rect">
            <a:avLst/>
          </a:prstGeom>
          <a:ln>
            <a:noFill/>
            <a:prstDash val="dash"/>
          </a:ln>
        </p:spPr>
        <p:txBody>
          <a:bodyPr wrap="square">
            <a:spAutoFit/>
          </a:bodyPr>
          <a:lstStyle>
            <a:defPPr>
              <a:defRPr lang="zh-CN"/>
            </a:defPPr>
            <a:lvl1pPr defTabSz="913943">
              <a:defRPr sz="1000" b="1">
                <a:solidFill>
                  <a:srgbClr val="1D1D1A"/>
                </a:solidFill>
                <a:latin typeface="微软雅黑"/>
                <a:ea typeface="微软雅黑"/>
                <a:cs typeface="Arial" panose="020B0604020202020204" pitchFamily="34" charset="0"/>
              </a:defRPr>
            </a:lvl1p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9/30</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release</a:t>
            </a:r>
            <a:r>
              <a:rPr kumimoji="0" lang="zh-CN" altLang="en-US" sz="10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④ </a:t>
            </a:r>
          </a:p>
        </p:txBody>
      </p:sp>
      <p:cxnSp>
        <p:nvCxnSpPr>
          <p:cNvPr id="53" name="直接箭头连接符 52">
            <a:extLst>
              <a:ext uri="{FF2B5EF4-FFF2-40B4-BE49-F238E27FC236}">
                <a16:creationId xmlns:a16="http://schemas.microsoft.com/office/drawing/2014/main" id="{7DE106CC-59B2-4A92-B42F-962ACEAE060C}"/>
              </a:ext>
            </a:extLst>
          </p:cNvPr>
          <p:cNvCxnSpPr>
            <a:cxnSpLocks/>
          </p:cNvCxnSpPr>
          <p:nvPr/>
        </p:nvCxnSpPr>
        <p:spPr>
          <a:xfrm flipV="1">
            <a:off x="10068442" y="2783881"/>
            <a:ext cx="767753" cy="1524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椭圆 54">
            <a:extLst>
              <a:ext uri="{FF2B5EF4-FFF2-40B4-BE49-F238E27FC236}">
                <a16:creationId xmlns:a16="http://schemas.microsoft.com/office/drawing/2014/main" id="{2035F7A0-8388-49F4-B99E-45C2AF757D00}"/>
              </a:ext>
            </a:extLst>
          </p:cNvPr>
          <p:cNvSpPr/>
          <p:nvPr/>
        </p:nvSpPr>
        <p:spPr>
          <a:xfrm>
            <a:off x="4897521" y="2619813"/>
            <a:ext cx="165967" cy="12987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9" name="椭圆 138">
            <a:extLst>
              <a:ext uri="{FF2B5EF4-FFF2-40B4-BE49-F238E27FC236}">
                <a16:creationId xmlns:a16="http://schemas.microsoft.com/office/drawing/2014/main" id="{7D282AA3-2093-448B-B8FE-E263D1E1AEF7}"/>
              </a:ext>
            </a:extLst>
          </p:cNvPr>
          <p:cNvSpPr/>
          <p:nvPr/>
        </p:nvSpPr>
        <p:spPr>
          <a:xfrm>
            <a:off x="1617641" y="2619813"/>
            <a:ext cx="165967" cy="12987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40" name="矩形 139">
            <a:extLst>
              <a:ext uri="{FF2B5EF4-FFF2-40B4-BE49-F238E27FC236}">
                <a16:creationId xmlns:a16="http://schemas.microsoft.com/office/drawing/2014/main" id="{66E2086F-C1DB-4FC6-AC40-394785725F75}"/>
              </a:ext>
            </a:extLst>
          </p:cNvPr>
          <p:cNvSpPr/>
          <p:nvPr/>
        </p:nvSpPr>
        <p:spPr>
          <a:xfrm>
            <a:off x="1398812" y="2741673"/>
            <a:ext cx="595055" cy="282617"/>
          </a:xfrm>
          <a:prstGeom prst="rect">
            <a:avLst/>
          </a:prstGeom>
          <a:ln>
            <a:noFill/>
            <a:prstDash val="dash"/>
          </a:ln>
        </p:spPr>
        <p:txBody>
          <a:bodyPr wrap="square">
            <a:spAutoFit/>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00B050"/>
                </a:solidFill>
                <a:effectLst/>
                <a:uLnTx/>
                <a:uFillTx/>
                <a:latin typeface="微软雅黑"/>
                <a:ea typeface="微软雅黑"/>
                <a:cs typeface="Arial" panose="020B0604020202020204" pitchFamily="34" charset="0"/>
              </a:rPr>
              <a:t>3.8</a:t>
            </a:r>
            <a:endParaRPr kumimoji="0" lang="en-IE" altLang="zh-CN" sz="1200" b="0" i="0" u="none" strike="noStrike" kern="1200" cap="none" spc="0" normalizeH="0" baseline="0" noProof="0" dirty="0">
              <a:ln>
                <a:noFill/>
              </a:ln>
              <a:solidFill>
                <a:srgbClr val="00B050"/>
              </a:solidFill>
              <a:effectLst/>
              <a:uLnTx/>
              <a:uFillTx/>
              <a:latin typeface="微软雅黑"/>
              <a:ea typeface="微软雅黑"/>
              <a:cs typeface="Arial" panose="020B0604020202020204" pitchFamily="34" charset="0"/>
            </a:endParaRPr>
          </a:p>
        </p:txBody>
      </p:sp>
      <p:sp>
        <p:nvSpPr>
          <p:cNvPr id="141" name="矩形 140">
            <a:extLst>
              <a:ext uri="{FF2B5EF4-FFF2-40B4-BE49-F238E27FC236}">
                <a16:creationId xmlns:a16="http://schemas.microsoft.com/office/drawing/2014/main" id="{D297D04C-D536-4402-AD0F-A3FB5068E3AD}"/>
              </a:ext>
            </a:extLst>
          </p:cNvPr>
          <p:cNvSpPr/>
          <p:nvPr/>
        </p:nvSpPr>
        <p:spPr>
          <a:xfrm>
            <a:off x="4741945" y="2741673"/>
            <a:ext cx="595055" cy="276999"/>
          </a:xfrm>
          <a:prstGeom prst="rect">
            <a:avLst/>
          </a:prstGeom>
          <a:ln>
            <a:noFill/>
            <a:prstDash val="dash"/>
          </a:ln>
        </p:spPr>
        <p:txBody>
          <a:bodyPr wrap="square">
            <a:spAutoFit/>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3.31</a:t>
            </a:r>
            <a:endParaRPr kumimoji="0" lang="en-IE" altLang="zh-CN" sz="1200" b="0"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endParaRPr>
          </a:p>
        </p:txBody>
      </p:sp>
      <p:sp>
        <p:nvSpPr>
          <p:cNvPr id="142" name="椭圆 141">
            <a:extLst>
              <a:ext uri="{FF2B5EF4-FFF2-40B4-BE49-F238E27FC236}">
                <a16:creationId xmlns:a16="http://schemas.microsoft.com/office/drawing/2014/main" id="{4D7DFDBF-28CB-40BD-B0D8-D83C74BB0031}"/>
              </a:ext>
            </a:extLst>
          </p:cNvPr>
          <p:cNvSpPr/>
          <p:nvPr/>
        </p:nvSpPr>
        <p:spPr>
          <a:xfrm>
            <a:off x="10141411" y="2619813"/>
            <a:ext cx="165967" cy="12987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8" name="直接箭头连接符 7">
            <a:extLst>
              <a:ext uri="{FF2B5EF4-FFF2-40B4-BE49-F238E27FC236}">
                <a16:creationId xmlns:a16="http://schemas.microsoft.com/office/drawing/2014/main" id="{628456E3-8760-44CC-A285-5AA94EC20CE5}"/>
              </a:ext>
            </a:extLst>
          </p:cNvPr>
          <p:cNvCxnSpPr>
            <a:cxnSpLocks/>
          </p:cNvCxnSpPr>
          <p:nvPr/>
        </p:nvCxnSpPr>
        <p:spPr>
          <a:xfrm flipV="1">
            <a:off x="9593772" y="2802248"/>
            <a:ext cx="1148251" cy="1315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9E498C78-9D66-4F18-AED3-A1973E1F7709}"/>
              </a:ext>
            </a:extLst>
          </p:cNvPr>
          <p:cNvSpPr txBox="1"/>
          <p:nvPr/>
        </p:nvSpPr>
        <p:spPr>
          <a:xfrm>
            <a:off x="4746790" y="5235663"/>
            <a:ext cx="2743114" cy="307777"/>
          </a:xfrm>
          <a:prstGeom prst="rect">
            <a:avLst/>
          </a:prstGeom>
        </p:spPr>
        <p:txBody>
          <a:bodyPr wrap="square">
            <a:spAutoFit/>
          </a:bodyPr>
          <a:lstStyle>
            <a:defPPr>
              <a:defRPr lang="zh-CN"/>
            </a:defPPr>
            <a:lvl1pPr marL="342900" indent="-342900">
              <a:buFont typeface="+mj-ea"/>
              <a:buAutoNum type="circleNumDbPlain"/>
              <a:defRPr sz="1400">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 typeface="+mj-ea"/>
              <a:buNone/>
              <a:tabLst/>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ANP standards deliverables</a:t>
            </a:r>
            <a:endPar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0" name="矩形 133">
            <a:extLst>
              <a:ext uri="{FF2B5EF4-FFF2-40B4-BE49-F238E27FC236}">
                <a16:creationId xmlns:a16="http://schemas.microsoft.com/office/drawing/2014/main" id="{DD60C3C8-5549-4CD2-98C4-F8475D43A60B}"/>
              </a:ext>
            </a:extLst>
          </p:cNvPr>
          <p:cNvSpPr/>
          <p:nvPr/>
        </p:nvSpPr>
        <p:spPr>
          <a:xfrm>
            <a:off x="9935432" y="4280933"/>
            <a:ext cx="505499" cy="22383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DTWA</a:t>
            </a:r>
            <a:endParaRPr kumimoji="0" lang="zh-CN" altLang="en-US" sz="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8" name="Rectangle 17">
            <a:extLst>
              <a:ext uri="{FF2B5EF4-FFF2-40B4-BE49-F238E27FC236}">
                <a16:creationId xmlns:a16="http://schemas.microsoft.com/office/drawing/2014/main" id="{24C69F91-A4ED-457B-8FC1-583A364DC30D}"/>
              </a:ext>
            </a:extLst>
          </p:cNvPr>
          <p:cNvSpPr/>
          <p:nvPr/>
        </p:nvSpPr>
        <p:spPr>
          <a:xfrm>
            <a:off x="7776554" y="3822955"/>
            <a:ext cx="646034" cy="553998"/>
          </a:xfrm>
          <a:prstGeom prst="rect">
            <a:avLst/>
          </a:prstGeom>
          <a:ln>
            <a:noFill/>
            <a:prstDash val="dash"/>
          </a:ln>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8/13 kickoff</a:t>
            </a:r>
            <a:r>
              <a:rPr kumimoji="0" lang="zh-CN" altLang="en-US" sz="10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：④</a:t>
            </a:r>
            <a:endParaRPr kumimoji="0" lang="en-US" altLang="zh-CN" sz="10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endParaRPr>
          </a:p>
        </p:txBody>
      </p:sp>
      <p:sp>
        <p:nvSpPr>
          <p:cNvPr id="94" name="椭圆 138">
            <a:extLst>
              <a:ext uri="{FF2B5EF4-FFF2-40B4-BE49-F238E27FC236}">
                <a16:creationId xmlns:a16="http://schemas.microsoft.com/office/drawing/2014/main" id="{E3D88DD6-E139-4A99-8672-C5A9983B29D4}"/>
              </a:ext>
            </a:extLst>
          </p:cNvPr>
          <p:cNvSpPr/>
          <p:nvPr/>
        </p:nvSpPr>
        <p:spPr>
          <a:xfrm>
            <a:off x="3816073" y="2619813"/>
            <a:ext cx="165967" cy="12987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6" name="椭圆 54">
            <a:extLst>
              <a:ext uri="{FF2B5EF4-FFF2-40B4-BE49-F238E27FC236}">
                <a16:creationId xmlns:a16="http://schemas.microsoft.com/office/drawing/2014/main" id="{E61F4E1C-6CC4-4C1B-A8B4-A8F1FFEEAB8E}"/>
              </a:ext>
            </a:extLst>
          </p:cNvPr>
          <p:cNvSpPr/>
          <p:nvPr/>
        </p:nvSpPr>
        <p:spPr>
          <a:xfrm>
            <a:off x="5827165" y="2619813"/>
            <a:ext cx="165967" cy="12987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7" name="矩形 37">
            <a:extLst>
              <a:ext uri="{FF2B5EF4-FFF2-40B4-BE49-F238E27FC236}">
                <a16:creationId xmlns:a16="http://schemas.microsoft.com/office/drawing/2014/main" id="{76C19A9B-3F33-421D-8789-4A679A1AE5D4}"/>
              </a:ext>
            </a:extLst>
          </p:cNvPr>
          <p:cNvSpPr/>
          <p:nvPr/>
        </p:nvSpPr>
        <p:spPr>
          <a:xfrm>
            <a:off x="5568707" y="2741673"/>
            <a:ext cx="733156" cy="276999"/>
          </a:xfrm>
          <a:prstGeom prst="rect">
            <a:avLst/>
          </a:prstGeom>
          <a:ln>
            <a:noFill/>
            <a:prstDash val="dash"/>
          </a:ln>
        </p:spPr>
        <p:txBody>
          <a:bodyPr wrap="square">
            <a:spAutoFit/>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00B050"/>
                </a:solidFill>
                <a:effectLst/>
                <a:uLnTx/>
                <a:uFillTx/>
                <a:latin typeface="微软雅黑"/>
                <a:ea typeface="微软雅黑"/>
                <a:cs typeface="Arial" panose="020B0604020202020204" pitchFamily="34" charset="0"/>
              </a:rPr>
              <a:t>4.5</a:t>
            </a:r>
            <a:endParaRPr kumimoji="0" lang="en-IE" altLang="zh-CN" sz="1200" b="0" i="0" u="none" strike="noStrike" kern="1200" cap="none" spc="0" normalizeH="0" baseline="0" noProof="0" dirty="0">
              <a:ln>
                <a:noFill/>
              </a:ln>
              <a:solidFill>
                <a:srgbClr val="00B050"/>
              </a:solidFill>
              <a:effectLst/>
              <a:uLnTx/>
              <a:uFillTx/>
              <a:latin typeface="微软雅黑"/>
              <a:ea typeface="微软雅黑"/>
              <a:cs typeface="Arial" panose="020B0604020202020204" pitchFamily="34" charset="0"/>
            </a:endParaRPr>
          </a:p>
        </p:txBody>
      </p:sp>
      <p:sp>
        <p:nvSpPr>
          <p:cNvPr id="98" name="矩形 37">
            <a:extLst>
              <a:ext uri="{FF2B5EF4-FFF2-40B4-BE49-F238E27FC236}">
                <a16:creationId xmlns:a16="http://schemas.microsoft.com/office/drawing/2014/main" id="{FBBC8543-C272-4865-985F-905DFCBE06CB}"/>
              </a:ext>
            </a:extLst>
          </p:cNvPr>
          <p:cNvSpPr/>
          <p:nvPr/>
        </p:nvSpPr>
        <p:spPr>
          <a:xfrm>
            <a:off x="3532349" y="2741673"/>
            <a:ext cx="733156" cy="276999"/>
          </a:xfrm>
          <a:prstGeom prst="rect">
            <a:avLst/>
          </a:prstGeom>
          <a:ln>
            <a:noFill/>
            <a:prstDash val="dash"/>
          </a:ln>
        </p:spPr>
        <p:txBody>
          <a:bodyPr wrap="square">
            <a:spAutoFit/>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00B050"/>
                </a:solidFill>
                <a:effectLst/>
                <a:uLnTx/>
                <a:uFillTx/>
                <a:latin typeface="微软雅黑"/>
                <a:ea typeface="微软雅黑"/>
                <a:cs typeface="Arial" panose="020B0604020202020204" pitchFamily="34" charset="0"/>
              </a:rPr>
              <a:t>3.22</a:t>
            </a:r>
            <a:endParaRPr kumimoji="0" lang="en-IE" altLang="zh-CN" sz="1200" b="0" i="0" u="none" strike="noStrike" kern="1200" cap="none" spc="0" normalizeH="0" baseline="0" noProof="0" dirty="0">
              <a:ln>
                <a:noFill/>
              </a:ln>
              <a:solidFill>
                <a:srgbClr val="00B050"/>
              </a:solidFill>
              <a:effectLst/>
              <a:uLnTx/>
              <a:uFillTx/>
              <a:latin typeface="微软雅黑"/>
              <a:ea typeface="微软雅黑"/>
              <a:cs typeface="Arial" panose="020B0604020202020204" pitchFamily="34" charset="0"/>
            </a:endParaRPr>
          </a:p>
        </p:txBody>
      </p:sp>
      <p:sp>
        <p:nvSpPr>
          <p:cNvPr id="99" name="椭圆 54">
            <a:extLst>
              <a:ext uri="{FF2B5EF4-FFF2-40B4-BE49-F238E27FC236}">
                <a16:creationId xmlns:a16="http://schemas.microsoft.com/office/drawing/2014/main" id="{F8A0B8E0-33FE-4500-84C2-67566A8AB5ED}"/>
              </a:ext>
            </a:extLst>
          </p:cNvPr>
          <p:cNvSpPr/>
          <p:nvPr/>
        </p:nvSpPr>
        <p:spPr>
          <a:xfrm>
            <a:off x="8424715" y="2619813"/>
            <a:ext cx="165967" cy="12987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0" name="矩形 28">
            <a:extLst>
              <a:ext uri="{FF2B5EF4-FFF2-40B4-BE49-F238E27FC236}">
                <a16:creationId xmlns:a16="http://schemas.microsoft.com/office/drawing/2014/main" id="{CF6FD3F2-0270-4CC1-A82E-955D7B9DC30B}"/>
              </a:ext>
            </a:extLst>
          </p:cNvPr>
          <p:cNvSpPr/>
          <p:nvPr/>
        </p:nvSpPr>
        <p:spPr>
          <a:xfrm>
            <a:off x="8223484" y="2741673"/>
            <a:ext cx="591304" cy="276999"/>
          </a:xfrm>
          <a:prstGeom prst="rect">
            <a:avLst/>
          </a:prstGeom>
          <a:ln>
            <a:noFill/>
            <a:prstDash val="dash"/>
          </a:ln>
        </p:spPr>
        <p:txBody>
          <a:bodyPr wrap="square">
            <a:spAutoFit/>
          </a:bodyPr>
          <a:lstStyle/>
          <a:p>
            <a:pPr marL="0" marR="0" lvl="0" indent="0" algn="ctr" defTabSz="913943"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00B050"/>
                </a:solidFill>
                <a:effectLst/>
                <a:uLnTx/>
                <a:uFillTx/>
                <a:latin typeface="微软雅黑"/>
                <a:ea typeface="微软雅黑"/>
                <a:cs typeface="Arial" panose="020B0604020202020204" pitchFamily="34" charset="0"/>
              </a:rPr>
              <a:t>6.21</a:t>
            </a:r>
          </a:p>
        </p:txBody>
      </p:sp>
      <p:cxnSp>
        <p:nvCxnSpPr>
          <p:cNvPr id="58" name="Straight Arrow Connector 57">
            <a:extLst>
              <a:ext uri="{FF2B5EF4-FFF2-40B4-BE49-F238E27FC236}">
                <a16:creationId xmlns:a16="http://schemas.microsoft.com/office/drawing/2014/main" id="{99A2D603-EA47-4D03-94C9-A6A20FBAA9AF}"/>
              </a:ext>
            </a:extLst>
          </p:cNvPr>
          <p:cNvCxnSpPr>
            <a:cxnSpLocks/>
            <a:endCxn id="135" idx="0"/>
          </p:cNvCxnSpPr>
          <p:nvPr/>
        </p:nvCxnSpPr>
        <p:spPr>
          <a:xfrm flipH="1">
            <a:off x="5600803" y="2993548"/>
            <a:ext cx="1341655" cy="832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C9C9EADF-3BCE-408F-853D-7707CC78EC09}"/>
              </a:ext>
            </a:extLst>
          </p:cNvPr>
          <p:cNvSpPr/>
          <p:nvPr/>
        </p:nvSpPr>
        <p:spPr>
          <a:xfrm>
            <a:off x="7279846" y="3810782"/>
            <a:ext cx="529592" cy="707886"/>
          </a:xfrm>
          <a:prstGeom prst="rect">
            <a:avLst/>
          </a:prstGeom>
          <a:ln>
            <a:noFill/>
            <a:prstDash val="dash"/>
          </a:ln>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7/30</a:t>
            </a:r>
            <a:r>
              <a:rPr kumimoji="0" lang="zh-CN" altLang="en-US" sz="10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 </a:t>
            </a:r>
            <a:r>
              <a:rPr kumimoji="0" lang="en-US" altLang="zh-CN" sz="10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release</a:t>
            </a:r>
            <a:r>
              <a:rPr kumimoji="0" lang="zh-CN" altLang="en-US" sz="10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：②③</a:t>
            </a:r>
            <a:endParaRPr kumimoji="0" lang="en-US" altLang="zh-CN" sz="10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endParaRPr>
          </a:p>
        </p:txBody>
      </p:sp>
      <p:cxnSp>
        <p:nvCxnSpPr>
          <p:cNvPr id="62" name="Straight Arrow Connector 61">
            <a:extLst>
              <a:ext uri="{FF2B5EF4-FFF2-40B4-BE49-F238E27FC236}">
                <a16:creationId xmlns:a16="http://schemas.microsoft.com/office/drawing/2014/main" id="{7B2D74D6-F73F-4C3C-8339-B738B9A1B935}"/>
              </a:ext>
            </a:extLst>
          </p:cNvPr>
          <p:cNvCxnSpPr>
            <a:cxnSpLocks/>
            <a:stCxn id="114" idx="0"/>
          </p:cNvCxnSpPr>
          <p:nvPr/>
        </p:nvCxnSpPr>
        <p:spPr>
          <a:xfrm flipV="1">
            <a:off x="7544642" y="2734454"/>
            <a:ext cx="3130131" cy="1076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矩形 24">
            <a:extLst>
              <a:ext uri="{FF2B5EF4-FFF2-40B4-BE49-F238E27FC236}">
                <a16:creationId xmlns:a16="http://schemas.microsoft.com/office/drawing/2014/main" id="{D74A9D00-3D08-47C0-B978-105216F13E6B}"/>
              </a:ext>
            </a:extLst>
          </p:cNvPr>
          <p:cNvSpPr/>
          <p:nvPr/>
        </p:nvSpPr>
        <p:spPr>
          <a:xfrm>
            <a:off x="170596" y="4355115"/>
            <a:ext cx="861953" cy="461665"/>
          </a:xfrm>
          <a:prstGeom prst="rect">
            <a:avLst/>
          </a:prstGeom>
          <a:ln>
            <a:noFill/>
            <a:prstDash val="dash"/>
          </a:ln>
        </p:spPr>
        <p:txBody>
          <a:bodyPr wrap="square" anchor="b">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rPr>
              <a:t>Standard work Milestones</a:t>
            </a:r>
            <a:endParaRPr kumimoji="0" lang="en-IE" altLang="zh-CN" sz="800" b="1" i="0" u="none" strike="noStrike" kern="1200" cap="none" spc="0" normalizeH="0" baseline="0" noProof="0" dirty="0">
              <a:ln>
                <a:noFill/>
              </a:ln>
              <a:solidFill>
                <a:srgbClr val="1D1D1A"/>
              </a:solidFill>
              <a:effectLst/>
              <a:uLnTx/>
              <a:uFillTx/>
              <a:latin typeface="微软雅黑"/>
              <a:ea typeface="微软雅黑"/>
              <a:cs typeface="Arial" panose="020B0604020202020204" pitchFamily="34" charset="0"/>
            </a:endParaRPr>
          </a:p>
        </p:txBody>
      </p:sp>
      <p:sp>
        <p:nvSpPr>
          <p:cNvPr id="2" name="TextBox 1">
            <a:extLst>
              <a:ext uri="{FF2B5EF4-FFF2-40B4-BE49-F238E27FC236}">
                <a16:creationId xmlns:a16="http://schemas.microsoft.com/office/drawing/2014/main" id="{8AFE5DCC-0413-1BA6-61B0-3B03EA4C5165}"/>
              </a:ext>
            </a:extLst>
          </p:cNvPr>
          <p:cNvSpPr txBox="1"/>
          <p:nvPr/>
        </p:nvSpPr>
        <p:spPr>
          <a:xfrm>
            <a:off x="279989" y="192610"/>
            <a:ext cx="2339102" cy="523220"/>
          </a:xfrm>
          <a:prstGeom prst="rect">
            <a:avLst/>
          </a:prstGeom>
          <a:noFill/>
        </p:spPr>
        <p:txBody>
          <a:bodyPr wrap="none" rtlCol="0">
            <a:spAutoFit/>
          </a:bodyPr>
          <a:lstStyle/>
          <a:p>
            <a:r>
              <a:rPr lang="en-US" sz="2800" dirty="0" err="1"/>
              <a:t>项目时间计划</a:t>
            </a:r>
            <a:endParaRPr lang="en-US" sz="2800" dirty="0"/>
          </a:p>
        </p:txBody>
      </p:sp>
      <p:sp>
        <p:nvSpPr>
          <p:cNvPr id="3" name="TextBox 2">
            <a:extLst>
              <a:ext uri="{FF2B5EF4-FFF2-40B4-BE49-F238E27FC236}">
                <a16:creationId xmlns:a16="http://schemas.microsoft.com/office/drawing/2014/main" id="{321C4901-68C4-7B28-7D8B-263A734415C3}"/>
              </a:ext>
            </a:extLst>
          </p:cNvPr>
          <p:cNvSpPr txBox="1"/>
          <p:nvPr/>
        </p:nvSpPr>
        <p:spPr>
          <a:xfrm>
            <a:off x="4883042" y="192610"/>
            <a:ext cx="4057521" cy="1107996"/>
          </a:xfrm>
          <a:prstGeom prst="rect">
            <a:avLst/>
          </a:prstGeom>
          <a:noFill/>
        </p:spPr>
        <p:txBody>
          <a:bodyPr wrap="none" rtlCol="0">
            <a:spAutoFit/>
          </a:bodyPr>
          <a:lstStyle/>
          <a:p>
            <a:pPr marL="171450" indent="-171450">
              <a:buFont typeface="Arial" panose="020B0604020202020204" pitchFamily="34" charset="0"/>
              <a:buChar char="•"/>
            </a:pPr>
            <a:r>
              <a:rPr lang="en-US" sz="1100" b="1" dirty="0">
                <a:solidFill>
                  <a:schemeClr val="accent2">
                    <a:lumMod val="75000"/>
                  </a:schemeClr>
                </a:solidFill>
              </a:rPr>
              <a:t>ANL A&amp;C Pilot workstream (3/18 – 5/24)</a:t>
            </a:r>
          </a:p>
          <a:p>
            <a:pPr marL="171450" indent="-171450">
              <a:buFont typeface="Arial" panose="020B0604020202020204" pitchFamily="34" charset="0"/>
              <a:buChar char="•"/>
            </a:pPr>
            <a:r>
              <a:rPr lang="en-US" sz="1100" b="1" dirty="0">
                <a:solidFill>
                  <a:schemeClr val="accent2">
                    <a:lumMod val="75000"/>
                  </a:schemeClr>
                </a:solidFill>
              </a:rPr>
              <a:t>GB1059 workstream </a:t>
            </a:r>
            <a:r>
              <a:rPr lang="zh-CN" altLang="en-US" sz="1100" b="1" dirty="0">
                <a:solidFill>
                  <a:schemeClr val="accent2">
                    <a:lumMod val="75000"/>
                  </a:schemeClr>
                </a:solidFill>
              </a:rPr>
              <a:t>（ </a:t>
            </a:r>
            <a:r>
              <a:rPr lang="en-US" altLang="zh-CN" sz="1100" b="1" dirty="0">
                <a:solidFill>
                  <a:schemeClr val="accent2">
                    <a:lumMod val="75000"/>
                  </a:schemeClr>
                </a:solidFill>
              </a:rPr>
              <a:t>now -- 5/30</a:t>
            </a:r>
            <a:r>
              <a:rPr lang="zh-CN" altLang="en-US" sz="1100" b="1" dirty="0">
                <a:solidFill>
                  <a:schemeClr val="accent2">
                    <a:lumMod val="75000"/>
                  </a:schemeClr>
                </a:solidFill>
              </a:rPr>
              <a:t>）</a:t>
            </a:r>
            <a:endParaRPr lang="en-US" sz="1100" b="1" dirty="0">
              <a:solidFill>
                <a:schemeClr val="accent2">
                  <a:lumMod val="75000"/>
                </a:schemeClr>
              </a:solidFill>
            </a:endParaRPr>
          </a:p>
          <a:p>
            <a:pPr marL="171450" indent="-171450">
              <a:buFont typeface="Arial" panose="020B0604020202020204" pitchFamily="34" charset="0"/>
              <a:buChar char="•"/>
            </a:pPr>
            <a:r>
              <a:rPr lang="en-US" sz="1100" b="1" dirty="0">
                <a:solidFill>
                  <a:schemeClr val="accent2">
                    <a:lumMod val="75000"/>
                  </a:schemeClr>
                </a:solidFill>
              </a:rPr>
              <a:t>RAN domain workstream (5/14 – 7/30)</a:t>
            </a:r>
          </a:p>
          <a:p>
            <a:pPr marL="171450" indent="-171450">
              <a:buFont typeface="Arial" panose="020B0604020202020204" pitchFamily="34" charset="0"/>
              <a:buChar char="•"/>
            </a:pPr>
            <a:r>
              <a:rPr lang="en-US" sz="1100" b="1" dirty="0">
                <a:solidFill>
                  <a:schemeClr val="accent2">
                    <a:lumMod val="75000"/>
                  </a:schemeClr>
                </a:solidFill>
              </a:rPr>
              <a:t>Cloud core domain workstream (5/14 – 7/30)</a:t>
            </a:r>
          </a:p>
          <a:p>
            <a:pPr marL="171450" indent="-171450">
              <a:buFont typeface="Arial" panose="020B0604020202020204" pitchFamily="34" charset="0"/>
              <a:buChar char="•"/>
            </a:pPr>
            <a:r>
              <a:rPr lang="en-US" sz="1100" b="1" dirty="0">
                <a:solidFill>
                  <a:schemeClr val="accent2">
                    <a:lumMod val="75000"/>
                  </a:schemeClr>
                </a:solidFill>
              </a:rPr>
              <a:t>ANL White Paper workstream (8/13 –9/30)</a:t>
            </a:r>
          </a:p>
          <a:p>
            <a:pPr marL="171450" indent="-171450">
              <a:buFont typeface="Arial" panose="020B0604020202020204" pitchFamily="34" charset="0"/>
              <a:buChar char="•"/>
            </a:pPr>
            <a:r>
              <a:rPr lang="en-US" sz="1100" b="1" dirty="0">
                <a:solidFill>
                  <a:schemeClr val="accent2">
                    <a:lumMod val="75000"/>
                  </a:schemeClr>
                </a:solidFill>
              </a:rPr>
              <a:t>ANL A&amp;C portal and online tool workstream (3/8—10/30)</a:t>
            </a:r>
          </a:p>
        </p:txBody>
      </p:sp>
    </p:spTree>
    <p:extLst>
      <p:ext uri="{BB962C8B-B14F-4D97-AF65-F5344CB8AC3E}">
        <p14:creationId xmlns:p14="http://schemas.microsoft.com/office/powerpoint/2010/main" val="3895776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520D379-9222-47D9-A137-73C1708830ED}"/>
              </a:ext>
            </a:extLst>
          </p:cNvPr>
          <p:cNvSpPr/>
          <p:nvPr/>
        </p:nvSpPr>
        <p:spPr>
          <a:xfrm>
            <a:off x="1124197" y="3429000"/>
            <a:ext cx="9786183" cy="125954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142">
            <a:extLst>
              <a:ext uri="{FF2B5EF4-FFF2-40B4-BE49-F238E27FC236}">
                <a16:creationId xmlns:a16="http://schemas.microsoft.com/office/drawing/2014/main" id="{F1B4C426-78CA-4E79-9E5A-CCA9D9E95454}"/>
              </a:ext>
            </a:extLst>
          </p:cNvPr>
          <p:cNvSpPr/>
          <p:nvPr/>
        </p:nvSpPr>
        <p:spPr>
          <a:xfrm>
            <a:off x="9871649" y="4955295"/>
            <a:ext cx="595055" cy="276999"/>
          </a:xfrm>
          <a:prstGeom prst="rect">
            <a:avLst/>
          </a:prstGeom>
          <a:ln>
            <a:noFill/>
            <a:prstDash val="dash"/>
          </a:ln>
        </p:spPr>
        <p:txBody>
          <a:bodyPr wrap="square">
            <a:spAutoFit/>
          </a:bodyPr>
          <a:lstStyle/>
          <a:p>
            <a:pPr algn="ctr" defTabSz="913943">
              <a:defRPr/>
            </a:pPr>
            <a:r>
              <a:rPr lang="en-US" altLang="zh-CN" sz="1200" dirty="0">
                <a:solidFill>
                  <a:srgbClr val="00B050"/>
                </a:solidFill>
                <a:latin typeface="微软雅黑"/>
                <a:ea typeface="微软雅黑"/>
                <a:cs typeface="Arial" panose="020B0604020202020204" pitchFamily="34" charset="0"/>
              </a:rPr>
              <a:t>10.30</a:t>
            </a:r>
            <a:endParaRPr lang="en-IE" altLang="zh-CN" sz="1200" dirty="0">
              <a:solidFill>
                <a:srgbClr val="00B050"/>
              </a:solidFill>
              <a:latin typeface="微软雅黑"/>
              <a:ea typeface="微软雅黑"/>
              <a:cs typeface="Arial" panose="020B0604020202020204" pitchFamily="34" charset="0"/>
            </a:endParaRPr>
          </a:p>
        </p:txBody>
      </p:sp>
      <p:cxnSp>
        <p:nvCxnSpPr>
          <p:cNvPr id="4" name="直接箭头连接符 3">
            <a:extLst>
              <a:ext uri="{FF2B5EF4-FFF2-40B4-BE49-F238E27FC236}">
                <a16:creationId xmlns:a16="http://schemas.microsoft.com/office/drawing/2014/main" id="{D0471749-0684-4533-8256-2761D8AEA97F}"/>
              </a:ext>
            </a:extLst>
          </p:cNvPr>
          <p:cNvCxnSpPr>
            <a:cxnSpLocks/>
          </p:cNvCxnSpPr>
          <p:nvPr/>
        </p:nvCxnSpPr>
        <p:spPr>
          <a:xfrm flipV="1">
            <a:off x="1062128" y="4919762"/>
            <a:ext cx="10924320" cy="18411"/>
          </a:xfrm>
          <a:prstGeom prst="straightConnector1">
            <a:avLst/>
          </a:prstGeom>
          <a:noFill/>
          <a:ln w="28575" cap="flat" cmpd="sng" algn="ctr">
            <a:solidFill>
              <a:srgbClr val="E9002F"/>
            </a:solidFill>
            <a:prstDash val="solid"/>
            <a:miter lim="800000"/>
            <a:tailEnd type="triangle"/>
          </a:ln>
          <a:effectLst/>
        </p:spPr>
      </p:cxnSp>
      <p:sp>
        <p:nvSpPr>
          <p:cNvPr id="6" name="等腰三角形 5">
            <a:extLst>
              <a:ext uri="{FF2B5EF4-FFF2-40B4-BE49-F238E27FC236}">
                <a16:creationId xmlns:a16="http://schemas.microsoft.com/office/drawing/2014/main" id="{FF430D4C-D014-422E-B574-FBC06BF7852F}"/>
              </a:ext>
            </a:extLst>
          </p:cNvPr>
          <p:cNvSpPr/>
          <p:nvPr/>
        </p:nvSpPr>
        <p:spPr>
          <a:xfrm>
            <a:off x="6229890" y="4787670"/>
            <a:ext cx="184558" cy="97230"/>
          </a:xfrm>
          <a:prstGeom prst="triangle">
            <a:avLst/>
          </a:prstGeom>
          <a:solidFill>
            <a:srgbClr val="FF000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666666"/>
              </a:solidFill>
              <a:effectLst/>
              <a:uLnTx/>
              <a:uFillTx/>
              <a:latin typeface="Calibri" panose="020F0502020204030204"/>
              <a:ea typeface="等线" panose="02010600030101010101" pitchFamily="2" charset="-122"/>
              <a:cs typeface="+mn-cs"/>
            </a:endParaRPr>
          </a:p>
        </p:txBody>
      </p:sp>
      <p:sp>
        <p:nvSpPr>
          <p:cNvPr id="7" name="等腰三角形 6">
            <a:extLst>
              <a:ext uri="{FF2B5EF4-FFF2-40B4-BE49-F238E27FC236}">
                <a16:creationId xmlns:a16="http://schemas.microsoft.com/office/drawing/2014/main" id="{140D9756-0A5F-4495-8C3D-9D2C838658DD}"/>
              </a:ext>
            </a:extLst>
          </p:cNvPr>
          <p:cNvSpPr/>
          <p:nvPr/>
        </p:nvSpPr>
        <p:spPr>
          <a:xfrm>
            <a:off x="10765522" y="4762419"/>
            <a:ext cx="184558" cy="97230"/>
          </a:xfrm>
          <a:prstGeom prst="triangle">
            <a:avLst/>
          </a:prstGeom>
          <a:solidFill>
            <a:srgbClr val="FF000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666666"/>
              </a:solidFill>
              <a:effectLst/>
              <a:uLnTx/>
              <a:uFillTx/>
              <a:latin typeface="Calibri" panose="020F0502020204030204"/>
              <a:ea typeface="等线" panose="02010600030101010101" pitchFamily="2" charset="-122"/>
              <a:cs typeface="+mn-cs"/>
            </a:endParaRPr>
          </a:p>
        </p:txBody>
      </p:sp>
      <p:sp>
        <p:nvSpPr>
          <p:cNvPr id="9" name="矩形 8">
            <a:extLst>
              <a:ext uri="{FF2B5EF4-FFF2-40B4-BE49-F238E27FC236}">
                <a16:creationId xmlns:a16="http://schemas.microsoft.com/office/drawing/2014/main" id="{5DA65514-B660-474F-A227-D055772489A5}"/>
              </a:ext>
            </a:extLst>
          </p:cNvPr>
          <p:cNvSpPr/>
          <p:nvPr/>
        </p:nvSpPr>
        <p:spPr>
          <a:xfrm>
            <a:off x="6727720" y="4962514"/>
            <a:ext cx="988474" cy="276999"/>
          </a:xfrm>
          <a:prstGeom prst="rect">
            <a:avLst/>
          </a:prstGeom>
          <a:ln>
            <a:noFill/>
            <a:prstDash val="dash"/>
          </a:ln>
        </p:spPr>
        <p:txBody>
          <a:bodyPr wrap="square">
            <a:spAutoFit/>
          </a:bodyPr>
          <a:lstStyle/>
          <a:p>
            <a:pPr algn="ctr" defTabSz="913943">
              <a:defRPr/>
            </a:pPr>
            <a:r>
              <a:rPr lang="en-US" altLang="zh-CN" sz="1200" dirty="0">
                <a:solidFill>
                  <a:srgbClr val="1D1D1A"/>
                </a:solidFill>
                <a:latin typeface="微软雅黑"/>
                <a:ea typeface="微软雅黑"/>
                <a:cs typeface="Arial" panose="020B0604020202020204" pitchFamily="34" charset="0"/>
              </a:rPr>
              <a:t>5.24</a:t>
            </a:r>
          </a:p>
        </p:txBody>
      </p:sp>
      <p:sp>
        <p:nvSpPr>
          <p:cNvPr id="11" name="矩形 10">
            <a:extLst>
              <a:ext uri="{FF2B5EF4-FFF2-40B4-BE49-F238E27FC236}">
                <a16:creationId xmlns:a16="http://schemas.microsoft.com/office/drawing/2014/main" id="{3A9E0121-1299-4AA2-99BF-146F642BB3C2}"/>
              </a:ext>
            </a:extLst>
          </p:cNvPr>
          <p:cNvSpPr/>
          <p:nvPr/>
        </p:nvSpPr>
        <p:spPr>
          <a:xfrm>
            <a:off x="10716290" y="4962514"/>
            <a:ext cx="521001" cy="276999"/>
          </a:xfrm>
          <a:prstGeom prst="rect">
            <a:avLst/>
          </a:prstGeom>
          <a:ln>
            <a:noFill/>
            <a:prstDash val="dash"/>
          </a:ln>
        </p:spPr>
        <p:txBody>
          <a:bodyPr wrap="square">
            <a:spAutoFit/>
          </a:bodyPr>
          <a:lstStyle/>
          <a:p>
            <a:pPr defTabSz="913943">
              <a:defRPr/>
            </a:pPr>
            <a:r>
              <a:rPr lang="en-US" altLang="zh-CN" sz="1200" dirty="0">
                <a:solidFill>
                  <a:srgbClr val="1D1D1A"/>
                </a:solidFill>
                <a:latin typeface="微软雅黑"/>
                <a:ea typeface="微软雅黑"/>
                <a:cs typeface="Arial" panose="020B0604020202020204" pitchFamily="34" charset="0"/>
              </a:rPr>
              <a:t>11.5</a:t>
            </a:r>
            <a:endParaRPr lang="en-IE" altLang="zh-CN" sz="1200" dirty="0">
              <a:solidFill>
                <a:srgbClr val="1D1D1A"/>
              </a:solidFill>
              <a:latin typeface="微软雅黑"/>
              <a:ea typeface="微软雅黑"/>
              <a:cs typeface="Arial" panose="020B0604020202020204" pitchFamily="34" charset="0"/>
            </a:endParaRPr>
          </a:p>
        </p:txBody>
      </p:sp>
      <p:sp>
        <p:nvSpPr>
          <p:cNvPr id="14" name="矩形 13">
            <a:extLst>
              <a:ext uri="{FF2B5EF4-FFF2-40B4-BE49-F238E27FC236}">
                <a16:creationId xmlns:a16="http://schemas.microsoft.com/office/drawing/2014/main" id="{6D560A10-C3D8-4EBB-AB5A-5E737C720E35}"/>
              </a:ext>
            </a:extLst>
          </p:cNvPr>
          <p:cNvSpPr/>
          <p:nvPr/>
        </p:nvSpPr>
        <p:spPr>
          <a:xfrm>
            <a:off x="5926985" y="4962514"/>
            <a:ext cx="733156" cy="276999"/>
          </a:xfrm>
          <a:prstGeom prst="rect">
            <a:avLst/>
          </a:prstGeom>
          <a:ln>
            <a:noFill/>
            <a:prstDash val="dash"/>
          </a:ln>
        </p:spPr>
        <p:txBody>
          <a:bodyPr wrap="square">
            <a:spAutoFit/>
          </a:bodyPr>
          <a:lstStyle/>
          <a:p>
            <a:pPr algn="ctr" defTabSz="913943">
              <a:defRPr/>
            </a:pPr>
            <a:r>
              <a:rPr lang="en-US" altLang="zh-CN" sz="1200" dirty="0">
                <a:solidFill>
                  <a:srgbClr val="1D1D1A"/>
                </a:solidFill>
                <a:latin typeface="微软雅黑"/>
                <a:ea typeface="微软雅黑"/>
                <a:cs typeface="Arial" panose="020B0604020202020204" pitchFamily="34" charset="0"/>
              </a:rPr>
              <a:t>4.24</a:t>
            </a:r>
            <a:endParaRPr lang="en-IE" altLang="zh-CN" sz="1200" dirty="0">
              <a:solidFill>
                <a:srgbClr val="1D1D1A"/>
              </a:solidFill>
              <a:latin typeface="微软雅黑"/>
              <a:ea typeface="微软雅黑"/>
              <a:cs typeface="Arial" panose="020B0604020202020204" pitchFamily="34" charset="0"/>
            </a:endParaRPr>
          </a:p>
        </p:txBody>
      </p:sp>
      <p:sp>
        <p:nvSpPr>
          <p:cNvPr id="16" name="等腰三角形 15">
            <a:extLst>
              <a:ext uri="{FF2B5EF4-FFF2-40B4-BE49-F238E27FC236}">
                <a16:creationId xmlns:a16="http://schemas.microsoft.com/office/drawing/2014/main" id="{91819DB3-DC4A-453F-A916-8D767662DE62}"/>
              </a:ext>
            </a:extLst>
          </p:cNvPr>
          <p:cNvSpPr/>
          <p:nvPr/>
        </p:nvSpPr>
        <p:spPr>
          <a:xfrm>
            <a:off x="7129678" y="4787670"/>
            <a:ext cx="184558" cy="97230"/>
          </a:xfrm>
          <a:prstGeom prst="triangle">
            <a:avLst/>
          </a:prstGeom>
          <a:solidFill>
            <a:srgbClr val="FF000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666666"/>
              </a:solidFill>
              <a:effectLst/>
              <a:uLnTx/>
              <a:uFillTx/>
              <a:latin typeface="Calibri" panose="020F0502020204030204"/>
              <a:ea typeface="等线" panose="02010600030101010101" pitchFamily="2" charset="-122"/>
              <a:cs typeface="+mn-cs"/>
            </a:endParaRPr>
          </a:p>
        </p:txBody>
      </p:sp>
      <p:sp>
        <p:nvSpPr>
          <p:cNvPr id="21" name="矩形 20">
            <a:extLst>
              <a:ext uri="{FF2B5EF4-FFF2-40B4-BE49-F238E27FC236}">
                <a16:creationId xmlns:a16="http://schemas.microsoft.com/office/drawing/2014/main" id="{FE9FA9AC-A18B-42C8-BB47-B0C69A667578}"/>
              </a:ext>
            </a:extLst>
          </p:cNvPr>
          <p:cNvSpPr/>
          <p:nvPr/>
        </p:nvSpPr>
        <p:spPr>
          <a:xfrm>
            <a:off x="2004145" y="4962514"/>
            <a:ext cx="595055" cy="276999"/>
          </a:xfrm>
          <a:prstGeom prst="rect">
            <a:avLst/>
          </a:prstGeom>
          <a:ln>
            <a:noFill/>
            <a:prstDash val="dash"/>
          </a:ln>
        </p:spPr>
        <p:txBody>
          <a:bodyPr wrap="square">
            <a:spAutoFit/>
          </a:bodyPr>
          <a:lstStyle/>
          <a:p>
            <a:pPr algn="ctr" defTabSz="913943">
              <a:defRPr/>
            </a:pPr>
            <a:r>
              <a:rPr lang="en-US" altLang="zh-CN" sz="1200" dirty="0">
                <a:solidFill>
                  <a:srgbClr val="1D1D1A"/>
                </a:solidFill>
                <a:latin typeface="微软雅黑"/>
                <a:ea typeface="微软雅黑"/>
                <a:cs typeface="Arial" panose="020B0604020202020204" pitchFamily="34" charset="0"/>
              </a:rPr>
              <a:t>3.15</a:t>
            </a:r>
            <a:endParaRPr lang="en-IE" altLang="zh-CN" sz="1200" dirty="0">
              <a:solidFill>
                <a:srgbClr val="1D1D1A"/>
              </a:solidFill>
              <a:latin typeface="微软雅黑"/>
              <a:ea typeface="微软雅黑"/>
              <a:cs typeface="Arial" panose="020B0604020202020204" pitchFamily="34" charset="0"/>
            </a:endParaRPr>
          </a:p>
        </p:txBody>
      </p:sp>
      <p:sp>
        <p:nvSpPr>
          <p:cNvPr id="22" name="等腰三角形 21">
            <a:extLst>
              <a:ext uri="{FF2B5EF4-FFF2-40B4-BE49-F238E27FC236}">
                <a16:creationId xmlns:a16="http://schemas.microsoft.com/office/drawing/2014/main" id="{ECA3503A-EEE6-4EAF-8E08-801F0CBC055A}"/>
              </a:ext>
            </a:extLst>
          </p:cNvPr>
          <p:cNvSpPr/>
          <p:nvPr/>
        </p:nvSpPr>
        <p:spPr>
          <a:xfrm>
            <a:off x="4420447" y="4787670"/>
            <a:ext cx="184558" cy="97230"/>
          </a:xfrm>
          <a:prstGeom prst="triangle">
            <a:avLst/>
          </a:prstGeom>
          <a:solidFill>
            <a:srgbClr val="FF000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666666"/>
              </a:solidFill>
              <a:effectLst/>
              <a:uLnTx/>
              <a:uFillTx/>
              <a:latin typeface="Calibri" panose="020F0502020204030204"/>
              <a:ea typeface="等线" panose="02010600030101010101" pitchFamily="2" charset="-122"/>
              <a:cs typeface="+mn-cs"/>
            </a:endParaRPr>
          </a:p>
        </p:txBody>
      </p:sp>
      <p:sp>
        <p:nvSpPr>
          <p:cNvPr id="25" name="矩形 24">
            <a:extLst>
              <a:ext uri="{FF2B5EF4-FFF2-40B4-BE49-F238E27FC236}">
                <a16:creationId xmlns:a16="http://schemas.microsoft.com/office/drawing/2014/main" id="{31C0CB87-915B-48AE-892E-FE6FD9267E8F}"/>
              </a:ext>
            </a:extLst>
          </p:cNvPr>
          <p:cNvSpPr/>
          <p:nvPr/>
        </p:nvSpPr>
        <p:spPr>
          <a:xfrm>
            <a:off x="83972" y="4843601"/>
            <a:ext cx="861953" cy="369332"/>
          </a:xfrm>
          <a:prstGeom prst="rect">
            <a:avLst/>
          </a:prstGeom>
          <a:ln>
            <a:noFill/>
            <a:prstDash val="dash"/>
          </a:ln>
        </p:spPr>
        <p:txBody>
          <a:bodyPr wrap="square" anchor="b">
            <a:spAutoFit/>
          </a:bodyPr>
          <a:lstStyle/>
          <a:p>
            <a:pPr defTabSz="913943">
              <a:defRPr/>
            </a:pPr>
            <a:r>
              <a:rPr lang="en-US" altLang="zh-CN" sz="900" b="1" dirty="0">
                <a:solidFill>
                  <a:srgbClr val="1D1D1A"/>
                </a:solidFill>
                <a:latin typeface="微软雅黑"/>
                <a:ea typeface="微软雅黑"/>
                <a:cs typeface="Arial" panose="020B0604020202020204" pitchFamily="34" charset="0"/>
              </a:rPr>
              <a:t>Web Tool Milestones</a:t>
            </a:r>
            <a:endParaRPr lang="en-IE" altLang="zh-CN" sz="900" b="1" dirty="0">
              <a:solidFill>
                <a:srgbClr val="1D1D1A"/>
              </a:solidFill>
              <a:latin typeface="微软雅黑"/>
              <a:ea typeface="微软雅黑"/>
              <a:cs typeface="Arial" panose="020B0604020202020204" pitchFamily="34" charset="0"/>
            </a:endParaRPr>
          </a:p>
        </p:txBody>
      </p:sp>
      <p:sp>
        <p:nvSpPr>
          <p:cNvPr id="28" name="矩形 27">
            <a:extLst>
              <a:ext uri="{FF2B5EF4-FFF2-40B4-BE49-F238E27FC236}">
                <a16:creationId xmlns:a16="http://schemas.microsoft.com/office/drawing/2014/main" id="{36AC19E6-038D-4423-8C45-500041C17743}"/>
              </a:ext>
            </a:extLst>
          </p:cNvPr>
          <p:cNvSpPr/>
          <p:nvPr/>
        </p:nvSpPr>
        <p:spPr>
          <a:xfrm>
            <a:off x="4024012" y="4962514"/>
            <a:ext cx="850312" cy="276999"/>
          </a:xfrm>
          <a:prstGeom prst="rect">
            <a:avLst/>
          </a:prstGeom>
          <a:ln>
            <a:noFill/>
            <a:prstDash val="dash"/>
          </a:ln>
        </p:spPr>
        <p:txBody>
          <a:bodyPr wrap="square">
            <a:spAutoFit/>
          </a:bodyPr>
          <a:lstStyle/>
          <a:p>
            <a:pPr algn="ctr" defTabSz="913943">
              <a:defRPr/>
            </a:pPr>
            <a:r>
              <a:rPr lang="en-US" altLang="zh-CN" sz="1200" dirty="0">
                <a:solidFill>
                  <a:srgbClr val="1D1D1A"/>
                </a:solidFill>
                <a:latin typeface="微软雅黑"/>
                <a:ea typeface="微软雅黑"/>
                <a:cs typeface="Arial" panose="020B0604020202020204" pitchFamily="34" charset="0"/>
              </a:rPr>
              <a:t>3.25~29</a:t>
            </a:r>
            <a:endParaRPr lang="en-IE" altLang="zh-CN" sz="1200" dirty="0">
              <a:solidFill>
                <a:srgbClr val="1D1D1A"/>
              </a:solidFill>
              <a:latin typeface="微软雅黑"/>
              <a:ea typeface="微软雅黑"/>
              <a:cs typeface="Arial" panose="020B0604020202020204" pitchFamily="34" charset="0"/>
            </a:endParaRPr>
          </a:p>
        </p:txBody>
      </p:sp>
      <p:sp>
        <p:nvSpPr>
          <p:cNvPr id="29" name="矩形 28">
            <a:extLst>
              <a:ext uri="{FF2B5EF4-FFF2-40B4-BE49-F238E27FC236}">
                <a16:creationId xmlns:a16="http://schemas.microsoft.com/office/drawing/2014/main" id="{8CB25BF9-2E83-478C-98E4-127F501E69F2}"/>
              </a:ext>
            </a:extLst>
          </p:cNvPr>
          <p:cNvSpPr/>
          <p:nvPr/>
        </p:nvSpPr>
        <p:spPr>
          <a:xfrm>
            <a:off x="7722923" y="4962514"/>
            <a:ext cx="591304" cy="276999"/>
          </a:xfrm>
          <a:prstGeom prst="rect">
            <a:avLst/>
          </a:prstGeom>
          <a:ln>
            <a:noFill/>
            <a:prstDash val="dash"/>
          </a:ln>
        </p:spPr>
        <p:txBody>
          <a:bodyPr wrap="square">
            <a:spAutoFit/>
          </a:bodyPr>
          <a:lstStyle/>
          <a:p>
            <a:pPr algn="ctr" defTabSz="913943">
              <a:defRPr/>
            </a:pPr>
            <a:r>
              <a:rPr lang="en-US" altLang="zh-CN" sz="1200" dirty="0">
                <a:solidFill>
                  <a:srgbClr val="1D1D1A"/>
                </a:solidFill>
                <a:latin typeface="微软雅黑"/>
                <a:ea typeface="微软雅黑"/>
                <a:cs typeface="Arial" panose="020B0604020202020204" pitchFamily="34" charset="0"/>
              </a:rPr>
              <a:t>6.18</a:t>
            </a:r>
          </a:p>
        </p:txBody>
      </p:sp>
      <p:sp>
        <p:nvSpPr>
          <p:cNvPr id="31" name="等腰三角形 30">
            <a:extLst>
              <a:ext uri="{FF2B5EF4-FFF2-40B4-BE49-F238E27FC236}">
                <a16:creationId xmlns:a16="http://schemas.microsoft.com/office/drawing/2014/main" id="{A7537518-F09C-48F6-AA53-074BE5CEA59B}"/>
              </a:ext>
            </a:extLst>
          </p:cNvPr>
          <p:cNvSpPr/>
          <p:nvPr/>
        </p:nvSpPr>
        <p:spPr>
          <a:xfrm>
            <a:off x="7949496" y="4763937"/>
            <a:ext cx="184558" cy="97230"/>
          </a:xfrm>
          <a:prstGeom prst="triangle">
            <a:avLst/>
          </a:prstGeom>
          <a:solidFill>
            <a:srgbClr val="FF000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666666"/>
              </a:solidFill>
              <a:effectLst/>
              <a:uLnTx/>
              <a:uFillTx/>
              <a:latin typeface="Calibri" panose="020F0502020204030204"/>
              <a:ea typeface="等线" panose="02010600030101010101" pitchFamily="2" charset="-122"/>
              <a:cs typeface="+mn-cs"/>
            </a:endParaRPr>
          </a:p>
        </p:txBody>
      </p:sp>
      <p:sp>
        <p:nvSpPr>
          <p:cNvPr id="32" name="等腰三角形 31">
            <a:extLst>
              <a:ext uri="{FF2B5EF4-FFF2-40B4-BE49-F238E27FC236}">
                <a16:creationId xmlns:a16="http://schemas.microsoft.com/office/drawing/2014/main" id="{1C8EC119-0BE2-4C86-8AB4-8EB5B4ABD923}"/>
              </a:ext>
            </a:extLst>
          </p:cNvPr>
          <p:cNvSpPr/>
          <p:nvPr/>
        </p:nvSpPr>
        <p:spPr>
          <a:xfrm>
            <a:off x="2216510" y="4787670"/>
            <a:ext cx="184558" cy="97230"/>
          </a:xfrm>
          <a:prstGeom prst="triangle">
            <a:avLst/>
          </a:prstGeom>
          <a:solidFill>
            <a:srgbClr val="FF000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666666"/>
              </a:solidFill>
              <a:effectLst/>
              <a:uLnTx/>
              <a:uFillTx/>
              <a:latin typeface="Calibri" panose="020F0502020204030204"/>
              <a:ea typeface="等线" panose="02010600030101010101" pitchFamily="2" charset="-122"/>
              <a:cs typeface="+mn-cs"/>
            </a:endParaRPr>
          </a:p>
        </p:txBody>
      </p:sp>
      <p:sp>
        <p:nvSpPr>
          <p:cNvPr id="33" name="等腰三角形 32">
            <a:extLst>
              <a:ext uri="{FF2B5EF4-FFF2-40B4-BE49-F238E27FC236}">
                <a16:creationId xmlns:a16="http://schemas.microsoft.com/office/drawing/2014/main" id="{853F5B2A-9607-4193-959C-376A84EA9734}"/>
              </a:ext>
            </a:extLst>
          </p:cNvPr>
          <p:cNvSpPr/>
          <p:nvPr/>
        </p:nvSpPr>
        <p:spPr>
          <a:xfrm>
            <a:off x="3338340" y="4787670"/>
            <a:ext cx="184558" cy="97230"/>
          </a:xfrm>
          <a:prstGeom prst="triangle">
            <a:avLst/>
          </a:prstGeom>
          <a:solidFill>
            <a:srgbClr val="FF000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666666"/>
              </a:solidFill>
              <a:effectLst/>
              <a:uLnTx/>
              <a:uFillTx/>
              <a:latin typeface="Calibri" panose="020F0502020204030204"/>
              <a:ea typeface="等线" panose="02010600030101010101" pitchFamily="2" charset="-122"/>
              <a:cs typeface="+mn-cs"/>
            </a:endParaRPr>
          </a:p>
        </p:txBody>
      </p:sp>
      <p:sp>
        <p:nvSpPr>
          <p:cNvPr id="35" name="矩形 34">
            <a:extLst>
              <a:ext uri="{FF2B5EF4-FFF2-40B4-BE49-F238E27FC236}">
                <a16:creationId xmlns:a16="http://schemas.microsoft.com/office/drawing/2014/main" id="{AEFA2A9B-E617-4250-80D8-A3BD65D6A81C}"/>
              </a:ext>
            </a:extLst>
          </p:cNvPr>
          <p:cNvSpPr/>
          <p:nvPr/>
        </p:nvSpPr>
        <p:spPr>
          <a:xfrm>
            <a:off x="2877987" y="4962514"/>
            <a:ext cx="991204" cy="276999"/>
          </a:xfrm>
          <a:prstGeom prst="rect">
            <a:avLst/>
          </a:prstGeom>
          <a:ln>
            <a:noFill/>
            <a:prstDash val="dash"/>
          </a:ln>
        </p:spPr>
        <p:txBody>
          <a:bodyPr wrap="square">
            <a:spAutoFit/>
          </a:bodyPr>
          <a:lstStyle/>
          <a:p>
            <a:pPr algn="ctr" defTabSz="913943">
              <a:defRPr/>
            </a:pPr>
            <a:r>
              <a:rPr lang="en-US" altLang="zh-CN" sz="1200" dirty="0">
                <a:solidFill>
                  <a:srgbClr val="1D1D1A"/>
                </a:solidFill>
                <a:latin typeface="微软雅黑"/>
                <a:ea typeface="微软雅黑"/>
                <a:cs typeface="Arial" panose="020B0604020202020204" pitchFamily="34" charset="0"/>
              </a:rPr>
              <a:t>3.18~22</a:t>
            </a:r>
            <a:endParaRPr lang="en-IE" altLang="zh-CN" sz="1200" dirty="0">
              <a:solidFill>
                <a:srgbClr val="1D1D1A"/>
              </a:solidFill>
              <a:latin typeface="微软雅黑"/>
              <a:ea typeface="微软雅黑"/>
              <a:cs typeface="Arial" panose="020B0604020202020204" pitchFamily="34" charset="0"/>
            </a:endParaRPr>
          </a:p>
        </p:txBody>
      </p:sp>
      <p:sp>
        <p:nvSpPr>
          <p:cNvPr id="37" name="等腰三角形 36">
            <a:extLst>
              <a:ext uri="{FF2B5EF4-FFF2-40B4-BE49-F238E27FC236}">
                <a16:creationId xmlns:a16="http://schemas.microsoft.com/office/drawing/2014/main" id="{629599D4-0913-4164-971F-EFB6E5B8082F}"/>
              </a:ext>
            </a:extLst>
          </p:cNvPr>
          <p:cNvSpPr/>
          <p:nvPr/>
        </p:nvSpPr>
        <p:spPr>
          <a:xfrm>
            <a:off x="5317996" y="4787670"/>
            <a:ext cx="184558" cy="97230"/>
          </a:xfrm>
          <a:prstGeom prst="triangle">
            <a:avLst/>
          </a:prstGeom>
          <a:solidFill>
            <a:srgbClr val="FF000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ctr" defTabSz="914478"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666666"/>
              </a:solidFill>
              <a:effectLst/>
              <a:uLnTx/>
              <a:uFillTx/>
              <a:latin typeface="Calibri" panose="020F0502020204030204"/>
              <a:ea typeface="等线" panose="02010600030101010101" pitchFamily="2" charset="-122"/>
              <a:cs typeface="+mn-cs"/>
            </a:endParaRPr>
          </a:p>
        </p:txBody>
      </p:sp>
      <p:sp>
        <p:nvSpPr>
          <p:cNvPr id="38" name="矩形 37">
            <a:extLst>
              <a:ext uri="{FF2B5EF4-FFF2-40B4-BE49-F238E27FC236}">
                <a16:creationId xmlns:a16="http://schemas.microsoft.com/office/drawing/2014/main" id="{B47649A0-8A42-45F1-A6C2-159B11A8786B}"/>
              </a:ext>
            </a:extLst>
          </p:cNvPr>
          <p:cNvSpPr/>
          <p:nvPr/>
        </p:nvSpPr>
        <p:spPr>
          <a:xfrm>
            <a:off x="5024189" y="4962514"/>
            <a:ext cx="733156" cy="276999"/>
          </a:xfrm>
          <a:prstGeom prst="rect">
            <a:avLst/>
          </a:prstGeom>
          <a:ln>
            <a:noFill/>
            <a:prstDash val="dash"/>
          </a:ln>
        </p:spPr>
        <p:txBody>
          <a:bodyPr wrap="square">
            <a:spAutoFit/>
          </a:bodyPr>
          <a:lstStyle/>
          <a:p>
            <a:pPr algn="ctr" defTabSz="913943">
              <a:defRPr/>
            </a:pPr>
            <a:r>
              <a:rPr lang="en-US" altLang="zh-CN" sz="1200" dirty="0">
                <a:solidFill>
                  <a:srgbClr val="1D1D1A"/>
                </a:solidFill>
                <a:latin typeface="微软雅黑"/>
                <a:ea typeface="微软雅黑"/>
                <a:cs typeface="Arial" panose="020B0604020202020204" pitchFamily="34" charset="0"/>
              </a:rPr>
              <a:t>4.1</a:t>
            </a:r>
            <a:endParaRPr lang="en-IE" altLang="zh-CN" sz="1200" dirty="0">
              <a:solidFill>
                <a:srgbClr val="1D1D1A"/>
              </a:solidFill>
              <a:latin typeface="微软雅黑"/>
              <a:ea typeface="微软雅黑"/>
              <a:cs typeface="Arial" panose="020B0604020202020204" pitchFamily="34" charset="0"/>
            </a:endParaRPr>
          </a:p>
        </p:txBody>
      </p:sp>
      <p:sp>
        <p:nvSpPr>
          <p:cNvPr id="119" name="矩形 118">
            <a:extLst>
              <a:ext uri="{FF2B5EF4-FFF2-40B4-BE49-F238E27FC236}">
                <a16:creationId xmlns:a16="http://schemas.microsoft.com/office/drawing/2014/main" id="{8E4E3249-1A1E-4E24-BA4D-565245830C04}"/>
              </a:ext>
            </a:extLst>
          </p:cNvPr>
          <p:cNvSpPr/>
          <p:nvPr/>
        </p:nvSpPr>
        <p:spPr>
          <a:xfrm>
            <a:off x="7799260" y="4732188"/>
            <a:ext cx="485029" cy="20872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latin typeface="微软雅黑" panose="020B0503020204020204" pitchFamily="34" charset="-122"/>
                <a:ea typeface="微软雅黑" panose="020B0503020204020204" pitchFamily="34" charset="-122"/>
              </a:rPr>
              <a:t>DTW</a:t>
            </a:r>
            <a:endParaRPr lang="zh-CN" altLang="en-US" sz="800" dirty="0">
              <a:latin typeface="微软雅黑" panose="020B0503020204020204" pitchFamily="34" charset="-122"/>
              <a:ea typeface="微软雅黑" panose="020B0503020204020204" pitchFamily="34" charset="-122"/>
            </a:endParaRPr>
          </a:p>
        </p:txBody>
      </p:sp>
      <p:sp>
        <p:nvSpPr>
          <p:cNvPr id="134" name="矩形 133">
            <a:extLst>
              <a:ext uri="{FF2B5EF4-FFF2-40B4-BE49-F238E27FC236}">
                <a16:creationId xmlns:a16="http://schemas.microsoft.com/office/drawing/2014/main" id="{417C3B91-E5C1-4897-8ADB-068AD007F4BF}"/>
              </a:ext>
            </a:extLst>
          </p:cNvPr>
          <p:cNvSpPr/>
          <p:nvPr/>
        </p:nvSpPr>
        <p:spPr>
          <a:xfrm>
            <a:off x="10771668" y="4705668"/>
            <a:ext cx="505499" cy="22383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latin typeface="微软雅黑" panose="020B0503020204020204" pitchFamily="34" charset="-122"/>
                <a:ea typeface="微软雅黑" panose="020B0503020204020204" pitchFamily="34" charset="-122"/>
              </a:rPr>
              <a:t>DTWA</a:t>
            </a:r>
            <a:endParaRPr lang="zh-CN" altLang="en-US" sz="800" dirty="0">
              <a:latin typeface="微软雅黑" panose="020B0503020204020204" pitchFamily="34" charset="-122"/>
              <a:ea typeface="微软雅黑" panose="020B0503020204020204" pitchFamily="34" charset="-122"/>
            </a:endParaRPr>
          </a:p>
        </p:txBody>
      </p:sp>
      <p:sp>
        <p:nvSpPr>
          <p:cNvPr id="55" name="椭圆 54">
            <a:extLst>
              <a:ext uri="{FF2B5EF4-FFF2-40B4-BE49-F238E27FC236}">
                <a16:creationId xmlns:a16="http://schemas.microsoft.com/office/drawing/2014/main" id="{2035F7A0-8388-49F4-B99E-45C2AF757D00}"/>
              </a:ext>
            </a:extLst>
          </p:cNvPr>
          <p:cNvSpPr/>
          <p:nvPr/>
        </p:nvSpPr>
        <p:spPr>
          <a:xfrm>
            <a:off x="4878517" y="4840654"/>
            <a:ext cx="165967" cy="12987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a:extLst>
              <a:ext uri="{FF2B5EF4-FFF2-40B4-BE49-F238E27FC236}">
                <a16:creationId xmlns:a16="http://schemas.microsoft.com/office/drawing/2014/main" id="{7D282AA3-2093-448B-B8FE-E263D1E1AEF7}"/>
              </a:ext>
            </a:extLst>
          </p:cNvPr>
          <p:cNvSpPr/>
          <p:nvPr/>
        </p:nvSpPr>
        <p:spPr>
          <a:xfrm>
            <a:off x="1598637" y="4840654"/>
            <a:ext cx="165967" cy="12987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矩形 139">
            <a:extLst>
              <a:ext uri="{FF2B5EF4-FFF2-40B4-BE49-F238E27FC236}">
                <a16:creationId xmlns:a16="http://schemas.microsoft.com/office/drawing/2014/main" id="{66E2086F-C1DB-4FC6-AC40-394785725F75}"/>
              </a:ext>
            </a:extLst>
          </p:cNvPr>
          <p:cNvSpPr/>
          <p:nvPr/>
        </p:nvSpPr>
        <p:spPr>
          <a:xfrm>
            <a:off x="1379808" y="4962514"/>
            <a:ext cx="595055" cy="282617"/>
          </a:xfrm>
          <a:prstGeom prst="rect">
            <a:avLst/>
          </a:prstGeom>
          <a:ln>
            <a:noFill/>
            <a:prstDash val="dash"/>
          </a:ln>
        </p:spPr>
        <p:txBody>
          <a:bodyPr wrap="square">
            <a:spAutoFit/>
          </a:bodyPr>
          <a:lstStyle/>
          <a:p>
            <a:pPr algn="ctr" defTabSz="913943">
              <a:defRPr/>
            </a:pPr>
            <a:r>
              <a:rPr lang="en-US" altLang="zh-CN" sz="1200" dirty="0">
                <a:solidFill>
                  <a:srgbClr val="00B050"/>
                </a:solidFill>
                <a:latin typeface="微软雅黑"/>
                <a:ea typeface="微软雅黑"/>
                <a:cs typeface="Arial" panose="020B0604020202020204" pitchFamily="34" charset="0"/>
              </a:rPr>
              <a:t>3.8</a:t>
            </a:r>
            <a:endParaRPr lang="en-IE" altLang="zh-CN" sz="1200" dirty="0">
              <a:solidFill>
                <a:srgbClr val="00B050"/>
              </a:solidFill>
              <a:latin typeface="微软雅黑"/>
              <a:ea typeface="微软雅黑"/>
              <a:cs typeface="Arial" panose="020B0604020202020204" pitchFamily="34" charset="0"/>
            </a:endParaRPr>
          </a:p>
        </p:txBody>
      </p:sp>
      <p:sp>
        <p:nvSpPr>
          <p:cNvPr id="141" name="矩形 140">
            <a:extLst>
              <a:ext uri="{FF2B5EF4-FFF2-40B4-BE49-F238E27FC236}">
                <a16:creationId xmlns:a16="http://schemas.microsoft.com/office/drawing/2014/main" id="{D297D04C-D536-4402-AD0F-A3FB5068E3AD}"/>
              </a:ext>
            </a:extLst>
          </p:cNvPr>
          <p:cNvSpPr/>
          <p:nvPr/>
        </p:nvSpPr>
        <p:spPr>
          <a:xfrm>
            <a:off x="4722941" y="4962514"/>
            <a:ext cx="595055" cy="276999"/>
          </a:xfrm>
          <a:prstGeom prst="rect">
            <a:avLst/>
          </a:prstGeom>
          <a:ln>
            <a:noFill/>
            <a:prstDash val="dash"/>
          </a:ln>
        </p:spPr>
        <p:txBody>
          <a:bodyPr wrap="square">
            <a:spAutoFit/>
          </a:bodyPr>
          <a:lstStyle/>
          <a:p>
            <a:pPr algn="ctr" defTabSz="913943">
              <a:defRPr/>
            </a:pPr>
            <a:r>
              <a:rPr lang="en-US" altLang="zh-CN" sz="1200" dirty="0">
                <a:solidFill>
                  <a:srgbClr val="1D1D1A"/>
                </a:solidFill>
                <a:latin typeface="微软雅黑"/>
                <a:ea typeface="微软雅黑"/>
                <a:cs typeface="Arial" panose="020B0604020202020204" pitchFamily="34" charset="0"/>
              </a:rPr>
              <a:t>3.31</a:t>
            </a:r>
            <a:endParaRPr lang="en-IE" altLang="zh-CN" sz="1200" dirty="0">
              <a:solidFill>
                <a:srgbClr val="1D1D1A"/>
              </a:solidFill>
              <a:latin typeface="微软雅黑"/>
              <a:ea typeface="微软雅黑"/>
              <a:cs typeface="Arial" panose="020B0604020202020204" pitchFamily="34" charset="0"/>
            </a:endParaRPr>
          </a:p>
        </p:txBody>
      </p:sp>
      <p:sp>
        <p:nvSpPr>
          <p:cNvPr id="142" name="椭圆 141">
            <a:extLst>
              <a:ext uri="{FF2B5EF4-FFF2-40B4-BE49-F238E27FC236}">
                <a16:creationId xmlns:a16="http://schemas.microsoft.com/office/drawing/2014/main" id="{4D7DFDBF-28CB-40BD-B0D8-D83C74BB0031}"/>
              </a:ext>
            </a:extLst>
          </p:cNvPr>
          <p:cNvSpPr/>
          <p:nvPr/>
        </p:nvSpPr>
        <p:spPr>
          <a:xfrm>
            <a:off x="10122407" y="4840654"/>
            <a:ext cx="165967" cy="12987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矩形 143">
            <a:extLst>
              <a:ext uri="{FF2B5EF4-FFF2-40B4-BE49-F238E27FC236}">
                <a16:creationId xmlns:a16="http://schemas.microsoft.com/office/drawing/2014/main" id="{492F3FC7-A867-420E-85DF-F588C3B0DC3E}"/>
              </a:ext>
            </a:extLst>
          </p:cNvPr>
          <p:cNvSpPr/>
          <p:nvPr/>
        </p:nvSpPr>
        <p:spPr>
          <a:xfrm>
            <a:off x="1262547" y="4004450"/>
            <a:ext cx="1017831" cy="400110"/>
          </a:xfrm>
          <a:prstGeom prst="rect">
            <a:avLst/>
          </a:prstGeom>
          <a:ln>
            <a:noFill/>
            <a:prstDash val="dash"/>
          </a:ln>
        </p:spPr>
        <p:txBody>
          <a:bodyPr wrap="square">
            <a:spAutoFit/>
          </a:bodyPr>
          <a:lstStyle/>
          <a:p>
            <a:pPr defTabSz="913943"/>
            <a:r>
              <a:rPr lang="en-US" altLang="zh-CN" sz="1000" b="1" dirty="0">
                <a:solidFill>
                  <a:srgbClr val="00B050"/>
                </a:solidFill>
                <a:latin typeface="微软雅黑"/>
                <a:ea typeface="微软雅黑"/>
                <a:cs typeface="Arial" panose="020B0604020202020204" pitchFamily="34" charset="0"/>
              </a:rPr>
              <a:t>3/8</a:t>
            </a:r>
            <a:r>
              <a:rPr lang="zh-CN" altLang="en-US" sz="1000" b="1" dirty="0">
                <a:solidFill>
                  <a:srgbClr val="00B050"/>
                </a:solidFill>
                <a:latin typeface="微软雅黑"/>
                <a:ea typeface="微软雅黑"/>
                <a:cs typeface="Arial" panose="020B0604020202020204" pitchFamily="34" charset="0"/>
              </a:rPr>
              <a:t> </a:t>
            </a:r>
            <a:r>
              <a:rPr lang="en-US" altLang="zh-CN" sz="1000" b="1" dirty="0">
                <a:solidFill>
                  <a:srgbClr val="00B050"/>
                </a:solidFill>
                <a:latin typeface="微软雅黑"/>
                <a:ea typeface="微软雅黑"/>
                <a:cs typeface="Arial" panose="020B0604020202020204" pitchFamily="34" charset="0"/>
              </a:rPr>
              <a:t>initiate discussion</a:t>
            </a:r>
          </a:p>
        </p:txBody>
      </p:sp>
      <p:sp>
        <p:nvSpPr>
          <p:cNvPr id="145" name="矩形 144">
            <a:extLst>
              <a:ext uri="{FF2B5EF4-FFF2-40B4-BE49-F238E27FC236}">
                <a16:creationId xmlns:a16="http://schemas.microsoft.com/office/drawing/2014/main" id="{C66284A8-4DE0-44EC-B8A2-2AC6F9BFD3E0}"/>
              </a:ext>
            </a:extLst>
          </p:cNvPr>
          <p:cNvSpPr/>
          <p:nvPr/>
        </p:nvSpPr>
        <p:spPr>
          <a:xfrm>
            <a:off x="8100796" y="3515581"/>
            <a:ext cx="878611" cy="1015663"/>
          </a:xfrm>
          <a:prstGeom prst="rect">
            <a:avLst/>
          </a:prstGeom>
          <a:ln>
            <a:noFill/>
            <a:prstDash val="dash"/>
          </a:ln>
        </p:spPr>
        <p:txBody>
          <a:bodyPr wrap="square">
            <a:spAutoFit/>
          </a:bodyPr>
          <a:lstStyle/>
          <a:p>
            <a:pPr defTabSz="913943"/>
            <a:r>
              <a:rPr lang="en-US" altLang="zh-CN" sz="1000" b="1" dirty="0">
                <a:solidFill>
                  <a:srgbClr val="00B050"/>
                </a:solidFill>
                <a:latin typeface="微软雅黑"/>
                <a:ea typeface="微软雅黑"/>
                <a:cs typeface="Arial" panose="020B0604020202020204" pitchFamily="34" charset="0"/>
              </a:rPr>
              <a:t>6/21</a:t>
            </a:r>
            <a:r>
              <a:rPr lang="zh-CN" altLang="en-US" sz="1000" b="1" dirty="0">
                <a:solidFill>
                  <a:srgbClr val="00B050"/>
                </a:solidFill>
                <a:latin typeface="微软雅黑"/>
                <a:ea typeface="微软雅黑"/>
                <a:cs typeface="Arial" panose="020B0604020202020204" pitchFamily="34" charset="0"/>
              </a:rPr>
              <a:t>： </a:t>
            </a:r>
            <a:r>
              <a:rPr lang="en-US" altLang="zh-CN" sz="1000" b="1" dirty="0">
                <a:solidFill>
                  <a:srgbClr val="00B050"/>
                </a:solidFill>
                <a:latin typeface="微软雅黑"/>
                <a:ea typeface="微软雅黑"/>
                <a:cs typeface="Arial" panose="020B0604020202020204" pitchFamily="34" charset="0"/>
              </a:rPr>
              <a:t>demo and align high resolution with</a:t>
            </a:r>
            <a:r>
              <a:rPr lang="zh-CN" altLang="en-US" sz="1000" b="1" dirty="0">
                <a:solidFill>
                  <a:srgbClr val="00B050"/>
                </a:solidFill>
                <a:latin typeface="微软雅黑"/>
                <a:ea typeface="微软雅黑"/>
                <a:cs typeface="Arial" panose="020B0604020202020204" pitchFamily="34" charset="0"/>
              </a:rPr>
              <a:t> </a:t>
            </a:r>
            <a:r>
              <a:rPr lang="en-US" altLang="zh-CN" sz="1000" b="1" dirty="0">
                <a:solidFill>
                  <a:srgbClr val="00B050"/>
                </a:solidFill>
                <a:latin typeface="微软雅黑"/>
                <a:ea typeface="微软雅黑"/>
                <a:cs typeface="Arial" panose="020B0604020202020204" pitchFamily="34" charset="0"/>
              </a:rPr>
              <a:t>TMF IT</a:t>
            </a:r>
            <a:r>
              <a:rPr lang="zh-CN" altLang="en-US" sz="1000" b="1" dirty="0">
                <a:solidFill>
                  <a:srgbClr val="00B050"/>
                </a:solidFill>
                <a:latin typeface="微软雅黑"/>
                <a:ea typeface="微软雅黑"/>
                <a:cs typeface="Arial" panose="020B0604020202020204" pitchFamily="34" charset="0"/>
              </a:rPr>
              <a:t> </a:t>
            </a:r>
            <a:endParaRPr lang="en-US" altLang="zh-CN" sz="1000" b="1" dirty="0">
              <a:solidFill>
                <a:srgbClr val="00B050"/>
              </a:solidFill>
              <a:latin typeface="微软雅黑"/>
              <a:ea typeface="微软雅黑"/>
              <a:cs typeface="Arial" panose="020B0604020202020204" pitchFamily="34" charset="0"/>
            </a:endParaRPr>
          </a:p>
        </p:txBody>
      </p:sp>
      <p:sp>
        <p:nvSpPr>
          <p:cNvPr id="146" name="矩形 145">
            <a:extLst>
              <a:ext uri="{FF2B5EF4-FFF2-40B4-BE49-F238E27FC236}">
                <a16:creationId xmlns:a16="http://schemas.microsoft.com/office/drawing/2014/main" id="{87753347-4B8B-4275-AE37-85D506B260C3}"/>
              </a:ext>
            </a:extLst>
          </p:cNvPr>
          <p:cNvSpPr/>
          <p:nvPr/>
        </p:nvSpPr>
        <p:spPr>
          <a:xfrm>
            <a:off x="9849068" y="3562637"/>
            <a:ext cx="878611" cy="707886"/>
          </a:xfrm>
          <a:prstGeom prst="rect">
            <a:avLst/>
          </a:prstGeom>
          <a:ln>
            <a:noFill/>
            <a:prstDash val="dash"/>
          </a:ln>
        </p:spPr>
        <p:txBody>
          <a:bodyPr wrap="square">
            <a:spAutoFit/>
          </a:bodyPr>
          <a:lstStyle/>
          <a:p>
            <a:pPr defTabSz="913943"/>
            <a:r>
              <a:rPr lang="en-US" altLang="zh-CN" sz="1000" b="1" dirty="0">
                <a:solidFill>
                  <a:srgbClr val="00B050"/>
                </a:solidFill>
                <a:latin typeface="微软雅黑"/>
                <a:ea typeface="微软雅黑"/>
                <a:cs typeface="Arial" panose="020B0604020202020204" pitchFamily="34" charset="0"/>
              </a:rPr>
              <a:t>10/30</a:t>
            </a:r>
            <a:r>
              <a:rPr lang="zh-CN" altLang="en-US" sz="1000" b="1" dirty="0">
                <a:solidFill>
                  <a:srgbClr val="00B050"/>
                </a:solidFill>
                <a:latin typeface="微软雅黑"/>
                <a:ea typeface="微软雅黑"/>
                <a:cs typeface="Arial" panose="020B0604020202020204" pitchFamily="34" charset="0"/>
              </a:rPr>
              <a:t>：</a:t>
            </a:r>
            <a:r>
              <a:rPr lang="en-US" altLang="zh-CN" sz="1000" b="1" dirty="0">
                <a:solidFill>
                  <a:srgbClr val="00B050"/>
                </a:solidFill>
                <a:latin typeface="微软雅黑"/>
                <a:ea typeface="微软雅黑"/>
                <a:cs typeface="Arial" panose="020B0604020202020204" pitchFamily="34" charset="0"/>
              </a:rPr>
              <a:t>Integration to TMF website</a:t>
            </a:r>
          </a:p>
        </p:txBody>
      </p:sp>
      <p:sp>
        <p:nvSpPr>
          <p:cNvPr id="93" name="Rectangle 92">
            <a:extLst>
              <a:ext uri="{FF2B5EF4-FFF2-40B4-BE49-F238E27FC236}">
                <a16:creationId xmlns:a16="http://schemas.microsoft.com/office/drawing/2014/main" id="{1840CA13-15D0-4013-947D-7507DE74AD9E}"/>
              </a:ext>
            </a:extLst>
          </p:cNvPr>
          <p:cNvSpPr/>
          <p:nvPr/>
        </p:nvSpPr>
        <p:spPr>
          <a:xfrm>
            <a:off x="3570630" y="3562637"/>
            <a:ext cx="1101571" cy="1169551"/>
          </a:xfrm>
          <a:prstGeom prst="rect">
            <a:avLst/>
          </a:prstGeom>
          <a:ln>
            <a:noFill/>
            <a:prstDash val="dash"/>
          </a:ln>
        </p:spPr>
        <p:txBody>
          <a:bodyPr wrap="square">
            <a:spAutoFit/>
          </a:bodyPr>
          <a:lstStyle/>
          <a:p>
            <a:pPr defTabSz="913943"/>
            <a:r>
              <a:rPr lang="en-US" altLang="zh-CN" sz="1000" b="1" dirty="0">
                <a:solidFill>
                  <a:srgbClr val="00B050"/>
                </a:solidFill>
                <a:latin typeface="微软雅黑"/>
                <a:ea typeface="微软雅黑"/>
                <a:cs typeface="Arial" panose="020B0604020202020204" pitchFamily="34" charset="0"/>
              </a:rPr>
              <a:t>3/22: demo low resolution and  TMF IT team coordinate plan</a:t>
            </a:r>
            <a:endParaRPr lang="zh-CN" altLang="en-US" sz="1000" b="1" dirty="0">
              <a:solidFill>
                <a:srgbClr val="00B050"/>
              </a:solidFill>
              <a:latin typeface="微软雅黑"/>
              <a:ea typeface="微软雅黑"/>
              <a:cs typeface="Arial" panose="020B0604020202020204" pitchFamily="34" charset="0"/>
            </a:endParaRPr>
          </a:p>
        </p:txBody>
      </p:sp>
      <p:sp>
        <p:nvSpPr>
          <p:cNvPr id="94" name="椭圆 138">
            <a:extLst>
              <a:ext uri="{FF2B5EF4-FFF2-40B4-BE49-F238E27FC236}">
                <a16:creationId xmlns:a16="http://schemas.microsoft.com/office/drawing/2014/main" id="{E3D88DD6-E139-4A99-8672-C5A9983B29D4}"/>
              </a:ext>
            </a:extLst>
          </p:cNvPr>
          <p:cNvSpPr/>
          <p:nvPr/>
        </p:nvSpPr>
        <p:spPr>
          <a:xfrm>
            <a:off x="3797069" y="4840654"/>
            <a:ext cx="165967" cy="12987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144">
            <a:extLst>
              <a:ext uri="{FF2B5EF4-FFF2-40B4-BE49-F238E27FC236}">
                <a16:creationId xmlns:a16="http://schemas.microsoft.com/office/drawing/2014/main" id="{CED61220-89BA-4808-98FA-B3FC90E9113E}"/>
              </a:ext>
            </a:extLst>
          </p:cNvPr>
          <p:cNvSpPr/>
          <p:nvPr/>
        </p:nvSpPr>
        <p:spPr>
          <a:xfrm>
            <a:off x="5575859" y="3489113"/>
            <a:ext cx="1101571" cy="1169551"/>
          </a:xfrm>
          <a:prstGeom prst="rect">
            <a:avLst/>
          </a:prstGeom>
          <a:ln>
            <a:noFill/>
            <a:prstDash val="dash"/>
          </a:ln>
        </p:spPr>
        <p:txBody>
          <a:bodyPr wrap="square">
            <a:spAutoFit/>
          </a:bodyPr>
          <a:lstStyle/>
          <a:p>
            <a:pPr defTabSz="913943"/>
            <a:r>
              <a:rPr lang="en-US" altLang="zh-CN" sz="1000" b="1" dirty="0">
                <a:solidFill>
                  <a:srgbClr val="00B050"/>
                </a:solidFill>
                <a:latin typeface="微软雅黑"/>
                <a:ea typeface="微软雅黑"/>
                <a:cs typeface="Arial" panose="020B0604020202020204" pitchFamily="34" charset="0"/>
              </a:rPr>
              <a:t>4/5</a:t>
            </a:r>
            <a:r>
              <a:rPr lang="zh-CN" altLang="en-US" sz="1000" b="1" dirty="0">
                <a:solidFill>
                  <a:srgbClr val="00B050"/>
                </a:solidFill>
                <a:latin typeface="微软雅黑"/>
                <a:ea typeface="微软雅黑"/>
                <a:cs typeface="Arial" panose="020B0604020202020204" pitchFamily="34" charset="0"/>
              </a:rPr>
              <a:t>：</a:t>
            </a:r>
            <a:r>
              <a:rPr lang="en-US" altLang="zh-CN" sz="1000" b="1" dirty="0">
                <a:solidFill>
                  <a:srgbClr val="00B050"/>
                </a:solidFill>
                <a:latin typeface="微软雅黑"/>
                <a:ea typeface="微软雅黑"/>
                <a:cs typeface="Arial" panose="020B0604020202020204" pitchFamily="34" charset="0"/>
              </a:rPr>
              <a:t>demo the low resolution to TMF IT</a:t>
            </a:r>
            <a:r>
              <a:rPr lang="zh-CN" altLang="en-US" sz="1000" b="1" dirty="0">
                <a:solidFill>
                  <a:srgbClr val="00B050"/>
                </a:solidFill>
                <a:latin typeface="微软雅黑"/>
                <a:ea typeface="微软雅黑"/>
                <a:cs typeface="Arial" panose="020B0604020202020204" pitchFamily="34" charset="0"/>
              </a:rPr>
              <a:t> </a:t>
            </a:r>
            <a:r>
              <a:rPr lang="en-US" altLang="zh-CN" sz="1000" b="1" dirty="0">
                <a:solidFill>
                  <a:srgbClr val="00B050"/>
                </a:solidFill>
                <a:latin typeface="微软雅黑"/>
                <a:ea typeface="微软雅黑"/>
                <a:cs typeface="Arial" panose="020B0604020202020204" pitchFamily="34" charset="0"/>
              </a:rPr>
              <a:t>and</a:t>
            </a:r>
            <a:r>
              <a:rPr lang="zh-CN" altLang="en-US" sz="1000" b="1" dirty="0">
                <a:solidFill>
                  <a:srgbClr val="00B050"/>
                </a:solidFill>
                <a:latin typeface="微软雅黑"/>
                <a:ea typeface="微软雅黑"/>
                <a:cs typeface="Arial" panose="020B0604020202020204" pitchFamily="34" charset="0"/>
              </a:rPr>
              <a:t> </a:t>
            </a:r>
            <a:r>
              <a:rPr lang="en-US" altLang="zh-CN" sz="1000" b="1" dirty="0">
                <a:solidFill>
                  <a:srgbClr val="00B050"/>
                </a:solidFill>
                <a:latin typeface="微软雅黑"/>
                <a:ea typeface="微软雅黑"/>
                <a:cs typeface="Arial" panose="020B0604020202020204" pitchFamily="34" charset="0"/>
              </a:rPr>
              <a:t>discuss</a:t>
            </a:r>
            <a:r>
              <a:rPr lang="zh-CN" altLang="en-US" sz="1000" b="1" dirty="0">
                <a:solidFill>
                  <a:srgbClr val="00B050"/>
                </a:solidFill>
                <a:latin typeface="微软雅黑"/>
                <a:ea typeface="微软雅黑"/>
                <a:cs typeface="Arial" panose="020B0604020202020204" pitchFamily="34" charset="0"/>
              </a:rPr>
              <a:t> </a:t>
            </a:r>
            <a:r>
              <a:rPr lang="en-US" altLang="zh-CN" sz="1000" b="1" dirty="0">
                <a:solidFill>
                  <a:srgbClr val="00B050"/>
                </a:solidFill>
                <a:latin typeface="微软雅黑"/>
                <a:ea typeface="微软雅黑"/>
                <a:cs typeface="Arial" panose="020B0604020202020204" pitchFamily="34" charset="0"/>
              </a:rPr>
              <a:t>technical</a:t>
            </a:r>
            <a:r>
              <a:rPr lang="zh-CN" altLang="en-US" sz="1000" b="1" dirty="0">
                <a:solidFill>
                  <a:srgbClr val="00B050"/>
                </a:solidFill>
                <a:latin typeface="微软雅黑"/>
                <a:ea typeface="微软雅黑"/>
                <a:cs typeface="Arial" panose="020B0604020202020204" pitchFamily="34" charset="0"/>
              </a:rPr>
              <a:t> </a:t>
            </a:r>
            <a:r>
              <a:rPr lang="en-US" altLang="zh-CN" sz="1000" b="1" dirty="0">
                <a:solidFill>
                  <a:srgbClr val="00B050"/>
                </a:solidFill>
                <a:latin typeface="微软雅黑"/>
                <a:ea typeface="微软雅黑"/>
                <a:cs typeface="Arial" panose="020B0604020202020204" pitchFamily="34" charset="0"/>
              </a:rPr>
              <a:t>requirement</a:t>
            </a:r>
          </a:p>
        </p:txBody>
      </p:sp>
      <p:sp>
        <p:nvSpPr>
          <p:cNvPr id="96" name="椭圆 54">
            <a:extLst>
              <a:ext uri="{FF2B5EF4-FFF2-40B4-BE49-F238E27FC236}">
                <a16:creationId xmlns:a16="http://schemas.microsoft.com/office/drawing/2014/main" id="{E61F4E1C-6CC4-4C1B-A8B4-A8F1FFEEAB8E}"/>
              </a:ext>
            </a:extLst>
          </p:cNvPr>
          <p:cNvSpPr/>
          <p:nvPr/>
        </p:nvSpPr>
        <p:spPr>
          <a:xfrm>
            <a:off x="5808161" y="4840654"/>
            <a:ext cx="165967" cy="12987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37">
            <a:extLst>
              <a:ext uri="{FF2B5EF4-FFF2-40B4-BE49-F238E27FC236}">
                <a16:creationId xmlns:a16="http://schemas.microsoft.com/office/drawing/2014/main" id="{76C19A9B-3F33-421D-8789-4A679A1AE5D4}"/>
              </a:ext>
            </a:extLst>
          </p:cNvPr>
          <p:cNvSpPr/>
          <p:nvPr/>
        </p:nvSpPr>
        <p:spPr>
          <a:xfrm>
            <a:off x="5549703" y="4962514"/>
            <a:ext cx="733156" cy="276999"/>
          </a:xfrm>
          <a:prstGeom prst="rect">
            <a:avLst/>
          </a:prstGeom>
          <a:ln>
            <a:noFill/>
            <a:prstDash val="dash"/>
          </a:ln>
        </p:spPr>
        <p:txBody>
          <a:bodyPr wrap="square">
            <a:spAutoFit/>
          </a:bodyPr>
          <a:lstStyle/>
          <a:p>
            <a:pPr algn="ctr" defTabSz="913943">
              <a:defRPr/>
            </a:pPr>
            <a:r>
              <a:rPr lang="en-US" altLang="zh-CN" sz="1200" dirty="0">
                <a:solidFill>
                  <a:srgbClr val="00B050"/>
                </a:solidFill>
                <a:latin typeface="微软雅黑"/>
                <a:ea typeface="微软雅黑"/>
                <a:cs typeface="Arial" panose="020B0604020202020204" pitchFamily="34" charset="0"/>
              </a:rPr>
              <a:t>4.5</a:t>
            </a:r>
            <a:endParaRPr lang="en-IE" altLang="zh-CN" sz="1200" dirty="0">
              <a:solidFill>
                <a:srgbClr val="00B050"/>
              </a:solidFill>
              <a:latin typeface="微软雅黑"/>
              <a:ea typeface="微软雅黑"/>
              <a:cs typeface="Arial" panose="020B0604020202020204" pitchFamily="34" charset="0"/>
            </a:endParaRPr>
          </a:p>
        </p:txBody>
      </p:sp>
      <p:sp>
        <p:nvSpPr>
          <p:cNvPr id="98" name="矩形 37">
            <a:extLst>
              <a:ext uri="{FF2B5EF4-FFF2-40B4-BE49-F238E27FC236}">
                <a16:creationId xmlns:a16="http://schemas.microsoft.com/office/drawing/2014/main" id="{FBBC8543-C272-4865-985F-905DFCBE06CB}"/>
              </a:ext>
            </a:extLst>
          </p:cNvPr>
          <p:cNvSpPr/>
          <p:nvPr/>
        </p:nvSpPr>
        <p:spPr>
          <a:xfrm>
            <a:off x="3513345" y="4962514"/>
            <a:ext cx="733156" cy="276999"/>
          </a:xfrm>
          <a:prstGeom prst="rect">
            <a:avLst/>
          </a:prstGeom>
          <a:ln>
            <a:noFill/>
            <a:prstDash val="dash"/>
          </a:ln>
        </p:spPr>
        <p:txBody>
          <a:bodyPr wrap="square">
            <a:spAutoFit/>
          </a:bodyPr>
          <a:lstStyle/>
          <a:p>
            <a:pPr algn="ctr" defTabSz="913943">
              <a:defRPr/>
            </a:pPr>
            <a:r>
              <a:rPr lang="en-US" altLang="zh-CN" sz="1200" dirty="0">
                <a:solidFill>
                  <a:srgbClr val="00B050"/>
                </a:solidFill>
                <a:latin typeface="微软雅黑"/>
                <a:ea typeface="微软雅黑"/>
                <a:cs typeface="Arial" panose="020B0604020202020204" pitchFamily="34" charset="0"/>
              </a:rPr>
              <a:t>3.22</a:t>
            </a:r>
            <a:endParaRPr lang="en-IE" altLang="zh-CN" sz="1200" dirty="0">
              <a:solidFill>
                <a:srgbClr val="00B050"/>
              </a:solidFill>
              <a:latin typeface="微软雅黑"/>
              <a:ea typeface="微软雅黑"/>
              <a:cs typeface="Arial" panose="020B0604020202020204" pitchFamily="34" charset="0"/>
            </a:endParaRPr>
          </a:p>
        </p:txBody>
      </p:sp>
      <p:sp>
        <p:nvSpPr>
          <p:cNvPr id="99" name="椭圆 54">
            <a:extLst>
              <a:ext uri="{FF2B5EF4-FFF2-40B4-BE49-F238E27FC236}">
                <a16:creationId xmlns:a16="http://schemas.microsoft.com/office/drawing/2014/main" id="{F8A0B8E0-33FE-4500-84C2-67566A8AB5ED}"/>
              </a:ext>
            </a:extLst>
          </p:cNvPr>
          <p:cNvSpPr/>
          <p:nvPr/>
        </p:nvSpPr>
        <p:spPr>
          <a:xfrm>
            <a:off x="8405711" y="4840654"/>
            <a:ext cx="165967" cy="12987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28">
            <a:extLst>
              <a:ext uri="{FF2B5EF4-FFF2-40B4-BE49-F238E27FC236}">
                <a16:creationId xmlns:a16="http://schemas.microsoft.com/office/drawing/2014/main" id="{CF6FD3F2-0270-4CC1-A82E-955D7B9DC30B}"/>
              </a:ext>
            </a:extLst>
          </p:cNvPr>
          <p:cNvSpPr/>
          <p:nvPr/>
        </p:nvSpPr>
        <p:spPr>
          <a:xfrm>
            <a:off x="8204480" y="4962514"/>
            <a:ext cx="591304" cy="276999"/>
          </a:xfrm>
          <a:prstGeom prst="rect">
            <a:avLst/>
          </a:prstGeom>
          <a:ln>
            <a:noFill/>
            <a:prstDash val="dash"/>
          </a:ln>
        </p:spPr>
        <p:txBody>
          <a:bodyPr wrap="square">
            <a:spAutoFit/>
          </a:bodyPr>
          <a:lstStyle/>
          <a:p>
            <a:pPr algn="ctr" defTabSz="913943">
              <a:defRPr/>
            </a:pPr>
            <a:r>
              <a:rPr lang="en-US" altLang="zh-CN" sz="1200" dirty="0">
                <a:solidFill>
                  <a:srgbClr val="00B050"/>
                </a:solidFill>
                <a:latin typeface="微软雅黑"/>
                <a:ea typeface="微软雅黑"/>
                <a:cs typeface="Arial" panose="020B0604020202020204" pitchFamily="34" charset="0"/>
              </a:rPr>
              <a:t>6.21</a:t>
            </a:r>
          </a:p>
        </p:txBody>
      </p:sp>
      <p:sp>
        <p:nvSpPr>
          <p:cNvPr id="2" name="TextBox 1">
            <a:extLst>
              <a:ext uri="{FF2B5EF4-FFF2-40B4-BE49-F238E27FC236}">
                <a16:creationId xmlns:a16="http://schemas.microsoft.com/office/drawing/2014/main" id="{233AB140-E000-F50A-238D-6B9D132AA935}"/>
              </a:ext>
            </a:extLst>
          </p:cNvPr>
          <p:cNvSpPr txBox="1"/>
          <p:nvPr/>
        </p:nvSpPr>
        <p:spPr>
          <a:xfrm>
            <a:off x="2925595" y="2077570"/>
            <a:ext cx="3577454" cy="738664"/>
          </a:xfrm>
          <a:prstGeom prst="rect">
            <a:avLst/>
          </a:prstGeom>
          <a:noFill/>
        </p:spPr>
        <p:txBody>
          <a:bodyPr wrap="none" rtlCol="0">
            <a:spAutoFit/>
          </a:bodyPr>
          <a:lstStyle/>
          <a:p>
            <a:pPr marL="285750" indent="-285750">
              <a:buFont typeface="Arial" panose="020B0604020202020204" pitchFamily="34" charset="0"/>
              <a:buChar char="•"/>
            </a:pPr>
            <a:r>
              <a:rPr lang="en-US" sz="1400" dirty="0">
                <a:solidFill>
                  <a:schemeClr val="accent4">
                    <a:lumMod val="50000"/>
                  </a:schemeClr>
                </a:solidFill>
                <a:latin typeface="Arial" panose="020B0604020202020204" pitchFamily="34" charset="0"/>
                <a:cs typeface="Arial" panose="020B0604020202020204" pitchFamily="34" charset="0"/>
              </a:rPr>
              <a:t>E2E ANL A&amp;C Service workflow design</a:t>
            </a:r>
          </a:p>
          <a:p>
            <a:pPr marL="285750" indent="-285750">
              <a:buFont typeface="Arial" panose="020B0604020202020204" pitchFamily="34" charset="0"/>
              <a:buChar char="•"/>
            </a:pPr>
            <a:r>
              <a:rPr lang="en-US" sz="1400" dirty="0">
                <a:solidFill>
                  <a:schemeClr val="accent4">
                    <a:lumMod val="50000"/>
                  </a:schemeClr>
                </a:solidFill>
                <a:latin typeface="Arial" panose="020B0604020202020204" pitchFamily="34" charset="0"/>
                <a:cs typeface="Arial" panose="020B0604020202020204" pitchFamily="34" charset="0"/>
              </a:rPr>
              <a:t>Online tool design input</a:t>
            </a:r>
          </a:p>
          <a:p>
            <a:pPr marL="285750" indent="-285750">
              <a:buFont typeface="Arial" panose="020B0604020202020204" pitchFamily="34" charset="0"/>
              <a:buChar char="•"/>
            </a:pPr>
            <a:r>
              <a:rPr lang="en-US" sz="1400" dirty="0">
                <a:solidFill>
                  <a:schemeClr val="accent4">
                    <a:lumMod val="50000"/>
                  </a:schemeClr>
                </a:solidFill>
                <a:latin typeface="Arial" panose="020B0604020202020204" pitchFamily="34" charset="0"/>
                <a:cs typeface="Arial" panose="020B0604020202020204" pitchFamily="34" charset="0"/>
              </a:rPr>
              <a:t>Integration with TMF web portal</a:t>
            </a:r>
          </a:p>
        </p:txBody>
      </p:sp>
      <p:sp>
        <p:nvSpPr>
          <p:cNvPr id="8" name="TextBox 7">
            <a:extLst>
              <a:ext uri="{FF2B5EF4-FFF2-40B4-BE49-F238E27FC236}">
                <a16:creationId xmlns:a16="http://schemas.microsoft.com/office/drawing/2014/main" id="{EDEDCE43-C942-6C9D-982F-821F8D132350}"/>
              </a:ext>
            </a:extLst>
          </p:cNvPr>
          <p:cNvSpPr txBox="1"/>
          <p:nvPr/>
        </p:nvSpPr>
        <p:spPr>
          <a:xfrm>
            <a:off x="1465072" y="2085555"/>
            <a:ext cx="1455848" cy="307777"/>
          </a:xfrm>
          <a:prstGeom prst="rect">
            <a:avLst/>
          </a:prstGeom>
          <a:noFill/>
        </p:spPr>
        <p:txBody>
          <a:bodyPr wrap="none" rtlCol="0">
            <a:spAutoFit/>
          </a:bodyPr>
          <a:lstStyle/>
          <a:p>
            <a:r>
              <a:rPr lang="en-US" sz="1400" b="1" dirty="0">
                <a:solidFill>
                  <a:schemeClr val="accent4">
                    <a:lumMod val="50000"/>
                  </a:schemeClr>
                </a:solidFill>
                <a:latin typeface="Arial" panose="020B0604020202020204" pitchFamily="34" charset="0"/>
                <a:cs typeface="Arial" panose="020B0604020202020204" pitchFamily="34" charset="0"/>
              </a:rPr>
              <a:t>Dependencies:</a:t>
            </a:r>
          </a:p>
        </p:txBody>
      </p:sp>
      <p:sp>
        <p:nvSpPr>
          <p:cNvPr id="12" name="TextBox 11">
            <a:extLst>
              <a:ext uri="{FF2B5EF4-FFF2-40B4-BE49-F238E27FC236}">
                <a16:creationId xmlns:a16="http://schemas.microsoft.com/office/drawing/2014/main" id="{67D2BE56-3B1A-0FC3-80BB-0410CBA02215}"/>
              </a:ext>
            </a:extLst>
          </p:cNvPr>
          <p:cNvSpPr txBox="1"/>
          <p:nvPr/>
        </p:nvSpPr>
        <p:spPr>
          <a:xfrm>
            <a:off x="676060" y="346886"/>
            <a:ext cx="9529330" cy="400110"/>
          </a:xfrm>
          <a:prstGeom prst="rect">
            <a:avLst/>
          </a:prstGeom>
          <a:noFill/>
        </p:spPr>
        <p:txBody>
          <a:bodyPr wrap="square">
            <a:spAutoFit/>
          </a:bodyPr>
          <a:lstStyle/>
          <a:p>
            <a:r>
              <a:rPr lang="en-US" sz="2000" dirty="0" err="1"/>
              <a:t>工具开发计划</a:t>
            </a:r>
            <a:endParaRPr lang="en-US" sz="2000" dirty="0"/>
          </a:p>
        </p:txBody>
      </p:sp>
    </p:spTree>
    <p:extLst>
      <p:ext uri="{BB962C8B-B14F-4D97-AF65-F5344CB8AC3E}">
        <p14:creationId xmlns:p14="http://schemas.microsoft.com/office/powerpoint/2010/main" val="1740833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B7F5A7E-4014-C514-4138-99D677FDE6F8}"/>
              </a:ext>
            </a:extLst>
          </p:cNvPr>
          <p:cNvSpPr/>
          <p:nvPr/>
        </p:nvSpPr>
        <p:spPr>
          <a:xfrm>
            <a:off x="6355724" y="1757966"/>
            <a:ext cx="5119352" cy="3567002"/>
          </a:xfrm>
          <a:prstGeom prst="rect">
            <a:avLst/>
          </a:prstGeom>
          <a:solidFill>
            <a:schemeClr val="accent2">
              <a:lumMod val="20000"/>
              <a:lumOff val="80000"/>
            </a:schemeClr>
          </a:solidFill>
          <a:ln>
            <a:noFill/>
          </a:ln>
          <a:effectLst>
            <a:softEdge rad="508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nut 8">
            <a:extLst>
              <a:ext uri="{FF2B5EF4-FFF2-40B4-BE49-F238E27FC236}">
                <a16:creationId xmlns:a16="http://schemas.microsoft.com/office/drawing/2014/main" id="{97AC2402-A5A7-9EB5-E8BF-0FAD277FB796}"/>
              </a:ext>
            </a:extLst>
          </p:cNvPr>
          <p:cNvSpPr/>
          <p:nvPr/>
        </p:nvSpPr>
        <p:spPr>
          <a:xfrm>
            <a:off x="8998042" y="2226457"/>
            <a:ext cx="1221344" cy="1202543"/>
          </a:xfrm>
          <a:prstGeom prst="donut">
            <a:avLst>
              <a:gd name="adj" fmla="val 401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B100AE8-B00D-58FB-EA0E-C1218A37A215}"/>
              </a:ext>
            </a:extLst>
          </p:cNvPr>
          <p:cNvSpPr>
            <a:spLocks noGrp="1"/>
          </p:cNvSpPr>
          <p:nvPr>
            <p:ph type="title"/>
          </p:nvPr>
        </p:nvSpPr>
        <p:spPr/>
        <p:txBody>
          <a:bodyPr/>
          <a:lstStyle/>
          <a:p>
            <a:r>
              <a:rPr lang="en-US" dirty="0" err="1"/>
              <a:t>目标及策略</a:t>
            </a:r>
            <a:endParaRPr lang="en-US" dirty="0"/>
          </a:p>
        </p:txBody>
      </p:sp>
      <p:sp>
        <p:nvSpPr>
          <p:cNvPr id="3" name="Content Placeholder 2">
            <a:extLst>
              <a:ext uri="{FF2B5EF4-FFF2-40B4-BE49-F238E27FC236}">
                <a16:creationId xmlns:a16="http://schemas.microsoft.com/office/drawing/2014/main" id="{6FF3F597-91AE-AAAA-FDC1-9F6F9207A0DE}"/>
              </a:ext>
            </a:extLst>
          </p:cNvPr>
          <p:cNvSpPr>
            <a:spLocks noGrp="1"/>
          </p:cNvSpPr>
          <p:nvPr>
            <p:ph idx="1"/>
          </p:nvPr>
        </p:nvSpPr>
        <p:spPr>
          <a:xfrm>
            <a:off x="838200" y="1825625"/>
            <a:ext cx="5060324" cy="3699412"/>
          </a:xfrm>
        </p:spPr>
        <p:txBody>
          <a:bodyPr>
            <a:normAutofit fontScale="62500" lnSpcReduction="20000"/>
          </a:bodyPr>
          <a:lstStyle/>
          <a:p>
            <a:pPr>
              <a:lnSpc>
                <a:spcPct val="120000"/>
              </a:lnSpc>
            </a:pPr>
            <a:r>
              <a:rPr lang="zh-CN" altLang="en-US" b="1" dirty="0"/>
              <a:t>目标：</a:t>
            </a:r>
            <a:r>
              <a:rPr lang="zh-CN" altLang="en-US" dirty="0"/>
              <a:t>在产业内建立一个基于标准的运营商</a:t>
            </a:r>
            <a:r>
              <a:rPr lang="en-US" altLang="zh-CN" dirty="0"/>
              <a:t>ANL</a:t>
            </a:r>
            <a:r>
              <a:rPr lang="zh-CN" altLang="en-US" dirty="0"/>
              <a:t>评测体系，使运营商能通过评测了解自身的自动化水平。同时，通过与其他运营商的横向比较，识别差异，加速自动化网络的投资和发展。</a:t>
            </a:r>
            <a:endParaRPr lang="en-US" altLang="zh-CN" dirty="0"/>
          </a:p>
          <a:p>
            <a:pPr>
              <a:lnSpc>
                <a:spcPct val="120000"/>
              </a:lnSpc>
            </a:pPr>
            <a:r>
              <a:rPr lang="zh-CN" altLang="en-US" b="1" dirty="0"/>
              <a:t>整体策略：</a:t>
            </a:r>
            <a:r>
              <a:rPr lang="zh-CN" altLang="en-US" dirty="0"/>
              <a:t>依托</a:t>
            </a:r>
            <a:r>
              <a:rPr lang="en-US" altLang="zh-CN" dirty="0"/>
              <a:t>TMF</a:t>
            </a:r>
            <a:r>
              <a:rPr lang="zh-CN" altLang="en-US" dirty="0"/>
              <a:t>平台，并基于</a:t>
            </a:r>
            <a:r>
              <a:rPr lang="en-US" altLang="zh-CN" dirty="0"/>
              <a:t>TMF</a:t>
            </a:r>
            <a:r>
              <a:rPr lang="zh-CN" altLang="en-US" dirty="0"/>
              <a:t> </a:t>
            </a:r>
            <a:r>
              <a:rPr lang="en-US" altLang="zh-CN" dirty="0"/>
              <a:t>IG1252</a:t>
            </a:r>
            <a:r>
              <a:rPr lang="zh-CN" altLang="en-US" dirty="0"/>
              <a:t>定义的方法论，旨在吸引运营商、制造商、咨询公司及行业标准组织的参与。策略的初期阶段包括为几个关键场景推出评测服务，随后根据</a:t>
            </a:r>
            <a:r>
              <a:rPr lang="en-US" altLang="zh-CN" dirty="0"/>
              <a:t>AN MAP</a:t>
            </a:r>
            <a:r>
              <a:rPr lang="zh-CN" altLang="en-US" dirty="0"/>
              <a:t>计划，不断扩展到更多领域和增加更多评测场景。达到建立起可持续的评测体系和生态系统的目标。</a:t>
            </a:r>
          </a:p>
          <a:p>
            <a:endParaRPr lang="en-US" dirty="0"/>
          </a:p>
        </p:txBody>
      </p:sp>
      <p:sp>
        <p:nvSpPr>
          <p:cNvPr id="5" name="Rectangle 4">
            <a:extLst>
              <a:ext uri="{FF2B5EF4-FFF2-40B4-BE49-F238E27FC236}">
                <a16:creationId xmlns:a16="http://schemas.microsoft.com/office/drawing/2014/main" id="{B67EAFBD-053A-A889-46C2-4B46257541CE}"/>
              </a:ext>
            </a:extLst>
          </p:cNvPr>
          <p:cNvSpPr/>
          <p:nvPr/>
        </p:nvSpPr>
        <p:spPr>
          <a:xfrm>
            <a:off x="8438884" y="2015221"/>
            <a:ext cx="792050" cy="39280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050" dirty="0" err="1"/>
              <a:t>问卷生成</a:t>
            </a:r>
            <a:endParaRPr lang="en-US" sz="1050" dirty="0"/>
          </a:p>
        </p:txBody>
      </p:sp>
      <p:sp>
        <p:nvSpPr>
          <p:cNvPr id="6" name="Rectangle 5">
            <a:extLst>
              <a:ext uri="{FF2B5EF4-FFF2-40B4-BE49-F238E27FC236}">
                <a16:creationId xmlns:a16="http://schemas.microsoft.com/office/drawing/2014/main" id="{2B1EF9F2-358C-D805-9574-C6AE23D52DBB}"/>
              </a:ext>
            </a:extLst>
          </p:cNvPr>
          <p:cNvSpPr/>
          <p:nvPr/>
        </p:nvSpPr>
        <p:spPr>
          <a:xfrm>
            <a:off x="8362683" y="2718515"/>
            <a:ext cx="792050" cy="39280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000" dirty="0" err="1"/>
              <a:t>选择场景</a:t>
            </a:r>
            <a:endParaRPr lang="en-US" sz="1000" dirty="0"/>
          </a:p>
        </p:txBody>
      </p:sp>
      <p:sp>
        <p:nvSpPr>
          <p:cNvPr id="7" name="Rectangle 6">
            <a:extLst>
              <a:ext uri="{FF2B5EF4-FFF2-40B4-BE49-F238E27FC236}">
                <a16:creationId xmlns:a16="http://schemas.microsoft.com/office/drawing/2014/main" id="{5FB92C9E-ACB1-2ABF-6ED1-90B9898AAA56}"/>
              </a:ext>
            </a:extLst>
          </p:cNvPr>
          <p:cNvSpPr/>
          <p:nvPr/>
        </p:nvSpPr>
        <p:spPr>
          <a:xfrm>
            <a:off x="9986494" y="2699399"/>
            <a:ext cx="792050" cy="39280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900" dirty="0" err="1"/>
              <a:t>问卷标准化</a:t>
            </a:r>
            <a:endParaRPr lang="en-US" sz="900" dirty="0"/>
          </a:p>
        </p:txBody>
      </p:sp>
      <p:sp>
        <p:nvSpPr>
          <p:cNvPr id="8" name="Rectangle 7">
            <a:extLst>
              <a:ext uri="{FF2B5EF4-FFF2-40B4-BE49-F238E27FC236}">
                <a16:creationId xmlns:a16="http://schemas.microsoft.com/office/drawing/2014/main" id="{BFA2C68E-4FA9-2BA1-BE22-D29C334CA049}"/>
              </a:ext>
            </a:extLst>
          </p:cNvPr>
          <p:cNvSpPr/>
          <p:nvPr/>
        </p:nvSpPr>
        <p:spPr>
          <a:xfrm>
            <a:off x="9970864" y="2012413"/>
            <a:ext cx="792050" cy="39280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100" dirty="0" err="1"/>
              <a:t>试点</a:t>
            </a:r>
            <a:endParaRPr lang="en-US" sz="1100" dirty="0"/>
          </a:p>
        </p:txBody>
      </p:sp>
      <p:sp>
        <p:nvSpPr>
          <p:cNvPr id="10" name="Rectangle 9">
            <a:extLst>
              <a:ext uri="{FF2B5EF4-FFF2-40B4-BE49-F238E27FC236}">
                <a16:creationId xmlns:a16="http://schemas.microsoft.com/office/drawing/2014/main" id="{A89091B5-9A93-98E5-E814-14458F40161A}"/>
              </a:ext>
            </a:extLst>
          </p:cNvPr>
          <p:cNvSpPr/>
          <p:nvPr/>
        </p:nvSpPr>
        <p:spPr>
          <a:xfrm>
            <a:off x="9106899" y="3365633"/>
            <a:ext cx="1103289" cy="39280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000" dirty="0" err="1"/>
              <a:t>评测服务上线</a:t>
            </a:r>
            <a:endParaRPr lang="en-US" sz="1000" dirty="0"/>
          </a:p>
        </p:txBody>
      </p:sp>
      <p:sp>
        <p:nvSpPr>
          <p:cNvPr id="11" name="Right Arrow 10">
            <a:extLst>
              <a:ext uri="{FF2B5EF4-FFF2-40B4-BE49-F238E27FC236}">
                <a16:creationId xmlns:a16="http://schemas.microsoft.com/office/drawing/2014/main" id="{FE707C61-6730-28C6-8727-F2381A2A1D59}"/>
              </a:ext>
            </a:extLst>
          </p:cNvPr>
          <p:cNvSpPr/>
          <p:nvPr/>
        </p:nvSpPr>
        <p:spPr>
          <a:xfrm>
            <a:off x="7896893" y="2827728"/>
            <a:ext cx="274751" cy="251138"/>
          </a:xfrm>
          <a:prstGeom prst="rightArrow">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08439BBF-DBE1-39DA-6737-C74DFC7CE637}"/>
              </a:ext>
            </a:extLst>
          </p:cNvPr>
          <p:cNvSpPr/>
          <p:nvPr/>
        </p:nvSpPr>
        <p:spPr>
          <a:xfrm rot="5244018">
            <a:off x="9603010" y="3825316"/>
            <a:ext cx="274751" cy="251138"/>
          </a:xfrm>
          <a:prstGeom prst="rightArrow">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Table 13">
            <a:extLst>
              <a:ext uri="{FF2B5EF4-FFF2-40B4-BE49-F238E27FC236}">
                <a16:creationId xmlns:a16="http://schemas.microsoft.com/office/drawing/2014/main" id="{F9761D51-A3BE-7330-DB72-925B65885F48}"/>
              </a:ext>
            </a:extLst>
          </p:cNvPr>
          <p:cNvGraphicFramePr>
            <a:graphicFrameLocks noGrp="1"/>
          </p:cNvGraphicFramePr>
          <p:nvPr/>
        </p:nvGraphicFramePr>
        <p:xfrm>
          <a:off x="6827416" y="2718515"/>
          <a:ext cx="942840" cy="616185"/>
        </p:xfrm>
        <a:graphic>
          <a:graphicData uri="http://schemas.openxmlformats.org/drawingml/2006/table">
            <a:tbl>
              <a:tblPr firstRow="1" bandRow="1">
                <a:tableStyleId>{2D5ABB26-0587-4C30-8999-92F81FD0307C}</a:tableStyleId>
              </a:tblPr>
              <a:tblGrid>
                <a:gridCol w="235710">
                  <a:extLst>
                    <a:ext uri="{9D8B030D-6E8A-4147-A177-3AD203B41FA5}">
                      <a16:colId xmlns:a16="http://schemas.microsoft.com/office/drawing/2014/main" val="1922446618"/>
                    </a:ext>
                  </a:extLst>
                </a:gridCol>
                <a:gridCol w="235710">
                  <a:extLst>
                    <a:ext uri="{9D8B030D-6E8A-4147-A177-3AD203B41FA5}">
                      <a16:colId xmlns:a16="http://schemas.microsoft.com/office/drawing/2014/main" val="3004051840"/>
                    </a:ext>
                  </a:extLst>
                </a:gridCol>
                <a:gridCol w="235710">
                  <a:extLst>
                    <a:ext uri="{9D8B030D-6E8A-4147-A177-3AD203B41FA5}">
                      <a16:colId xmlns:a16="http://schemas.microsoft.com/office/drawing/2014/main" val="1182721733"/>
                    </a:ext>
                  </a:extLst>
                </a:gridCol>
                <a:gridCol w="235710">
                  <a:extLst>
                    <a:ext uri="{9D8B030D-6E8A-4147-A177-3AD203B41FA5}">
                      <a16:colId xmlns:a16="http://schemas.microsoft.com/office/drawing/2014/main" val="250957357"/>
                    </a:ext>
                  </a:extLst>
                </a:gridCol>
              </a:tblGrid>
              <a:tr h="205395">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87036"/>
                  </a:ext>
                </a:extLst>
              </a:tr>
              <a:tr h="205395">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748150915"/>
                  </a:ext>
                </a:extLst>
              </a:tr>
              <a:tr h="205395">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6934885"/>
                  </a:ext>
                </a:extLst>
              </a:tr>
            </a:tbl>
          </a:graphicData>
        </a:graphic>
      </p:graphicFrame>
      <p:sp>
        <p:nvSpPr>
          <p:cNvPr id="17" name="TextBox 16">
            <a:extLst>
              <a:ext uri="{FF2B5EF4-FFF2-40B4-BE49-F238E27FC236}">
                <a16:creationId xmlns:a16="http://schemas.microsoft.com/office/drawing/2014/main" id="{8AD08779-C844-8F1F-E02A-B1E2EA2445E8}"/>
              </a:ext>
            </a:extLst>
          </p:cNvPr>
          <p:cNvSpPr txBox="1"/>
          <p:nvPr/>
        </p:nvSpPr>
        <p:spPr>
          <a:xfrm>
            <a:off x="7022441" y="3334700"/>
            <a:ext cx="774571" cy="369332"/>
          </a:xfrm>
          <a:prstGeom prst="rect">
            <a:avLst/>
          </a:prstGeom>
          <a:noFill/>
        </p:spPr>
        <p:txBody>
          <a:bodyPr wrap="none" rtlCol="0">
            <a:spAutoFit/>
          </a:bodyPr>
          <a:lstStyle/>
          <a:p>
            <a:r>
              <a:rPr lang="en-US" sz="900" dirty="0"/>
              <a:t>AN</a:t>
            </a:r>
            <a:r>
              <a:rPr lang="zh-CN" altLang="en-US" sz="900" dirty="0"/>
              <a:t> </a:t>
            </a:r>
            <a:r>
              <a:rPr lang="en-US" sz="900" dirty="0"/>
              <a:t>MAP</a:t>
            </a:r>
          </a:p>
          <a:p>
            <a:r>
              <a:rPr lang="en-US" sz="900" dirty="0" err="1"/>
              <a:t>高价值场景</a:t>
            </a:r>
            <a:endParaRPr lang="en-US" sz="900" dirty="0"/>
          </a:p>
        </p:txBody>
      </p:sp>
      <p:sp>
        <p:nvSpPr>
          <p:cNvPr id="18" name="TextBox 17">
            <a:extLst>
              <a:ext uri="{FF2B5EF4-FFF2-40B4-BE49-F238E27FC236}">
                <a16:creationId xmlns:a16="http://schemas.microsoft.com/office/drawing/2014/main" id="{E1B32E54-1089-BDD5-BB58-2B68A52ABB8F}"/>
              </a:ext>
            </a:extLst>
          </p:cNvPr>
          <p:cNvSpPr txBox="1"/>
          <p:nvPr/>
        </p:nvSpPr>
        <p:spPr>
          <a:xfrm>
            <a:off x="9199762" y="4778822"/>
            <a:ext cx="1184940" cy="369332"/>
          </a:xfrm>
          <a:prstGeom prst="rect">
            <a:avLst/>
          </a:prstGeom>
          <a:noFill/>
        </p:spPr>
        <p:txBody>
          <a:bodyPr wrap="none" rtlCol="0">
            <a:spAutoFit/>
          </a:bodyPr>
          <a:lstStyle/>
          <a:p>
            <a:r>
              <a:rPr lang="en-US" sz="900" dirty="0"/>
              <a:t>TMF</a:t>
            </a:r>
            <a:r>
              <a:rPr lang="zh-CN" altLang="en-US" sz="900" dirty="0"/>
              <a:t> </a:t>
            </a:r>
            <a:r>
              <a:rPr lang="en-US" altLang="zh-CN" sz="900" dirty="0"/>
              <a:t>ANL</a:t>
            </a:r>
            <a:r>
              <a:rPr lang="zh-CN" altLang="en-US" sz="900" dirty="0"/>
              <a:t>高价值场景</a:t>
            </a:r>
            <a:endParaRPr lang="en-US" altLang="zh-CN" sz="900" dirty="0"/>
          </a:p>
          <a:p>
            <a:pPr algn="ctr"/>
            <a:r>
              <a:rPr lang="zh-CN" altLang="en-US" sz="900" dirty="0"/>
              <a:t>评测服务</a:t>
            </a:r>
            <a:endParaRPr lang="en-US" altLang="zh-CN" sz="900" dirty="0"/>
          </a:p>
        </p:txBody>
      </p:sp>
      <p:sp>
        <p:nvSpPr>
          <p:cNvPr id="19" name="Triangle 18">
            <a:extLst>
              <a:ext uri="{FF2B5EF4-FFF2-40B4-BE49-F238E27FC236}">
                <a16:creationId xmlns:a16="http://schemas.microsoft.com/office/drawing/2014/main" id="{280D5A1C-0C12-4064-F8C5-E436E37D3176}"/>
              </a:ext>
            </a:extLst>
          </p:cNvPr>
          <p:cNvSpPr/>
          <p:nvPr/>
        </p:nvSpPr>
        <p:spPr>
          <a:xfrm rot="1307128">
            <a:off x="8996799" y="2500407"/>
            <a:ext cx="168477" cy="147185"/>
          </a:xfrm>
          <a:prstGeom prst="triangl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riangle 19">
            <a:extLst>
              <a:ext uri="{FF2B5EF4-FFF2-40B4-BE49-F238E27FC236}">
                <a16:creationId xmlns:a16="http://schemas.microsoft.com/office/drawing/2014/main" id="{73A03C10-8F19-596C-1B67-612B99606CC0}"/>
              </a:ext>
            </a:extLst>
          </p:cNvPr>
          <p:cNvSpPr/>
          <p:nvPr/>
        </p:nvSpPr>
        <p:spPr>
          <a:xfrm rot="5400000">
            <a:off x="9511068" y="2183029"/>
            <a:ext cx="168477" cy="147185"/>
          </a:xfrm>
          <a:prstGeom prst="triangl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iangle 20">
            <a:extLst>
              <a:ext uri="{FF2B5EF4-FFF2-40B4-BE49-F238E27FC236}">
                <a16:creationId xmlns:a16="http://schemas.microsoft.com/office/drawing/2014/main" id="{1B5FC4A9-21FD-DC73-3942-1C755E369B05}"/>
              </a:ext>
            </a:extLst>
          </p:cNvPr>
          <p:cNvSpPr/>
          <p:nvPr/>
        </p:nvSpPr>
        <p:spPr>
          <a:xfrm rot="9447534">
            <a:off x="10053203" y="2499168"/>
            <a:ext cx="168477" cy="147185"/>
          </a:xfrm>
          <a:prstGeom prst="triangl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iangle 21">
            <a:extLst>
              <a:ext uri="{FF2B5EF4-FFF2-40B4-BE49-F238E27FC236}">
                <a16:creationId xmlns:a16="http://schemas.microsoft.com/office/drawing/2014/main" id="{A8F9FB59-4565-E294-4DFA-B04459EE0888}"/>
              </a:ext>
            </a:extLst>
          </p:cNvPr>
          <p:cNvSpPr/>
          <p:nvPr/>
        </p:nvSpPr>
        <p:spPr>
          <a:xfrm rot="14225198">
            <a:off x="9924873" y="3159531"/>
            <a:ext cx="168477" cy="147185"/>
          </a:xfrm>
          <a:prstGeom prst="triangl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riangle 22">
            <a:extLst>
              <a:ext uri="{FF2B5EF4-FFF2-40B4-BE49-F238E27FC236}">
                <a16:creationId xmlns:a16="http://schemas.microsoft.com/office/drawing/2014/main" id="{1780E2FC-C165-7FFB-A8A5-598F9A2D0F10}"/>
              </a:ext>
            </a:extLst>
          </p:cNvPr>
          <p:cNvSpPr/>
          <p:nvPr/>
        </p:nvSpPr>
        <p:spPr>
          <a:xfrm rot="19097595">
            <a:off x="9130180" y="3173660"/>
            <a:ext cx="168477" cy="134164"/>
          </a:xfrm>
          <a:prstGeom prst="triangl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B1FF9F2-852B-8333-574A-0EEF513CE1D7}"/>
              </a:ext>
            </a:extLst>
          </p:cNvPr>
          <p:cNvSpPr txBox="1"/>
          <p:nvPr/>
        </p:nvSpPr>
        <p:spPr>
          <a:xfrm>
            <a:off x="6827416" y="5324968"/>
            <a:ext cx="4473261" cy="282193"/>
          </a:xfrm>
          <a:prstGeom prst="rect">
            <a:avLst/>
          </a:prstGeom>
          <a:noFill/>
        </p:spPr>
        <p:txBody>
          <a:bodyPr wrap="square">
            <a:spAutoFit/>
          </a:bodyPr>
          <a:lstStyle/>
          <a:p>
            <a:pPr lvl="1">
              <a:lnSpc>
                <a:spcPct val="120000"/>
              </a:lnSpc>
            </a:pPr>
            <a:r>
              <a:rPr lang="zh-CN" altLang="en-US" sz="1100" dirty="0">
                <a:latin typeface="+mn-ea"/>
              </a:rPr>
              <a:t>根据</a:t>
            </a:r>
            <a:r>
              <a:rPr lang="en-US" altLang="zh-CN" sz="1100" dirty="0">
                <a:latin typeface="+mn-ea"/>
              </a:rPr>
              <a:t>AN MAP</a:t>
            </a:r>
            <a:r>
              <a:rPr lang="zh-CN" altLang="en-US" sz="1100" dirty="0">
                <a:latin typeface="+mn-ea"/>
              </a:rPr>
              <a:t>持续迭代，为更多领域场景提供评测服务</a:t>
            </a:r>
            <a:endParaRPr lang="zh-CN" altLang="en-US" sz="1100" dirty="0"/>
          </a:p>
        </p:txBody>
      </p:sp>
      <p:graphicFrame>
        <p:nvGraphicFramePr>
          <p:cNvPr id="27" name="Table 26">
            <a:extLst>
              <a:ext uri="{FF2B5EF4-FFF2-40B4-BE49-F238E27FC236}">
                <a16:creationId xmlns:a16="http://schemas.microsoft.com/office/drawing/2014/main" id="{47A63A4D-AF21-5612-95A7-4B4C44CC0DE8}"/>
              </a:ext>
            </a:extLst>
          </p:cNvPr>
          <p:cNvGraphicFramePr>
            <a:graphicFrameLocks noGrp="1"/>
          </p:cNvGraphicFramePr>
          <p:nvPr/>
        </p:nvGraphicFramePr>
        <p:xfrm>
          <a:off x="9321939" y="4114007"/>
          <a:ext cx="942840" cy="616185"/>
        </p:xfrm>
        <a:graphic>
          <a:graphicData uri="http://schemas.openxmlformats.org/drawingml/2006/table">
            <a:tbl>
              <a:tblPr firstRow="1" bandRow="1">
                <a:tableStyleId>{2D5ABB26-0587-4C30-8999-92F81FD0307C}</a:tableStyleId>
              </a:tblPr>
              <a:tblGrid>
                <a:gridCol w="235710">
                  <a:extLst>
                    <a:ext uri="{9D8B030D-6E8A-4147-A177-3AD203B41FA5}">
                      <a16:colId xmlns:a16="http://schemas.microsoft.com/office/drawing/2014/main" val="1922446618"/>
                    </a:ext>
                  </a:extLst>
                </a:gridCol>
                <a:gridCol w="235710">
                  <a:extLst>
                    <a:ext uri="{9D8B030D-6E8A-4147-A177-3AD203B41FA5}">
                      <a16:colId xmlns:a16="http://schemas.microsoft.com/office/drawing/2014/main" val="3004051840"/>
                    </a:ext>
                  </a:extLst>
                </a:gridCol>
                <a:gridCol w="235710">
                  <a:extLst>
                    <a:ext uri="{9D8B030D-6E8A-4147-A177-3AD203B41FA5}">
                      <a16:colId xmlns:a16="http://schemas.microsoft.com/office/drawing/2014/main" val="1182721733"/>
                    </a:ext>
                  </a:extLst>
                </a:gridCol>
                <a:gridCol w="235710">
                  <a:extLst>
                    <a:ext uri="{9D8B030D-6E8A-4147-A177-3AD203B41FA5}">
                      <a16:colId xmlns:a16="http://schemas.microsoft.com/office/drawing/2014/main" val="250957357"/>
                    </a:ext>
                  </a:extLst>
                </a:gridCol>
              </a:tblGrid>
              <a:tr h="205395">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87036"/>
                  </a:ext>
                </a:extLst>
              </a:tr>
              <a:tr h="205395">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748150915"/>
                  </a:ext>
                </a:extLst>
              </a:tr>
              <a:tr h="205395">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6934885"/>
                  </a:ext>
                </a:extLst>
              </a:tr>
            </a:tbl>
          </a:graphicData>
        </a:graphic>
      </p:graphicFrame>
      <p:sp>
        <p:nvSpPr>
          <p:cNvPr id="4" name="TextBox 3">
            <a:extLst>
              <a:ext uri="{FF2B5EF4-FFF2-40B4-BE49-F238E27FC236}">
                <a16:creationId xmlns:a16="http://schemas.microsoft.com/office/drawing/2014/main" id="{C806EA13-2C12-C46B-5007-465DB0B13F31}"/>
              </a:ext>
            </a:extLst>
          </p:cNvPr>
          <p:cNvSpPr txBox="1"/>
          <p:nvPr/>
        </p:nvSpPr>
        <p:spPr>
          <a:xfrm>
            <a:off x="813547" y="5822576"/>
            <a:ext cx="10629371" cy="338554"/>
          </a:xfrm>
          <a:prstGeom prst="rect">
            <a:avLst/>
          </a:prstGeom>
          <a:noFill/>
        </p:spPr>
        <p:txBody>
          <a:bodyPr wrap="square" rtlCol="0">
            <a:spAutoFit/>
          </a:bodyPr>
          <a:lstStyle/>
          <a:p>
            <a:r>
              <a:rPr lang="zh-CN" altLang="en-US" sz="1600" b="0" i="0" dirty="0">
                <a:solidFill>
                  <a:srgbClr val="C00000"/>
                </a:solidFill>
                <a:effectLst/>
                <a:latin typeface="Söhne"/>
              </a:rPr>
              <a:t>基于目标和整体策略， 按照</a:t>
            </a:r>
            <a:r>
              <a:rPr lang="en-US" altLang="zh-CN" sz="1600" b="0" i="0" dirty="0">
                <a:solidFill>
                  <a:srgbClr val="C00000"/>
                </a:solidFill>
                <a:effectLst/>
                <a:latin typeface="Söhne"/>
              </a:rPr>
              <a:t>TMF</a:t>
            </a:r>
            <a:r>
              <a:rPr lang="zh-CN" altLang="en-US" sz="1600" b="0" i="0" dirty="0">
                <a:solidFill>
                  <a:srgbClr val="C00000"/>
                </a:solidFill>
                <a:effectLst/>
                <a:latin typeface="Söhne"/>
              </a:rPr>
              <a:t>的主要会议节奏， 制定具体实现步骤。</a:t>
            </a:r>
            <a:endParaRPr lang="en-US" sz="1600" dirty="0">
              <a:solidFill>
                <a:srgbClr val="C00000"/>
              </a:solidFill>
            </a:endParaRPr>
          </a:p>
        </p:txBody>
      </p:sp>
    </p:spTree>
    <p:extLst>
      <p:ext uri="{BB962C8B-B14F-4D97-AF65-F5344CB8AC3E}">
        <p14:creationId xmlns:p14="http://schemas.microsoft.com/office/powerpoint/2010/main" val="1370215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45F045E-A53A-2E5A-7162-91A3E00AFC84}"/>
              </a:ext>
            </a:extLst>
          </p:cNvPr>
          <p:cNvSpPr/>
          <p:nvPr/>
        </p:nvSpPr>
        <p:spPr>
          <a:xfrm>
            <a:off x="4022576" y="633802"/>
            <a:ext cx="4142403" cy="4164806"/>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9CD0F59-4E80-4B13-003D-A6CA990A4477}"/>
              </a:ext>
            </a:extLst>
          </p:cNvPr>
          <p:cNvSpPr txBox="1"/>
          <p:nvPr/>
        </p:nvSpPr>
        <p:spPr>
          <a:xfrm>
            <a:off x="4050180" y="3511488"/>
            <a:ext cx="4075635" cy="1261884"/>
          </a:xfrm>
          <a:prstGeom prst="rect">
            <a:avLst/>
          </a:prstGeom>
          <a:solidFill>
            <a:schemeClr val="accent2">
              <a:lumMod val="20000"/>
              <a:lumOff val="80000"/>
            </a:schemeClr>
          </a:solidFill>
        </p:spPr>
        <p:txBody>
          <a:bodyPr wrap="square" rtlCol="0">
            <a:spAutoFit/>
          </a:bodyPr>
          <a:lstStyle/>
          <a:p>
            <a:pPr algn="ctr"/>
            <a:r>
              <a:rPr lang="en-US" altLang="zh-CN" sz="1600" dirty="0"/>
              <a:t>ANL A&amp;C Program</a:t>
            </a:r>
          </a:p>
          <a:p>
            <a:pPr marL="285750" indent="-285750">
              <a:buFont typeface="Arial" panose="020B0604020202020204" pitchFamily="34" charset="0"/>
              <a:buChar char="•"/>
            </a:pPr>
            <a:r>
              <a:rPr lang="zh-CN" altLang="en-US" sz="1200" dirty="0"/>
              <a:t>负责</a:t>
            </a:r>
            <a:r>
              <a:rPr lang="en-US" altLang="zh-CN" sz="1200" dirty="0"/>
              <a:t>ANL</a:t>
            </a:r>
            <a:r>
              <a:rPr lang="zh-CN" altLang="en-US" sz="1200" dirty="0"/>
              <a:t>验证，证书发放。</a:t>
            </a:r>
            <a:endParaRPr lang="en-US" altLang="zh-CN" sz="1200" dirty="0"/>
          </a:p>
          <a:p>
            <a:pPr marL="285750" indent="-285750">
              <a:buFont typeface="Arial" panose="020B0604020202020204" pitchFamily="34" charset="0"/>
              <a:buChar char="•"/>
            </a:pPr>
            <a:r>
              <a:rPr lang="zh-CN" altLang="en-US" sz="1200" dirty="0"/>
              <a:t>第三方评测机构授权。</a:t>
            </a:r>
            <a:endParaRPr lang="en-US" altLang="zh-CN" sz="1200" dirty="0"/>
          </a:p>
          <a:p>
            <a:pPr marL="285750" indent="-285750">
              <a:buFont typeface="Arial" panose="020B0604020202020204" pitchFamily="34" charset="0"/>
              <a:buChar char="•"/>
            </a:pPr>
            <a:r>
              <a:rPr lang="zh-CN" altLang="en-US" sz="1200" dirty="0"/>
              <a:t>证书使用，更新，记录管理。</a:t>
            </a:r>
            <a:endParaRPr lang="en-US" altLang="zh-CN" sz="1200" dirty="0"/>
          </a:p>
          <a:p>
            <a:pPr marL="285750" indent="-285750">
              <a:buFont typeface="Arial" panose="020B0604020202020204" pitchFamily="34" charset="0"/>
              <a:buChar char="•"/>
            </a:pPr>
            <a:r>
              <a:rPr lang="zh-CN" altLang="en-US" sz="1200" dirty="0"/>
              <a:t>运营商，厂商中立</a:t>
            </a:r>
            <a:endParaRPr lang="en-US" altLang="zh-CN" sz="1200" dirty="0"/>
          </a:p>
          <a:p>
            <a:pPr marL="285750" indent="-285750">
              <a:buFont typeface="Arial" panose="020B0604020202020204" pitchFamily="34" charset="0"/>
              <a:buChar char="•"/>
            </a:pPr>
            <a:endParaRPr lang="en-US" sz="1200" dirty="0"/>
          </a:p>
        </p:txBody>
      </p:sp>
      <p:sp>
        <p:nvSpPr>
          <p:cNvPr id="7" name="Arrow: Down 6">
            <a:extLst>
              <a:ext uri="{FF2B5EF4-FFF2-40B4-BE49-F238E27FC236}">
                <a16:creationId xmlns:a16="http://schemas.microsoft.com/office/drawing/2014/main" id="{3CCC993B-630D-BF0A-EA54-3D4D8CE0656B}"/>
              </a:ext>
            </a:extLst>
          </p:cNvPr>
          <p:cNvSpPr/>
          <p:nvPr/>
        </p:nvSpPr>
        <p:spPr>
          <a:xfrm rot="16200000">
            <a:off x="3181878" y="3659819"/>
            <a:ext cx="517172" cy="1219433"/>
          </a:xfrm>
          <a:prstGeom prst="downArrow">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F8BFAFCD-449C-B655-E4F9-8FED50301E5A}"/>
              </a:ext>
            </a:extLst>
          </p:cNvPr>
          <p:cNvSpPr/>
          <p:nvPr/>
        </p:nvSpPr>
        <p:spPr>
          <a:xfrm rot="10800000">
            <a:off x="4989870" y="4711537"/>
            <a:ext cx="2299183" cy="811498"/>
          </a:xfrm>
          <a:prstGeom prst="downArrow">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Arrow: Down 8">
            <a:extLst>
              <a:ext uri="{FF2B5EF4-FFF2-40B4-BE49-F238E27FC236}">
                <a16:creationId xmlns:a16="http://schemas.microsoft.com/office/drawing/2014/main" id="{55BC9798-4E47-9EC7-4C12-3D6717CA02FE}"/>
              </a:ext>
            </a:extLst>
          </p:cNvPr>
          <p:cNvSpPr/>
          <p:nvPr/>
        </p:nvSpPr>
        <p:spPr>
          <a:xfrm rot="16200000">
            <a:off x="8327983" y="3678231"/>
            <a:ext cx="582122" cy="1046785"/>
          </a:xfrm>
          <a:prstGeom prst="downArrow">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B9FFAD03-31BB-8021-18AE-62BA43F71469}"/>
              </a:ext>
            </a:extLst>
          </p:cNvPr>
          <p:cNvSpPr/>
          <p:nvPr/>
        </p:nvSpPr>
        <p:spPr>
          <a:xfrm rot="17588851">
            <a:off x="3736615" y="3772070"/>
            <a:ext cx="430921" cy="2768540"/>
          </a:xfrm>
          <a:prstGeom prst="downArrow">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D6229CB-A10F-18E8-C634-F7595144E1D1}"/>
              </a:ext>
            </a:extLst>
          </p:cNvPr>
          <p:cNvSpPr txBox="1"/>
          <p:nvPr/>
        </p:nvSpPr>
        <p:spPr>
          <a:xfrm>
            <a:off x="5375368" y="5628267"/>
            <a:ext cx="1686680" cy="369332"/>
          </a:xfrm>
          <a:prstGeom prst="rect">
            <a:avLst/>
          </a:prstGeom>
          <a:noFill/>
          <a:ln>
            <a:solidFill>
              <a:schemeClr val="tx1"/>
            </a:solidFill>
          </a:ln>
        </p:spPr>
        <p:txBody>
          <a:bodyPr wrap="none" rtlCol="0">
            <a:spAutoFit/>
          </a:bodyPr>
          <a:lstStyle/>
          <a:p>
            <a:r>
              <a:rPr lang="zh-CN" altLang="en-US" dirty="0"/>
              <a:t>第</a:t>
            </a:r>
            <a:r>
              <a:rPr lang="en-US" altLang="zh-CN" dirty="0"/>
              <a:t>3</a:t>
            </a:r>
            <a:r>
              <a:rPr lang="zh-CN" altLang="en-US" dirty="0"/>
              <a:t>方测评机构</a:t>
            </a:r>
            <a:endParaRPr lang="en-US" dirty="0"/>
          </a:p>
        </p:txBody>
      </p:sp>
      <p:sp>
        <p:nvSpPr>
          <p:cNvPr id="13" name="TextBox 12">
            <a:extLst>
              <a:ext uri="{FF2B5EF4-FFF2-40B4-BE49-F238E27FC236}">
                <a16:creationId xmlns:a16="http://schemas.microsoft.com/office/drawing/2014/main" id="{B0A787D0-6FD1-BBEC-7918-EF952E3BF693}"/>
              </a:ext>
            </a:extLst>
          </p:cNvPr>
          <p:cNvSpPr txBox="1"/>
          <p:nvPr/>
        </p:nvSpPr>
        <p:spPr>
          <a:xfrm>
            <a:off x="5848460" y="740958"/>
            <a:ext cx="740495" cy="461665"/>
          </a:xfrm>
          <a:prstGeom prst="rect">
            <a:avLst/>
          </a:prstGeom>
          <a:noFill/>
        </p:spPr>
        <p:txBody>
          <a:bodyPr wrap="square" rtlCol="0">
            <a:spAutoFit/>
          </a:bodyPr>
          <a:lstStyle/>
          <a:p>
            <a:r>
              <a:rPr lang="en-US" altLang="zh-CN" sz="2400" b="1" dirty="0"/>
              <a:t>TMF </a:t>
            </a:r>
            <a:endParaRPr lang="en-US" sz="2400" b="1" dirty="0"/>
          </a:p>
        </p:txBody>
      </p:sp>
      <p:sp>
        <p:nvSpPr>
          <p:cNvPr id="15" name="TextBox 14">
            <a:extLst>
              <a:ext uri="{FF2B5EF4-FFF2-40B4-BE49-F238E27FC236}">
                <a16:creationId xmlns:a16="http://schemas.microsoft.com/office/drawing/2014/main" id="{6386B014-3CDB-6529-9026-A6ACCF6BFFCF}"/>
              </a:ext>
            </a:extLst>
          </p:cNvPr>
          <p:cNvSpPr txBox="1"/>
          <p:nvPr/>
        </p:nvSpPr>
        <p:spPr>
          <a:xfrm>
            <a:off x="5614462" y="4836853"/>
            <a:ext cx="819712" cy="677108"/>
          </a:xfrm>
          <a:prstGeom prst="rect">
            <a:avLst/>
          </a:prstGeom>
          <a:noFill/>
        </p:spPr>
        <p:txBody>
          <a:bodyPr wrap="square" rtlCol="0">
            <a:spAutoFit/>
          </a:bodyPr>
          <a:lstStyle/>
          <a:p>
            <a:r>
              <a:rPr lang="zh-CN" altLang="en-US" sz="1100" dirty="0"/>
              <a:t>测</a:t>
            </a:r>
            <a:r>
              <a:rPr lang="en-US" altLang="zh-CN" sz="1100" dirty="0"/>
              <a:t>+</a:t>
            </a:r>
            <a:r>
              <a:rPr lang="zh-CN" altLang="en-US" sz="1100" dirty="0"/>
              <a:t>评</a:t>
            </a:r>
            <a:endParaRPr lang="en-US" altLang="zh-CN" sz="1100" dirty="0"/>
          </a:p>
          <a:p>
            <a:pPr marL="171450" indent="-171450">
              <a:buFont typeface="Arial" panose="020B0604020202020204" pitchFamily="34" charset="0"/>
              <a:buChar char="•"/>
            </a:pPr>
            <a:r>
              <a:rPr lang="zh-CN" altLang="en-US" sz="900" dirty="0"/>
              <a:t>问卷</a:t>
            </a:r>
            <a:endParaRPr lang="en-US" altLang="zh-CN" sz="900" dirty="0"/>
          </a:p>
          <a:p>
            <a:pPr marL="171450" indent="-171450">
              <a:buFont typeface="Arial" panose="020B0604020202020204" pitchFamily="34" charset="0"/>
              <a:buChar char="•"/>
            </a:pPr>
            <a:r>
              <a:rPr lang="zh-CN" altLang="en-US" sz="900" dirty="0"/>
              <a:t>实验室</a:t>
            </a:r>
            <a:endParaRPr lang="en-US" altLang="zh-CN" sz="900" dirty="0"/>
          </a:p>
          <a:p>
            <a:pPr marL="171450" indent="-171450">
              <a:buFont typeface="Arial" panose="020B0604020202020204" pitchFamily="34" charset="0"/>
              <a:buChar char="•"/>
            </a:pPr>
            <a:r>
              <a:rPr lang="zh-CN" altLang="en-US" sz="900" dirty="0"/>
              <a:t>现网</a:t>
            </a:r>
            <a:endParaRPr lang="en-US" sz="900" dirty="0"/>
          </a:p>
        </p:txBody>
      </p:sp>
      <p:sp>
        <p:nvSpPr>
          <p:cNvPr id="16" name="TextBox 15">
            <a:extLst>
              <a:ext uri="{FF2B5EF4-FFF2-40B4-BE49-F238E27FC236}">
                <a16:creationId xmlns:a16="http://schemas.microsoft.com/office/drawing/2014/main" id="{D9B17A86-F83D-1C4E-4616-9080EA52707B}"/>
              </a:ext>
            </a:extLst>
          </p:cNvPr>
          <p:cNvSpPr txBox="1"/>
          <p:nvPr/>
        </p:nvSpPr>
        <p:spPr>
          <a:xfrm>
            <a:off x="8125815" y="4098597"/>
            <a:ext cx="795580" cy="261610"/>
          </a:xfrm>
          <a:prstGeom prst="rect">
            <a:avLst/>
          </a:prstGeom>
          <a:noFill/>
        </p:spPr>
        <p:txBody>
          <a:bodyPr wrap="square" rtlCol="0">
            <a:spAutoFit/>
          </a:bodyPr>
          <a:lstStyle/>
          <a:p>
            <a:r>
              <a:rPr lang="zh-CN" altLang="en-US" sz="1100" dirty="0"/>
              <a:t>证书发放</a:t>
            </a:r>
            <a:endParaRPr lang="en-US" sz="1100" dirty="0"/>
          </a:p>
        </p:txBody>
      </p:sp>
      <p:sp>
        <p:nvSpPr>
          <p:cNvPr id="17" name="TextBox 16">
            <a:extLst>
              <a:ext uri="{FF2B5EF4-FFF2-40B4-BE49-F238E27FC236}">
                <a16:creationId xmlns:a16="http://schemas.microsoft.com/office/drawing/2014/main" id="{F0EB80DE-6ACF-B43F-C194-7A3BC3F64A47}"/>
              </a:ext>
            </a:extLst>
          </p:cNvPr>
          <p:cNvSpPr txBox="1"/>
          <p:nvPr/>
        </p:nvSpPr>
        <p:spPr>
          <a:xfrm>
            <a:off x="1350643" y="4044736"/>
            <a:ext cx="1338828" cy="369332"/>
          </a:xfrm>
          <a:prstGeom prst="rect">
            <a:avLst/>
          </a:prstGeom>
          <a:noFill/>
          <a:ln>
            <a:solidFill>
              <a:schemeClr val="tx1"/>
            </a:solidFill>
          </a:ln>
        </p:spPr>
        <p:txBody>
          <a:bodyPr wrap="none" rtlCol="0">
            <a:spAutoFit/>
          </a:bodyPr>
          <a:lstStyle/>
          <a:p>
            <a:r>
              <a:rPr lang="zh-CN" altLang="en-US" dirty="0"/>
              <a:t>测评申请人</a:t>
            </a:r>
            <a:endParaRPr lang="en-US" dirty="0"/>
          </a:p>
        </p:txBody>
      </p:sp>
      <p:sp>
        <p:nvSpPr>
          <p:cNvPr id="19" name="TextBox 18">
            <a:extLst>
              <a:ext uri="{FF2B5EF4-FFF2-40B4-BE49-F238E27FC236}">
                <a16:creationId xmlns:a16="http://schemas.microsoft.com/office/drawing/2014/main" id="{8A853D81-4E88-41C6-3375-6932E9CA27E0}"/>
              </a:ext>
            </a:extLst>
          </p:cNvPr>
          <p:cNvSpPr txBox="1"/>
          <p:nvPr/>
        </p:nvSpPr>
        <p:spPr>
          <a:xfrm>
            <a:off x="6536770" y="1951139"/>
            <a:ext cx="1276055" cy="338554"/>
          </a:xfrm>
          <a:prstGeom prst="rect">
            <a:avLst/>
          </a:prstGeom>
          <a:noFill/>
          <a:ln>
            <a:solidFill>
              <a:schemeClr val="tx1"/>
            </a:solidFill>
          </a:ln>
        </p:spPr>
        <p:txBody>
          <a:bodyPr wrap="square" rtlCol="0">
            <a:spAutoFit/>
          </a:bodyPr>
          <a:lstStyle/>
          <a:p>
            <a:pPr algn="ctr"/>
            <a:r>
              <a:rPr lang="en-US" altLang="zh-CN" sz="1000" b="1" dirty="0"/>
              <a:t>ANP </a:t>
            </a:r>
            <a:r>
              <a:rPr lang="zh-CN" altLang="en-US" sz="1000" b="1" dirty="0"/>
              <a:t>标准组</a:t>
            </a:r>
            <a:endParaRPr lang="en-US" altLang="zh-CN" sz="1000" b="1" dirty="0"/>
          </a:p>
          <a:p>
            <a:r>
              <a:rPr lang="zh-CN" altLang="en-US" sz="600" dirty="0"/>
              <a:t>定义流程，模型，</a:t>
            </a:r>
            <a:r>
              <a:rPr lang="en-US" altLang="zh-CN" sz="600" dirty="0" err="1"/>
              <a:t>kpi</a:t>
            </a:r>
            <a:r>
              <a:rPr lang="zh-CN" altLang="en-US" sz="600" dirty="0"/>
              <a:t>， 问卷</a:t>
            </a:r>
            <a:endParaRPr lang="en-US" sz="600" dirty="0"/>
          </a:p>
        </p:txBody>
      </p:sp>
      <p:sp>
        <p:nvSpPr>
          <p:cNvPr id="20" name="TextBox 19">
            <a:extLst>
              <a:ext uri="{FF2B5EF4-FFF2-40B4-BE49-F238E27FC236}">
                <a16:creationId xmlns:a16="http://schemas.microsoft.com/office/drawing/2014/main" id="{BD8C7075-C466-5DAE-90BB-6EB4CAF92FED}"/>
              </a:ext>
            </a:extLst>
          </p:cNvPr>
          <p:cNvSpPr txBox="1"/>
          <p:nvPr/>
        </p:nvSpPr>
        <p:spPr>
          <a:xfrm>
            <a:off x="3139751" y="4138329"/>
            <a:ext cx="795580" cy="261610"/>
          </a:xfrm>
          <a:prstGeom prst="rect">
            <a:avLst/>
          </a:prstGeom>
          <a:noFill/>
        </p:spPr>
        <p:txBody>
          <a:bodyPr wrap="square" rtlCol="0">
            <a:spAutoFit/>
          </a:bodyPr>
          <a:lstStyle/>
          <a:p>
            <a:r>
              <a:rPr lang="zh-CN" altLang="en-US" sz="1100" dirty="0"/>
              <a:t>申请</a:t>
            </a:r>
            <a:endParaRPr lang="en-US" sz="1100" dirty="0"/>
          </a:p>
        </p:txBody>
      </p:sp>
      <p:sp>
        <p:nvSpPr>
          <p:cNvPr id="24" name="Speech Bubble: Rectangle with Corners Rounded 23">
            <a:extLst>
              <a:ext uri="{FF2B5EF4-FFF2-40B4-BE49-F238E27FC236}">
                <a16:creationId xmlns:a16="http://schemas.microsoft.com/office/drawing/2014/main" id="{13BD8435-0F66-1C71-A6A3-AC68A070ED34}"/>
              </a:ext>
            </a:extLst>
          </p:cNvPr>
          <p:cNvSpPr/>
          <p:nvPr/>
        </p:nvSpPr>
        <p:spPr>
          <a:xfrm>
            <a:off x="628797" y="2769783"/>
            <a:ext cx="1338828" cy="777801"/>
          </a:xfrm>
          <a:prstGeom prst="wedgeRoundRectCallout">
            <a:avLst>
              <a:gd name="adj1" fmla="val 17287"/>
              <a:gd name="adj2" fmla="val 103510"/>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zh-CN" altLang="en-US" sz="1000" dirty="0"/>
              <a:t>开放给所有</a:t>
            </a:r>
            <a:r>
              <a:rPr lang="en-US" altLang="zh-CN" sz="1000" dirty="0"/>
              <a:t>CSP</a:t>
            </a:r>
          </a:p>
          <a:p>
            <a:pPr marL="171450" indent="-171450">
              <a:buFont typeface="Arial" panose="020B0604020202020204" pitchFamily="34" charset="0"/>
              <a:buChar char="•"/>
            </a:pPr>
            <a:r>
              <a:rPr lang="zh-CN" altLang="en-US" sz="1000" dirty="0"/>
              <a:t>范围灵活：商业闭环，流程，领域</a:t>
            </a:r>
            <a:endParaRPr lang="en-US" sz="1000" dirty="0"/>
          </a:p>
        </p:txBody>
      </p:sp>
      <p:sp>
        <p:nvSpPr>
          <p:cNvPr id="25" name="TextBox 24">
            <a:extLst>
              <a:ext uri="{FF2B5EF4-FFF2-40B4-BE49-F238E27FC236}">
                <a16:creationId xmlns:a16="http://schemas.microsoft.com/office/drawing/2014/main" id="{EB4A1291-5D97-D55C-8080-CDCF56CFC51B}"/>
              </a:ext>
            </a:extLst>
          </p:cNvPr>
          <p:cNvSpPr txBox="1"/>
          <p:nvPr/>
        </p:nvSpPr>
        <p:spPr>
          <a:xfrm rot="1430238">
            <a:off x="3369851" y="4951855"/>
            <a:ext cx="795580" cy="261610"/>
          </a:xfrm>
          <a:prstGeom prst="rect">
            <a:avLst/>
          </a:prstGeom>
          <a:noFill/>
        </p:spPr>
        <p:txBody>
          <a:bodyPr wrap="square" rtlCol="0">
            <a:spAutoFit/>
          </a:bodyPr>
          <a:lstStyle/>
          <a:p>
            <a:r>
              <a:rPr lang="zh-CN" altLang="en-US" sz="1100" dirty="0"/>
              <a:t>聘请</a:t>
            </a:r>
            <a:endParaRPr lang="en-US" sz="1100" dirty="0"/>
          </a:p>
        </p:txBody>
      </p:sp>
      <p:sp>
        <p:nvSpPr>
          <p:cNvPr id="26" name="Left Brace 25">
            <a:extLst>
              <a:ext uri="{FF2B5EF4-FFF2-40B4-BE49-F238E27FC236}">
                <a16:creationId xmlns:a16="http://schemas.microsoft.com/office/drawing/2014/main" id="{9CADB230-5C1D-40F0-383B-E8E5EB9E3EA5}"/>
              </a:ext>
            </a:extLst>
          </p:cNvPr>
          <p:cNvSpPr/>
          <p:nvPr/>
        </p:nvSpPr>
        <p:spPr>
          <a:xfrm>
            <a:off x="9132272" y="3432428"/>
            <a:ext cx="656506" cy="153838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6B2C7B3E-0C3A-1972-5423-BAAFBAAB22AB}"/>
              </a:ext>
            </a:extLst>
          </p:cNvPr>
          <p:cNvSpPr txBox="1"/>
          <p:nvPr/>
        </p:nvSpPr>
        <p:spPr>
          <a:xfrm>
            <a:off x="9898260" y="4861102"/>
            <a:ext cx="1531188" cy="253916"/>
          </a:xfrm>
          <a:prstGeom prst="rect">
            <a:avLst/>
          </a:prstGeom>
          <a:noFill/>
        </p:spPr>
        <p:txBody>
          <a:bodyPr wrap="none" rtlCol="0">
            <a:spAutoFit/>
          </a:bodyPr>
          <a:lstStyle/>
          <a:p>
            <a:r>
              <a:rPr lang="zh-CN" altLang="en-US" sz="1050" b="1" dirty="0"/>
              <a:t>对外：业务及能力营销</a:t>
            </a:r>
            <a:endParaRPr lang="en-US" sz="1050" b="1" dirty="0"/>
          </a:p>
        </p:txBody>
      </p:sp>
      <p:sp>
        <p:nvSpPr>
          <p:cNvPr id="29" name="TextBox 28">
            <a:extLst>
              <a:ext uri="{FF2B5EF4-FFF2-40B4-BE49-F238E27FC236}">
                <a16:creationId xmlns:a16="http://schemas.microsoft.com/office/drawing/2014/main" id="{395638BF-42D9-C0A8-5B43-2A0E2CE15A81}"/>
              </a:ext>
            </a:extLst>
          </p:cNvPr>
          <p:cNvSpPr txBox="1"/>
          <p:nvPr/>
        </p:nvSpPr>
        <p:spPr>
          <a:xfrm>
            <a:off x="9788778" y="3279750"/>
            <a:ext cx="2236510" cy="246221"/>
          </a:xfrm>
          <a:prstGeom prst="rect">
            <a:avLst/>
          </a:prstGeom>
          <a:noFill/>
        </p:spPr>
        <p:txBody>
          <a:bodyPr wrap="none" rtlCol="0">
            <a:spAutoFit/>
          </a:bodyPr>
          <a:lstStyle/>
          <a:p>
            <a:r>
              <a:rPr lang="zh-CN" altLang="en-US" sz="1000" b="1" dirty="0"/>
              <a:t>对内：牵引自动化水平提高快速迭代</a:t>
            </a:r>
            <a:endParaRPr lang="en-US" sz="1000" b="1" dirty="0"/>
          </a:p>
        </p:txBody>
      </p:sp>
      <p:sp>
        <p:nvSpPr>
          <p:cNvPr id="30" name="TextBox 29">
            <a:extLst>
              <a:ext uri="{FF2B5EF4-FFF2-40B4-BE49-F238E27FC236}">
                <a16:creationId xmlns:a16="http://schemas.microsoft.com/office/drawing/2014/main" id="{D86B8885-0FA0-79BD-BCDF-01B4C50C7808}"/>
              </a:ext>
            </a:extLst>
          </p:cNvPr>
          <p:cNvSpPr txBox="1"/>
          <p:nvPr/>
        </p:nvSpPr>
        <p:spPr>
          <a:xfrm>
            <a:off x="6488469" y="1281148"/>
            <a:ext cx="1324356" cy="646331"/>
          </a:xfrm>
          <a:prstGeom prst="rect">
            <a:avLst/>
          </a:prstGeom>
          <a:noFill/>
          <a:ln>
            <a:solidFill>
              <a:schemeClr val="tx1"/>
            </a:solidFill>
          </a:ln>
        </p:spPr>
        <p:txBody>
          <a:bodyPr wrap="square" rtlCol="0">
            <a:spAutoFit/>
          </a:bodyPr>
          <a:lstStyle/>
          <a:p>
            <a:r>
              <a:rPr lang="en-US" altLang="zh-CN" dirty="0"/>
              <a:t>ANP </a:t>
            </a:r>
            <a:r>
              <a:rPr lang="zh-CN" altLang="en-US" dirty="0"/>
              <a:t>合作项目</a:t>
            </a:r>
            <a:endParaRPr lang="en-US" altLang="zh-CN" dirty="0"/>
          </a:p>
        </p:txBody>
      </p:sp>
      <p:sp>
        <p:nvSpPr>
          <p:cNvPr id="31" name="TextBox 30">
            <a:extLst>
              <a:ext uri="{FF2B5EF4-FFF2-40B4-BE49-F238E27FC236}">
                <a16:creationId xmlns:a16="http://schemas.microsoft.com/office/drawing/2014/main" id="{D8517B8A-6288-5801-4A17-AB7FF68E6654}"/>
              </a:ext>
            </a:extLst>
          </p:cNvPr>
          <p:cNvSpPr txBox="1"/>
          <p:nvPr/>
        </p:nvSpPr>
        <p:spPr>
          <a:xfrm>
            <a:off x="4403156" y="1960185"/>
            <a:ext cx="1370426" cy="338554"/>
          </a:xfrm>
          <a:prstGeom prst="rect">
            <a:avLst/>
          </a:prstGeom>
          <a:noFill/>
          <a:ln>
            <a:solidFill>
              <a:schemeClr val="tx1"/>
            </a:solidFill>
          </a:ln>
        </p:spPr>
        <p:txBody>
          <a:bodyPr wrap="square" rtlCol="0">
            <a:spAutoFit/>
          </a:bodyPr>
          <a:lstStyle/>
          <a:p>
            <a:pPr algn="ctr"/>
            <a:r>
              <a:rPr lang="en-US" altLang="zh-CN" sz="1000" b="1" dirty="0"/>
              <a:t>ANL </a:t>
            </a:r>
            <a:r>
              <a:rPr lang="zh-CN" altLang="en-US" sz="1000" b="1" dirty="0"/>
              <a:t>测评领导小组</a:t>
            </a:r>
            <a:endParaRPr lang="en-US" altLang="zh-CN" sz="1000" b="1" dirty="0"/>
          </a:p>
          <a:p>
            <a:endParaRPr lang="en-US" sz="600" dirty="0"/>
          </a:p>
        </p:txBody>
      </p:sp>
      <p:sp>
        <p:nvSpPr>
          <p:cNvPr id="32" name="TextBox 31">
            <a:extLst>
              <a:ext uri="{FF2B5EF4-FFF2-40B4-BE49-F238E27FC236}">
                <a16:creationId xmlns:a16="http://schemas.microsoft.com/office/drawing/2014/main" id="{DEDD2EDA-8ABF-055A-80A6-05025EC9EEAA}"/>
              </a:ext>
            </a:extLst>
          </p:cNvPr>
          <p:cNvSpPr txBox="1"/>
          <p:nvPr/>
        </p:nvSpPr>
        <p:spPr>
          <a:xfrm>
            <a:off x="4395246" y="1295193"/>
            <a:ext cx="1370426" cy="646331"/>
          </a:xfrm>
          <a:prstGeom prst="rect">
            <a:avLst/>
          </a:prstGeom>
          <a:noFill/>
          <a:ln>
            <a:solidFill>
              <a:schemeClr val="tx1"/>
            </a:solidFill>
          </a:ln>
        </p:spPr>
        <p:txBody>
          <a:bodyPr wrap="square" rtlCol="0">
            <a:spAutoFit/>
          </a:bodyPr>
          <a:lstStyle/>
          <a:p>
            <a:r>
              <a:rPr lang="zh-CN" altLang="en-US" dirty="0"/>
              <a:t>培训，测评 （</a:t>
            </a:r>
            <a:r>
              <a:rPr lang="en-US" altLang="zh-CN" sz="1400" dirty="0"/>
              <a:t>Andy Tiller</a:t>
            </a:r>
            <a:r>
              <a:rPr lang="zh-CN" altLang="en-US" sz="1400" dirty="0"/>
              <a:t>）</a:t>
            </a:r>
            <a:endParaRPr lang="en-US" dirty="0"/>
          </a:p>
        </p:txBody>
      </p:sp>
      <p:sp>
        <p:nvSpPr>
          <p:cNvPr id="34" name="TextBox 33">
            <a:extLst>
              <a:ext uri="{FF2B5EF4-FFF2-40B4-BE49-F238E27FC236}">
                <a16:creationId xmlns:a16="http://schemas.microsoft.com/office/drawing/2014/main" id="{2F8B9D0B-9A19-77AA-2BE3-54CF15CFE0A9}"/>
              </a:ext>
            </a:extLst>
          </p:cNvPr>
          <p:cNvSpPr txBox="1"/>
          <p:nvPr/>
        </p:nvSpPr>
        <p:spPr>
          <a:xfrm>
            <a:off x="4828884" y="2124710"/>
            <a:ext cx="741446" cy="215444"/>
          </a:xfrm>
          <a:prstGeom prst="rect">
            <a:avLst/>
          </a:prstGeom>
          <a:noFill/>
        </p:spPr>
        <p:txBody>
          <a:bodyPr wrap="square">
            <a:spAutoFit/>
          </a:bodyPr>
          <a:lstStyle/>
          <a:p>
            <a:r>
              <a:rPr lang="zh-CN" altLang="en-US" sz="800" dirty="0"/>
              <a:t>管理，运营</a:t>
            </a:r>
            <a:endParaRPr lang="en-US" sz="800" dirty="0"/>
          </a:p>
        </p:txBody>
      </p:sp>
      <p:sp>
        <p:nvSpPr>
          <p:cNvPr id="35" name="Arrow: Down 34">
            <a:extLst>
              <a:ext uri="{FF2B5EF4-FFF2-40B4-BE49-F238E27FC236}">
                <a16:creationId xmlns:a16="http://schemas.microsoft.com/office/drawing/2014/main" id="{DBEC8F90-D4DE-B56A-CAB6-A10134871D45}"/>
              </a:ext>
            </a:extLst>
          </p:cNvPr>
          <p:cNvSpPr/>
          <p:nvPr/>
        </p:nvSpPr>
        <p:spPr>
          <a:xfrm>
            <a:off x="4858196" y="2300411"/>
            <a:ext cx="662980" cy="1219433"/>
          </a:xfrm>
          <a:prstGeom prst="downArrow">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D44F011E-E6E0-BCB0-BC1B-D1A21495D86B}"/>
              </a:ext>
            </a:extLst>
          </p:cNvPr>
          <p:cNvSpPr/>
          <p:nvPr/>
        </p:nvSpPr>
        <p:spPr>
          <a:xfrm>
            <a:off x="6813485" y="2302352"/>
            <a:ext cx="662980" cy="1219433"/>
          </a:xfrm>
          <a:prstGeom prst="downArrow">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89CE6EE4-9B4B-D32D-E081-8743D7BEF4C4}"/>
              </a:ext>
            </a:extLst>
          </p:cNvPr>
          <p:cNvSpPr txBox="1"/>
          <p:nvPr/>
        </p:nvSpPr>
        <p:spPr>
          <a:xfrm rot="5400000">
            <a:off x="6783337" y="2671666"/>
            <a:ext cx="723275" cy="200055"/>
          </a:xfrm>
          <a:prstGeom prst="rect">
            <a:avLst/>
          </a:prstGeom>
          <a:noFill/>
        </p:spPr>
        <p:txBody>
          <a:bodyPr wrap="none" rtlCol="0">
            <a:spAutoFit/>
          </a:bodyPr>
          <a:lstStyle/>
          <a:p>
            <a:r>
              <a:rPr lang="zh-CN" altLang="en-US" sz="700" dirty="0"/>
              <a:t>标准文档输入</a:t>
            </a:r>
            <a:endParaRPr lang="en-US" sz="700" dirty="0"/>
          </a:p>
        </p:txBody>
      </p:sp>
      <p:sp>
        <p:nvSpPr>
          <p:cNvPr id="38" name="TextBox 37">
            <a:extLst>
              <a:ext uri="{FF2B5EF4-FFF2-40B4-BE49-F238E27FC236}">
                <a16:creationId xmlns:a16="http://schemas.microsoft.com/office/drawing/2014/main" id="{16215868-56D5-E4BD-5BCF-63D21AE8C7E3}"/>
              </a:ext>
            </a:extLst>
          </p:cNvPr>
          <p:cNvSpPr txBox="1"/>
          <p:nvPr/>
        </p:nvSpPr>
        <p:spPr>
          <a:xfrm rot="5400000">
            <a:off x="4892825" y="2671666"/>
            <a:ext cx="633507" cy="200055"/>
          </a:xfrm>
          <a:prstGeom prst="rect">
            <a:avLst/>
          </a:prstGeom>
          <a:noFill/>
        </p:spPr>
        <p:txBody>
          <a:bodyPr wrap="none" rtlCol="0">
            <a:spAutoFit/>
          </a:bodyPr>
          <a:lstStyle/>
          <a:p>
            <a:r>
              <a:rPr lang="zh-CN" altLang="en-US" sz="700" dirty="0"/>
              <a:t>管理，运营</a:t>
            </a:r>
            <a:endParaRPr lang="en-US" sz="700" dirty="0"/>
          </a:p>
        </p:txBody>
      </p:sp>
      <p:sp>
        <p:nvSpPr>
          <p:cNvPr id="41" name="Arrow: Down 40">
            <a:extLst>
              <a:ext uri="{FF2B5EF4-FFF2-40B4-BE49-F238E27FC236}">
                <a16:creationId xmlns:a16="http://schemas.microsoft.com/office/drawing/2014/main" id="{3A29A884-0352-4619-80A5-810B5F930305}"/>
              </a:ext>
            </a:extLst>
          </p:cNvPr>
          <p:cNvSpPr/>
          <p:nvPr/>
        </p:nvSpPr>
        <p:spPr>
          <a:xfrm rot="1597782">
            <a:off x="7931214" y="2184159"/>
            <a:ext cx="565902" cy="1349323"/>
          </a:xfrm>
          <a:prstGeom prst="downArrow">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4D2AFD38-1903-C2E1-6F8A-F04DA0F95FEE}"/>
              </a:ext>
            </a:extLst>
          </p:cNvPr>
          <p:cNvSpPr txBox="1"/>
          <p:nvPr/>
        </p:nvSpPr>
        <p:spPr>
          <a:xfrm>
            <a:off x="8429941" y="1911772"/>
            <a:ext cx="915669" cy="246221"/>
          </a:xfrm>
          <a:prstGeom prst="rect">
            <a:avLst/>
          </a:prstGeom>
          <a:noFill/>
          <a:ln>
            <a:solidFill>
              <a:schemeClr val="tx1"/>
            </a:solidFill>
          </a:ln>
        </p:spPr>
        <p:txBody>
          <a:bodyPr wrap="square" rtlCol="0">
            <a:spAutoFit/>
          </a:bodyPr>
          <a:lstStyle/>
          <a:p>
            <a:r>
              <a:rPr lang="en-US" altLang="zh-CN" sz="1000" dirty="0"/>
              <a:t>MSDO </a:t>
            </a:r>
            <a:endParaRPr lang="en-US" sz="1000" dirty="0"/>
          </a:p>
        </p:txBody>
      </p:sp>
      <p:sp>
        <p:nvSpPr>
          <p:cNvPr id="44" name="TextBox 43">
            <a:extLst>
              <a:ext uri="{FF2B5EF4-FFF2-40B4-BE49-F238E27FC236}">
                <a16:creationId xmlns:a16="http://schemas.microsoft.com/office/drawing/2014/main" id="{17291252-04E1-97E0-1AA1-C2952E96C73C}"/>
              </a:ext>
            </a:extLst>
          </p:cNvPr>
          <p:cNvSpPr txBox="1"/>
          <p:nvPr/>
        </p:nvSpPr>
        <p:spPr>
          <a:xfrm rot="6846976">
            <a:off x="7890586" y="2765948"/>
            <a:ext cx="723275" cy="200055"/>
          </a:xfrm>
          <a:prstGeom prst="rect">
            <a:avLst/>
          </a:prstGeom>
          <a:noFill/>
        </p:spPr>
        <p:txBody>
          <a:bodyPr wrap="none" rtlCol="0">
            <a:spAutoFit/>
          </a:bodyPr>
          <a:lstStyle/>
          <a:p>
            <a:r>
              <a:rPr lang="zh-CN" altLang="en-US" sz="700" dirty="0"/>
              <a:t>标准文档输入</a:t>
            </a:r>
            <a:endParaRPr lang="en-US" sz="700" dirty="0"/>
          </a:p>
        </p:txBody>
      </p:sp>
      <p:sp>
        <p:nvSpPr>
          <p:cNvPr id="2" name="TextBox 1">
            <a:extLst>
              <a:ext uri="{FF2B5EF4-FFF2-40B4-BE49-F238E27FC236}">
                <a16:creationId xmlns:a16="http://schemas.microsoft.com/office/drawing/2014/main" id="{40FF1952-D62C-D2A6-B0D2-B473970B8508}"/>
              </a:ext>
            </a:extLst>
          </p:cNvPr>
          <p:cNvSpPr txBox="1"/>
          <p:nvPr/>
        </p:nvSpPr>
        <p:spPr>
          <a:xfrm>
            <a:off x="4403156" y="104698"/>
            <a:ext cx="2044149" cy="369332"/>
          </a:xfrm>
          <a:prstGeom prst="rect">
            <a:avLst/>
          </a:prstGeom>
          <a:noFill/>
        </p:spPr>
        <p:txBody>
          <a:bodyPr wrap="none" rtlCol="0">
            <a:spAutoFit/>
          </a:bodyPr>
          <a:lstStyle/>
          <a:p>
            <a:r>
              <a:rPr lang="en-US" altLang="zh-CN" b="1" dirty="0"/>
              <a:t>TMF </a:t>
            </a:r>
            <a:r>
              <a:rPr lang="zh-CN" altLang="en-US" b="1" dirty="0"/>
              <a:t>评测服务架构</a:t>
            </a:r>
            <a:endParaRPr lang="en-US" b="1" dirty="0"/>
          </a:p>
        </p:txBody>
      </p:sp>
    </p:spTree>
    <p:extLst>
      <p:ext uri="{BB962C8B-B14F-4D97-AF65-F5344CB8AC3E}">
        <p14:creationId xmlns:p14="http://schemas.microsoft.com/office/powerpoint/2010/main" val="481532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Rectangle 198">
            <a:extLst>
              <a:ext uri="{FF2B5EF4-FFF2-40B4-BE49-F238E27FC236}">
                <a16:creationId xmlns:a16="http://schemas.microsoft.com/office/drawing/2014/main" id="{A34F2D7E-4FF6-B92F-DA6F-E2AD7E8A7DEB}"/>
              </a:ext>
            </a:extLst>
          </p:cNvPr>
          <p:cNvSpPr/>
          <p:nvPr/>
        </p:nvSpPr>
        <p:spPr>
          <a:xfrm>
            <a:off x="6786989" y="786402"/>
            <a:ext cx="3923575" cy="3474698"/>
          </a:xfrm>
          <a:prstGeom prst="rect">
            <a:avLst/>
          </a:prstGeom>
          <a:solidFill>
            <a:schemeClr val="accent1">
              <a:lumMod val="20000"/>
              <a:lumOff val="80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900"/>
          </a:p>
        </p:txBody>
      </p:sp>
      <p:sp>
        <p:nvSpPr>
          <p:cNvPr id="4" name="Rectangle 3">
            <a:extLst>
              <a:ext uri="{FF2B5EF4-FFF2-40B4-BE49-F238E27FC236}">
                <a16:creationId xmlns:a16="http://schemas.microsoft.com/office/drawing/2014/main" id="{D35ED482-8C8B-886E-9A8F-7951A03D2FA5}"/>
              </a:ext>
            </a:extLst>
          </p:cNvPr>
          <p:cNvSpPr/>
          <p:nvPr/>
        </p:nvSpPr>
        <p:spPr>
          <a:xfrm>
            <a:off x="1829363" y="792581"/>
            <a:ext cx="3923575" cy="3420744"/>
          </a:xfrm>
          <a:prstGeom prst="rect">
            <a:avLst/>
          </a:prstGeom>
          <a:solidFill>
            <a:schemeClr val="accent1">
              <a:lumMod val="20000"/>
              <a:lumOff val="80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900"/>
          </a:p>
        </p:txBody>
      </p:sp>
      <p:sp>
        <p:nvSpPr>
          <p:cNvPr id="9" name="TextBox 8">
            <a:extLst>
              <a:ext uri="{FF2B5EF4-FFF2-40B4-BE49-F238E27FC236}">
                <a16:creationId xmlns:a16="http://schemas.microsoft.com/office/drawing/2014/main" id="{7961933F-C175-8328-3CBE-32C57B98323A}"/>
              </a:ext>
            </a:extLst>
          </p:cNvPr>
          <p:cNvSpPr txBox="1"/>
          <p:nvPr/>
        </p:nvSpPr>
        <p:spPr>
          <a:xfrm>
            <a:off x="520625" y="1358332"/>
            <a:ext cx="1141466" cy="369332"/>
          </a:xfrm>
          <a:prstGeom prst="rect">
            <a:avLst/>
          </a:prstGeom>
          <a:noFill/>
          <a:ln>
            <a:solidFill>
              <a:schemeClr val="accent6">
                <a:lumMod val="40000"/>
                <a:lumOff val="60000"/>
              </a:schemeClr>
            </a:solidFill>
          </a:ln>
        </p:spPr>
        <p:txBody>
          <a:bodyPr wrap="square" rtlCol="0">
            <a:spAutoFit/>
          </a:bodyPr>
          <a:lstStyle/>
          <a:p>
            <a:pPr algn="ctr"/>
            <a:r>
              <a:rPr lang="en-US" dirty="0"/>
              <a:t>CSP</a:t>
            </a:r>
          </a:p>
        </p:txBody>
      </p:sp>
      <p:sp>
        <p:nvSpPr>
          <p:cNvPr id="15" name="Rectangle: Rounded Corners 14">
            <a:extLst>
              <a:ext uri="{FF2B5EF4-FFF2-40B4-BE49-F238E27FC236}">
                <a16:creationId xmlns:a16="http://schemas.microsoft.com/office/drawing/2014/main" id="{2077EDD8-A6BC-03DD-FCB9-99A55A3816AC}"/>
              </a:ext>
            </a:extLst>
          </p:cNvPr>
          <p:cNvSpPr/>
          <p:nvPr/>
        </p:nvSpPr>
        <p:spPr>
          <a:xfrm>
            <a:off x="5871759" y="1345026"/>
            <a:ext cx="797799" cy="43404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900" dirty="0"/>
              <a:t>不发证书</a:t>
            </a:r>
            <a:endParaRPr lang="en-US" sz="900" dirty="0"/>
          </a:p>
        </p:txBody>
      </p:sp>
      <p:sp>
        <p:nvSpPr>
          <p:cNvPr id="17" name="TextBox 16">
            <a:extLst>
              <a:ext uri="{FF2B5EF4-FFF2-40B4-BE49-F238E27FC236}">
                <a16:creationId xmlns:a16="http://schemas.microsoft.com/office/drawing/2014/main" id="{CAF4B9FC-0D9B-B786-CC8E-0CAFDF1597C8}"/>
              </a:ext>
            </a:extLst>
          </p:cNvPr>
          <p:cNvSpPr txBox="1"/>
          <p:nvPr/>
        </p:nvSpPr>
        <p:spPr>
          <a:xfrm>
            <a:off x="3106278" y="107929"/>
            <a:ext cx="3231975" cy="369332"/>
          </a:xfrm>
          <a:prstGeom prst="rect">
            <a:avLst/>
          </a:prstGeom>
          <a:noFill/>
        </p:spPr>
        <p:txBody>
          <a:bodyPr wrap="none" rtlCol="0">
            <a:spAutoFit/>
          </a:bodyPr>
          <a:lstStyle/>
          <a:p>
            <a:r>
              <a:rPr lang="en-US" b="1" dirty="0"/>
              <a:t>TMF ANL </a:t>
            </a:r>
            <a:r>
              <a:rPr lang="zh-CN" altLang="en-US" b="1" dirty="0"/>
              <a:t>评测服务目标态流程</a:t>
            </a:r>
            <a:endParaRPr lang="en-US" b="1" dirty="0"/>
          </a:p>
        </p:txBody>
      </p:sp>
      <p:sp>
        <p:nvSpPr>
          <p:cNvPr id="18" name="Rectangle: Rounded Corners 17">
            <a:extLst>
              <a:ext uri="{FF2B5EF4-FFF2-40B4-BE49-F238E27FC236}">
                <a16:creationId xmlns:a16="http://schemas.microsoft.com/office/drawing/2014/main" id="{EFDAC624-CEC9-55CC-DE98-795510B62108}"/>
              </a:ext>
            </a:extLst>
          </p:cNvPr>
          <p:cNvSpPr/>
          <p:nvPr/>
        </p:nvSpPr>
        <p:spPr>
          <a:xfrm>
            <a:off x="5871759" y="3098237"/>
            <a:ext cx="797799" cy="43404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900" dirty="0"/>
              <a:t>发证书</a:t>
            </a:r>
            <a:endParaRPr lang="en-US" sz="900" dirty="0"/>
          </a:p>
        </p:txBody>
      </p:sp>
      <p:sp>
        <p:nvSpPr>
          <p:cNvPr id="19" name="Rectangle: Rounded Corners 18">
            <a:extLst>
              <a:ext uri="{FF2B5EF4-FFF2-40B4-BE49-F238E27FC236}">
                <a16:creationId xmlns:a16="http://schemas.microsoft.com/office/drawing/2014/main" id="{0CE9E091-A460-49DF-0503-84950B9B9145}"/>
              </a:ext>
            </a:extLst>
          </p:cNvPr>
          <p:cNvSpPr/>
          <p:nvPr/>
        </p:nvSpPr>
        <p:spPr>
          <a:xfrm>
            <a:off x="2033375" y="1325976"/>
            <a:ext cx="797799" cy="43404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900" dirty="0"/>
              <a:t>选择场景</a:t>
            </a:r>
            <a:endParaRPr lang="en-US" sz="900" dirty="0"/>
          </a:p>
        </p:txBody>
      </p:sp>
      <p:sp>
        <p:nvSpPr>
          <p:cNvPr id="20" name="Rectangle: Rounded Corners 19">
            <a:extLst>
              <a:ext uri="{FF2B5EF4-FFF2-40B4-BE49-F238E27FC236}">
                <a16:creationId xmlns:a16="http://schemas.microsoft.com/office/drawing/2014/main" id="{845CD0AE-2844-EF20-62C8-67B841D93E34}"/>
              </a:ext>
            </a:extLst>
          </p:cNvPr>
          <p:cNvSpPr/>
          <p:nvPr/>
        </p:nvSpPr>
        <p:spPr>
          <a:xfrm>
            <a:off x="2033375" y="2207486"/>
            <a:ext cx="797799" cy="43404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900" dirty="0"/>
              <a:t>下载问卷</a:t>
            </a:r>
            <a:endParaRPr lang="en-US" sz="900" dirty="0"/>
          </a:p>
        </p:txBody>
      </p:sp>
      <p:sp>
        <p:nvSpPr>
          <p:cNvPr id="21" name="Rectangle: Rounded Corners 20">
            <a:extLst>
              <a:ext uri="{FF2B5EF4-FFF2-40B4-BE49-F238E27FC236}">
                <a16:creationId xmlns:a16="http://schemas.microsoft.com/office/drawing/2014/main" id="{D6AC23EC-E8DD-D54C-5E76-518909C79BFE}"/>
              </a:ext>
            </a:extLst>
          </p:cNvPr>
          <p:cNvSpPr/>
          <p:nvPr/>
        </p:nvSpPr>
        <p:spPr>
          <a:xfrm>
            <a:off x="2033375" y="3098237"/>
            <a:ext cx="797799" cy="43404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900" dirty="0"/>
              <a:t>回答问卷</a:t>
            </a:r>
            <a:endParaRPr lang="en-US" sz="900" dirty="0"/>
          </a:p>
        </p:txBody>
      </p:sp>
      <p:sp>
        <p:nvSpPr>
          <p:cNvPr id="22" name="Rectangle: Rounded Corners 21">
            <a:extLst>
              <a:ext uri="{FF2B5EF4-FFF2-40B4-BE49-F238E27FC236}">
                <a16:creationId xmlns:a16="http://schemas.microsoft.com/office/drawing/2014/main" id="{E999EBD2-489C-46F0-AD0B-98E39EE56782}"/>
              </a:ext>
            </a:extLst>
          </p:cNvPr>
          <p:cNvSpPr/>
          <p:nvPr/>
        </p:nvSpPr>
        <p:spPr>
          <a:xfrm>
            <a:off x="3276632" y="2212108"/>
            <a:ext cx="797799" cy="43404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900" dirty="0"/>
              <a:t>提交答卷</a:t>
            </a:r>
            <a:endParaRPr lang="en-US" sz="900" dirty="0"/>
          </a:p>
        </p:txBody>
      </p:sp>
      <p:sp>
        <p:nvSpPr>
          <p:cNvPr id="23" name="Rectangle: Rounded Corners 22">
            <a:extLst>
              <a:ext uri="{FF2B5EF4-FFF2-40B4-BE49-F238E27FC236}">
                <a16:creationId xmlns:a16="http://schemas.microsoft.com/office/drawing/2014/main" id="{038E18EF-35C0-207D-58BF-F1190EC3559C}"/>
              </a:ext>
            </a:extLst>
          </p:cNvPr>
          <p:cNvSpPr/>
          <p:nvPr/>
        </p:nvSpPr>
        <p:spPr>
          <a:xfrm>
            <a:off x="3276632" y="3094090"/>
            <a:ext cx="797799" cy="43404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900" dirty="0"/>
              <a:t>答卷审核</a:t>
            </a:r>
            <a:endParaRPr lang="en-US" sz="900" dirty="0"/>
          </a:p>
        </p:txBody>
      </p:sp>
      <p:sp>
        <p:nvSpPr>
          <p:cNvPr id="24" name="Diamond 23">
            <a:extLst>
              <a:ext uri="{FF2B5EF4-FFF2-40B4-BE49-F238E27FC236}">
                <a16:creationId xmlns:a16="http://schemas.microsoft.com/office/drawing/2014/main" id="{36388E88-AFB0-33F6-40F8-41777327FD27}"/>
              </a:ext>
            </a:extLst>
          </p:cNvPr>
          <p:cNvSpPr/>
          <p:nvPr/>
        </p:nvSpPr>
        <p:spPr>
          <a:xfrm>
            <a:off x="3021950" y="1136092"/>
            <a:ext cx="1307163" cy="810072"/>
          </a:xfrm>
          <a:prstGeom prst="diamon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900" dirty="0"/>
              <a:t>是否认证？</a:t>
            </a:r>
            <a:endParaRPr lang="en-US" sz="900" dirty="0"/>
          </a:p>
        </p:txBody>
      </p:sp>
      <p:sp>
        <p:nvSpPr>
          <p:cNvPr id="25" name="Diamond 24">
            <a:extLst>
              <a:ext uri="{FF2B5EF4-FFF2-40B4-BE49-F238E27FC236}">
                <a16:creationId xmlns:a16="http://schemas.microsoft.com/office/drawing/2014/main" id="{4B9F6BA8-52CD-FE14-FB18-0B8495FEC308}"/>
              </a:ext>
            </a:extLst>
          </p:cNvPr>
          <p:cNvSpPr/>
          <p:nvPr/>
        </p:nvSpPr>
        <p:spPr>
          <a:xfrm>
            <a:off x="7118576" y="1149522"/>
            <a:ext cx="1307163" cy="810072"/>
          </a:xfrm>
          <a:prstGeom prst="diamon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900" dirty="0"/>
              <a:t>是否差距分析？</a:t>
            </a:r>
            <a:endParaRPr lang="en-US" sz="900" dirty="0"/>
          </a:p>
        </p:txBody>
      </p:sp>
      <p:sp>
        <p:nvSpPr>
          <p:cNvPr id="26" name="Diamond 25">
            <a:extLst>
              <a:ext uri="{FF2B5EF4-FFF2-40B4-BE49-F238E27FC236}">
                <a16:creationId xmlns:a16="http://schemas.microsoft.com/office/drawing/2014/main" id="{F2AFCA83-EC55-C35B-E5A3-81E3FC18BCC4}"/>
              </a:ext>
            </a:extLst>
          </p:cNvPr>
          <p:cNvSpPr/>
          <p:nvPr/>
        </p:nvSpPr>
        <p:spPr>
          <a:xfrm>
            <a:off x="4254744" y="2909253"/>
            <a:ext cx="1307163" cy="810072"/>
          </a:xfrm>
          <a:prstGeom prst="diamon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900" dirty="0"/>
              <a:t>是否满足要求？</a:t>
            </a:r>
            <a:endParaRPr lang="en-US" sz="900" dirty="0"/>
          </a:p>
        </p:txBody>
      </p:sp>
      <p:cxnSp>
        <p:nvCxnSpPr>
          <p:cNvPr id="35" name="Straight Connector 34">
            <a:extLst>
              <a:ext uri="{FF2B5EF4-FFF2-40B4-BE49-F238E27FC236}">
                <a16:creationId xmlns:a16="http://schemas.microsoft.com/office/drawing/2014/main" id="{E549DAFA-BDA1-10B3-3342-F529D3331ED8}"/>
              </a:ext>
            </a:extLst>
          </p:cNvPr>
          <p:cNvCxnSpPr>
            <a:cxnSpLocks/>
            <a:stCxn id="26" idx="0"/>
            <a:endCxn id="50" idx="2"/>
          </p:cNvCxnSpPr>
          <p:nvPr/>
        </p:nvCxnSpPr>
        <p:spPr>
          <a:xfrm flipH="1" flipV="1">
            <a:off x="4907731" y="2652123"/>
            <a:ext cx="595" cy="257130"/>
          </a:xfrm>
          <a:prstGeom prst="line">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Straight Connector 37">
            <a:extLst>
              <a:ext uri="{FF2B5EF4-FFF2-40B4-BE49-F238E27FC236}">
                <a16:creationId xmlns:a16="http://schemas.microsoft.com/office/drawing/2014/main" id="{81A659C9-CA72-421E-5567-671D7D944DD0}"/>
              </a:ext>
            </a:extLst>
          </p:cNvPr>
          <p:cNvCxnSpPr>
            <a:cxnSpLocks/>
            <a:stCxn id="50" idx="1"/>
            <a:endCxn id="22" idx="3"/>
          </p:cNvCxnSpPr>
          <p:nvPr/>
        </p:nvCxnSpPr>
        <p:spPr>
          <a:xfrm flipH="1" flipV="1">
            <a:off x="4074431" y="2429131"/>
            <a:ext cx="434400" cy="5970"/>
          </a:xfrm>
          <a:prstGeom prst="line">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0" name="Rectangle: Rounded Corners 49">
            <a:extLst>
              <a:ext uri="{FF2B5EF4-FFF2-40B4-BE49-F238E27FC236}">
                <a16:creationId xmlns:a16="http://schemas.microsoft.com/office/drawing/2014/main" id="{99FA0763-26E9-20E8-0E73-03A9FBA1A0E2}"/>
              </a:ext>
            </a:extLst>
          </p:cNvPr>
          <p:cNvSpPr/>
          <p:nvPr/>
        </p:nvSpPr>
        <p:spPr>
          <a:xfrm>
            <a:off x="4508831" y="2218078"/>
            <a:ext cx="797799" cy="43404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900" dirty="0"/>
              <a:t>修改意见</a:t>
            </a:r>
            <a:endParaRPr lang="en-US" sz="900" dirty="0"/>
          </a:p>
        </p:txBody>
      </p:sp>
      <p:cxnSp>
        <p:nvCxnSpPr>
          <p:cNvPr id="70" name="Straight Connector 69">
            <a:extLst>
              <a:ext uri="{FF2B5EF4-FFF2-40B4-BE49-F238E27FC236}">
                <a16:creationId xmlns:a16="http://schemas.microsoft.com/office/drawing/2014/main" id="{A0F6EF37-C560-1728-D5AA-203A2CD77976}"/>
              </a:ext>
            </a:extLst>
          </p:cNvPr>
          <p:cNvCxnSpPr>
            <a:cxnSpLocks/>
            <a:stCxn id="24" idx="3"/>
            <a:endCxn id="15" idx="1"/>
          </p:cNvCxnSpPr>
          <p:nvPr/>
        </p:nvCxnSpPr>
        <p:spPr>
          <a:xfrm>
            <a:off x="4329113" y="1541128"/>
            <a:ext cx="1542646" cy="20921"/>
          </a:xfrm>
          <a:prstGeom prst="line">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Straight Connector 72">
            <a:extLst>
              <a:ext uri="{FF2B5EF4-FFF2-40B4-BE49-F238E27FC236}">
                <a16:creationId xmlns:a16="http://schemas.microsoft.com/office/drawing/2014/main" id="{B1CED38F-6C49-D720-7993-428E0428FAC2}"/>
              </a:ext>
            </a:extLst>
          </p:cNvPr>
          <p:cNvCxnSpPr>
            <a:cxnSpLocks/>
            <a:stCxn id="26" idx="3"/>
            <a:endCxn id="18" idx="1"/>
          </p:cNvCxnSpPr>
          <p:nvPr/>
        </p:nvCxnSpPr>
        <p:spPr>
          <a:xfrm>
            <a:off x="5561907" y="3314289"/>
            <a:ext cx="309852" cy="971"/>
          </a:xfrm>
          <a:prstGeom prst="line">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6" name="Straight Connector 75">
            <a:extLst>
              <a:ext uri="{FF2B5EF4-FFF2-40B4-BE49-F238E27FC236}">
                <a16:creationId xmlns:a16="http://schemas.microsoft.com/office/drawing/2014/main" id="{E7302CEE-8AC0-A1C1-AD9F-766765E387AD}"/>
              </a:ext>
            </a:extLst>
          </p:cNvPr>
          <p:cNvCxnSpPr>
            <a:cxnSpLocks/>
            <a:stCxn id="23" idx="3"/>
            <a:endCxn id="26" idx="1"/>
          </p:cNvCxnSpPr>
          <p:nvPr/>
        </p:nvCxnSpPr>
        <p:spPr>
          <a:xfrm>
            <a:off x="4074431" y="3311113"/>
            <a:ext cx="180313" cy="3176"/>
          </a:xfrm>
          <a:prstGeom prst="line">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5" name="Rectangle: Rounded Corners 114">
            <a:extLst>
              <a:ext uri="{FF2B5EF4-FFF2-40B4-BE49-F238E27FC236}">
                <a16:creationId xmlns:a16="http://schemas.microsoft.com/office/drawing/2014/main" id="{EF548C83-2847-E794-04E8-654CE897723D}"/>
              </a:ext>
            </a:extLst>
          </p:cNvPr>
          <p:cNvSpPr/>
          <p:nvPr/>
        </p:nvSpPr>
        <p:spPr>
          <a:xfrm>
            <a:off x="7373258" y="2821184"/>
            <a:ext cx="797799" cy="43404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900" dirty="0"/>
              <a:t>差距分析</a:t>
            </a:r>
            <a:endParaRPr lang="en-US" sz="900" dirty="0"/>
          </a:p>
        </p:txBody>
      </p:sp>
      <p:sp>
        <p:nvSpPr>
          <p:cNvPr id="116" name="Rectangle: Rounded Corners 115">
            <a:extLst>
              <a:ext uri="{FF2B5EF4-FFF2-40B4-BE49-F238E27FC236}">
                <a16:creationId xmlns:a16="http://schemas.microsoft.com/office/drawing/2014/main" id="{90FE18AA-02C6-4DF4-8C4A-1776C24D227C}"/>
              </a:ext>
            </a:extLst>
          </p:cNvPr>
          <p:cNvSpPr/>
          <p:nvPr/>
        </p:nvSpPr>
        <p:spPr>
          <a:xfrm>
            <a:off x="7373258" y="2160162"/>
            <a:ext cx="797799" cy="43404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900" dirty="0"/>
              <a:t>目标分析</a:t>
            </a:r>
            <a:endParaRPr lang="en-US" sz="900" dirty="0"/>
          </a:p>
        </p:txBody>
      </p:sp>
      <p:sp>
        <p:nvSpPr>
          <p:cNvPr id="123" name="Rectangle: Rounded Corners 122">
            <a:extLst>
              <a:ext uri="{FF2B5EF4-FFF2-40B4-BE49-F238E27FC236}">
                <a16:creationId xmlns:a16="http://schemas.microsoft.com/office/drawing/2014/main" id="{F4E4791F-3AC9-30D8-B4B3-D21A3D567D6E}"/>
              </a:ext>
            </a:extLst>
          </p:cNvPr>
          <p:cNvSpPr/>
          <p:nvPr/>
        </p:nvSpPr>
        <p:spPr>
          <a:xfrm>
            <a:off x="7373258" y="3539356"/>
            <a:ext cx="797799" cy="43404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900" dirty="0"/>
              <a:t>改进建议</a:t>
            </a:r>
            <a:endParaRPr lang="en-US" sz="900" dirty="0"/>
          </a:p>
        </p:txBody>
      </p:sp>
      <p:cxnSp>
        <p:nvCxnSpPr>
          <p:cNvPr id="132" name="Straight Connector 131">
            <a:extLst>
              <a:ext uri="{FF2B5EF4-FFF2-40B4-BE49-F238E27FC236}">
                <a16:creationId xmlns:a16="http://schemas.microsoft.com/office/drawing/2014/main" id="{AC12FE22-DBEA-50A0-4AB3-D297AC2BAA1D}"/>
              </a:ext>
            </a:extLst>
          </p:cNvPr>
          <p:cNvCxnSpPr>
            <a:cxnSpLocks/>
            <a:stCxn id="19" idx="2"/>
            <a:endCxn id="20" idx="0"/>
          </p:cNvCxnSpPr>
          <p:nvPr/>
        </p:nvCxnSpPr>
        <p:spPr>
          <a:xfrm>
            <a:off x="2432275" y="1760021"/>
            <a:ext cx="0" cy="447465"/>
          </a:xfrm>
          <a:prstGeom prst="line">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5" name="Straight Connector 134">
            <a:extLst>
              <a:ext uri="{FF2B5EF4-FFF2-40B4-BE49-F238E27FC236}">
                <a16:creationId xmlns:a16="http://schemas.microsoft.com/office/drawing/2014/main" id="{F184F253-CFF7-6D1E-1DA7-19050A6CBA11}"/>
              </a:ext>
            </a:extLst>
          </p:cNvPr>
          <p:cNvCxnSpPr>
            <a:cxnSpLocks/>
            <a:stCxn id="20" idx="2"/>
            <a:endCxn id="21" idx="0"/>
          </p:cNvCxnSpPr>
          <p:nvPr/>
        </p:nvCxnSpPr>
        <p:spPr>
          <a:xfrm>
            <a:off x="2432275" y="2641531"/>
            <a:ext cx="0" cy="456706"/>
          </a:xfrm>
          <a:prstGeom prst="line">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8" name="Straight Connector 137">
            <a:extLst>
              <a:ext uri="{FF2B5EF4-FFF2-40B4-BE49-F238E27FC236}">
                <a16:creationId xmlns:a16="http://schemas.microsoft.com/office/drawing/2014/main" id="{895B1EEE-7D27-A656-C03A-29F0FC20F6F3}"/>
              </a:ext>
            </a:extLst>
          </p:cNvPr>
          <p:cNvCxnSpPr>
            <a:cxnSpLocks/>
            <a:stCxn id="24" idx="2"/>
          </p:cNvCxnSpPr>
          <p:nvPr/>
        </p:nvCxnSpPr>
        <p:spPr>
          <a:xfrm flipH="1">
            <a:off x="3675531" y="1946164"/>
            <a:ext cx="1" cy="241220"/>
          </a:xfrm>
          <a:prstGeom prst="line">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1" name="Straight Connector 140">
            <a:extLst>
              <a:ext uri="{FF2B5EF4-FFF2-40B4-BE49-F238E27FC236}">
                <a16:creationId xmlns:a16="http://schemas.microsoft.com/office/drawing/2014/main" id="{08E430C1-F8C9-0FD5-A164-DBBF1F06C6AD}"/>
              </a:ext>
            </a:extLst>
          </p:cNvPr>
          <p:cNvCxnSpPr>
            <a:cxnSpLocks/>
            <a:stCxn id="22" idx="2"/>
            <a:endCxn id="23" idx="0"/>
          </p:cNvCxnSpPr>
          <p:nvPr/>
        </p:nvCxnSpPr>
        <p:spPr>
          <a:xfrm>
            <a:off x="3675532" y="2646153"/>
            <a:ext cx="0" cy="447937"/>
          </a:xfrm>
          <a:prstGeom prst="line">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7" name="Connector: Elbow 146">
            <a:extLst>
              <a:ext uri="{FF2B5EF4-FFF2-40B4-BE49-F238E27FC236}">
                <a16:creationId xmlns:a16="http://schemas.microsoft.com/office/drawing/2014/main" id="{3079BC2E-E95F-91D1-EB12-26462222FF22}"/>
              </a:ext>
            </a:extLst>
          </p:cNvPr>
          <p:cNvCxnSpPr>
            <a:cxnSpLocks/>
            <a:stCxn id="21" idx="3"/>
            <a:endCxn id="24" idx="1"/>
          </p:cNvCxnSpPr>
          <p:nvPr/>
        </p:nvCxnSpPr>
        <p:spPr>
          <a:xfrm flipV="1">
            <a:off x="2831174" y="1541128"/>
            <a:ext cx="190776" cy="1774132"/>
          </a:xfrm>
          <a:prstGeom prst="bentConnector3">
            <a:avLst>
              <a:gd name="adj1" fmla="val 50000"/>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7" name="Connector: Elbow 156">
            <a:extLst>
              <a:ext uri="{FF2B5EF4-FFF2-40B4-BE49-F238E27FC236}">
                <a16:creationId xmlns:a16="http://schemas.microsoft.com/office/drawing/2014/main" id="{62FA6500-1DF6-F054-38DA-9433E253CB96}"/>
              </a:ext>
            </a:extLst>
          </p:cNvPr>
          <p:cNvCxnSpPr>
            <a:cxnSpLocks/>
            <a:stCxn id="18" idx="3"/>
            <a:endCxn id="25" idx="1"/>
          </p:cNvCxnSpPr>
          <p:nvPr/>
        </p:nvCxnSpPr>
        <p:spPr>
          <a:xfrm flipV="1">
            <a:off x="6669558" y="1554558"/>
            <a:ext cx="449018" cy="1760702"/>
          </a:xfrm>
          <a:prstGeom prst="bentConnector3">
            <a:avLst>
              <a:gd name="adj1" fmla="val 50000"/>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2" name="TextBox 161">
            <a:extLst>
              <a:ext uri="{FF2B5EF4-FFF2-40B4-BE49-F238E27FC236}">
                <a16:creationId xmlns:a16="http://schemas.microsoft.com/office/drawing/2014/main" id="{A77FADCB-E240-6779-3002-146778E234DF}"/>
              </a:ext>
            </a:extLst>
          </p:cNvPr>
          <p:cNvSpPr txBox="1"/>
          <p:nvPr/>
        </p:nvSpPr>
        <p:spPr>
          <a:xfrm>
            <a:off x="3682026" y="1984514"/>
            <a:ext cx="250390" cy="253916"/>
          </a:xfrm>
          <a:prstGeom prst="rect">
            <a:avLst/>
          </a:prstGeom>
          <a:noFill/>
        </p:spPr>
        <p:txBody>
          <a:bodyPr wrap="none" rtlCol="0">
            <a:spAutoFit/>
          </a:bodyPr>
          <a:lstStyle/>
          <a:p>
            <a:r>
              <a:rPr lang="en-US" altLang="zh-CN" sz="1050" dirty="0"/>
              <a:t>Y</a:t>
            </a:r>
            <a:endParaRPr lang="en-US" sz="1050" dirty="0"/>
          </a:p>
        </p:txBody>
      </p:sp>
      <p:sp>
        <p:nvSpPr>
          <p:cNvPr id="163" name="TextBox 162">
            <a:extLst>
              <a:ext uri="{FF2B5EF4-FFF2-40B4-BE49-F238E27FC236}">
                <a16:creationId xmlns:a16="http://schemas.microsoft.com/office/drawing/2014/main" id="{421E3FD6-2D9A-9516-4967-DA34F194D142}"/>
              </a:ext>
            </a:extLst>
          </p:cNvPr>
          <p:cNvSpPr txBox="1"/>
          <p:nvPr/>
        </p:nvSpPr>
        <p:spPr>
          <a:xfrm>
            <a:off x="4914374" y="2747062"/>
            <a:ext cx="271228" cy="253916"/>
          </a:xfrm>
          <a:prstGeom prst="rect">
            <a:avLst/>
          </a:prstGeom>
          <a:noFill/>
        </p:spPr>
        <p:txBody>
          <a:bodyPr wrap="none" rtlCol="0">
            <a:spAutoFit/>
          </a:bodyPr>
          <a:lstStyle/>
          <a:p>
            <a:r>
              <a:rPr lang="en-US" altLang="zh-CN" sz="1050" dirty="0"/>
              <a:t>N</a:t>
            </a:r>
            <a:endParaRPr lang="en-US" sz="1050" dirty="0"/>
          </a:p>
        </p:txBody>
      </p:sp>
      <p:sp>
        <p:nvSpPr>
          <p:cNvPr id="164" name="TextBox 163">
            <a:extLst>
              <a:ext uri="{FF2B5EF4-FFF2-40B4-BE49-F238E27FC236}">
                <a16:creationId xmlns:a16="http://schemas.microsoft.com/office/drawing/2014/main" id="{1FFA85D4-3590-4662-2AB0-1AA044BE60E5}"/>
              </a:ext>
            </a:extLst>
          </p:cNvPr>
          <p:cNvSpPr txBox="1"/>
          <p:nvPr/>
        </p:nvSpPr>
        <p:spPr>
          <a:xfrm>
            <a:off x="7733458" y="1891422"/>
            <a:ext cx="250390" cy="253916"/>
          </a:xfrm>
          <a:prstGeom prst="rect">
            <a:avLst/>
          </a:prstGeom>
          <a:noFill/>
        </p:spPr>
        <p:txBody>
          <a:bodyPr wrap="none" rtlCol="0">
            <a:spAutoFit/>
          </a:bodyPr>
          <a:lstStyle/>
          <a:p>
            <a:r>
              <a:rPr lang="en-US" altLang="zh-CN" sz="1050" dirty="0"/>
              <a:t>Y</a:t>
            </a:r>
            <a:endParaRPr lang="en-US" sz="1050" dirty="0"/>
          </a:p>
        </p:txBody>
      </p:sp>
      <p:sp>
        <p:nvSpPr>
          <p:cNvPr id="165" name="TextBox 164">
            <a:extLst>
              <a:ext uri="{FF2B5EF4-FFF2-40B4-BE49-F238E27FC236}">
                <a16:creationId xmlns:a16="http://schemas.microsoft.com/office/drawing/2014/main" id="{935C45E2-B847-504E-36C2-4F69F7EDB0F1}"/>
              </a:ext>
            </a:extLst>
          </p:cNvPr>
          <p:cNvSpPr txBox="1"/>
          <p:nvPr/>
        </p:nvSpPr>
        <p:spPr>
          <a:xfrm>
            <a:off x="5433910" y="3116863"/>
            <a:ext cx="250390" cy="253916"/>
          </a:xfrm>
          <a:prstGeom prst="rect">
            <a:avLst/>
          </a:prstGeom>
          <a:noFill/>
        </p:spPr>
        <p:txBody>
          <a:bodyPr wrap="none" rtlCol="0">
            <a:spAutoFit/>
          </a:bodyPr>
          <a:lstStyle/>
          <a:p>
            <a:r>
              <a:rPr lang="en-US" altLang="zh-CN" sz="1050" dirty="0"/>
              <a:t>Y</a:t>
            </a:r>
            <a:endParaRPr lang="en-US" sz="1050" dirty="0"/>
          </a:p>
        </p:txBody>
      </p:sp>
      <p:sp>
        <p:nvSpPr>
          <p:cNvPr id="166" name="TextBox 165">
            <a:extLst>
              <a:ext uri="{FF2B5EF4-FFF2-40B4-BE49-F238E27FC236}">
                <a16:creationId xmlns:a16="http://schemas.microsoft.com/office/drawing/2014/main" id="{9C17E93D-10BC-ACDC-381D-08F4ED6DD53A}"/>
              </a:ext>
            </a:extLst>
          </p:cNvPr>
          <p:cNvSpPr txBox="1"/>
          <p:nvPr/>
        </p:nvSpPr>
        <p:spPr>
          <a:xfrm>
            <a:off x="8271942" y="1222314"/>
            <a:ext cx="271228" cy="253916"/>
          </a:xfrm>
          <a:prstGeom prst="rect">
            <a:avLst/>
          </a:prstGeom>
          <a:noFill/>
        </p:spPr>
        <p:txBody>
          <a:bodyPr wrap="none" rtlCol="0">
            <a:spAutoFit/>
          </a:bodyPr>
          <a:lstStyle/>
          <a:p>
            <a:r>
              <a:rPr lang="en-US" altLang="zh-CN" sz="1050" dirty="0"/>
              <a:t>N</a:t>
            </a:r>
            <a:endParaRPr lang="en-US" sz="1050" dirty="0"/>
          </a:p>
        </p:txBody>
      </p:sp>
      <p:sp>
        <p:nvSpPr>
          <p:cNvPr id="167" name="TextBox 166">
            <a:extLst>
              <a:ext uri="{FF2B5EF4-FFF2-40B4-BE49-F238E27FC236}">
                <a16:creationId xmlns:a16="http://schemas.microsoft.com/office/drawing/2014/main" id="{AD5641D5-D869-C159-3F5A-824D83A3FC28}"/>
              </a:ext>
            </a:extLst>
          </p:cNvPr>
          <p:cNvSpPr txBox="1"/>
          <p:nvPr/>
        </p:nvSpPr>
        <p:spPr>
          <a:xfrm>
            <a:off x="4252210" y="1355966"/>
            <a:ext cx="271228" cy="253916"/>
          </a:xfrm>
          <a:prstGeom prst="rect">
            <a:avLst/>
          </a:prstGeom>
          <a:noFill/>
        </p:spPr>
        <p:txBody>
          <a:bodyPr wrap="none" rtlCol="0">
            <a:spAutoFit/>
          </a:bodyPr>
          <a:lstStyle/>
          <a:p>
            <a:r>
              <a:rPr lang="en-US" altLang="zh-CN" sz="1050" dirty="0"/>
              <a:t>N</a:t>
            </a:r>
            <a:endParaRPr lang="en-US" sz="1050" dirty="0"/>
          </a:p>
        </p:txBody>
      </p:sp>
      <p:cxnSp>
        <p:nvCxnSpPr>
          <p:cNvPr id="168" name="Straight Connector 167">
            <a:extLst>
              <a:ext uri="{FF2B5EF4-FFF2-40B4-BE49-F238E27FC236}">
                <a16:creationId xmlns:a16="http://schemas.microsoft.com/office/drawing/2014/main" id="{FCDF8FE2-D98A-25F4-9F43-E91C45C4521D}"/>
              </a:ext>
            </a:extLst>
          </p:cNvPr>
          <p:cNvCxnSpPr>
            <a:cxnSpLocks/>
          </p:cNvCxnSpPr>
          <p:nvPr/>
        </p:nvCxnSpPr>
        <p:spPr>
          <a:xfrm>
            <a:off x="7767809" y="1959594"/>
            <a:ext cx="0" cy="200568"/>
          </a:xfrm>
          <a:prstGeom prst="line">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1" name="Straight Connector 170">
            <a:extLst>
              <a:ext uri="{FF2B5EF4-FFF2-40B4-BE49-F238E27FC236}">
                <a16:creationId xmlns:a16="http://schemas.microsoft.com/office/drawing/2014/main" id="{50E24DF2-4ED2-0FBB-FAA8-4B9FA0338D77}"/>
              </a:ext>
            </a:extLst>
          </p:cNvPr>
          <p:cNvCxnSpPr>
            <a:cxnSpLocks/>
          </p:cNvCxnSpPr>
          <p:nvPr/>
        </p:nvCxnSpPr>
        <p:spPr>
          <a:xfrm>
            <a:off x="7772157" y="2594207"/>
            <a:ext cx="0" cy="226977"/>
          </a:xfrm>
          <a:prstGeom prst="line">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4" name="Straight Connector 173">
            <a:extLst>
              <a:ext uri="{FF2B5EF4-FFF2-40B4-BE49-F238E27FC236}">
                <a16:creationId xmlns:a16="http://schemas.microsoft.com/office/drawing/2014/main" id="{6E9E29A5-464F-0557-E0A0-01A0927966F6}"/>
              </a:ext>
            </a:extLst>
          </p:cNvPr>
          <p:cNvCxnSpPr>
            <a:cxnSpLocks/>
          </p:cNvCxnSpPr>
          <p:nvPr/>
        </p:nvCxnSpPr>
        <p:spPr>
          <a:xfrm>
            <a:off x="7759751" y="3255229"/>
            <a:ext cx="0" cy="226977"/>
          </a:xfrm>
          <a:prstGeom prst="line">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3" name="Diamond 182">
            <a:extLst>
              <a:ext uri="{FF2B5EF4-FFF2-40B4-BE49-F238E27FC236}">
                <a16:creationId xmlns:a16="http://schemas.microsoft.com/office/drawing/2014/main" id="{FE9F5AEE-E573-5978-B7FF-254C89536862}"/>
              </a:ext>
            </a:extLst>
          </p:cNvPr>
          <p:cNvSpPr/>
          <p:nvPr/>
        </p:nvSpPr>
        <p:spPr>
          <a:xfrm>
            <a:off x="9139685" y="1968836"/>
            <a:ext cx="1307163" cy="810072"/>
          </a:xfrm>
          <a:prstGeom prst="diamon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900" dirty="0"/>
              <a:t>新一轮测评？</a:t>
            </a:r>
            <a:endParaRPr lang="en-US" sz="900" dirty="0"/>
          </a:p>
        </p:txBody>
      </p:sp>
      <p:cxnSp>
        <p:nvCxnSpPr>
          <p:cNvPr id="185" name="Connector: Elbow 184">
            <a:extLst>
              <a:ext uri="{FF2B5EF4-FFF2-40B4-BE49-F238E27FC236}">
                <a16:creationId xmlns:a16="http://schemas.microsoft.com/office/drawing/2014/main" id="{10680329-F324-392E-FC2E-A7DF05DCF7D1}"/>
              </a:ext>
            </a:extLst>
          </p:cNvPr>
          <p:cNvCxnSpPr>
            <a:cxnSpLocks/>
          </p:cNvCxnSpPr>
          <p:nvPr/>
        </p:nvCxnSpPr>
        <p:spPr>
          <a:xfrm>
            <a:off x="8425450" y="1558568"/>
            <a:ext cx="713946" cy="819314"/>
          </a:xfrm>
          <a:prstGeom prst="bentConnector3">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0" name="Connector: Elbow 189">
            <a:extLst>
              <a:ext uri="{FF2B5EF4-FFF2-40B4-BE49-F238E27FC236}">
                <a16:creationId xmlns:a16="http://schemas.microsoft.com/office/drawing/2014/main" id="{488E5AE8-85C3-AF9E-8DA2-11BC402A66DC}"/>
              </a:ext>
            </a:extLst>
          </p:cNvPr>
          <p:cNvCxnSpPr>
            <a:stCxn id="183" idx="0"/>
            <a:endCxn id="19" idx="0"/>
          </p:cNvCxnSpPr>
          <p:nvPr/>
        </p:nvCxnSpPr>
        <p:spPr>
          <a:xfrm rot="16200000" flipV="1">
            <a:off x="5791341" y="-2033090"/>
            <a:ext cx="642860" cy="7360992"/>
          </a:xfrm>
          <a:prstGeom prst="bentConnector3">
            <a:avLst>
              <a:gd name="adj1" fmla="val 135560"/>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4" name="Straight Connector 193">
            <a:extLst>
              <a:ext uri="{FF2B5EF4-FFF2-40B4-BE49-F238E27FC236}">
                <a16:creationId xmlns:a16="http://schemas.microsoft.com/office/drawing/2014/main" id="{9BEA566F-A8FE-A4CD-844E-032165839DFF}"/>
              </a:ext>
            </a:extLst>
          </p:cNvPr>
          <p:cNvCxnSpPr/>
          <p:nvPr/>
        </p:nvCxnSpPr>
        <p:spPr>
          <a:xfrm>
            <a:off x="10446584" y="2373872"/>
            <a:ext cx="401469"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96" name="Straight Arrow Connector 195">
            <a:extLst>
              <a:ext uri="{FF2B5EF4-FFF2-40B4-BE49-F238E27FC236}">
                <a16:creationId xmlns:a16="http://schemas.microsoft.com/office/drawing/2014/main" id="{4BCC3F24-0EB0-54CB-8B58-CD59029AE6B2}"/>
              </a:ext>
            </a:extLst>
          </p:cNvPr>
          <p:cNvCxnSpPr>
            <a:stCxn id="9" idx="3"/>
            <a:endCxn id="19" idx="1"/>
          </p:cNvCxnSpPr>
          <p:nvPr/>
        </p:nvCxnSpPr>
        <p:spPr>
          <a:xfrm>
            <a:off x="1662091" y="1542998"/>
            <a:ext cx="37128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7" name="Oval 196">
            <a:extLst>
              <a:ext uri="{FF2B5EF4-FFF2-40B4-BE49-F238E27FC236}">
                <a16:creationId xmlns:a16="http://schemas.microsoft.com/office/drawing/2014/main" id="{A39376C7-4DEC-0FF3-D5C5-D05891BC7B26}"/>
              </a:ext>
            </a:extLst>
          </p:cNvPr>
          <p:cNvSpPr/>
          <p:nvPr/>
        </p:nvSpPr>
        <p:spPr>
          <a:xfrm>
            <a:off x="10848053" y="2321938"/>
            <a:ext cx="105032" cy="10386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TextBox 199">
            <a:extLst>
              <a:ext uri="{FF2B5EF4-FFF2-40B4-BE49-F238E27FC236}">
                <a16:creationId xmlns:a16="http://schemas.microsoft.com/office/drawing/2014/main" id="{7DC69677-380F-69B4-53BE-20C483EDBA5F}"/>
              </a:ext>
            </a:extLst>
          </p:cNvPr>
          <p:cNvSpPr txBox="1"/>
          <p:nvPr/>
        </p:nvSpPr>
        <p:spPr>
          <a:xfrm>
            <a:off x="3021950" y="591074"/>
            <a:ext cx="1693092" cy="261610"/>
          </a:xfrm>
          <a:prstGeom prst="rect">
            <a:avLst/>
          </a:prstGeom>
          <a:noFill/>
        </p:spPr>
        <p:txBody>
          <a:bodyPr wrap="none" rtlCol="0">
            <a:spAutoFit/>
          </a:bodyPr>
          <a:lstStyle/>
          <a:p>
            <a:r>
              <a:rPr lang="en-US" altLang="zh-CN" sz="1100" dirty="0">
                <a:solidFill>
                  <a:schemeClr val="accent2">
                    <a:lumMod val="75000"/>
                  </a:schemeClr>
                </a:solidFill>
              </a:rPr>
              <a:t>TMF</a:t>
            </a:r>
            <a:r>
              <a:rPr lang="zh-CN" altLang="en-US" sz="1100" dirty="0">
                <a:solidFill>
                  <a:schemeClr val="accent2">
                    <a:lumMod val="75000"/>
                  </a:schemeClr>
                </a:solidFill>
              </a:rPr>
              <a:t>主导的</a:t>
            </a:r>
            <a:r>
              <a:rPr lang="en-US" altLang="zh-CN" sz="1100" dirty="0">
                <a:solidFill>
                  <a:schemeClr val="accent2">
                    <a:lumMod val="75000"/>
                  </a:schemeClr>
                </a:solidFill>
              </a:rPr>
              <a:t>ANL A&amp;C </a:t>
            </a:r>
            <a:r>
              <a:rPr lang="zh-CN" altLang="en-US" sz="1100" dirty="0">
                <a:solidFill>
                  <a:schemeClr val="accent2">
                    <a:lumMod val="75000"/>
                  </a:schemeClr>
                </a:solidFill>
              </a:rPr>
              <a:t>流程</a:t>
            </a:r>
            <a:endParaRPr lang="en-US" sz="1100" dirty="0">
              <a:solidFill>
                <a:schemeClr val="accent2">
                  <a:lumMod val="75000"/>
                </a:schemeClr>
              </a:solidFill>
            </a:endParaRPr>
          </a:p>
        </p:txBody>
      </p:sp>
      <p:sp>
        <p:nvSpPr>
          <p:cNvPr id="201" name="TextBox 200">
            <a:extLst>
              <a:ext uri="{FF2B5EF4-FFF2-40B4-BE49-F238E27FC236}">
                <a16:creationId xmlns:a16="http://schemas.microsoft.com/office/drawing/2014/main" id="{1950FC53-ACDA-558B-602F-DD10B5204C3B}"/>
              </a:ext>
            </a:extLst>
          </p:cNvPr>
          <p:cNvSpPr txBox="1"/>
          <p:nvPr/>
        </p:nvSpPr>
        <p:spPr>
          <a:xfrm>
            <a:off x="7464594" y="588484"/>
            <a:ext cx="2635658" cy="261610"/>
          </a:xfrm>
          <a:prstGeom prst="rect">
            <a:avLst/>
          </a:prstGeom>
          <a:noFill/>
        </p:spPr>
        <p:txBody>
          <a:bodyPr wrap="none" rtlCol="0">
            <a:spAutoFit/>
          </a:bodyPr>
          <a:lstStyle/>
          <a:p>
            <a:r>
              <a:rPr lang="en-US" altLang="zh-CN" sz="1100" dirty="0">
                <a:solidFill>
                  <a:schemeClr val="accent2">
                    <a:lumMod val="75000"/>
                  </a:schemeClr>
                </a:solidFill>
              </a:rPr>
              <a:t>CSP </a:t>
            </a:r>
            <a:r>
              <a:rPr lang="zh-CN" altLang="en-US" sz="1100" dirty="0">
                <a:solidFill>
                  <a:schemeClr val="accent2">
                    <a:lumMod val="75000"/>
                  </a:schemeClr>
                </a:solidFill>
              </a:rPr>
              <a:t>与咨询公司主导的</a:t>
            </a:r>
            <a:r>
              <a:rPr lang="en-US" altLang="zh-CN" sz="1100" dirty="0">
                <a:solidFill>
                  <a:schemeClr val="accent2">
                    <a:lumMod val="75000"/>
                  </a:schemeClr>
                </a:solidFill>
              </a:rPr>
              <a:t>ANL</a:t>
            </a:r>
            <a:r>
              <a:rPr lang="zh-CN" altLang="en-US" sz="1100" dirty="0">
                <a:solidFill>
                  <a:schemeClr val="accent2">
                    <a:lumMod val="75000"/>
                  </a:schemeClr>
                </a:solidFill>
              </a:rPr>
              <a:t>晋级改进流程</a:t>
            </a:r>
            <a:endParaRPr lang="en-US" sz="1100" dirty="0">
              <a:solidFill>
                <a:schemeClr val="accent2">
                  <a:lumMod val="75000"/>
                </a:schemeClr>
              </a:solidFill>
            </a:endParaRPr>
          </a:p>
        </p:txBody>
      </p:sp>
      <p:cxnSp>
        <p:nvCxnSpPr>
          <p:cNvPr id="203" name="Connector: Elbow 202">
            <a:extLst>
              <a:ext uri="{FF2B5EF4-FFF2-40B4-BE49-F238E27FC236}">
                <a16:creationId xmlns:a16="http://schemas.microsoft.com/office/drawing/2014/main" id="{6C4AAAEF-04EF-9D31-EC6A-02F2472B0E6D}"/>
              </a:ext>
            </a:extLst>
          </p:cNvPr>
          <p:cNvCxnSpPr>
            <a:cxnSpLocks/>
            <a:stCxn id="258" idx="0"/>
            <a:endCxn id="183" idx="1"/>
          </p:cNvCxnSpPr>
          <p:nvPr/>
        </p:nvCxnSpPr>
        <p:spPr>
          <a:xfrm rot="5400000" flipH="1" flipV="1">
            <a:off x="8377127" y="2783148"/>
            <a:ext cx="1171834" cy="353282"/>
          </a:xfrm>
          <a:prstGeom prst="bentConnector2">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08" name="Graphic 207" descr="Ribbon">
            <a:extLst>
              <a:ext uri="{FF2B5EF4-FFF2-40B4-BE49-F238E27FC236}">
                <a16:creationId xmlns:a16="http://schemas.microsoft.com/office/drawing/2014/main" id="{7183A0BC-F2CD-7CC3-F66B-732FBD6129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76379" y="3117287"/>
            <a:ext cx="227719" cy="227719"/>
          </a:xfrm>
          <a:prstGeom prst="rect">
            <a:avLst/>
          </a:prstGeom>
        </p:spPr>
      </p:pic>
      <mc:AlternateContent xmlns:mc="http://schemas.openxmlformats.org/markup-compatibility/2006">
        <mc:Choice xmlns:a14="http://schemas.microsoft.com/office/drawing/2010/main" Requires="a14">
          <p:sp>
            <p:nvSpPr>
              <p:cNvPr id="232" name="TextBox 231">
                <a:extLst>
                  <a:ext uri="{FF2B5EF4-FFF2-40B4-BE49-F238E27FC236}">
                    <a16:creationId xmlns:a16="http://schemas.microsoft.com/office/drawing/2014/main" id="{8AC3B868-5014-F00E-73AE-51EFBB84D1EE}"/>
                  </a:ext>
                </a:extLst>
              </p:cNvPr>
              <p:cNvSpPr txBox="1"/>
              <p:nvPr/>
            </p:nvSpPr>
            <p:spPr>
              <a:xfrm>
                <a:off x="984126" y="4372656"/>
                <a:ext cx="10930614" cy="2527872"/>
              </a:xfrm>
              <a:prstGeom prst="rect">
                <a:avLst/>
              </a:prstGeom>
              <a:noFill/>
            </p:spPr>
            <p:txBody>
              <a:bodyPr wrap="square" rtlCol="0">
                <a:spAutoFit/>
              </a:bodyPr>
              <a:lstStyle/>
              <a:p>
                <a:pPr/>
                <a14:m>
                  <m:oMath xmlns:m="http://schemas.openxmlformats.org/officeDocument/2006/math">
                    <m:r>
                      <a:rPr lang="en-US" sz="1050" i="0" smtClean="0"/>
                      <m:t>①</m:t>
                    </m:r>
                    <m:r>
                      <a:rPr lang="en-US" sz="1050" b="0" i="0" smtClean="0"/>
                      <m:t> </m:t>
                    </m:r>
                    <m:r>
                      <a:rPr lang="zh-CN" altLang="en-US" sz="1050" i="0" smtClean="0"/>
                      <m:t>从</m:t>
                    </m:r>
                  </m:oMath>
                </a14:m>
                <a:r>
                  <a:rPr lang="en-US" altLang="zh-CN" sz="1050" b="0" dirty="0"/>
                  <a:t>TMF</a:t>
                </a:r>
                <a:r>
                  <a:rPr lang="zh-CN" altLang="en-US" sz="1050" b="0" dirty="0"/>
                  <a:t>发布的可评测场景中选择。 可评测场景是基于</a:t>
                </a:r>
                <a:r>
                  <a:rPr lang="en-US" altLang="zh-CN" sz="1050" b="0" dirty="0"/>
                  <a:t>AN Map</a:t>
                </a:r>
                <a:r>
                  <a:rPr lang="zh-CN" altLang="en-US" sz="1050" b="0" dirty="0"/>
                  <a:t>的高价值场景并且问卷已经标准化。</a:t>
                </a:r>
                <a:endParaRPr lang="en-US" sz="1050" b="0" dirty="0"/>
              </a:p>
              <a:p>
                <a:pPr/>
                <a14:m>
                  <m:oMathPara xmlns:m="http://schemas.openxmlformats.org/officeDocument/2006/math">
                    <m:oMathParaPr>
                      <m:jc m:val="left"/>
                    </m:oMathParaPr>
                    <m:oMath xmlns:m="http://schemas.openxmlformats.org/officeDocument/2006/math">
                      <m:r>
                        <a:rPr lang="en-US" sz="1050" i="0"/>
                        <m:t>②</m:t>
                      </m:r>
                      <m:r>
                        <a:rPr lang="en-US" sz="1050" b="0" i="0" smtClean="0"/>
                        <m:t> </m:t>
                      </m:r>
                      <m:r>
                        <m:rPr>
                          <m:sty m:val="p"/>
                        </m:rPr>
                        <a:rPr lang="en-US" altLang="zh-CN" sz="1050" i="0" smtClean="0"/>
                        <m:t>CSP</m:t>
                      </m:r>
                      <m:r>
                        <a:rPr lang="zh-CN" altLang="en-US" sz="1050" i="0"/>
                        <m:t>从</m:t>
                      </m:r>
                      <m:r>
                        <m:rPr>
                          <m:sty m:val="p"/>
                        </m:rPr>
                        <a:rPr lang="en-US" altLang="zh-CN" sz="1050" i="0" smtClean="0"/>
                        <m:t>TM</m:t>
                      </m:r>
                      <m:r>
                        <m:rPr>
                          <m:sty m:val="p"/>
                        </m:rPr>
                        <a:rPr lang="en-US" altLang="zh-CN" sz="1050" i="0"/>
                        <m:t>F</m:t>
                      </m:r>
                      <m:r>
                        <a:rPr lang="zh-CN" altLang="en-US" sz="1050" i="0" smtClean="0"/>
                        <m:t>评测</m:t>
                      </m:r>
                      <m:r>
                        <a:rPr lang="zh-CN" altLang="en-US" sz="1050" i="0"/>
                        <m:t>服务</m:t>
                      </m:r>
                      <m:r>
                        <a:rPr lang="zh-CN" altLang="en-US" sz="1050" i="0" smtClean="0"/>
                        <m:t>网站</m:t>
                      </m:r>
                      <m:r>
                        <a:rPr lang="zh-CN" altLang="en-US" sz="1050" i="0"/>
                        <m:t>提出</m:t>
                      </m:r>
                      <m:r>
                        <a:rPr lang="zh-CN" altLang="en-US" sz="1050" i="0" smtClean="0"/>
                        <m:t>评测</m:t>
                      </m:r>
                      <m:r>
                        <a:rPr lang="zh-CN" altLang="en-US" sz="1050" i="0"/>
                        <m:t>申请</m:t>
                      </m:r>
                      <m:r>
                        <a:rPr lang="zh-CN" altLang="en-US" sz="1050" i="0" smtClean="0"/>
                        <m:t>，</m:t>
                      </m:r>
                      <m:r>
                        <a:rPr lang="zh-CN" altLang="en-US" sz="1050" i="0"/>
                        <m:t>并</m:t>
                      </m:r>
                      <m:r>
                        <a:rPr lang="zh-CN" altLang="en-US" sz="1050" i="0" smtClean="0"/>
                        <m:t>下</m:t>
                      </m:r>
                      <m:r>
                        <a:rPr lang="zh-CN" altLang="en-US" sz="1050" i="0"/>
                        <m:t>载</m:t>
                      </m:r>
                      <m:r>
                        <a:rPr lang="zh-CN" altLang="en-US" sz="1050" i="0" smtClean="0"/>
                        <m:t>感兴趣</m:t>
                      </m:r>
                      <m:r>
                        <a:rPr lang="zh-CN" altLang="en-US" sz="1050" i="0"/>
                        <m:t>的</m:t>
                      </m:r>
                      <m:r>
                        <a:rPr lang="zh-CN" altLang="en-US" sz="1050" i="0" smtClean="0"/>
                        <m:t>领域</m:t>
                      </m:r>
                      <m:r>
                        <a:rPr lang="zh-CN" altLang="en-US" sz="1050" i="0"/>
                        <m:t>高价值</m:t>
                      </m:r>
                      <m:r>
                        <a:rPr lang="zh-CN" altLang="en-US" sz="1050" i="0" smtClean="0"/>
                        <m:t>场景</m:t>
                      </m:r>
                      <m:r>
                        <a:rPr lang="zh-CN" altLang="en-US" sz="1050" i="0"/>
                        <m:t>问卷</m:t>
                      </m:r>
                      <m:r>
                        <a:rPr lang="zh-CN" altLang="en-US" sz="1050" i="0" smtClean="0"/>
                        <m:t>。</m:t>
                      </m:r>
                    </m:oMath>
                  </m:oMathPara>
                </a14:m>
                <a:endParaRPr lang="en-US" sz="1050" dirty="0"/>
              </a:p>
              <a:p>
                <a:pPr/>
                <a14:m>
                  <m:oMath xmlns:m="http://schemas.openxmlformats.org/officeDocument/2006/math">
                    <m:r>
                      <a:rPr lang="en-US" sz="1050" i="0"/>
                      <m:t>③</m:t>
                    </m:r>
                  </m:oMath>
                </a14:m>
                <a:r>
                  <a:rPr lang="en-US" sz="1050" dirty="0"/>
                  <a:t> </a:t>
                </a:r>
                <a:r>
                  <a:rPr lang="zh-CN" altLang="en-US" sz="1050" dirty="0"/>
                  <a:t>问卷可以是</a:t>
                </a:r>
                <a:r>
                  <a:rPr lang="en-US" altLang="zh-CN" sz="1050" dirty="0"/>
                  <a:t>CSP</a:t>
                </a:r>
                <a:r>
                  <a:rPr lang="zh-CN" altLang="en-US" sz="1050" dirty="0"/>
                  <a:t>自答也可以是咨询公司或厂商，管理服务商帮助回答， 但回答的人都应该完成</a:t>
                </a:r>
                <a:r>
                  <a:rPr lang="en-US" altLang="zh-CN" sz="1050" dirty="0"/>
                  <a:t>TMF</a:t>
                </a:r>
                <a:r>
                  <a:rPr lang="zh-CN" altLang="en-US" sz="1050" dirty="0"/>
                  <a:t>培训，拥有</a:t>
                </a:r>
                <a:r>
                  <a:rPr lang="en-US" altLang="zh-CN" sz="1050" dirty="0"/>
                  <a:t>TMF</a:t>
                </a:r>
                <a:r>
                  <a:rPr lang="zh-CN" altLang="en-US" sz="1050" dirty="0"/>
                  <a:t>认可的</a:t>
                </a:r>
                <a:r>
                  <a:rPr lang="en-US" altLang="zh-CN" sz="1050" dirty="0"/>
                  <a:t>ANL </a:t>
                </a:r>
                <a:r>
                  <a:rPr lang="zh-CN" altLang="en-US" sz="1050" dirty="0"/>
                  <a:t>评测资质</a:t>
                </a:r>
                <a:endParaRPr lang="en-US" sz="1050" dirty="0"/>
              </a:p>
              <a:p>
                <a:pPr/>
                <a14:m>
                  <m:oMath xmlns:m="http://schemas.openxmlformats.org/officeDocument/2006/math">
                    <m:r>
                      <a:rPr lang="en-US" sz="1050" i="0"/>
                      <m:t>④</m:t>
                    </m:r>
                  </m:oMath>
                </a14:m>
                <a:r>
                  <a:rPr lang="en-US" sz="1050" dirty="0"/>
                  <a:t> </a:t>
                </a:r>
                <a:r>
                  <a:rPr lang="en-US" altLang="zh-CN" sz="1050" dirty="0"/>
                  <a:t>CSP</a:t>
                </a:r>
                <a:r>
                  <a:rPr lang="zh-CN" altLang="en-US" sz="1050" dirty="0"/>
                  <a:t>可以选择是否要求认证。 如果选择不认证， 评测结果将不认可为正式结果， 不与第三方进行比较。答卷也不要求提交给</a:t>
                </a:r>
                <a:r>
                  <a:rPr lang="en-US" altLang="zh-CN" sz="1050" dirty="0"/>
                  <a:t>TMF</a:t>
                </a:r>
                <a:r>
                  <a:rPr lang="zh-CN" altLang="en-US" sz="1050" dirty="0"/>
                  <a:t>。</a:t>
                </a:r>
                <a:endParaRPr lang="en-US" sz="1050" dirty="0"/>
              </a:p>
              <a:p>
                <a:pPr/>
                <a14:m>
                  <m:oMath xmlns:m="http://schemas.openxmlformats.org/officeDocument/2006/math">
                    <m:r>
                      <a:rPr lang="en-US" sz="1050" i="0" smtClean="0"/>
                      <m:t>⑤</m:t>
                    </m:r>
                  </m:oMath>
                </a14:m>
                <a:r>
                  <a:rPr lang="en-US" sz="1050" dirty="0"/>
                  <a:t> </a:t>
                </a:r>
                <a:r>
                  <a:rPr lang="zh-CN" altLang="en-US" sz="1050" dirty="0"/>
                  <a:t>如果选择认证，</a:t>
                </a:r>
                <a:r>
                  <a:rPr lang="en-US" altLang="zh-CN" sz="1050" dirty="0"/>
                  <a:t>CSP</a:t>
                </a:r>
                <a:r>
                  <a:rPr lang="zh-CN" altLang="en-US" sz="1050" dirty="0"/>
                  <a:t>提交答卷供</a:t>
                </a:r>
                <a:r>
                  <a:rPr lang="en-US" altLang="zh-CN" sz="1050" dirty="0"/>
                  <a:t>TMF</a:t>
                </a:r>
                <a:r>
                  <a:rPr lang="zh-CN" altLang="en-US" sz="1050" dirty="0"/>
                  <a:t>审核。如果对某问题的回答是高阶自动化水平的 （选项 </a:t>
                </a:r>
                <a:r>
                  <a:rPr lang="en-US" altLang="zh-CN" sz="1050" dirty="0"/>
                  <a:t>A</a:t>
                </a:r>
                <a:r>
                  <a:rPr lang="zh-CN" altLang="en-US" sz="1050" dirty="0"/>
                  <a:t>和</a:t>
                </a:r>
                <a:r>
                  <a:rPr lang="en-US" altLang="zh-CN" sz="1050" dirty="0"/>
                  <a:t>B</a:t>
                </a:r>
                <a:r>
                  <a:rPr lang="zh-CN" altLang="en-US" sz="1050" dirty="0"/>
                  <a:t>），必须提供相应证据。</a:t>
                </a:r>
                <a:endParaRPr lang="en-US" sz="1050" dirty="0"/>
              </a:p>
              <a:p>
                <a:pPr/>
                <a14:m>
                  <m:oMath xmlns:m="http://schemas.openxmlformats.org/officeDocument/2006/math">
                    <m:r>
                      <a:rPr lang="en-US" sz="1050" i="0" smtClean="0"/>
                      <m:t>⑥</m:t>
                    </m:r>
                  </m:oMath>
                </a14:m>
                <a:r>
                  <a:rPr lang="en-US" sz="1050" dirty="0"/>
                  <a:t> </a:t>
                </a:r>
                <a:r>
                  <a:rPr lang="en-US" altLang="zh-CN" sz="1050" dirty="0"/>
                  <a:t>TMF</a:t>
                </a:r>
                <a:r>
                  <a:rPr lang="zh-CN" altLang="en-US" sz="1050" dirty="0"/>
                  <a:t>建立答卷审核机制对答卷进行审核。 比如建立审核委员会，委员会参与有</a:t>
                </a:r>
                <a:r>
                  <a:rPr lang="en-US" altLang="zh-CN" sz="1050" dirty="0"/>
                  <a:t>TMF</a:t>
                </a:r>
                <a:r>
                  <a:rPr lang="zh-CN" altLang="en-US" sz="1050" dirty="0"/>
                  <a:t>， 咨询公司，厂商，</a:t>
                </a:r>
                <a:r>
                  <a:rPr lang="en-US" altLang="zh-CN" sz="1050" dirty="0"/>
                  <a:t>CSP</a:t>
                </a:r>
                <a:r>
                  <a:rPr lang="zh-CN" altLang="en-US" sz="1050" dirty="0"/>
                  <a:t>代表组成。</a:t>
                </a:r>
                <a:endParaRPr lang="en-US" sz="1050" dirty="0"/>
              </a:p>
              <a:p>
                <a:pPr/>
                <a14:m>
                  <m:oMath xmlns:m="http://schemas.openxmlformats.org/officeDocument/2006/math">
                    <m:r>
                      <a:rPr lang="en-US" sz="1050" i="0" smtClean="0"/>
                      <m:t>⑦</m:t>
                    </m:r>
                  </m:oMath>
                </a14:m>
                <a:r>
                  <a:rPr lang="en-US" sz="1050" dirty="0"/>
                  <a:t> </a:t>
                </a:r>
                <a:r>
                  <a:rPr lang="zh-CN" altLang="en-US" sz="1050" dirty="0"/>
                  <a:t>审核包括对问卷和选项的理解， 对所选项提供的证据是否充分。</a:t>
                </a:r>
                <a:endParaRPr lang="en-US" sz="1050" dirty="0"/>
              </a:p>
              <a:p>
                <a:pPr/>
                <a14:m>
                  <m:oMath xmlns:m="http://schemas.openxmlformats.org/officeDocument/2006/math">
                    <m:r>
                      <a:rPr lang="en-US" sz="1050" i="0" smtClean="0"/>
                      <m:t>⑧</m:t>
                    </m:r>
                  </m:oMath>
                </a14:m>
                <a:r>
                  <a:rPr lang="en-US" sz="1050" dirty="0"/>
                  <a:t> </a:t>
                </a:r>
                <a:r>
                  <a:rPr lang="zh-CN" altLang="en-US" sz="1050" dirty="0"/>
                  <a:t>审核合格</a:t>
                </a:r>
                <a:r>
                  <a:rPr lang="en-US" altLang="zh-CN" sz="1050" dirty="0"/>
                  <a:t>TMF</a:t>
                </a:r>
                <a:r>
                  <a:rPr lang="zh-CN" altLang="en-US" sz="1050" dirty="0"/>
                  <a:t>将发放证书，某某某公司的某某某网络在某某某领域的某某某运维场景达到自智网络</a:t>
                </a:r>
                <a:r>
                  <a:rPr lang="en-US" altLang="zh-CN" sz="1050" dirty="0"/>
                  <a:t>XX</a:t>
                </a:r>
                <a:r>
                  <a:rPr lang="zh-CN" altLang="en-US" sz="1050" dirty="0"/>
                  <a:t>级。数据将作为产业</a:t>
                </a:r>
                <a:r>
                  <a:rPr lang="en-US" altLang="zh-CN" sz="1050" dirty="0"/>
                  <a:t>Benchmark</a:t>
                </a:r>
                <a:r>
                  <a:rPr lang="zh-CN" altLang="en-US" sz="1050" dirty="0"/>
                  <a:t>的基础</a:t>
                </a:r>
                <a:endParaRPr lang="en-US" sz="1050" dirty="0"/>
              </a:p>
              <a:p>
                <a:pPr/>
                <a14:m>
                  <m:oMath xmlns:m="http://schemas.openxmlformats.org/officeDocument/2006/math">
                    <m:r>
                      <a:rPr lang="en-US" sz="1050" i="0"/>
                      <m:t>⑨</m:t>
                    </m:r>
                  </m:oMath>
                </a14:m>
                <a:r>
                  <a:rPr lang="en-US" sz="1050" dirty="0"/>
                  <a:t> </a:t>
                </a:r>
                <a:r>
                  <a:rPr lang="zh-CN" altLang="en-US" sz="1050" dirty="0"/>
                  <a:t>如果</a:t>
                </a:r>
                <a:r>
                  <a:rPr lang="en-US" altLang="zh-CN" sz="1050" dirty="0"/>
                  <a:t>CSP</a:t>
                </a:r>
                <a:r>
                  <a:rPr lang="zh-CN" altLang="en-US" sz="1050" dirty="0"/>
                  <a:t>有需求进行差距分析，可以和第三方公司合作开展。 </a:t>
                </a:r>
                <a:r>
                  <a:rPr lang="en-US" altLang="zh-CN" sz="1050" dirty="0"/>
                  <a:t>TMF</a:t>
                </a:r>
                <a:r>
                  <a:rPr lang="zh-CN" altLang="en-US" sz="1050" dirty="0"/>
                  <a:t>会推荐一些第三方公司但不参与具体过程。注：不需要证书的</a:t>
                </a:r>
                <a:r>
                  <a:rPr lang="en-US" altLang="zh-CN" sz="1050" dirty="0"/>
                  <a:t>CSP</a:t>
                </a:r>
                <a:r>
                  <a:rPr lang="zh-CN" altLang="en-US" sz="1050" dirty="0"/>
                  <a:t>也可以参与差距分析流程。</a:t>
                </a:r>
                <a:endParaRPr lang="en-US" sz="1050" dirty="0"/>
              </a:p>
              <a:p>
                <a:pPr/>
                <a14:m>
                  <m:oMath xmlns:m="http://schemas.openxmlformats.org/officeDocument/2006/math">
                    <m:r>
                      <a:rPr lang="en-US" sz="1050" i="0" smtClean="0"/>
                      <m:t>⑩</m:t>
                    </m:r>
                  </m:oMath>
                </a14:m>
                <a:r>
                  <a:rPr lang="en-US" sz="1050" dirty="0"/>
                  <a:t> </a:t>
                </a:r>
                <a:r>
                  <a:rPr lang="zh-CN" altLang="en-US" sz="1050" dirty="0"/>
                  <a:t>根据现阶段水平，决定下一个要达成的目标</a:t>
                </a:r>
                <a:endParaRPr lang="en-US" sz="1050" dirty="0"/>
              </a:p>
              <a:p>
                <a:pPr/>
                <a14:m>
                  <m:oMath xmlns:m="http://schemas.openxmlformats.org/officeDocument/2006/math">
                    <m:r>
                      <a:rPr lang="en-US" sz="1050" i="0" smtClean="0"/>
                      <m:t>⑪</m:t>
                    </m:r>
                  </m:oMath>
                </a14:m>
                <a:r>
                  <a:rPr lang="en-US" sz="1050" dirty="0"/>
                  <a:t> </a:t>
                </a:r>
                <a:r>
                  <a:rPr lang="zh-CN" altLang="en-US" sz="1050" dirty="0"/>
                  <a:t>具体分析差距：  流程， 系统， 工具， 网络演进等等</a:t>
                </a:r>
                <a:endParaRPr lang="en-US" sz="1050" dirty="0"/>
              </a:p>
              <a:p>
                <a:pPr/>
                <a14:m>
                  <m:oMath xmlns:m="http://schemas.openxmlformats.org/officeDocument/2006/math">
                    <m:r>
                      <a:rPr lang="en-US" sz="1050" i="0" smtClean="0"/>
                      <m:t>⑫</m:t>
                    </m:r>
                  </m:oMath>
                </a14:m>
                <a:r>
                  <a:rPr lang="en-US" sz="1050" dirty="0"/>
                  <a:t> </a:t>
                </a:r>
                <a:r>
                  <a:rPr lang="zh-CN" altLang="en-US" sz="1050" dirty="0"/>
                  <a:t>具体改进建议</a:t>
                </a:r>
                <a:endParaRPr lang="en-US" sz="1050" dirty="0"/>
              </a:p>
              <a:p>
                <a:pPr/>
                <a14:m>
                  <m:oMath xmlns:m="http://schemas.openxmlformats.org/officeDocument/2006/math">
                    <m:r>
                      <a:rPr lang="en-US" sz="1050" i="0" smtClean="0"/>
                      <m:t>⑬</m:t>
                    </m:r>
                  </m:oMath>
                </a14:m>
                <a:r>
                  <a:rPr lang="en-US" sz="1050" dirty="0"/>
                  <a:t> </a:t>
                </a:r>
                <a:r>
                  <a:rPr lang="zh-CN" altLang="en-US" sz="1050" dirty="0"/>
                  <a:t>对改进后的结果进行新一轮评测或评测新的场景。</a:t>
                </a:r>
                <a:endParaRPr lang="en-US" sz="1050" dirty="0"/>
              </a:p>
              <a:p>
                <a:pPr/>
                <a:endParaRPr lang="en-US" sz="1050" i="1" dirty="0">
                  <a:latin typeface="Cambria Math" panose="02040503050406030204" pitchFamily="18" charset="0"/>
                </a:endParaRPr>
              </a:p>
            </p:txBody>
          </p:sp>
        </mc:Choice>
        <mc:Fallback>
          <p:sp>
            <p:nvSpPr>
              <p:cNvPr id="232" name="TextBox 231">
                <a:extLst>
                  <a:ext uri="{FF2B5EF4-FFF2-40B4-BE49-F238E27FC236}">
                    <a16:creationId xmlns:a16="http://schemas.microsoft.com/office/drawing/2014/main" id="{8AC3B868-5014-F00E-73AE-51EFBB84D1EE}"/>
                  </a:ext>
                </a:extLst>
              </p:cNvPr>
              <p:cNvSpPr txBox="1">
                <a:spLocks noRot="1" noChangeAspect="1" noMove="1" noResize="1" noEditPoints="1" noAdjustHandles="1" noChangeArrowheads="1" noChangeShapeType="1" noTextEdit="1"/>
              </p:cNvSpPr>
              <p:nvPr/>
            </p:nvSpPr>
            <p:spPr>
              <a:xfrm>
                <a:off x="984126" y="4372656"/>
                <a:ext cx="10930614" cy="252787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4" name="TextBox 233">
                <a:extLst>
                  <a:ext uri="{FF2B5EF4-FFF2-40B4-BE49-F238E27FC236}">
                    <a16:creationId xmlns:a16="http://schemas.microsoft.com/office/drawing/2014/main" id="{1A7A5ABD-67F7-4B03-5A1E-ED1DE18762B9}"/>
                  </a:ext>
                </a:extLst>
              </p:cNvPr>
              <p:cNvSpPr txBox="1"/>
              <p:nvPr/>
            </p:nvSpPr>
            <p:spPr>
              <a:xfrm>
                <a:off x="2573811" y="1279706"/>
                <a:ext cx="256274" cy="261162"/>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050" i="1" smtClean="0">
                          <a:latin typeface="Cambria Math" panose="02040503050406030204" pitchFamily="18" charset="0"/>
                        </a:rPr>
                        <m:t>①</m:t>
                      </m:r>
                    </m:oMath>
                  </m:oMathPara>
                </a14:m>
                <a:endParaRPr lang="en-US" sz="1050" dirty="0"/>
              </a:p>
            </p:txBody>
          </p:sp>
        </mc:Choice>
        <mc:Fallback>
          <p:sp>
            <p:nvSpPr>
              <p:cNvPr id="234" name="TextBox 233">
                <a:extLst>
                  <a:ext uri="{FF2B5EF4-FFF2-40B4-BE49-F238E27FC236}">
                    <a16:creationId xmlns:a16="http://schemas.microsoft.com/office/drawing/2014/main" id="{1A7A5ABD-67F7-4B03-5A1E-ED1DE18762B9}"/>
                  </a:ext>
                </a:extLst>
              </p:cNvPr>
              <p:cNvSpPr txBox="1">
                <a:spLocks noRot="1" noChangeAspect="1" noMove="1" noResize="1" noEditPoints="1" noAdjustHandles="1" noChangeArrowheads="1" noChangeShapeType="1" noTextEdit="1"/>
              </p:cNvSpPr>
              <p:nvPr/>
            </p:nvSpPr>
            <p:spPr>
              <a:xfrm>
                <a:off x="2573811" y="1279706"/>
                <a:ext cx="256274" cy="261162"/>
              </a:xfrm>
              <a:prstGeom prst="rect">
                <a:avLst/>
              </a:prstGeom>
              <a:blipFill>
                <a:blip r:embed="rId5"/>
                <a:stretch>
                  <a:fillRect r="-28571" b="-930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7" name="TextBox 236">
                <a:extLst>
                  <a:ext uri="{FF2B5EF4-FFF2-40B4-BE49-F238E27FC236}">
                    <a16:creationId xmlns:a16="http://schemas.microsoft.com/office/drawing/2014/main" id="{BCBA10DA-83CE-3A7F-06B2-20EE142E6350}"/>
                  </a:ext>
                </a:extLst>
              </p:cNvPr>
              <p:cNvSpPr txBox="1"/>
              <p:nvPr/>
            </p:nvSpPr>
            <p:spPr>
              <a:xfrm>
                <a:off x="2575020" y="2152748"/>
                <a:ext cx="323710" cy="278532"/>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100" i="1" smtClean="0">
                          <a:latin typeface="Cambria Math" panose="02040503050406030204" pitchFamily="18" charset="0"/>
                        </a:rPr>
                        <m:t>②</m:t>
                      </m:r>
                    </m:oMath>
                  </m:oMathPara>
                </a14:m>
                <a:endParaRPr lang="en-US" sz="1100" dirty="0"/>
              </a:p>
            </p:txBody>
          </p:sp>
        </mc:Choice>
        <mc:Fallback>
          <p:sp>
            <p:nvSpPr>
              <p:cNvPr id="237" name="TextBox 236">
                <a:extLst>
                  <a:ext uri="{FF2B5EF4-FFF2-40B4-BE49-F238E27FC236}">
                    <a16:creationId xmlns:a16="http://schemas.microsoft.com/office/drawing/2014/main" id="{BCBA10DA-83CE-3A7F-06B2-20EE142E6350}"/>
                  </a:ext>
                </a:extLst>
              </p:cNvPr>
              <p:cNvSpPr txBox="1">
                <a:spLocks noRot="1" noChangeAspect="1" noMove="1" noResize="1" noEditPoints="1" noAdjustHandles="1" noChangeArrowheads="1" noChangeShapeType="1" noTextEdit="1"/>
              </p:cNvSpPr>
              <p:nvPr/>
            </p:nvSpPr>
            <p:spPr>
              <a:xfrm>
                <a:off x="2575020" y="2152748"/>
                <a:ext cx="323710" cy="278532"/>
              </a:xfrm>
              <a:prstGeom prst="rect">
                <a:avLst/>
              </a:prstGeom>
              <a:blipFill>
                <a:blip r:embed="rId6"/>
                <a:stretch>
                  <a:fillRect r="-3704" b="-652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9" name="TextBox 238">
                <a:extLst>
                  <a:ext uri="{FF2B5EF4-FFF2-40B4-BE49-F238E27FC236}">
                    <a16:creationId xmlns:a16="http://schemas.microsoft.com/office/drawing/2014/main" id="{923CD1A5-55CB-9F65-405C-395A9ABC9CDE}"/>
                  </a:ext>
                </a:extLst>
              </p:cNvPr>
              <p:cNvSpPr txBox="1"/>
              <p:nvPr/>
            </p:nvSpPr>
            <p:spPr>
              <a:xfrm>
                <a:off x="2530491" y="3055287"/>
                <a:ext cx="386674" cy="2691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i="1" smtClean="0">
                          <a:latin typeface="Cambria Math" panose="02040503050406030204" pitchFamily="18" charset="0"/>
                        </a:rPr>
                        <m:t>③</m:t>
                      </m:r>
                    </m:oMath>
                  </m:oMathPara>
                </a14:m>
                <a:endParaRPr lang="en-US" dirty="0"/>
              </a:p>
            </p:txBody>
          </p:sp>
        </mc:Choice>
        <mc:Fallback>
          <p:sp>
            <p:nvSpPr>
              <p:cNvPr id="239" name="TextBox 238">
                <a:extLst>
                  <a:ext uri="{FF2B5EF4-FFF2-40B4-BE49-F238E27FC236}">
                    <a16:creationId xmlns:a16="http://schemas.microsoft.com/office/drawing/2014/main" id="{923CD1A5-55CB-9F65-405C-395A9ABC9CDE}"/>
                  </a:ext>
                </a:extLst>
              </p:cNvPr>
              <p:cNvSpPr txBox="1">
                <a:spLocks noRot="1" noChangeAspect="1" noMove="1" noResize="1" noEditPoints="1" noAdjustHandles="1" noChangeArrowheads="1" noChangeShapeType="1" noTextEdit="1"/>
              </p:cNvSpPr>
              <p:nvPr/>
            </p:nvSpPr>
            <p:spPr>
              <a:xfrm>
                <a:off x="2530491" y="3055287"/>
                <a:ext cx="386674" cy="269113"/>
              </a:xfrm>
              <a:prstGeom prst="rect">
                <a:avLst/>
              </a:prstGeom>
              <a:blipFill>
                <a:blip r:embed="rId7"/>
                <a:stretch>
                  <a:fillRect b="-1136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1" name="TextBox 240">
                <a:extLst>
                  <a:ext uri="{FF2B5EF4-FFF2-40B4-BE49-F238E27FC236}">
                    <a16:creationId xmlns:a16="http://schemas.microsoft.com/office/drawing/2014/main" id="{420C4D9D-8395-8F99-4300-07A8378D3E00}"/>
                  </a:ext>
                </a:extLst>
              </p:cNvPr>
              <p:cNvSpPr txBox="1"/>
              <p:nvPr/>
            </p:nvSpPr>
            <p:spPr>
              <a:xfrm>
                <a:off x="3466070" y="1145210"/>
                <a:ext cx="431911" cy="263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050" i="1" smtClean="0">
                          <a:latin typeface="Cambria Math" panose="02040503050406030204" pitchFamily="18" charset="0"/>
                        </a:rPr>
                        <m:t>④</m:t>
                      </m:r>
                    </m:oMath>
                  </m:oMathPara>
                </a14:m>
                <a:endParaRPr lang="en-US" sz="1050" dirty="0"/>
              </a:p>
            </p:txBody>
          </p:sp>
        </mc:Choice>
        <mc:Fallback>
          <p:sp>
            <p:nvSpPr>
              <p:cNvPr id="241" name="TextBox 240">
                <a:extLst>
                  <a:ext uri="{FF2B5EF4-FFF2-40B4-BE49-F238E27FC236}">
                    <a16:creationId xmlns:a16="http://schemas.microsoft.com/office/drawing/2014/main" id="{420C4D9D-8395-8F99-4300-07A8378D3E00}"/>
                  </a:ext>
                </a:extLst>
              </p:cNvPr>
              <p:cNvSpPr txBox="1">
                <a:spLocks noRot="1" noChangeAspect="1" noMove="1" noResize="1" noEditPoints="1" noAdjustHandles="1" noChangeArrowheads="1" noChangeShapeType="1" noTextEdit="1"/>
              </p:cNvSpPr>
              <p:nvPr/>
            </p:nvSpPr>
            <p:spPr>
              <a:xfrm>
                <a:off x="3466070" y="1145210"/>
                <a:ext cx="431911" cy="263610"/>
              </a:xfrm>
              <a:prstGeom prst="rect">
                <a:avLst/>
              </a:prstGeom>
              <a:blipFill>
                <a:blip r:embed="rId8"/>
                <a:stretch>
                  <a:fillRect b="-930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3" name="TextBox 242">
                <a:extLst>
                  <a:ext uri="{FF2B5EF4-FFF2-40B4-BE49-F238E27FC236}">
                    <a16:creationId xmlns:a16="http://schemas.microsoft.com/office/drawing/2014/main" id="{218363BE-8F63-9B1E-09B3-DF97C46CB5C2}"/>
                  </a:ext>
                </a:extLst>
              </p:cNvPr>
              <p:cNvSpPr txBox="1"/>
              <p:nvPr/>
            </p:nvSpPr>
            <p:spPr>
              <a:xfrm>
                <a:off x="3784828" y="2159081"/>
                <a:ext cx="371992" cy="2691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i="1" smtClean="0">
                          <a:latin typeface="Cambria Math" panose="02040503050406030204" pitchFamily="18" charset="0"/>
                        </a:rPr>
                        <m:t>⑤</m:t>
                      </m:r>
                    </m:oMath>
                  </m:oMathPara>
                </a14:m>
                <a:endParaRPr lang="en-US" sz="1100" dirty="0"/>
              </a:p>
            </p:txBody>
          </p:sp>
        </mc:Choice>
        <mc:Fallback>
          <p:sp>
            <p:nvSpPr>
              <p:cNvPr id="243" name="TextBox 242">
                <a:extLst>
                  <a:ext uri="{FF2B5EF4-FFF2-40B4-BE49-F238E27FC236}">
                    <a16:creationId xmlns:a16="http://schemas.microsoft.com/office/drawing/2014/main" id="{218363BE-8F63-9B1E-09B3-DF97C46CB5C2}"/>
                  </a:ext>
                </a:extLst>
              </p:cNvPr>
              <p:cNvSpPr txBox="1">
                <a:spLocks noRot="1" noChangeAspect="1" noMove="1" noResize="1" noEditPoints="1" noAdjustHandles="1" noChangeArrowheads="1" noChangeShapeType="1" noTextEdit="1"/>
              </p:cNvSpPr>
              <p:nvPr/>
            </p:nvSpPr>
            <p:spPr>
              <a:xfrm>
                <a:off x="3784828" y="2159081"/>
                <a:ext cx="371992" cy="269113"/>
              </a:xfrm>
              <a:prstGeom prst="rect">
                <a:avLst/>
              </a:prstGeom>
              <a:blipFill>
                <a:blip r:embed="rId9"/>
                <a:stretch>
                  <a:fillRect b="-1136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5" name="TextBox 244">
                <a:extLst>
                  <a:ext uri="{FF2B5EF4-FFF2-40B4-BE49-F238E27FC236}">
                    <a16:creationId xmlns:a16="http://schemas.microsoft.com/office/drawing/2014/main" id="{818CF75A-4FB7-FB59-902E-F1F9369A44FD}"/>
                  </a:ext>
                </a:extLst>
              </p:cNvPr>
              <p:cNvSpPr txBox="1"/>
              <p:nvPr/>
            </p:nvSpPr>
            <p:spPr>
              <a:xfrm>
                <a:off x="3788430" y="3033122"/>
                <a:ext cx="371992" cy="2691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i="1" smtClean="0">
                          <a:latin typeface="Cambria Math" panose="02040503050406030204" pitchFamily="18" charset="0"/>
                        </a:rPr>
                        <m:t>⑥</m:t>
                      </m:r>
                    </m:oMath>
                  </m:oMathPara>
                </a14:m>
                <a:endParaRPr lang="en-US" sz="1100" dirty="0"/>
              </a:p>
            </p:txBody>
          </p:sp>
        </mc:Choice>
        <mc:Fallback>
          <p:sp>
            <p:nvSpPr>
              <p:cNvPr id="245" name="TextBox 244">
                <a:extLst>
                  <a:ext uri="{FF2B5EF4-FFF2-40B4-BE49-F238E27FC236}">
                    <a16:creationId xmlns:a16="http://schemas.microsoft.com/office/drawing/2014/main" id="{818CF75A-4FB7-FB59-902E-F1F9369A44FD}"/>
                  </a:ext>
                </a:extLst>
              </p:cNvPr>
              <p:cNvSpPr txBox="1">
                <a:spLocks noRot="1" noChangeAspect="1" noMove="1" noResize="1" noEditPoints="1" noAdjustHandles="1" noChangeArrowheads="1" noChangeShapeType="1" noTextEdit="1"/>
              </p:cNvSpPr>
              <p:nvPr/>
            </p:nvSpPr>
            <p:spPr>
              <a:xfrm>
                <a:off x="3788430" y="3033122"/>
                <a:ext cx="371992" cy="269113"/>
              </a:xfrm>
              <a:prstGeom prst="rect">
                <a:avLst/>
              </a:prstGeom>
              <a:blipFill>
                <a:blip r:embed="rId10"/>
                <a:stretch>
                  <a:fillRect b="-909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9" name="TextBox 248">
                <a:extLst>
                  <a:ext uri="{FF2B5EF4-FFF2-40B4-BE49-F238E27FC236}">
                    <a16:creationId xmlns:a16="http://schemas.microsoft.com/office/drawing/2014/main" id="{2F3E1A8A-BBB3-96E0-5C05-3BFFB8AF6D3D}"/>
                  </a:ext>
                </a:extLst>
              </p:cNvPr>
              <p:cNvSpPr txBox="1"/>
              <p:nvPr/>
            </p:nvSpPr>
            <p:spPr>
              <a:xfrm>
                <a:off x="4752519" y="2901913"/>
                <a:ext cx="323710" cy="2691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i="1" smtClean="0">
                          <a:latin typeface="Cambria Math" panose="02040503050406030204" pitchFamily="18" charset="0"/>
                        </a:rPr>
                        <m:t>⑦</m:t>
                      </m:r>
                    </m:oMath>
                  </m:oMathPara>
                </a14:m>
                <a:endParaRPr lang="en-US" sz="1100" dirty="0"/>
              </a:p>
            </p:txBody>
          </p:sp>
        </mc:Choice>
        <mc:Fallback>
          <p:sp>
            <p:nvSpPr>
              <p:cNvPr id="249" name="TextBox 248">
                <a:extLst>
                  <a:ext uri="{FF2B5EF4-FFF2-40B4-BE49-F238E27FC236}">
                    <a16:creationId xmlns:a16="http://schemas.microsoft.com/office/drawing/2014/main" id="{2F3E1A8A-BBB3-96E0-5C05-3BFFB8AF6D3D}"/>
                  </a:ext>
                </a:extLst>
              </p:cNvPr>
              <p:cNvSpPr txBox="1">
                <a:spLocks noRot="1" noChangeAspect="1" noMove="1" noResize="1" noEditPoints="1" noAdjustHandles="1" noChangeArrowheads="1" noChangeShapeType="1" noTextEdit="1"/>
              </p:cNvSpPr>
              <p:nvPr/>
            </p:nvSpPr>
            <p:spPr>
              <a:xfrm>
                <a:off x="4752519" y="2901913"/>
                <a:ext cx="323710" cy="269113"/>
              </a:xfrm>
              <a:prstGeom prst="rect">
                <a:avLst/>
              </a:prstGeom>
              <a:blipFill>
                <a:blip r:embed="rId11"/>
                <a:stretch>
                  <a:fillRect r="-5660" b="-1136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1" name="TextBox 250">
                <a:extLst>
                  <a:ext uri="{FF2B5EF4-FFF2-40B4-BE49-F238E27FC236}">
                    <a16:creationId xmlns:a16="http://schemas.microsoft.com/office/drawing/2014/main" id="{DCC91D5A-6E7F-BD61-506C-77FA98D9EF86}"/>
                  </a:ext>
                </a:extLst>
              </p:cNvPr>
              <p:cNvSpPr txBox="1"/>
              <p:nvPr/>
            </p:nvSpPr>
            <p:spPr>
              <a:xfrm>
                <a:off x="5823322" y="3055287"/>
                <a:ext cx="299342" cy="2691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i="1" smtClean="0">
                          <a:latin typeface="Cambria Math" panose="02040503050406030204" pitchFamily="18" charset="0"/>
                        </a:rPr>
                        <m:t>⑧</m:t>
                      </m:r>
                    </m:oMath>
                  </m:oMathPara>
                </a14:m>
                <a:endParaRPr lang="en-US" sz="1100" dirty="0"/>
              </a:p>
            </p:txBody>
          </p:sp>
        </mc:Choice>
        <mc:Fallback>
          <p:sp>
            <p:nvSpPr>
              <p:cNvPr id="251" name="TextBox 250">
                <a:extLst>
                  <a:ext uri="{FF2B5EF4-FFF2-40B4-BE49-F238E27FC236}">
                    <a16:creationId xmlns:a16="http://schemas.microsoft.com/office/drawing/2014/main" id="{DCC91D5A-6E7F-BD61-506C-77FA98D9EF86}"/>
                  </a:ext>
                </a:extLst>
              </p:cNvPr>
              <p:cNvSpPr txBox="1">
                <a:spLocks noRot="1" noChangeAspect="1" noMove="1" noResize="1" noEditPoints="1" noAdjustHandles="1" noChangeArrowheads="1" noChangeShapeType="1" noTextEdit="1"/>
              </p:cNvSpPr>
              <p:nvPr/>
            </p:nvSpPr>
            <p:spPr>
              <a:xfrm>
                <a:off x="5823322" y="3055287"/>
                <a:ext cx="299342" cy="269113"/>
              </a:xfrm>
              <a:prstGeom prst="rect">
                <a:avLst/>
              </a:prstGeom>
              <a:blipFill>
                <a:blip r:embed="rId12"/>
                <a:stretch>
                  <a:fillRect r="-14286" b="-1136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3" name="TextBox 252">
                <a:extLst>
                  <a:ext uri="{FF2B5EF4-FFF2-40B4-BE49-F238E27FC236}">
                    <a16:creationId xmlns:a16="http://schemas.microsoft.com/office/drawing/2014/main" id="{4D0E9557-5EA7-68A6-0D9A-59F49BBEB129}"/>
                  </a:ext>
                </a:extLst>
              </p:cNvPr>
              <p:cNvSpPr txBox="1"/>
              <p:nvPr/>
            </p:nvSpPr>
            <p:spPr>
              <a:xfrm>
                <a:off x="7599510" y="1148241"/>
                <a:ext cx="299342" cy="2691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i="1" smtClean="0">
                          <a:latin typeface="Cambria Math" panose="02040503050406030204" pitchFamily="18" charset="0"/>
                        </a:rPr>
                        <m:t>⑨</m:t>
                      </m:r>
                    </m:oMath>
                  </m:oMathPara>
                </a14:m>
                <a:endParaRPr lang="en-US" sz="1100" dirty="0"/>
              </a:p>
            </p:txBody>
          </p:sp>
        </mc:Choice>
        <mc:Fallback>
          <p:sp>
            <p:nvSpPr>
              <p:cNvPr id="253" name="TextBox 252">
                <a:extLst>
                  <a:ext uri="{FF2B5EF4-FFF2-40B4-BE49-F238E27FC236}">
                    <a16:creationId xmlns:a16="http://schemas.microsoft.com/office/drawing/2014/main" id="{4D0E9557-5EA7-68A6-0D9A-59F49BBEB129}"/>
                  </a:ext>
                </a:extLst>
              </p:cNvPr>
              <p:cNvSpPr txBox="1">
                <a:spLocks noRot="1" noChangeAspect="1" noMove="1" noResize="1" noEditPoints="1" noAdjustHandles="1" noChangeArrowheads="1" noChangeShapeType="1" noTextEdit="1"/>
              </p:cNvSpPr>
              <p:nvPr/>
            </p:nvSpPr>
            <p:spPr>
              <a:xfrm>
                <a:off x="7599510" y="1148241"/>
                <a:ext cx="299342" cy="269113"/>
              </a:xfrm>
              <a:prstGeom prst="rect">
                <a:avLst/>
              </a:prstGeom>
              <a:blipFill>
                <a:blip r:embed="rId13"/>
                <a:stretch>
                  <a:fillRect r="-14286" b="-88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5" name="TextBox 254">
                <a:extLst>
                  <a:ext uri="{FF2B5EF4-FFF2-40B4-BE49-F238E27FC236}">
                    <a16:creationId xmlns:a16="http://schemas.microsoft.com/office/drawing/2014/main" id="{5747445A-C3B2-476D-7297-A255CB9B965D}"/>
                  </a:ext>
                </a:extLst>
              </p:cNvPr>
              <p:cNvSpPr txBox="1"/>
              <p:nvPr/>
            </p:nvSpPr>
            <p:spPr>
              <a:xfrm>
                <a:off x="7873813" y="2103202"/>
                <a:ext cx="323710" cy="2691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i="1" smtClean="0">
                          <a:latin typeface="Cambria Math" panose="02040503050406030204" pitchFamily="18" charset="0"/>
                        </a:rPr>
                        <m:t>⑩</m:t>
                      </m:r>
                    </m:oMath>
                  </m:oMathPara>
                </a14:m>
                <a:endParaRPr lang="en-US" sz="1100" dirty="0"/>
              </a:p>
            </p:txBody>
          </p:sp>
        </mc:Choice>
        <mc:Fallback>
          <p:sp>
            <p:nvSpPr>
              <p:cNvPr id="255" name="TextBox 254">
                <a:extLst>
                  <a:ext uri="{FF2B5EF4-FFF2-40B4-BE49-F238E27FC236}">
                    <a16:creationId xmlns:a16="http://schemas.microsoft.com/office/drawing/2014/main" id="{5747445A-C3B2-476D-7297-A255CB9B965D}"/>
                  </a:ext>
                </a:extLst>
              </p:cNvPr>
              <p:cNvSpPr txBox="1">
                <a:spLocks noRot="1" noChangeAspect="1" noMove="1" noResize="1" noEditPoints="1" noAdjustHandles="1" noChangeArrowheads="1" noChangeShapeType="1" noTextEdit="1"/>
              </p:cNvSpPr>
              <p:nvPr/>
            </p:nvSpPr>
            <p:spPr>
              <a:xfrm>
                <a:off x="7873813" y="2103202"/>
                <a:ext cx="323710" cy="269113"/>
              </a:xfrm>
              <a:prstGeom prst="rect">
                <a:avLst/>
              </a:prstGeom>
              <a:blipFill>
                <a:blip r:embed="rId14"/>
                <a:stretch>
                  <a:fillRect r="-5660" b="-1136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7" name="TextBox 256">
                <a:extLst>
                  <a:ext uri="{FF2B5EF4-FFF2-40B4-BE49-F238E27FC236}">
                    <a16:creationId xmlns:a16="http://schemas.microsoft.com/office/drawing/2014/main" id="{2AFDD134-0F53-B1B9-4EF5-B7A2593E7089}"/>
                  </a:ext>
                </a:extLst>
              </p:cNvPr>
              <p:cNvSpPr txBox="1"/>
              <p:nvPr/>
            </p:nvSpPr>
            <p:spPr>
              <a:xfrm>
                <a:off x="7897919" y="2796755"/>
                <a:ext cx="386674" cy="2691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i="1" smtClean="0">
                          <a:latin typeface="Cambria Math" panose="02040503050406030204" pitchFamily="18" charset="0"/>
                        </a:rPr>
                        <m:t>⑪</m:t>
                      </m:r>
                    </m:oMath>
                  </m:oMathPara>
                </a14:m>
                <a:endParaRPr lang="en-US" sz="1100" dirty="0"/>
              </a:p>
            </p:txBody>
          </p:sp>
        </mc:Choice>
        <mc:Fallback>
          <p:sp>
            <p:nvSpPr>
              <p:cNvPr id="257" name="TextBox 256">
                <a:extLst>
                  <a:ext uri="{FF2B5EF4-FFF2-40B4-BE49-F238E27FC236}">
                    <a16:creationId xmlns:a16="http://schemas.microsoft.com/office/drawing/2014/main" id="{2AFDD134-0F53-B1B9-4EF5-B7A2593E7089}"/>
                  </a:ext>
                </a:extLst>
              </p:cNvPr>
              <p:cNvSpPr txBox="1">
                <a:spLocks noRot="1" noChangeAspect="1" noMove="1" noResize="1" noEditPoints="1" noAdjustHandles="1" noChangeArrowheads="1" noChangeShapeType="1" noTextEdit="1"/>
              </p:cNvSpPr>
              <p:nvPr/>
            </p:nvSpPr>
            <p:spPr>
              <a:xfrm>
                <a:off x="7897919" y="2796755"/>
                <a:ext cx="386674" cy="269113"/>
              </a:xfrm>
              <a:prstGeom prst="rect">
                <a:avLst/>
              </a:prstGeom>
              <a:blipFill>
                <a:blip r:embed="rId15"/>
                <a:stretch>
                  <a:fillRect b="-9091"/>
                </a:stretch>
              </a:blipFill>
            </p:spPr>
            <p:txBody>
              <a:bodyPr/>
              <a:lstStyle/>
              <a:p>
                <a:r>
                  <a:rPr lang="en-US">
                    <a:noFill/>
                  </a:rPr>
                  <a:t> </a:t>
                </a:r>
              </a:p>
            </p:txBody>
          </p:sp>
        </mc:Fallback>
      </mc:AlternateContent>
      <p:sp>
        <p:nvSpPr>
          <p:cNvPr id="258" name="Rectangle: Rounded Corners 257">
            <a:extLst>
              <a:ext uri="{FF2B5EF4-FFF2-40B4-BE49-F238E27FC236}">
                <a16:creationId xmlns:a16="http://schemas.microsoft.com/office/drawing/2014/main" id="{0D800EC3-88F6-1EBF-20A8-5BEF37558208}"/>
              </a:ext>
            </a:extLst>
          </p:cNvPr>
          <p:cNvSpPr/>
          <p:nvPr/>
        </p:nvSpPr>
        <p:spPr>
          <a:xfrm>
            <a:off x="8387503" y="3545706"/>
            <a:ext cx="797799" cy="43404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900" dirty="0"/>
              <a:t>改进</a:t>
            </a:r>
            <a:endParaRPr lang="en-US" sz="900" dirty="0"/>
          </a:p>
        </p:txBody>
      </p:sp>
      <p:cxnSp>
        <p:nvCxnSpPr>
          <p:cNvPr id="262" name="Straight Connector 261">
            <a:extLst>
              <a:ext uri="{FF2B5EF4-FFF2-40B4-BE49-F238E27FC236}">
                <a16:creationId xmlns:a16="http://schemas.microsoft.com/office/drawing/2014/main" id="{0CE687F9-4AD1-36C6-4D70-51A87EB95B4B}"/>
              </a:ext>
            </a:extLst>
          </p:cNvPr>
          <p:cNvCxnSpPr>
            <a:cxnSpLocks/>
            <a:stCxn id="123" idx="3"/>
            <a:endCxn id="258" idx="1"/>
          </p:cNvCxnSpPr>
          <p:nvPr/>
        </p:nvCxnSpPr>
        <p:spPr>
          <a:xfrm>
            <a:off x="8171057" y="3756379"/>
            <a:ext cx="216446" cy="6350"/>
          </a:xfrm>
          <a:prstGeom prst="line">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65" name="TextBox 264">
            <a:extLst>
              <a:ext uri="{FF2B5EF4-FFF2-40B4-BE49-F238E27FC236}">
                <a16:creationId xmlns:a16="http://schemas.microsoft.com/office/drawing/2014/main" id="{B398A4AD-9493-ECD5-2024-AD7707580961}"/>
              </a:ext>
            </a:extLst>
          </p:cNvPr>
          <p:cNvSpPr txBox="1"/>
          <p:nvPr/>
        </p:nvSpPr>
        <p:spPr>
          <a:xfrm>
            <a:off x="9797270" y="1739017"/>
            <a:ext cx="250390" cy="253916"/>
          </a:xfrm>
          <a:prstGeom prst="rect">
            <a:avLst/>
          </a:prstGeom>
          <a:noFill/>
        </p:spPr>
        <p:txBody>
          <a:bodyPr wrap="none" rtlCol="0">
            <a:spAutoFit/>
          </a:bodyPr>
          <a:lstStyle/>
          <a:p>
            <a:r>
              <a:rPr lang="en-US" altLang="zh-CN" sz="1050" dirty="0"/>
              <a:t>Y</a:t>
            </a:r>
            <a:endParaRPr lang="en-US" sz="1050" dirty="0"/>
          </a:p>
        </p:txBody>
      </p:sp>
      <p:sp>
        <p:nvSpPr>
          <p:cNvPr id="266" name="TextBox 265">
            <a:extLst>
              <a:ext uri="{FF2B5EF4-FFF2-40B4-BE49-F238E27FC236}">
                <a16:creationId xmlns:a16="http://schemas.microsoft.com/office/drawing/2014/main" id="{466D4E95-F425-8C89-5BD1-69D812DFB323}"/>
              </a:ext>
            </a:extLst>
          </p:cNvPr>
          <p:cNvSpPr txBox="1"/>
          <p:nvPr/>
        </p:nvSpPr>
        <p:spPr>
          <a:xfrm>
            <a:off x="10341552" y="2128333"/>
            <a:ext cx="271228" cy="253916"/>
          </a:xfrm>
          <a:prstGeom prst="rect">
            <a:avLst/>
          </a:prstGeom>
          <a:noFill/>
        </p:spPr>
        <p:txBody>
          <a:bodyPr wrap="none" rtlCol="0">
            <a:spAutoFit/>
          </a:bodyPr>
          <a:lstStyle/>
          <a:p>
            <a:r>
              <a:rPr lang="en-US" altLang="zh-CN" sz="1050" dirty="0"/>
              <a:t>N</a:t>
            </a:r>
            <a:endParaRPr lang="en-US" sz="1050" dirty="0"/>
          </a:p>
        </p:txBody>
      </p:sp>
      <p:cxnSp>
        <p:nvCxnSpPr>
          <p:cNvPr id="269" name="Straight Connector 268">
            <a:extLst>
              <a:ext uri="{FF2B5EF4-FFF2-40B4-BE49-F238E27FC236}">
                <a16:creationId xmlns:a16="http://schemas.microsoft.com/office/drawing/2014/main" id="{FC93A9BF-BC73-D78F-063C-AD47158DF39A}"/>
              </a:ext>
            </a:extLst>
          </p:cNvPr>
          <p:cNvCxnSpPr>
            <a:cxnSpLocks/>
            <a:stCxn id="15" idx="3"/>
            <a:endCxn id="25" idx="1"/>
          </p:cNvCxnSpPr>
          <p:nvPr/>
        </p:nvCxnSpPr>
        <p:spPr>
          <a:xfrm flipV="1">
            <a:off x="6669558" y="1554558"/>
            <a:ext cx="449018" cy="7491"/>
          </a:xfrm>
          <a:prstGeom prst="line">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a14="http://schemas.microsoft.com/office/drawing/2010/main" Requires="a14">
          <p:sp>
            <p:nvSpPr>
              <p:cNvPr id="275" name="TextBox 274">
                <a:extLst>
                  <a:ext uri="{FF2B5EF4-FFF2-40B4-BE49-F238E27FC236}">
                    <a16:creationId xmlns:a16="http://schemas.microsoft.com/office/drawing/2014/main" id="{2A4EA8C3-5E9F-5C66-B4CC-20269DC5D18E}"/>
                  </a:ext>
                </a:extLst>
              </p:cNvPr>
              <p:cNvSpPr txBox="1"/>
              <p:nvPr/>
            </p:nvSpPr>
            <p:spPr>
              <a:xfrm>
                <a:off x="7936499" y="3430115"/>
                <a:ext cx="270527" cy="2691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i="1" smtClean="0">
                          <a:latin typeface="Cambria Math" panose="02040503050406030204" pitchFamily="18" charset="0"/>
                        </a:rPr>
                        <m:t>⑫</m:t>
                      </m:r>
                    </m:oMath>
                  </m:oMathPara>
                </a14:m>
                <a:endParaRPr lang="en-US" sz="1100" dirty="0"/>
              </a:p>
            </p:txBody>
          </p:sp>
        </mc:Choice>
        <mc:Fallback>
          <p:sp>
            <p:nvSpPr>
              <p:cNvPr id="275" name="TextBox 274">
                <a:extLst>
                  <a:ext uri="{FF2B5EF4-FFF2-40B4-BE49-F238E27FC236}">
                    <a16:creationId xmlns:a16="http://schemas.microsoft.com/office/drawing/2014/main" id="{2A4EA8C3-5E9F-5C66-B4CC-20269DC5D18E}"/>
                  </a:ext>
                </a:extLst>
              </p:cNvPr>
              <p:cNvSpPr txBox="1">
                <a:spLocks noRot="1" noChangeAspect="1" noMove="1" noResize="1" noEditPoints="1" noAdjustHandles="1" noChangeArrowheads="1" noChangeShapeType="1" noTextEdit="1"/>
              </p:cNvSpPr>
              <p:nvPr/>
            </p:nvSpPr>
            <p:spPr>
              <a:xfrm>
                <a:off x="7936499" y="3430115"/>
                <a:ext cx="270527" cy="269113"/>
              </a:xfrm>
              <a:prstGeom prst="rect">
                <a:avLst/>
              </a:prstGeom>
              <a:blipFill>
                <a:blip r:embed="rId16"/>
                <a:stretch>
                  <a:fillRect r="-27273" b="-909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7" name="TextBox 276">
                <a:extLst>
                  <a:ext uri="{FF2B5EF4-FFF2-40B4-BE49-F238E27FC236}">
                    <a16:creationId xmlns:a16="http://schemas.microsoft.com/office/drawing/2014/main" id="{D2ADEAFE-AD9F-829B-B892-6E834BFCFAE7}"/>
                  </a:ext>
                </a:extLst>
              </p:cNvPr>
              <p:cNvSpPr txBox="1"/>
              <p:nvPr/>
            </p:nvSpPr>
            <p:spPr>
              <a:xfrm>
                <a:off x="9631338" y="1979126"/>
                <a:ext cx="244061" cy="2691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i="1" smtClean="0">
                          <a:latin typeface="Cambria Math" panose="02040503050406030204" pitchFamily="18" charset="0"/>
                        </a:rPr>
                        <m:t>⑬</m:t>
                      </m:r>
                    </m:oMath>
                  </m:oMathPara>
                </a14:m>
                <a:endParaRPr lang="en-US" sz="1100" dirty="0"/>
              </a:p>
            </p:txBody>
          </p:sp>
        </mc:Choice>
        <mc:Fallback>
          <p:sp>
            <p:nvSpPr>
              <p:cNvPr id="277" name="TextBox 276">
                <a:extLst>
                  <a:ext uri="{FF2B5EF4-FFF2-40B4-BE49-F238E27FC236}">
                    <a16:creationId xmlns:a16="http://schemas.microsoft.com/office/drawing/2014/main" id="{D2ADEAFE-AD9F-829B-B892-6E834BFCFAE7}"/>
                  </a:ext>
                </a:extLst>
              </p:cNvPr>
              <p:cNvSpPr txBox="1">
                <a:spLocks noRot="1" noChangeAspect="1" noMove="1" noResize="1" noEditPoints="1" noAdjustHandles="1" noChangeArrowheads="1" noChangeShapeType="1" noTextEdit="1"/>
              </p:cNvSpPr>
              <p:nvPr/>
            </p:nvSpPr>
            <p:spPr>
              <a:xfrm>
                <a:off x="9631338" y="1979126"/>
                <a:ext cx="244061" cy="269113"/>
              </a:xfrm>
              <a:prstGeom prst="rect">
                <a:avLst/>
              </a:prstGeom>
              <a:blipFill>
                <a:blip r:embed="rId17"/>
                <a:stretch>
                  <a:fillRect r="-40000" b="-9091"/>
                </a:stretch>
              </a:blipFill>
            </p:spPr>
            <p:txBody>
              <a:bodyPr/>
              <a:lstStyle/>
              <a:p>
                <a:r>
                  <a:rPr lang="en-US">
                    <a:noFill/>
                  </a:rPr>
                  <a:t> </a:t>
                </a:r>
              </a:p>
            </p:txBody>
          </p:sp>
        </mc:Fallback>
      </mc:AlternateContent>
    </p:spTree>
    <p:extLst>
      <p:ext uri="{BB962C8B-B14F-4D97-AF65-F5344CB8AC3E}">
        <p14:creationId xmlns:p14="http://schemas.microsoft.com/office/powerpoint/2010/main" val="3445155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33079-476D-8572-1FB3-7CED6205F650}"/>
              </a:ext>
            </a:extLst>
          </p:cNvPr>
          <p:cNvSpPr>
            <a:spLocks noGrp="1"/>
          </p:cNvSpPr>
          <p:nvPr>
            <p:ph type="title"/>
          </p:nvPr>
        </p:nvSpPr>
        <p:spPr>
          <a:xfrm>
            <a:off x="427561" y="54042"/>
            <a:ext cx="10515600" cy="882013"/>
          </a:xfrm>
        </p:spPr>
        <p:txBody>
          <a:bodyPr>
            <a:normAutofit/>
          </a:bodyPr>
          <a:lstStyle/>
          <a:p>
            <a:r>
              <a:rPr lang="en-US" sz="3200" dirty="0"/>
              <a:t>2024 </a:t>
            </a:r>
            <a:r>
              <a:rPr lang="zh-CN" altLang="en-US" sz="3200" dirty="0"/>
              <a:t>年</a:t>
            </a:r>
            <a:r>
              <a:rPr lang="en-US" sz="3200" dirty="0" err="1"/>
              <a:t>进程设计</a:t>
            </a:r>
            <a:endParaRPr lang="en-US" sz="3200" dirty="0"/>
          </a:p>
        </p:txBody>
      </p:sp>
      <p:graphicFrame>
        <p:nvGraphicFramePr>
          <p:cNvPr id="4" name="Content Placeholder 3">
            <a:extLst>
              <a:ext uri="{FF2B5EF4-FFF2-40B4-BE49-F238E27FC236}">
                <a16:creationId xmlns:a16="http://schemas.microsoft.com/office/drawing/2014/main" id="{7F74F1EB-F6C5-1CDD-F1B8-7E22900DAA55}"/>
              </a:ext>
            </a:extLst>
          </p:cNvPr>
          <p:cNvGraphicFramePr>
            <a:graphicFrameLocks noGrp="1"/>
          </p:cNvGraphicFramePr>
          <p:nvPr>
            <p:ph idx="1"/>
            <p:extLst>
              <p:ext uri="{D42A27DB-BD31-4B8C-83A1-F6EECF244321}">
                <p14:modId xmlns:p14="http://schemas.microsoft.com/office/powerpoint/2010/main" val="2284137034"/>
              </p:ext>
            </p:extLst>
          </p:nvPr>
        </p:nvGraphicFramePr>
        <p:xfrm>
          <a:off x="691562" y="936055"/>
          <a:ext cx="10348959" cy="10641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04DE135F-032B-38AC-EB2D-A037B45E83C7}"/>
              </a:ext>
            </a:extLst>
          </p:cNvPr>
          <p:cNvSpPr/>
          <p:nvPr/>
        </p:nvSpPr>
        <p:spPr>
          <a:xfrm>
            <a:off x="691563" y="1831985"/>
            <a:ext cx="1130203" cy="3497057"/>
          </a:xfrm>
          <a:prstGeom prst="rect">
            <a:avLst/>
          </a:prstGeom>
          <a:solidFill>
            <a:schemeClr val="bg2">
              <a:lumMod val="50000"/>
            </a:schemeClr>
          </a:solidFill>
        </p:spPr>
        <p:style>
          <a:lnRef idx="0">
            <a:schemeClr val="accent3"/>
          </a:lnRef>
          <a:fillRef idx="3">
            <a:schemeClr val="accent3"/>
          </a:fillRef>
          <a:effectRef idx="3">
            <a:schemeClr val="accent3"/>
          </a:effectRef>
          <a:fontRef idx="minor">
            <a:schemeClr val="lt1"/>
          </a:fontRef>
        </p:style>
        <p:txBody>
          <a:bodyPr rtlCol="0" anchor="t"/>
          <a:lstStyle/>
          <a:p>
            <a:pPr marL="171450" indent="-171450">
              <a:buFont typeface="Arial" panose="020B0604020202020204" pitchFamily="34" charset="0"/>
              <a:buChar char="•"/>
            </a:pPr>
            <a:r>
              <a:rPr lang="en-US" sz="1050" dirty="0">
                <a:solidFill>
                  <a:schemeClr val="bg1">
                    <a:lumMod val="75000"/>
                  </a:schemeClr>
                </a:solidFill>
              </a:rPr>
              <a:t>TMF</a:t>
            </a:r>
            <a:r>
              <a:rPr lang="zh-CN" altLang="en-US" sz="1050" dirty="0">
                <a:solidFill>
                  <a:schemeClr val="bg1">
                    <a:lumMod val="75000"/>
                  </a:schemeClr>
                </a:solidFill>
              </a:rPr>
              <a:t> </a:t>
            </a:r>
            <a:endParaRPr lang="en-US" altLang="zh-CN" sz="1050" dirty="0">
              <a:solidFill>
                <a:schemeClr val="bg1">
                  <a:lumMod val="75000"/>
                </a:schemeClr>
              </a:solidFill>
            </a:endParaRPr>
          </a:p>
          <a:p>
            <a:pPr marL="171450" indent="-171450">
              <a:buFont typeface="Arial" panose="020B0604020202020204" pitchFamily="34" charset="0"/>
              <a:buChar char="•"/>
            </a:pPr>
            <a:r>
              <a:rPr lang="zh-CN" altLang="en-US" sz="1050" dirty="0">
                <a:solidFill>
                  <a:schemeClr val="bg1">
                    <a:lumMod val="75000"/>
                  </a:schemeClr>
                </a:solidFill>
              </a:rPr>
              <a:t>洞察现有评测项目（</a:t>
            </a:r>
            <a:r>
              <a:rPr lang="en-US" altLang="zh-CN" sz="1050" dirty="0">
                <a:solidFill>
                  <a:schemeClr val="bg1">
                    <a:lumMod val="75000"/>
                  </a:schemeClr>
                </a:solidFill>
              </a:rPr>
              <a:t>ODA</a:t>
            </a:r>
            <a:r>
              <a:rPr lang="zh-CN" altLang="en-US" sz="1050" dirty="0">
                <a:solidFill>
                  <a:schemeClr val="bg1">
                    <a:lumMod val="75000"/>
                  </a:schemeClr>
                </a:solidFill>
              </a:rPr>
              <a:t>，</a:t>
            </a:r>
            <a:r>
              <a:rPr lang="en-US" altLang="zh-CN" sz="1050" dirty="0">
                <a:solidFill>
                  <a:schemeClr val="bg1">
                    <a:lumMod val="75000"/>
                  </a:schemeClr>
                </a:solidFill>
              </a:rPr>
              <a:t>ETOM</a:t>
            </a:r>
            <a:r>
              <a:rPr lang="zh-CN" altLang="en-US" sz="1050" dirty="0">
                <a:solidFill>
                  <a:schemeClr val="bg1">
                    <a:lumMod val="75000"/>
                  </a:schemeClr>
                </a:solidFill>
              </a:rPr>
              <a:t>， </a:t>
            </a:r>
            <a:r>
              <a:rPr lang="en-US" altLang="zh-CN" sz="1050" dirty="0">
                <a:solidFill>
                  <a:schemeClr val="bg1">
                    <a:lumMod val="75000"/>
                  </a:schemeClr>
                </a:solidFill>
              </a:rPr>
              <a:t>DOMM</a:t>
            </a:r>
            <a:r>
              <a:rPr lang="zh-CN" altLang="en-US" sz="1050" dirty="0">
                <a:solidFill>
                  <a:schemeClr val="bg1">
                    <a:lumMod val="75000"/>
                  </a:schemeClr>
                </a:solidFill>
              </a:rPr>
              <a:t>， </a:t>
            </a:r>
            <a:r>
              <a:rPr lang="en-US" altLang="zh-CN" sz="1050" dirty="0">
                <a:solidFill>
                  <a:schemeClr val="bg1">
                    <a:lumMod val="75000"/>
                  </a:schemeClr>
                </a:solidFill>
              </a:rPr>
              <a:t>TL9000</a:t>
            </a:r>
            <a:r>
              <a:rPr lang="zh-CN" altLang="en-US" sz="1050" dirty="0">
                <a:solidFill>
                  <a:schemeClr val="bg1">
                    <a:lumMod val="75000"/>
                  </a:schemeClr>
                </a:solidFill>
              </a:rPr>
              <a:t>， </a:t>
            </a:r>
            <a:r>
              <a:rPr lang="en-US" altLang="zh-CN" sz="1050" dirty="0">
                <a:solidFill>
                  <a:schemeClr val="bg1">
                    <a:lumMod val="75000"/>
                  </a:schemeClr>
                </a:solidFill>
              </a:rPr>
              <a:t>ITIL</a:t>
            </a:r>
            <a:r>
              <a:rPr lang="zh-CN" altLang="en-US" sz="1050" dirty="0">
                <a:solidFill>
                  <a:schemeClr val="bg1">
                    <a:lumMod val="75000"/>
                  </a:schemeClr>
                </a:solidFill>
              </a:rPr>
              <a:t> 。。）</a:t>
            </a:r>
            <a:endParaRPr lang="en-US" altLang="zh-CN" sz="1050" dirty="0">
              <a:solidFill>
                <a:schemeClr val="bg1">
                  <a:lumMod val="75000"/>
                </a:schemeClr>
              </a:solidFill>
            </a:endParaRPr>
          </a:p>
          <a:p>
            <a:pPr marL="171450" indent="-171450">
              <a:buFont typeface="Arial" panose="020B0604020202020204" pitchFamily="34" charset="0"/>
              <a:buChar char="•"/>
            </a:pPr>
            <a:r>
              <a:rPr lang="zh-CN" altLang="en-US" sz="1050" dirty="0">
                <a:solidFill>
                  <a:schemeClr val="bg1">
                    <a:lumMod val="75000"/>
                  </a:schemeClr>
                </a:solidFill>
              </a:rPr>
              <a:t>定义项目范围</a:t>
            </a:r>
            <a:endParaRPr lang="en-US" altLang="zh-CN" sz="1050" dirty="0">
              <a:solidFill>
                <a:schemeClr val="bg1">
                  <a:lumMod val="75000"/>
                </a:schemeClr>
              </a:solidFill>
            </a:endParaRPr>
          </a:p>
          <a:p>
            <a:pPr marL="171450" indent="-171450">
              <a:buFont typeface="Arial" panose="020B0604020202020204" pitchFamily="34" charset="0"/>
              <a:buChar char="•"/>
            </a:pPr>
            <a:r>
              <a:rPr lang="zh-CN" altLang="en-US" sz="1050" dirty="0">
                <a:solidFill>
                  <a:schemeClr val="bg1">
                    <a:lumMod val="75000"/>
                  </a:schemeClr>
                </a:solidFill>
              </a:rPr>
              <a:t>定义项目计划</a:t>
            </a:r>
            <a:endParaRPr lang="en-US" altLang="zh-CN" sz="1050" dirty="0">
              <a:solidFill>
                <a:schemeClr val="bg1">
                  <a:lumMod val="75000"/>
                </a:schemeClr>
              </a:solidFill>
            </a:endParaRPr>
          </a:p>
          <a:p>
            <a:pPr marL="171450" indent="-171450">
              <a:buFont typeface="Arial" panose="020B0604020202020204" pitchFamily="34" charset="0"/>
              <a:buChar char="•"/>
            </a:pPr>
            <a:endParaRPr lang="en-US" sz="1050" dirty="0"/>
          </a:p>
        </p:txBody>
      </p:sp>
      <p:cxnSp>
        <p:nvCxnSpPr>
          <p:cNvPr id="10" name="Straight Connector 9">
            <a:extLst>
              <a:ext uri="{FF2B5EF4-FFF2-40B4-BE49-F238E27FC236}">
                <a16:creationId xmlns:a16="http://schemas.microsoft.com/office/drawing/2014/main" id="{4D09234F-CA94-7B3E-CE36-14742471B9A3}"/>
              </a:ext>
            </a:extLst>
          </p:cNvPr>
          <p:cNvCxnSpPr>
            <a:cxnSpLocks/>
            <a:endCxn id="5" idx="0"/>
          </p:cNvCxnSpPr>
          <p:nvPr/>
        </p:nvCxnSpPr>
        <p:spPr>
          <a:xfrm>
            <a:off x="1256374" y="1664462"/>
            <a:ext cx="291" cy="167523"/>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0FC6919-9FD5-2555-DC98-A178A2659692}"/>
              </a:ext>
            </a:extLst>
          </p:cNvPr>
          <p:cNvSpPr/>
          <p:nvPr/>
        </p:nvSpPr>
        <p:spPr>
          <a:xfrm>
            <a:off x="2009649" y="1831985"/>
            <a:ext cx="1130203" cy="3497057"/>
          </a:xfrm>
          <a:prstGeom prst="rect">
            <a:avLst/>
          </a:prstGeom>
          <a:solidFill>
            <a:schemeClr val="bg2">
              <a:lumMod val="50000"/>
            </a:schemeClr>
          </a:solidFill>
        </p:spPr>
        <p:style>
          <a:lnRef idx="0">
            <a:schemeClr val="accent3"/>
          </a:lnRef>
          <a:fillRef idx="3">
            <a:schemeClr val="accent3"/>
          </a:fillRef>
          <a:effectRef idx="3">
            <a:schemeClr val="accent3"/>
          </a:effectRef>
          <a:fontRef idx="minor">
            <a:schemeClr val="lt1"/>
          </a:fontRef>
        </p:style>
        <p:txBody>
          <a:bodyPr rtlCol="0" anchor="t"/>
          <a:lstStyle/>
          <a:p>
            <a:pPr marL="171450" indent="-171450">
              <a:buFont typeface="Arial" panose="020B0604020202020204" pitchFamily="34" charset="0"/>
              <a:buChar char="•"/>
            </a:pPr>
            <a:r>
              <a:rPr lang="zh-CN" altLang="en-US" sz="1050" dirty="0">
                <a:solidFill>
                  <a:schemeClr val="bg1">
                    <a:lumMod val="75000"/>
                  </a:schemeClr>
                </a:solidFill>
              </a:rPr>
              <a:t>调研问卷设计</a:t>
            </a:r>
            <a:endParaRPr lang="en-US" altLang="zh-CN" sz="1050" dirty="0">
              <a:solidFill>
                <a:schemeClr val="bg1">
                  <a:lumMod val="75000"/>
                </a:schemeClr>
              </a:solidFill>
            </a:endParaRPr>
          </a:p>
          <a:p>
            <a:pPr marL="171450" indent="-171450">
              <a:buFont typeface="Arial" panose="020B0604020202020204" pitchFamily="34" charset="0"/>
              <a:buChar char="•"/>
            </a:pPr>
            <a:r>
              <a:rPr lang="zh-CN" altLang="en-US" sz="1050" dirty="0">
                <a:solidFill>
                  <a:schemeClr val="bg1">
                    <a:lumMod val="75000"/>
                  </a:schemeClr>
                </a:solidFill>
              </a:rPr>
              <a:t>问卷发放</a:t>
            </a:r>
            <a:endParaRPr lang="en-US" altLang="zh-CN" sz="1050" dirty="0">
              <a:solidFill>
                <a:schemeClr val="bg1">
                  <a:lumMod val="75000"/>
                </a:schemeClr>
              </a:solidFill>
            </a:endParaRPr>
          </a:p>
          <a:p>
            <a:pPr marL="171450" indent="-171450">
              <a:buFont typeface="Arial" panose="020B0604020202020204" pitchFamily="34" charset="0"/>
              <a:buChar char="•"/>
            </a:pPr>
            <a:r>
              <a:rPr lang="en-US" altLang="zh-CN" sz="1050" dirty="0">
                <a:solidFill>
                  <a:schemeClr val="bg1">
                    <a:lumMod val="75000"/>
                  </a:schemeClr>
                </a:solidFill>
              </a:rPr>
              <a:t>CSP</a:t>
            </a:r>
            <a:r>
              <a:rPr lang="zh-CN" altLang="en-US" sz="1050" dirty="0">
                <a:solidFill>
                  <a:schemeClr val="bg1">
                    <a:lumMod val="75000"/>
                  </a:schemeClr>
                </a:solidFill>
              </a:rPr>
              <a:t> 访谈</a:t>
            </a:r>
            <a:endParaRPr lang="en-US" altLang="zh-CN" sz="1050" dirty="0">
              <a:solidFill>
                <a:schemeClr val="bg1">
                  <a:lumMod val="75000"/>
                </a:schemeClr>
              </a:solidFill>
            </a:endParaRPr>
          </a:p>
          <a:p>
            <a:pPr marL="171450" indent="-171450">
              <a:buFont typeface="Arial" panose="020B0604020202020204" pitchFamily="34" charset="0"/>
              <a:buChar char="•"/>
            </a:pPr>
            <a:r>
              <a:rPr lang="zh-CN" altLang="en-US" sz="1050" dirty="0">
                <a:solidFill>
                  <a:schemeClr val="bg1">
                    <a:lumMod val="75000"/>
                  </a:schemeClr>
                </a:solidFill>
              </a:rPr>
              <a:t>调研结果分析</a:t>
            </a:r>
            <a:endParaRPr lang="en-US" altLang="zh-CN" sz="1050" dirty="0">
              <a:solidFill>
                <a:schemeClr val="bg1">
                  <a:lumMod val="75000"/>
                </a:schemeClr>
              </a:solidFill>
            </a:endParaRPr>
          </a:p>
          <a:p>
            <a:pPr marL="171450" indent="-171450">
              <a:buFont typeface="Arial" panose="020B0604020202020204" pitchFamily="34" charset="0"/>
              <a:buChar char="•"/>
            </a:pPr>
            <a:r>
              <a:rPr lang="en-US" altLang="zh-CN" sz="1050" dirty="0">
                <a:solidFill>
                  <a:schemeClr val="bg1">
                    <a:lumMod val="75000"/>
                  </a:schemeClr>
                </a:solidFill>
              </a:rPr>
              <a:t>Acceleration</a:t>
            </a:r>
            <a:r>
              <a:rPr lang="zh-CN" altLang="en-US" sz="1050" dirty="0">
                <a:solidFill>
                  <a:schemeClr val="bg1">
                    <a:lumMod val="75000"/>
                  </a:schemeClr>
                </a:solidFill>
              </a:rPr>
              <a:t> </a:t>
            </a:r>
            <a:r>
              <a:rPr lang="en-US" altLang="zh-CN" sz="1050" dirty="0">
                <a:solidFill>
                  <a:schemeClr val="bg1">
                    <a:lumMod val="75000"/>
                  </a:schemeClr>
                </a:solidFill>
              </a:rPr>
              <a:t>Week</a:t>
            </a:r>
            <a:r>
              <a:rPr lang="zh-CN" altLang="en-US" sz="1050" dirty="0">
                <a:solidFill>
                  <a:schemeClr val="bg1">
                    <a:lumMod val="75000"/>
                  </a:schemeClr>
                </a:solidFill>
              </a:rPr>
              <a:t> 上分享调研结果</a:t>
            </a:r>
            <a:endParaRPr lang="en-US" altLang="zh-CN" sz="1050" dirty="0">
              <a:solidFill>
                <a:schemeClr val="bg1">
                  <a:lumMod val="75000"/>
                </a:schemeClr>
              </a:solidFill>
            </a:endParaRPr>
          </a:p>
          <a:p>
            <a:endParaRPr lang="en-US" altLang="zh-CN" sz="1050" dirty="0">
              <a:solidFill>
                <a:schemeClr val="bg1">
                  <a:lumMod val="75000"/>
                </a:schemeClr>
              </a:solidFill>
            </a:endParaRPr>
          </a:p>
          <a:p>
            <a:pPr marL="171450" indent="-171450">
              <a:buFont typeface="Arial" panose="020B0604020202020204" pitchFamily="34" charset="0"/>
              <a:buChar char="•"/>
            </a:pPr>
            <a:endParaRPr lang="en-US" sz="1050" dirty="0"/>
          </a:p>
        </p:txBody>
      </p:sp>
      <p:cxnSp>
        <p:nvCxnSpPr>
          <p:cNvPr id="12" name="Straight Connector 11">
            <a:extLst>
              <a:ext uri="{FF2B5EF4-FFF2-40B4-BE49-F238E27FC236}">
                <a16:creationId xmlns:a16="http://schemas.microsoft.com/office/drawing/2014/main" id="{52454C4B-F4B4-6181-2C98-99B02DE6E1EC}"/>
              </a:ext>
            </a:extLst>
          </p:cNvPr>
          <p:cNvCxnSpPr>
            <a:cxnSpLocks/>
            <a:endCxn id="11" idx="0"/>
          </p:cNvCxnSpPr>
          <p:nvPr/>
        </p:nvCxnSpPr>
        <p:spPr>
          <a:xfrm>
            <a:off x="2574460" y="1664462"/>
            <a:ext cx="291" cy="167523"/>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21ECC30-B341-B881-B308-68D5C17AC1B7}"/>
              </a:ext>
            </a:extLst>
          </p:cNvPr>
          <p:cNvSpPr/>
          <p:nvPr/>
        </p:nvSpPr>
        <p:spPr>
          <a:xfrm>
            <a:off x="3327445" y="1838965"/>
            <a:ext cx="1130203" cy="3487511"/>
          </a:xfrm>
          <a:prstGeom prst="rect">
            <a:avLst/>
          </a:prstGeom>
          <a:solidFill>
            <a:schemeClr val="bg2">
              <a:lumMod val="50000"/>
            </a:schemeClr>
          </a:solidFill>
        </p:spPr>
        <p:style>
          <a:lnRef idx="0">
            <a:schemeClr val="accent3"/>
          </a:lnRef>
          <a:fillRef idx="3">
            <a:schemeClr val="accent3"/>
          </a:fillRef>
          <a:effectRef idx="3">
            <a:schemeClr val="accent3"/>
          </a:effectRef>
          <a:fontRef idx="minor">
            <a:schemeClr val="lt1"/>
          </a:fontRef>
        </p:style>
        <p:txBody>
          <a:bodyPr rtlCol="0" anchor="t"/>
          <a:lstStyle/>
          <a:p>
            <a:pPr marL="171450" indent="-171450">
              <a:buFont typeface="Arial" panose="020B0604020202020204" pitchFamily="34" charset="0"/>
              <a:buChar char="•"/>
            </a:pPr>
            <a:r>
              <a:rPr lang="zh-CN" altLang="en-US" sz="1050" dirty="0">
                <a:solidFill>
                  <a:schemeClr val="bg1">
                    <a:lumMod val="75000"/>
                  </a:schemeClr>
                </a:solidFill>
              </a:rPr>
              <a:t>无线故障管理 </a:t>
            </a:r>
            <a:endParaRPr lang="en-US" altLang="zh-CN" sz="1050" dirty="0">
              <a:solidFill>
                <a:schemeClr val="bg1">
                  <a:lumMod val="75000"/>
                </a:schemeClr>
              </a:solidFill>
            </a:endParaRPr>
          </a:p>
          <a:p>
            <a:pPr marL="171450" indent="-171450">
              <a:buFont typeface="Arial" panose="020B0604020202020204" pitchFamily="34" charset="0"/>
              <a:buChar char="•"/>
            </a:pPr>
            <a:r>
              <a:rPr lang="zh-CN" altLang="en-US" sz="1050" dirty="0">
                <a:solidFill>
                  <a:schemeClr val="bg1">
                    <a:lumMod val="75000"/>
                  </a:schemeClr>
                </a:solidFill>
              </a:rPr>
              <a:t>云核故障管理</a:t>
            </a:r>
            <a:endParaRPr lang="en-US" altLang="zh-CN" sz="1050" dirty="0">
              <a:solidFill>
                <a:schemeClr val="bg1">
                  <a:lumMod val="75000"/>
                </a:schemeClr>
              </a:solidFill>
            </a:endParaRPr>
          </a:p>
          <a:p>
            <a:pPr marL="171450" indent="-171450">
              <a:buFont typeface="Arial" panose="020B0604020202020204" pitchFamily="34" charset="0"/>
              <a:buChar char="•"/>
            </a:pPr>
            <a:r>
              <a:rPr lang="zh-CN" altLang="en-US" sz="1050" dirty="0">
                <a:solidFill>
                  <a:schemeClr val="bg1">
                    <a:lumMod val="75000"/>
                  </a:schemeClr>
                </a:solidFill>
                <a:latin typeface="+mn-ea"/>
              </a:rPr>
              <a:t>云核高稳网络设计</a:t>
            </a:r>
            <a:endParaRPr lang="en-US" altLang="zh-CN" sz="1050" dirty="0">
              <a:solidFill>
                <a:schemeClr val="bg1">
                  <a:lumMod val="75000"/>
                </a:schemeClr>
              </a:solidFill>
              <a:latin typeface="+mn-ea"/>
            </a:endParaRPr>
          </a:p>
          <a:p>
            <a:pPr marL="171450" indent="-171450">
              <a:buFont typeface="Arial" panose="020B0604020202020204" pitchFamily="34" charset="0"/>
              <a:buChar char="•"/>
            </a:pPr>
            <a:r>
              <a:rPr lang="zh-CN" altLang="en-US" sz="1050" dirty="0">
                <a:solidFill>
                  <a:schemeClr val="bg1">
                    <a:lumMod val="75000"/>
                  </a:schemeClr>
                </a:solidFill>
                <a:latin typeface="+mn-ea"/>
              </a:rPr>
              <a:t>打分机制设计</a:t>
            </a:r>
            <a:endParaRPr lang="en-US" altLang="zh-CN" sz="1050" dirty="0">
              <a:solidFill>
                <a:schemeClr val="bg1">
                  <a:lumMod val="75000"/>
                </a:schemeClr>
              </a:solidFill>
              <a:latin typeface="+mn-ea"/>
            </a:endParaRPr>
          </a:p>
          <a:p>
            <a:pPr marL="171450" indent="-171450">
              <a:buFont typeface="Arial" panose="020B0604020202020204" pitchFamily="34" charset="0"/>
              <a:buChar char="•"/>
            </a:pPr>
            <a:r>
              <a:rPr lang="zh-CN" altLang="en-US" sz="1050" dirty="0">
                <a:solidFill>
                  <a:schemeClr val="bg1">
                    <a:lumMod val="75000"/>
                  </a:schemeClr>
                </a:solidFill>
                <a:latin typeface="+mn-ea"/>
              </a:rPr>
              <a:t>问卷工具设计</a:t>
            </a:r>
            <a:endParaRPr lang="en-US" altLang="zh-CN" sz="1050" dirty="0">
              <a:solidFill>
                <a:schemeClr val="bg1">
                  <a:lumMod val="75000"/>
                </a:schemeClr>
              </a:solidFill>
              <a:latin typeface="+mn-ea"/>
            </a:endParaRPr>
          </a:p>
        </p:txBody>
      </p:sp>
      <p:cxnSp>
        <p:nvCxnSpPr>
          <p:cNvPr id="17" name="Straight Connector 16">
            <a:extLst>
              <a:ext uri="{FF2B5EF4-FFF2-40B4-BE49-F238E27FC236}">
                <a16:creationId xmlns:a16="http://schemas.microsoft.com/office/drawing/2014/main" id="{4E798590-A22E-DF02-EB9F-FF81298B3EC9}"/>
              </a:ext>
            </a:extLst>
          </p:cNvPr>
          <p:cNvCxnSpPr>
            <a:cxnSpLocks/>
            <a:endCxn id="16" idx="0"/>
          </p:cNvCxnSpPr>
          <p:nvPr/>
        </p:nvCxnSpPr>
        <p:spPr>
          <a:xfrm>
            <a:off x="3892256" y="1671442"/>
            <a:ext cx="291" cy="167523"/>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036B9C4-61BF-93AA-4EE1-DAB17198BD12}"/>
              </a:ext>
            </a:extLst>
          </p:cNvPr>
          <p:cNvSpPr/>
          <p:nvPr/>
        </p:nvSpPr>
        <p:spPr>
          <a:xfrm>
            <a:off x="4644951" y="1838965"/>
            <a:ext cx="1130203" cy="3487511"/>
          </a:xfrm>
          <a:prstGeom prst="rect">
            <a:avLst/>
          </a:prstGeom>
          <a:solidFill>
            <a:schemeClr val="bg2">
              <a:lumMod val="50000"/>
            </a:schemeClr>
          </a:solidFill>
        </p:spPr>
        <p:style>
          <a:lnRef idx="0">
            <a:schemeClr val="accent3"/>
          </a:lnRef>
          <a:fillRef idx="3">
            <a:schemeClr val="accent3"/>
          </a:fillRef>
          <a:effectRef idx="3">
            <a:schemeClr val="accent3"/>
          </a:effectRef>
          <a:fontRef idx="minor">
            <a:schemeClr val="lt1"/>
          </a:fontRef>
        </p:style>
        <p:txBody>
          <a:bodyPr rtlCol="0" anchor="t"/>
          <a:lstStyle/>
          <a:p>
            <a:pPr marL="171450" indent="-171450">
              <a:buFont typeface="Arial" panose="020B0604020202020204" pitchFamily="34" charset="0"/>
              <a:buChar char="•"/>
            </a:pPr>
            <a:r>
              <a:rPr lang="en-US" sz="1050" dirty="0" err="1">
                <a:solidFill>
                  <a:schemeClr val="bg1">
                    <a:lumMod val="75000"/>
                  </a:schemeClr>
                </a:solidFill>
                <a:latin typeface="+mn-ea"/>
              </a:rPr>
              <a:t>开启Pilot</a:t>
            </a:r>
            <a:r>
              <a:rPr lang="zh-CN" altLang="en-US" sz="1050" dirty="0">
                <a:solidFill>
                  <a:schemeClr val="bg1">
                    <a:lumMod val="75000"/>
                  </a:schemeClr>
                </a:solidFill>
                <a:latin typeface="+mn-ea"/>
              </a:rPr>
              <a:t> </a:t>
            </a:r>
            <a:r>
              <a:rPr lang="en-US" altLang="zh-CN" sz="1050" dirty="0">
                <a:solidFill>
                  <a:schemeClr val="bg1">
                    <a:lumMod val="75000"/>
                  </a:schemeClr>
                </a:solidFill>
                <a:latin typeface="+mn-ea"/>
              </a:rPr>
              <a:t>ANP</a:t>
            </a:r>
            <a:r>
              <a:rPr lang="zh-CN" altLang="en-US" sz="1050" dirty="0">
                <a:solidFill>
                  <a:schemeClr val="bg1">
                    <a:lumMod val="75000"/>
                  </a:schemeClr>
                </a:solidFill>
                <a:latin typeface="+mn-ea"/>
              </a:rPr>
              <a:t>项目</a:t>
            </a:r>
            <a:endParaRPr lang="en-US" altLang="zh-CN" sz="1050" dirty="0">
              <a:solidFill>
                <a:schemeClr val="bg1">
                  <a:lumMod val="75000"/>
                </a:schemeClr>
              </a:solidFill>
              <a:latin typeface="+mn-ea"/>
            </a:endParaRPr>
          </a:p>
          <a:p>
            <a:pPr marL="171450" indent="-171450">
              <a:buFont typeface="Arial" panose="020B0604020202020204" pitchFamily="34" charset="0"/>
              <a:buChar char="•"/>
            </a:pPr>
            <a:r>
              <a:rPr lang="zh-CN" altLang="en-US" sz="1050" dirty="0">
                <a:solidFill>
                  <a:schemeClr val="bg1">
                    <a:lumMod val="75000"/>
                  </a:schemeClr>
                </a:solidFill>
                <a:latin typeface="+mn-ea"/>
              </a:rPr>
              <a:t>建立</a:t>
            </a:r>
            <a:r>
              <a:rPr lang="en-US" altLang="zh-CN" sz="1050" dirty="0">
                <a:solidFill>
                  <a:schemeClr val="bg1">
                    <a:lumMod val="75000"/>
                  </a:schemeClr>
                </a:solidFill>
                <a:latin typeface="+mn-ea"/>
              </a:rPr>
              <a:t>CSP</a:t>
            </a:r>
            <a:r>
              <a:rPr lang="zh-CN" altLang="en-US" sz="1050" dirty="0">
                <a:solidFill>
                  <a:schemeClr val="bg1">
                    <a:lumMod val="75000"/>
                  </a:schemeClr>
                </a:solidFill>
                <a:latin typeface="+mn-ea"/>
              </a:rPr>
              <a:t>回答问卷，存储，分享机制。</a:t>
            </a:r>
            <a:endParaRPr lang="en-US" altLang="zh-CN" sz="1050" dirty="0">
              <a:solidFill>
                <a:schemeClr val="bg1">
                  <a:lumMod val="75000"/>
                </a:schemeClr>
              </a:solidFill>
              <a:latin typeface="+mn-ea"/>
            </a:endParaRPr>
          </a:p>
          <a:p>
            <a:pPr marL="171450" indent="-171450">
              <a:buFont typeface="Arial" panose="020B0604020202020204" pitchFamily="34" charset="0"/>
              <a:buChar char="•"/>
            </a:pPr>
            <a:r>
              <a:rPr lang="zh-CN" altLang="en-US" sz="1050" dirty="0">
                <a:solidFill>
                  <a:schemeClr val="bg1">
                    <a:lumMod val="75000"/>
                  </a:schemeClr>
                </a:solidFill>
                <a:latin typeface="+mn-ea"/>
              </a:rPr>
              <a:t>根据反馈修改完善问卷。</a:t>
            </a:r>
            <a:endParaRPr lang="en-US" altLang="zh-CN" sz="1050" dirty="0">
              <a:solidFill>
                <a:schemeClr val="bg1">
                  <a:lumMod val="75000"/>
                </a:schemeClr>
              </a:solidFill>
              <a:latin typeface="+mn-ea"/>
            </a:endParaRPr>
          </a:p>
          <a:p>
            <a:pPr marL="171450" indent="-171450">
              <a:buFont typeface="Arial" panose="020B0604020202020204" pitchFamily="34" charset="0"/>
              <a:buChar char="•"/>
            </a:pPr>
            <a:r>
              <a:rPr lang="zh-CN" altLang="en-US" sz="1050" dirty="0">
                <a:solidFill>
                  <a:schemeClr val="bg1">
                    <a:lumMod val="75000"/>
                  </a:schemeClr>
                </a:solidFill>
                <a:latin typeface="+mn-ea"/>
              </a:rPr>
              <a:t>撰写</a:t>
            </a:r>
            <a:r>
              <a:rPr lang="en-US" altLang="zh-CN" sz="1050" dirty="0">
                <a:solidFill>
                  <a:schemeClr val="bg1">
                    <a:lumMod val="75000"/>
                  </a:schemeClr>
                </a:solidFill>
                <a:latin typeface="+mn-ea"/>
              </a:rPr>
              <a:t>Pilot</a:t>
            </a:r>
            <a:r>
              <a:rPr lang="zh-CN" altLang="en-US" sz="1050" dirty="0">
                <a:solidFill>
                  <a:schemeClr val="bg1">
                    <a:lumMod val="75000"/>
                  </a:schemeClr>
                </a:solidFill>
                <a:latin typeface="+mn-ea"/>
              </a:rPr>
              <a:t>结果文档</a:t>
            </a:r>
            <a:endParaRPr lang="en-US" altLang="zh-CN" sz="1050" dirty="0">
              <a:solidFill>
                <a:schemeClr val="bg1">
                  <a:lumMod val="75000"/>
                </a:schemeClr>
              </a:solidFill>
              <a:latin typeface="+mn-ea"/>
            </a:endParaRPr>
          </a:p>
          <a:p>
            <a:pPr marL="171450" indent="-171450">
              <a:buFont typeface="Arial" panose="020B0604020202020204" pitchFamily="34" charset="0"/>
              <a:buChar char="•"/>
            </a:pPr>
            <a:endParaRPr lang="en-US" altLang="zh-CN" sz="1050" dirty="0"/>
          </a:p>
          <a:p>
            <a:pPr marL="171450" indent="-171450">
              <a:buFont typeface="Arial" panose="020B0604020202020204" pitchFamily="34" charset="0"/>
              <a:buChar char="•"/>
            </a:pPr>
            <a:endParaRPr lang="en-US" sz="1050" dirty="0"/>
          </a:p>
        </p:txBody>
      </p:sp>
      <p:cxnSp>
        <p:nvCxnSpPr>
          <p:cNvPr id="23" name="Straight Connector 22">
            <a:extLst>
              <a:ext uri="{FF2B5EF4-FFF2-40B4-BE49-F238E27FC236}">
                <a16:creationId xmlns:a16="http://schemas.microsoft.com/office/drawing/2014/main" id="{D472382F-A759-5386-1D1A-9CEEE450B753}"/>
              </a:ext>
            </a:extLst>
          </p:cNvPr>
          <p:cNvCxnSpPr>
            <a:cxnSpLocks/>
            <a:endCxn id="22" idx="0"/>
          </p:cNvCxnSpPr>
          <p:nvPr/>
        </p:nvCxnSpPr>
        <p:spPr>
          <a:xfrm>
            <a:off x="5209762" y="1671442"/>
            <a:ext cx="291" cy="167523"/>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94A1006-6525-63CA-F8CF-742A3AAB3269}"/>
              </a:ext>
            </a:extLst>
          </p:cNvPr>
          <p:cNvSpPr txBox="1"/>
          <p:nvPr/>
        </p:nvSpPr>
        <p:spPr>
          <a:xfrm>
            <a:off x="4644660" y="4772478"/>
            <a:ext cx="1130203" cy="553998"/>
          </a:xfrm>
          <a:prstGeom prst="rect">
            <a:avLst/>
          </a:prstGeom>
          <a:solidFill>
            <a:schemeClr val="bg2">
              <a:lumMod val="50000"/>
            </a:schemeClr>
          </a:solidFill>
          <a:ln>
            <a:noFill/>
          </a:ln>
        </p:spPr>
        <p:txBody>
          <a:bodyPr wrap="square" rtlCol="0">
            <a:spAutoFit/>
          </a:bodyPr>
          <a:lstStyle/>
          <a:p>
            <a:pPr marL="171450" indent="-171450">
              <a:buFont typeface="Arial" panose="020B0604020202020204" pitchFamily="34" charset="0"/>
              <a:buChar char="•"/>
            </a:pPr>
            <a:r>
              <a:rPr lang="en-US" altLang="zh-CN" sz="1000" dirty="0">
                <a:solidFill>
                  <a:srgbClr val="FFC000"/>
                </a:solidFill>
              </a:rPr>
              <a:t>10+</a:t>
            </a:r>
            <a:r>
              <a:rPr lang="zh-CN" altLang="en-US" sz="1000" dirty="0">
                <a:solidFill>
                  <a:srgbClr val="FFC000"/>
                </a:solidFill>
              </a:rPr>
              <a:t>运营商， </a:t>
            </a:r>
            <a:r>
              <a:rPr lang="en-US" altLang="zh-CN" sz="1000" dirty="0">
                <a:solidFill>
                  <a:srgbClr val="FFC000"/>
                </a:solidFill>
              </a:rPr>
              <a:t>15+</a:t>
            </a:r>
            <a:r>
              <a:rPr lang="zh-CN" altLang="en-US" sz="1000" dirty="0">
                <a:solidFill>
                  <a:srgbClr val="FFC000"/>
                </a:solidFill>
              </a:rPr>
              <a:t>个网路参与</a:t>
            </a:r>
            <a:r>
              <a:rPr lang="en-US" altLang="zh-CN" sz="1000" dirty="0">
                <a:solidFill>
                  <a:srgbClr val="FFC000"/>
                </a:solidFill>
              </a:rPr>
              <a:t>Pilot</a:t>
            </a:r>
            <a:endParaRPr lang="en-US" sz="1000" dirty="0">
              <a:solidFill>
                <a:srgbClr val="FFC000"/>
              </a:solidFill>
            </a:endParaRPr>
          </a:p>
        </p:txBody>
      </p:sp>
      <p:sp>
        <p:nvSpPr>
          <p:cNvPr id="25" name="Rectangle 24">
            <a:extLst>
              <a:ext uri="{FF2B5EF4-FFF2-40B4-BE49-F238E27FC236}">
                <a16:creationId xmlns:a16="http://schemas.microsoft.com/office/drawing/2014/main" id="{A600B24A-5693-D20B-5082-616396B6C74F}"/>
              </a:ext>
            </a:extLst>
          </p:cNvPr>
          <p:cNvSpPr/>
          <p:nvPr/>
        </p:nvSpPr>
        <p:spPr>
          <a:xfrm>
            <a:off x="5962166" y="1859905"/>
            <a:ext cx="1130203" cy="3487511"/>
          </a:xfrm>
          <a:prstGeom prst="rect">
            <a:avLst/>
          </a:prstGeom>
          <a:solidFill>
            <a:schemeClr val="bg2">
              <a:lumMod val="50000"/>
            </a:schemeClr>
          </a:solidFill>
        </p:spPr>
        <p:style>
          <a:lnRef idx="0">
            <a:schemeClr val="accent3"/>
          </a:lnRef>
          <a:fillRef idx="3">
            <a:schemeClr val="accent3"/>
          </a:fillRef>
          <a:effectRef idx="3">
            <a:schemeClr val="accent3"/>
          </a:effectRef>
          <a:fontRef idx="minor">
            <a:schemeClr val="lt1"/>
          </a:fontRef>
        </p:style>
        <p:txBody>
          <a:bodyPr rtlCol="0" anchor="t"/>
          <a:lstStyle/>
          <a:p>
            <a:pPr marL="171450" indent="-171450">
              <a:buFont typeface="Arial" panose="020B0604020202020204" pitchFamily="34" charset="0"/>
              <a:buChar char="•"/>
            </a:pPr>
            <a:r>
              <a:rPr lang="en-US" altLang="zh-CN" sz="1050" dirty="0"/>
              <a:t>DTW</a:t>
            </a:r>
            <a:r>
              <a:rPr lang="zh-CN" altLang="en-US" sz="1050" dirty="0"/>
              <a:t> 主题宣讲</a:t>
            </a:r>
            <a:endParaRPr lang="en-US" altLang="zh-CN" sz="1050" dirty="0"/>
          </a:p>
          <a:p>
            <a:pPr marL="171450" indent="-171450">
              <a:buFont typeface="Arial" panose="020B0604020202020204" pitchFamily="34" charset="0"/>
              <a:buChar char="•"/>
            </a:pPr>
            <a:r>
              <a:rPr lang="zh-CN" altLang="en-US" sz="1050" dirty="0"/>
              <a:t>策划宣讲格式，宣讲人，并颁奖</a:t>
            </a:r>
            <a:endParaRPr lang="en-US" altLang="zh-CN" sz="1050" dirty="0"/>
          </a:p>
          <a:p>
            <a:pPr marL="171450" indent="-171450">
              <a:buFont typeface="Arial" panose="020B0604020202020204" pitchFamily="34" charset="0"/>
              <a:buChar char="•"/>
            </a:pPr>
            <a:r>
              <a:rPr lang="zh-CN" altLang="en-US" sz="1050" dirty="0"/>
              <a:t>其他推广活动：进入主题演讲；</a:t>
            </a:r>
            <a:r>
              <a:rPr lang="en-US" altLang="zh-CN" sz="1050" dirty="0"/>
              <a:t>AN</a:t>
            </a:r>
            <a:r>
              <a:rPr lang="zh-CN" altLang="en-US" sz="1050" dirty="0"/>
              <a:t> </a:t>
            </a:r>
            <a:r>
              <a:rPr lang="en-US" altLang="zh-CN" sz="1050" dirty="0"/>
              <a:t>Summit</a:t>
            </a:r>
            <a:r>
              <a:rPr lang="zh-CN" altLang="en-US" sz="1050" dirty="0"/>
              <a:t> 上发言运营商提及；滚动大屏显示等。</a:t>
            </a:r>
            <a:endParaRPr lang="en-US" altLang="zh-CN" sz="1050" dirty="0"/>
          </a:p>
          <a:p>
            <a:pPr marL="171450" indent="-171450">
              <a:buFont typeface="Arial" panose="020B0604020202020204" pitchFamily="34" charset="0"/>
              <a:buChar char="•"/>
            </a:pPr>
            <a:r>
              <a:rPr lang="zh-CN" altLang="en-US" sz="1050" dirty="0"/>
              <a:t>启动</a:t>
            </a:r>
            <a:r>
              <a:rPr lang="en-US" altLang="zh-CN" sz="1050" dirty="0"/>
              <a:t>ANL</a:t>
            </a:r>
            <a:r>
              <a:rPr lang="zh-CN" altLang="en-US" sz="1050" dirty="0"/>
              <a:t>测评</a:t>
            </a:r>
            <a:r>
              <a:rPr kumimoji="0" lang="zh-CN" altLang="en-US" sz="1050" b="0" i="0" u="none" strike="noStrike" kern="1200" cap="none" spc="0" normalizeH="0" baseline="0" noProof="0" dirty="0">
                <a:ln>
                  <a:noFill/>
                </a:ln>
                <a:solidFill>
                  <a:schemeClr val="bg1"/>
                </a:solidFill>
                <a:effectLst/>
                <a:uLnTx/>
                <a:uFillTx/>
                <a:latin typeface="+mn-ea"/>
                <a:cs typeface="+mn-cs"/>
              </a:rPr>
              <a:t>白皮书</a:t>
            </a:r>
            <a:endParaRPr kumimoji="0" lang="en-US" altLang="zh-CN" sz="1050" b="0" i="0" u="none" strike="noStrike" kern="1200" cap="none" spc="0" normalizeH="0" baseline="0" noProof="0" dirty="0">
              <a:ln>
                <a:noFill/>
              </a:ln>
              <a:solidFill>
                <a:schemeClr val="bg1"/>
              </a:solidFill>
              <a:effectLst/>
              <a:uLnTx/>
              <a:uFillTx/>
              <a:latin typeface="+mn-ea"/>
              <a:cs typeface="+mn-cs"/>
            </a:endParaRPr>
          </a:p>
          <a:p>
            <a:pPr marL="171450" indent="-171450">
              <a:buFont typeface="Arial" panose="020B0604020202020204" pitchFamily="34" charset="0"/>
              <a:buChar char="•"/>
            </a:pPr>
            <a:endParaRPr kumimoji="0" lang="en-US" altLang="zh-CN" sz="1050" b="0" i="0" u="none" strike="noStrike" kern="1200" cap="none" spc="0" normalizeH="0" baseline="0" noProof="0" dirty="0">
              <a:ln>
                <a:noFill/>
              </a:ln>
              <a:solidFill>
                <a:schemeClr val="bg1"/>
              </a:solidFill>
              <a:effectLst/>
              <a:uLnTx/>
              <a:uFillTx/>
              <a:latin typeface="+mn-ea"/>
              <a:cs typeface="+mn-cs"/>
            </a:endParaRPr>
          </a:p>
          <a:p>
            <a:pPr marL="171450" indent="-171450">
              <a:buFont typeface="Arial" panose="020B0604020202020204" pitchFamily="34" charset="0"/>
              <a:buChar char="•"/>
            </a:pPr>
            <a:endParaRPr lang="en-US" altLang="zh-CN" sz="1050" dirty="0"/>
          </a:p>
          <a:p>
            <a:pPr marL="171450" indent="-171450">
              <a:buFont typeface="Arial" panose="020B0604020202020204" pitchFamily="34" charset="0"/>
              <a:buChar char="•"/>
            </a:pPr>
            <a:endParaRPr lang="en-US" altLang="zh-CN" sz="1050" dirty="0"/>
          </a:p>
          <a:p>
            <a:pPr marL="171450" indent="-171450">
              <a:buFont typeface="Arial" panose="020B0604020202020204" pitchFamily="34" charset="0"/>
              <a:buChar char="•"/>
            </a:pPr>
            <a:endParaRPr lang="en-US" altLang="zh-CN" sz="1050" dirty="0"/>
          </a:p>
          <a:p>
            <a:pPr marL="171450" indent="-171450">
              <a:buFont typeface="Arial" panose="020B0604020202020204" pitchFamily="34" charset="0"/>
              <a:buChar char="•"/>
            </a:pPr>
            <a:endParaRPr lang="en-US" sz="1050" dirty="0"/>
          </a:p>
        </p:txBody>
      </p:sp>
      <p:cxnSp>
        <p:nvCxnSpPr>
          <p:cNvPr id="26" name="Straight Connector 25">
            <a:extLst>
              <a:ext uri="{FF2B5EF4-FFF2-40B4-BE49-F238E27FC236}">
                <a16:creationId xmlns:a16="http://schemas.microsoft.com/office/drawing/2014/main" id="{0C09AEB6-20F1-D758-D1BA-3ED6C8A2C945}"/>
              </a:ext>
            </a:extLst>
          </p:cNvPr>
          <p:cNvCxnSpPr>
            <a:cxnSpLocks/>
            <a:endCxn id="25" idx="0"/>
          </p:cNvCxnSpPr>
          <p:nvPr/>
        </p:nvCxnSpPr>
        <p:spPr>
          <a:xfrm>
            <a:off x="6526977" y="1692382"/>
            <a:ext cx="291" cy="167523"/>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43A86AB-503C-7FCC-AF1C-1E643046E467}"/>
              </a:ext>
            </a:extLst>
          </p:cNvPr>
          <p:cNvSpPr txBox="1"/>
          <p:nvPr/>
        </p:nvSpPr>
        <p:spPr>
          <a:xfrm>
            <a:off x="5961875" y="4793418"/>
            <a:ext cx="1130203" cy="553998"/>
          </a:xfrm>
          <a:prstGeom prst="rect">
            <a:avLst/>
          </a:prstGeom>
          <a:solidFill>
            <a:schemeClr val="bg2">
              <a:lumMod val="50000"/>
            </a:schemeClr>
          </a:solidFill>
          <a:ln>
            <a:noFill/>
          </a:ln>
        </p:spPr>
        <p:txBody>
          <a:bodyPr wrap="square" rtlCol="0">
            <a:spAutoFit/>
          </a:bodyPr>
          <a:lstStyle/>
          <a:p>
            <a:pPr marL="171450" indent="-171450">
              <a:buFont typeface="Arial" panose="020B0604020202020204" pitchFamily="34" charset="0"/>
              <a:buChar char="•"/>
            </a:pPr>
            <a:r>
              <a:rPr lang="en-US" altLang="zh-CN" sz="1000" dirty="0">
                <a:solidFill>
                  <a:srgbClr val="FFC000"/>
                </a:solidFill>
              </a:rPr>
              <a:t>DTW</a:t>
            </a:r>
            <a:r>
              <a:rPr lang="zh-CN" altLang="en-US" sz="1000" dirty="0">
                <a:solidFill>
                  <a:srgbClr val="FFC000"/>
                </a:solidFill>
              </a:rPr>
              <a:t> </a:t>
            </a:r>
            <a:r>
              <a:rPr lang="en-US" altLang="zh-CN" sz="1000" dirty="0">
                <a:solidFill>
                  <a:srgbClr val="FFC000"/>
                </a:solidFill>
              </a:rPr>
              <a:t>June</a:t>
            </a:r>
            <a:r>
              <a:rPr lang="zh-CN" altLang="en-US" sz="1000" dirty="0">
                <a:solidFill>
                  <a:srgbClr val="FFC000"/>
                </a:solidFill>
              </a:rPr>
              <a:t>， </a:t>
            </a:r>
            <a:r>
              <a:rPr lang="en-US" altLang="zh-CN" sz="1000" dirty="0">
                <a:solidFill>
                  <a:srgbClr val="FFC000"/>
                </a:solidFill>
              </a:rPr>
              <a:t>2024</a:t>
            </a:r>
          </a:p>
          <a:p>
            <a:endParaRPr lang="en-US" sz="1000" dirty="0">
              <a:solidFill>
                <a:srgbClr val="FFC000"/>
              </a:solidFill>
            </a:endParaRPr>
          </a:p>
        </p:txBody>
      </p:sp>
      <p:sp>
        <p:nvSpPr>
          <p:cNvPr id="29" name="Rectangle 28">
            <a:extLst>
              <a:ext uri="{FF2B5EF4-FFF2-40B4-BE49-F238E27FC236}">
                <a16:creationId xmlns:a16="http://schemas.microsoft.com/office/drawing/2014/main" id="{1D1CB3F1-85A5-0F9B-2EFB-ABE05586007A}"/>
              </a:ext>
            </a:extLst>
          </p:cNvPr>
          <p:cNvSpPr/>
          <p:nvPr/>
        </p:nvSpPr>
        <p:spPr>
          <a:xfrm>
            <a:off x="7278799" y="1838965"/>
            <a:ext cx="1130203" cy="3487511"/>
          </a:xfrm>
          <a:prstGeom prst="rect">
            <a:avLst/>
          </a:prstGeom>
          <a:solidFill>
            <a:schemeClr val="bg2">
              <a:lumMod val="50000"/>
            </a:schemeClr>
          </a:solidFill>
        </p:spPr>
        <p:style>
          <a:lnRef idx="0">
            <a:schemeClr val="accent3"/>
          </a:lnRef>
          <a:fillRef idx="3">
            <a:schemeClr val="accent3"/>
          </a:fillRef>
          <a:effectRef idx="3">
            <a:schemeClr val="accent3"/>
          </a:effectRef>
          <a:fontRef idx="minor">
            <a:schemeClr val="lt1"/>
          </a:fontRef>
        </p:style>
        <p:txBody>
          <a:bodyPr rtlCol="0" anchor="t"/>
          <a:lstStyle/>
          <a:p>
            <a:pPr marL="171450" indent="-171450">
              <a:buFont typeface="Arial" panose="020B0604020202020204" pitchFamily="34" charset="0"/>
              <a:buChar char="•"/>
            </a:pPr>
            <a:endParaRPr lang="en-US" altLang="zh-CN" sz="1050" dirty="0"/>
          </a:p>
          <a:p>
            <a:pPr marL="171450" indent="-171450">
              <a:buFont typeface="Arial" panose="020B0604020202020204" pitchFamily="34" charset="0"/>
              <a:buChar char="•"/>
            </a:pPr>
            <a:endParaRPr lang="en-US" altLang="zh-CN" sz="1050" dirty="0"/>
          </a:p>
          <a:p>
            <a:pPr marL="171450" indent="-171450">
              <a:buFont typeface="Arial" panose="020B0604020202020204" pitchFamily="34" charset="0"/>
              <a:buChar char="•"/>
            </a:pPr>
            <a:endParaRPr lang="en-US" sz="1050" dirty="0"/>
          </a:p>
        </p:txBody>
      </p:sp>
      <p:cxnSp>
        <p:nvCxnSpPr>
          <p:cNvPr id="30" name="Straight Connector 29">
            <a:extLst>
              <a:ext uri="{FF2B5EF4-FFF2-40B4-BE49-F238E27FC236}">
                <a16:creationId xmlns:a16="http://schemas.microsoft.com/office/drawing/2014/main" id="{9F0850D7-01FC-A270-569F-CB008D5C50A5}"/>
              </a:ext>
            </a:extLst>
          </p:cNvPr>
          <p:cNvCxnSpPr>
            <a:cxnSpLocks/>
            <a:endCxn id="29" idx="0"/>
          </p:cNvCxnSpPr>
          <p:nvPr/>
        </p:nvCxnSpPr>
        <p:spPr>
          <a:xfrm>
            <a:off x="7843610" y="1671442"/>
            <a:ext cx="291" cy="167523"/>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0F992C2E-84EB-1C93-BF6E-5B0FD7642FB5}"/>
              </a:ext>
            </a:extLst>
          </p:cNvPr>
          <p:cNvSpPr txBox="1"/>
          <p:nvPr/>
        </p:nvSpPr>
        <p:spPr>
          <a:xfrm>
            <a:off x="7323809" y="1892563"/>
            <a:ext cx="1039599" cy="2954655"/>
          </a:xfrm>
          <a:prstGeom prst="rect">
            <a:avLst/>
          </a:prstGeom>
          <a:solidFill>
            <a:schemeClr val="bg2">
              <a:lumMod val="50000"/>
            </a:schemeClr>
          </a:solid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zh-CN" altLang="en-US" sz="1050" b="0" i="0" u="none" strike="noStrike" kern="1200" cap="none" spc="0" normalizeH="0" baseline="0" noProof="0" dirty="0">
                <a:ln>
                  <a:noFill/>
                </a:ln>
                <a:solidFill>
                  <a:schemeClr val="bg1"/>
                </a:solidFill>
                <a:effectLst/>
                <a:uLnTx/>
                <a:uFillTx/>
                <a:latin typeface="+mn-ea"/>
                <a:cs typeface="+mn-cs"/>
              </a:rPr>
              <a:t>推标</a:t>
            </a:r>
            <a:endParaRPr kumimoji="0" lang="en-US" altLang="zh-CN" sz="1050" b="0" i="0" u="none" strike="noStrike" kern="1200" cap="none" spc="0" normalizeH="0" baseline="0" noProof="0" dirty="0">
              <a:ln>
                <a:noFill/>
              </a:ln>
              <a:solidFill>
                <a:schemeClr val="bg1"/>
              </a:solidFill>
              <a:effectLst/>
              <a:uLnTx/>
              <a:uFillTx/>
              <a:latin typeface="+mn-ea"/>
              <a:cs typeface="+mn-cs"/>
            </a:endParaRPr>
          </a:p>
          <a:p>
            <a:pPr marL="171450" indent="-171450">
              <a:buFont typeface="Arial" panose="020B0604020202020204" pitchFamily="34" charset="0"/>
              <a:buChar char="•"/>
              <a:defRPr/>
            </a:pPr>
            <a:r>
              <a:rPr kumimoji="0" lang="en-US" altLang="zh-CN" sz="800" b="0" i="0" u="none" strike="noStrike" kern="1200" cap="none" spc="0" normalizeH="0" baseline="0" noProof="0" dirty="0">
                <a:ln>
                  <a:noFill/>
                </a:ln>
                <a:solidFill>
                  <a:schemeClr val="bg1"/>
                </a:solidFill>
                <a:effectLst/>
                <a:uLnTx/>
                <a:uFillTx/>
                <a:latin typeface="+mn-ea"/>
                <a:cs typeface="+mn-cs"/>
              </a:rPr>
              <a:t>GB1059 ANL Assessment high-level guideline and common questionnaire</a:t>
            </a:r>
            <a:r>
              <a:rPr kumimoji="0" lang="zh-CN" altLang="en-US" sz="800" b="0" i="0" u="none" strike="noStrike" kern="1200" cap="none" spc="0" normalizeH="0" baseline="0" noProof="0" dirty="0">
                <a:ln>
                  <a:noFill/>
                </a:ln>
                <a:solidFill>
                  <a:schemeClr val="bg1"/>
                </a:solidFill>
                <a:effectLst/>
                <a:uLnTx/>
                <a:uFillTx/>
                <a:latin typeface="+mn-ea"/>
                <a:cs typeface="+mn-cs"/>
              </a:rPr>
              <a:t> </a:t>
            </a:r>
            <a:r>
              <a:rPr kumimoji="0" lang="en-US" altLang="zh-CN" sz="800" b="0" i="0" u="none" strike="noStrike" kern="1200" cap="none" spc="0" normalizeH="0" baseline="0" noProof="0" dirty="0">
                <a:ln>
                  <a:noFill/>
                </a:ln>
                <a:solidFill>
                  <a:schemeClr val="bg1"/>
                </a:solidFill>
                <a:effectLst/>
                <a:uLnTx/>
                <a:uFillTx/>
                <a:latin typeface="+mn-ea"/>
                <a:cs typeface="+mn-cs"/>
              </a:rPr>
              <a:t>and</a:t>
            </a:r>
            <a:r>
              <a:rPr kumimoji="0" lang="zh-CN" altLang="en-US" sz="800" b="0" i="0" u="none" strike="noStrike" kern="1200" cap="none" spc="0" normalizeH="0" baseline="0" noProof="0" dirty="0">
                <a:ln>
                  <a:noFill/>
                </a:ln>
                <a:solidFill>
                  <a:schemeClr val="bg1"/>
                </a:solidFill>
                <a:effectLst/>
                <a:uLnTx/>
                <a:uFillTx/>
                <a:latin typeface="+mn-ea"/>
                <a:cs typeface="+mn-cs"/>
              </a:rPr>
              <a:t> </a:t>
            </a:r>
            <a:r>
              <a:rPr kumimoji="0" lang="en-US" altLang="zh-CN" sz="800" b="0" i="0" u="none" strike="noStrike" kern="1200" cap="none" spc="0" normalizeH="0" baseline="0" noProof="0" dirty="0">
                <a:ln>
                  <a:noFill/>
                </a:ln>
                <a:solidFill>
                  <a:schemeClr val="bg1"/>
                </a:solidFill>
                <a:effectLst/>
                <a:uLnTx/>
                <a:uFillTx/>
                <a:latin typeface="+mn-ea"/>
                <a:cs typeface="+mn-cs"/>
              </a:rPr>
              <a:t>playbook </a:t>
            </a:r>
          </a:p>
          <a:p>
            <a:pPr marL="171450" indent="-171450">
              <a:buFont typeface="Arial" panose="020B0604020202020204" pitchFamily="34" charset="0"/>
              <a:buChar char="•"/>
              <a:defRPr/>
            </a:pPr>
            <a:r>
              <a:rPr kumimoji="0" lang="en-US" altLang="zh-CN" sz="800" b="0" i="0" u="none" strike="noStrike" kern="1200" cap="none" spc="0" normalizeH="0" baseline="0" noProof="0" dirty="0">
                <a:ln>
                  <a:noFill/>
                </a:ln>
                <a:solidFill>
                  <a:schemeClr val="bg1"/>
                </a:solidFill>
                <a:effectLst/>
                <a:uLnTx/>
                <a:uFillTx/>
                <a:latin typeface="+mn-ea"/>
                <a:cs typeface="+mn-cs"/>
              </a:rPr>
              <a:t>GB/IG10** RAN domain questionnaire</a:t>
            </a:r>
            <a:r>
              <a:rPr kumimoji="0" lang="zh-CN" altLang="en-US" sz="800" b="0" i="0" u="none" strike="noStrike" kern="1200" cap="none" spc="0" normalizeH="0" baseline="0" noProof="0" dirty="0">
                <a:ln>
                  <a:noFill/>
                </a:ln>
                <a:solidFill>
                  <a:schemeClr val="bg1"/>
                </a:solidFill>
                <a:effectLst/>
                <a:uLnTx/>
                <a:uFillTx/>
                <a:latin typeface="+mn-ea"/>
                <a:cs typeface="+mn-cs"/>
              </a:rPr>
              <a:t> </a:t>
            </a:r>
            <a:r>
              <a:rPr kumimoji="0" lang="en-US" altLang="zh-CN" sz="800" b="0" i="0" u="none" strike="noStrike" kern="1200" cap="none" spc="0" normalizeH="0" baseline="0" noProof="0" dirty="0">
                <a:ln>
                  <a:noFill/>
                </a:ln>
                <a:solidFill>
                  <a:schemeClr val="bg1"/>
                </a:solidFill>
                <a:effectLst/>
                <a:uLnTx/>
                <a:uFillTx/>
                <a:latin typeface="+mn-ea"/>
                <a:cs typeface="+mn-cs"/>
              </a:rPr>
              <a:t>and</a:t>
            </a:r>
            <a:r>
              <a:rPr kumimoji="0" lang="zh-CN" altLang="en-US" sz="800" b="0" i="0" u="none" strike="noStrike" kern="1200" cap="none" spc="0" normalizeH="0" baseline="0" noProof="0" dirty="0">
                <a:ln>
                  <a:noFill/>
                </a:ln>
                <a:solidFill>
                  <a:schemeClr val="bg1"/>
                </a:solidFill>
                <a:effectLst/>
                <a:uLnTx/>
                <a:uFillTx/>
                <a:latin typeface="+mn-ea"/>
                <a:cs typeface="+mn-cs"/>
              </a:rPr>
              <a:t> </a:t>
            </a:r>
            <a:r>
              <a:rPr kumimoji="0" lang="en-US" altLang="zh-CN" sz="800" b="0" i="0" u="none" strike="noStrike" kern="1200" cap="none" spc="0" normalizeH="0" baseline="0" noProof="0" dirty="0">
                <a:ln>
                  <a:noFill/>
                </a:ln>
                <a:solidFill>
                  <a:schemeClr val="bg1"/>
                </a:solidFill>
                <a:effectLst/>
                <a:uLnTx/>
                <a:uFillTx/>
                <a:latin typeface="+mn-ea"/>
                <a:cs typeface="+mn-cs"/>
              </a:rPr>
              <a:t>playbook</a:t>
            </a:r>
          </a:p>
          <a:p>
            <a:pPr marL="171450" indent="-171450">
              <a:buFont typeface="Arial" panose="020B0604020202020204" pitchFamily="34" charset="0"/>
              <a:buChar char="•"/>
              <a:defRPr/>
            </a:pPr>
            <a:r>
              <a:rPr kumimoji="0" lang="en-US" altLang="zh-CN" sz="800" b="0" i="0" u="none" strike="noStrike" kern="1200" cap="none" spc="0" normalizeH="0" baseline="0" noProof="0" dirty="0">
                <a:ln>
                  <a:noFill/>
                </a:ln>
                <a:solidFill>
                  <a:schemeClr val="bg1"/>
                </a:solidFill>
                <a:effectLst/>
                <a:uLnTx/>
                <a:uFillTx/>
                <a:latin typeface="+mn-ea"/>
                <a:cs typeface="+mn-cs"/>
              </a:rPr>
              <a:t>GB/IG10** Cloud Core domain questionnaire</a:t>
            </a:r>
            <a:r>
              <a:rPr kumimoji="0" lang="zh-CN" altLang="en-US" sz="800" b="0" i="0" u="none" strike="noStrike" kern="1200" cap="none" spc="0" normalizeH="0" baseline="0" noProof="0" dirty="0">
                <a:ln>
                  <a:noFill/>
                </a:ln>
                <a:solidFill>
                  <a:schemeClr val="bg1"/>
                </a:solidFill>
                <a:effectLst/>
                <a:uLnTx/>
                <a:uFillTx/>
                <a:latin typeface="+mn-ea"/>
                <a:cs typeface="+mn-cs"/>
              </a:rPr>
              <a:t> </a:t>
            </a:r>
            <a:r>
              <a:rPr kumimoji="0" lang="en-US" altLang="zh-CN" sz="800" b="0" i="0" u="none" strike="noStrike" kern="1200" cap="none" spc="0" normalizeH="0" baseline="0" noProof="0" dirty="0">
                <a:ln>
                  <a:noFill/>
                </a:ln>
                <a:solidFill>
                  <a:schemeClr val="bg1"/>
                </a:solidFill>
                <a:effectLst/>
                <a:uLnTx/>
                <a:uFillTx/>
                <a:latin typeface="+mn-ea"/>
                <a:cs typeface="+mn-cs"/>
              </a:rPr>
              <a:t>and</a:t>
            </a:r>
            <a:r>
              <a:rPr kumimoji="0" lang="zh-CN" altLang="en-US" sz="800" b="0" i="0" u="none" strike="noStrike" kern="1200" cap="none" spc="0" normalizeH="0" baseline="0" noProof="0" dirty="0">
                <a:ln>
                  <a:noFill/>
                </a:ln>
                <a:solidFill>
                  <a:schemeClr val="bg1"/>
                </a:solidFill>
                <a:effectLst/>
                <a:uLnTx/>
                <a:uFillTx/>
                <a:latin typeface="+mn-ea"/>
                <a:cs typeface="+mn-cs"/>
              </a:rPr>
              <a:t> </a:t>
            </a:r>
            <a:r>
              <a:rPr kumimoji="0" lang="en-US" altLang="zh-CN" sz="800" b="0" i="0" u="none" strike="noStrike" kern="1200" cap="none" spc="0" normalizeH="0" baseline="0" noProof="0" dirty="0">
                <a:ln>
                  <a:noFill/>
                </a:ln>
                <a:solidFill>
                  <a:schemeClr val="bg1"/>
                </a:solidFill>
                <a:effectLst/>
                <a:uLnTx/>
                <a:uFillTx/>
                <a:latin typeface="+mn-ea"/>
                <a:cs typeface="+mn-cs"/>
              </a:rPr>
              <a:t>playbook</a:t>
            </a:r>
            <a:r>
              <a:rPr kumimoji="0" lang="zh-CN" altLang="en-US" sz="800" b="0" i="0" u="none" strike="noStrike" kern="1200" cap="none" spc="0" normalizeH="0" baseline="0" noProof="0" dirty="0">
                <a:ln>
                  <a:noFill/>
                </a:ln>
                <a:solidFill>
                  <a:schemeClr val="bg1"/>
                </a:solidFill>
                <a:effectLst/>
                <a:uLnTx/>
                <a:uFillTx/>
                <a:latin typeface="+mn-ea"/>
                <a:cs typeface="+mn-cs"/>
              </a:rPr>
              <a:t>。</a:t>
            </a:r>
            <a:endParaRPr kumimoji="0" lang="en-US" altLang="zh-CN" sz="800" b="0" i="0" u="none" strike="noStrike" kern="1200" cap="none" spc="0" normalizeH="0" baseline="0" noProof="0" dirty="0">
              <a:ln>
                <a:noFill/>
              </a:ln>
              <a:solidFill>
                <a:schemeClr val="bg1"/>
              </a:solidFill>
              <a:effectLst/>
              <a:uLnTx/>
              <a:uFillTx/>
              <a:latin typeface="+mn-ea"/>
              <a:cs typeface="+mn-cs"/>
            </a:endParaRPr>
          </a:p>
          <a:p>
            <a:pPr marL="171450" indent="-171450">
              <a:buFont typeface="Arial" panose="020B0604020202020204" pitchFamily="34" charset="0"/>
              <a:buChar char="•"/>
              <a:defRPr/>
            </a:pPr>
            <a:endParaRPr kumimoji="0" lang="en-US" altLang="zh-CN" sz="800" b="0" i="0" u="none" strike="noStrike" kern="1200" cap="none" spc="0" normalizeH="0" baseline="0" noProof="0" dirty="0">
              <a:ln>
                <a:noFill/>
              </a:ln>
              <a:solidFill>
                <a:schemeClr val="bg1"/>
              </a:solidFill>
              <a:effectLst/>
              <a:uLnTx/>
              <a:uFillTx/>
              <a:latin typeface="+mn-ea"/>
              <a:cs typeface="+mn-cs"/>
            </a:endParaRPr>
          </a:p>
          <a:p>
            <a:pPr marL="171450" indent="-171450">
              <a:buFont typeface="Arial" panose="020B0604020202020204" pitchFamily="34" charset="0"/>
              <a:buChar char="•"/>
              <a:defRPr/>
            </a:pPr>
            <a:r>
              <a:rPr lang="zh-CN" altLang="en-US" sz="1050" dirty="0">
                <a:solidFill>
                  <a:schemeClr val="bg1"/>
                </a:solidFill>
                <a:latin typeface="+mn-ea"/>
              </a:rPr>
              <a:t>评测工具及端到端</a:t>
            </a:r>
            <a:r>
              <a:rPr lang="en-US" altLang="zh-CN" sz="1050" dirty="0">
                <a:solidFill>
                  <a:schemeClr val="bg1"/>
                </a:solidFill>
                <a:latin typeface="+mn-ea"/>
              </a:rPr>
              <a:t>Web</a:t>
            </a:r>
            <a:r>
              <a:rPr lang="zh-CN" altLang="en-US" sz="1050" dirty="0">
                <a:solidFill>
                  <a:schemeClr val="bg1"/>
                </a:solidFill>
                <a:latin typeface="+mn-ea"/>
              </a:rPr>
              <a:t>流程开发</a:t>
            </a:r>
            <a:endParaRPr kumimoji="0" lang="en-US" altLang="zh-CN" sz="1050" b="0" i="0" u="none" strike="noStrike" kern="1200" cap="none" spc="0" normalizeH="0" baseline="0" noProof="0" dirty="0">
              <a:ln>
                <a:noFill/>
              </a:ln>
              <a:solidFill>
                <a:schemeClr val="bg1"/>
              </a:solidFill>
              <a:effectLst/>
              <a:uLnTx/>
              <a:uFillTx/>
              <a:latin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zh-CN" sz="800" b="0" i="0" u="none" strike="noStrike" kern="1200" cap="none" spc="0" normalizeH="0" baseline="0" noProof="0" dirty="0">
              <a:ln>
                <a:noFill/>
              </a:ln>
              <a:solidFill>
                <a:schemeClr val="bg1"/>
              </a:solidFill>
              <a:effectLst/>
              <a:uLnTx/>
              <a:uFillTx/>
              <a:latin typeface="+mn-ea"/>
              <a:cs typeface="+mn-cs"/>
            </a:endParaRPr>
          </a:p>
        </p:txBody>
      </p:sp>
      <p:sp>
        <p:nvSpPr>
          <p:cNvPr id="34" name="TextBox 33">
            <a:extLst>
              <a:ext uri="{FF2B5EF4-FFF2-40B4-BE49-F238E27FC236}">
                <a16:creationId xmlns:a16="http://schemas.microsoft.com/office/drawing/2014/main" id="{5EB26956-9EAB-9115-5D2D-2CB701A961A9}"/>
              </a:ext>
            </a:extLst>
          </p:cNvPr>
          <p:cNvSpPr txBox="1"/>
          <p:nvPr/>
        </p:nvSpPr>
        <p:spPr>
          <a:xfrm>
            <a:off x="2007905" y="4772478"/>
            <a:ext cx="1130203" cy="553998"/>
          </a:xfrm>
          <a:prstGeom prst="rect">
            <a:avLst/>
          </a:prstGeom>
          <a:solidFill>
            <a:schemeClr val="bg2">
              <a:lumMod val="50000"/>
            </a:schemeClr>
          </a:solidFill>
          <a:ln>
            <a:noFill/>
          </a:ln>
        </p:spPr>
        <p:txBody>
          <a:bodyPr wrap="square" rtlCol="0">
            <a:spAutoFit/>
          </a:bodyPr>
          <a:lstStyle/>
          <a:p>
            <a:pPr marL="171450" indent="-171450">
              <a:buFont typeface="Arial" panose="020B0604020202020204" pitchFamily="34" charset="0"/>
              <a:buChar char="•"/>
            </a:pPr>
            <a:r>
              <a:rPr lang="en-US" sz="1000" dirty="0">
                <a:solidFill>
                  <a:srgbClr val="FFC000"/>
                </a:solidFill>
              </a:rPr>
              <a:t>Acceleration</a:t>
            </a:r>
            <a:r>
              <a:rPr lang="zh-CN" altLang="en-US" sz="1000" dirty="0">
                <a:solidFill>
                  <a:srgbClr val="FFC000"/>
                </a:solidFill>
              </a:rPr>
              <a:t> </a:t>
            </a:r>
            <a:r>
              <a:rPr lang="en-US" altLang="zh-CN" sz="1000" dirty="0">
                <a:solidFill>
                  <a:srgbClr val="FFC000"/>
                </a:solidFill>
              </a:rPr>
              <a:t>Week</a:t>
            </a:r>
            <a:r>
              <a:rPr lang="zh-CN" altLang="en-US" sz="1000" dirty="0">
                <a:solidFill>
                  <a:srgbClr val="FFC000"/>
                </a:solidFill>
              </a:rPr>
              <a:t> 上分享调研结果</a:t>
            </a:r>
            <a:endParaRPr lang="en-US" sz="1000" dirty="0">
              <a:solidFill>
                <a:srgbClr val="FFC000"/>
              </a:solidFill>
            </a:endParaRPr>
          </a:p>
        </p:txBody>
      </p:sp>
      <p:sp>
        <p:nvSpPr>
          <p:cNvPr id="35" name="Rectangle 34">
            <a:extLst>
              <a:ext uri="{FF2B5EF4-FFF2-40B4-BE49-F238E27FC236}">
                <a16:creationId xmlns:a16="http://schemas.microsoft.com/office/drawing/2014/main" id="{6320446A-BA08-CB5D-50DC-E0D5F544A235}"/>
              </a:ext>
            </a:extLst>
          </p:cNvPr>
          <p:cNvSpPr/>
          <p:nvPr/>
        </p:nvSpPr>
        <p:spPr>
          <a:xfrm>
            <a:off x="8594850" y="1824887"/>
            <a:ext cx="1130203" cy="3487511"/>
          </a:xfrm>
          <a:prstGeom prst="rect">
            <a:avLst/>
          </a:prstGeom>
          <a:solidFill>
            <a:schemeClr val="bg2">
              <a:lumMod val="50000"/>
            </a:schemeClr>
          </a:solidFill>
        </p:spPr>
        <p:style>
          <a:lnRef idx="0">
            <a:schemeClr val="accent3"/>
          </a:lnRef>
          <a:fillRef idx="3">
            <a:schemeClr val="accent3"/>
          </a:fillRef>
          <a:effectRef idx="3">
            <a:schemeClr val="accent3"/>
          </a:effectRef>
          <a:fontRef idx="minor">
            <a:schemeClr val="lt1"/>
          </a:fontRef>
        </p:style>
        <p:txBody>
          <a:bodyPr rtlCol="0" anchor="t"/>
          <a:lstStyle/>
          <a:p>
            <a:pPr marL="171450" indent="-171450">
              <a:buFont typeface="Arial" panose="020B0604020202020204" pitchFamily="34" charset="0"/>
              <a:buChar char="•"/>
            </a:pPr>
            <a:endParaRPr lang="en-US" altLang="zh-CN" sz="1050" dirty="0"/>
          </a:p>
          <a:p>
            <a:pPr marL="171450" indent="-171450">
              <a:buFont typeface="Arial" panose="020B0604020202020204" pitchFamily="34" charset="0"/>
              <a:buChar char="•"/>
            </a:pPr>
            <a:endParaRPr lang="en-US" altLang="zh-CN" sz="1050" dirty="0"/>
          </a:p>
          <a:p>
            <a:pPr marL="171450" indent="-171450">
              <a:buFont typeface="Arial" panose="020B0604020202020204" pitchFamily="34" charset="0"/>
              <a:buChar char="•"/>
            </a:pPr>
            <a:endParaRPr lang="en-US" sz="1050" dirty="0"/>
          </a:p>
        </p:txBody>
      </p:sp>
      <p:cxnSp>
        <p:nvCxnSpPr>
          <p:cNvPr id="36" name="Straight Connector 35">
            <a:extLst>
              <a:ext uri="{FF2B5EF4-FFF2-40B4-BE49-F238E27FC236}">
                <a16:creationId xmlns:a16="http://schemas.microsoft.com/office/drawing/2014/main" id="{3B26A6FC-9B99-60E0-E639-539B4AD31885}"/>
              </a:ext>
            </a:extLst>
          </p:cNvPr>
          <p:cNvCxnSpPr>
            <a:cxnSpLocks/>
            <a:endCxn id="35" idx="0"/>
          </p:cNvCxnSpPr>
          <p:nvPr/>
        </p:nvCxnSpPr>
        <p:spPr>
          <a:xfrm>
            <a:off x="9159661" y="1657364"/>
            <a:ext cx="291" cy="167523"/>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8706E0D4-C26F-0D45-7B13-DD52B5560F51}"/>
              </a:ext>
            </a:extLst>
          </p:cNvPr>
          <p:cNvSpPr txBox="1"/>
          <p:nvPr/>
        </p:nvSpPr>
        <p:spPr>
          <a:xfrm>
            <a:off x="8594559" y="4758400"/>
            <a:ext cx="1130203" cy="553998"/>
          </a:xfrm>
          <a:prstGeom prst="rect">
            <a:avLst/>
          </a:prstGeom>
          <a:solidFill>
            <a:schemeClr val="bg2">
              <a:lumMod val="50000"/>
            </a:schemeClr>
          </a:solidFill>
          <a:ln>
            <a:noFill/>
          </a:ln>
        </p:spPr>
        <p:txBody>
          <a:bodyPr wrap="square" rtlCol="0">
            <a:spAutoFit/>
          </a:bodyPr>
          <a:lstStyle/>
          <a:p>
            <a:pPr marL="171450" indent="-171450">
              <a:buFont typeface="Arial" panose="020B0604020202020204" pitchFamily="34" charset="0"/>
              <a:buChar char="•"/>
            </a:pPr>
            <a:r>
              <a:rPr lang="en-US" sz="1000" dirty="0">
                <a:solidFill>
                  <a:srgbClr val="FFC000"/>
                </a:solidFill>
              </a:rPr>
              <a:t>DTA</a:t>
            </a:r>
            <a:r>
              <a:rPr lang="zh-CN" altLang="en-US" sz="1000" dirty="0">
                <a:solidFill>
                  <a:srgbClr val="FFC000"/>
                </a:solidFill>
              </a:rPr>
              <a:t>  </a:t>
            </a:r>
            <a:r>
              <a:rPr lang="en-US" altLang="zh-CN" sz="1000" dirty="0">
                <a:solidFill>
                  <a:srgbClr val="FFC000"/>
                </a:solidFill>
              </a:rPr>
              <a:t>Nov. 2024</a:t>
            </a:r>
            <a:r>
              <a:rPr lang="zh-CN" altLang="en-US" sz="1000" dirty="0">
                <a:solidFill>
                  <a:srgbClr val="FFC000"/>
                </a:solidFill>
              </a:rPr>
              <a:t> </a:t>
            </a:r>
            <a:endParaRPr lang="en-US" altLang="zh-CN" sz="1000" dirty="0">
              <a:solidFill>
                <a:srgbClr val="FFC000"/>
              </a:solidFill>
            </a:endParaRPr>
          </a:p>
          <a:p>
            <a:pPr marL="171450" indent="-171450">
              <a:buFont typeface="Arial" panose="020B0604020202020204" pitchFamily="34" charset="0"/>
              <a:buChar char="•"/>
            </a:pPr>
            <a:endParaRPr lang="en-US" sz="1000" dirty="0">
              <a:solidFill>
                <a:srgbClr val="FFC000"/>
              </a:solidFill>
            </a:endParaRPr>
          </a:p>
        </p:txBody>
      </p:sp>
      <p:sp>
        <p:nvSpPr>
          <p:cNvPr id="38" name="TextBox 37">
            <a:extLst>
              <a:ext uri="{FF2B5EF4-FFF2-40B4-BE49-F238E27FC236}">
                <a16:creationId xmlns:a16="http://schemas.microsoft.com/office/drawing/2014/main" id="{F5FF2E12-803E-DADD-0E03-99F346D70E11}"/>
              </a:ext>
            </a:extLst>
          </p:cNvPr>
          <p:cNvSpPr txBox="1"/>
          <p:nvPr/>
        </p:nvSpPr>
        <p:spPr>
          <a:xfrm>
            <a:off x="8639860" y="1878485"/>
            <a:ext cx="1039599" cy="1869743"/>
          </a:xfrm>
          <a:prstGeom prst="rect">
            <a:avLst/>
          </a:prstGeom>
          <a:solidFill>
            <a:schemeClr val="bg2">
              <a:lumMod val="50000"/>
            </a:schemeClr>
          </a:solid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050" b="0" i="0" u="none" strike="noStrike" kern="1200" cap="none" spc="0" normalizeH="0" baseline="0" noProof="0" dirty="0">
                <a:ln>
                  <a:noFill/>
                </a:ln>
                <a:solidFill>
                  <a:schemeClr val="bg1"/>
                </a:solidFill>
                <a:effectLst/>
                <a:uLnTx/>
                <a:uFillTx/>
                <a:latin typeface="+mn-ea"/>
                <a:cs typeface="+mn-cs"/>
              </a:rPr>
              <a:t>标准发布</a:t>
            </a:r>
            <a:endParaRPr kumimoji="0" lang="en-US" altLang="zh-CN" sz="1050" b="0" i="0" u="none" strike="noStrike" kern="1200" cap="none" spc="0" normalizeH="0" baseline="0" noProof="0" dirty="0">
              <a:ln>
                <a:noFill/>
              </a:ln>
              <a:solidFill>
                <a:schemeClr val="bg1"/>
              </a:solidFill>
              <a:effectLst/>
              <a:uLnTx/>
              <a:uFillTx/>
              <a:latin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050" b="0" i="0" u="none" strike="noStrike" kern="1200" cap="none" spc="0" normalizeH="0" baseline="0" noProof="0" dirty="0">
                <a:ln>
                  <a:noFill/>
                </a:ln>
                <a:solidFill>
                  <a:schemeClr val="bg1"/>
                </a:solidFill>
                <a:effectLst/>
                <a:uLnTx/>
                <a:uFillTx/>
                <a:latin typeface="+mn-ea"/>
                <a:cs typeface="+mn-cs"/>
              </a:rPr>
              <a:t>白皮书发布</a:t>
            </a:r>
            <a:endParaRPr kumimoji="0" lang="en-US" altLang="zh-CN" sz="1050" b="0" i="0" u="none" strike="noStrike" kern="1200" cap="none" spc="0" normalizeH="0" baseline="0" noProof="0" dirty="0">
              <a:ln>
                <a:noFill/>
              </a:ln>
              <a:solidFill>
                <a:schemeClr val="bg1"/>
              </a:solidFill>
              <a:effectLst/>
              <a:uLnTx/>
              <a:uFillTx/>
              <a:latin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050" b="0" i="0" u="none" strike="noStrike" kern="1200" cap="none" spc="0" normalizeH="0" baseline="0" noProof="0" dirty="0">
                <a:ln>
                  <a:noFill/>
                </a:ln>
                <a:solidFill>
                  <a:schemeClr val="bg1"/>
                </a:solidFill>
                <a:effectLst/>
                <a:uLnTx/>
                <a:uFillTx/>
                <a:latin typeface="+mn-ea"/>
                <a:cs typeface="+mn-cs"/>
              </a:rPr>
              <a:t>宣布即将上线的评测服务</a:t>
            </a:r>
            <a:endParaRPr kumimoji="0" lang="en-US" altLang="zh-CN" sz="1050" b="0" i="0" u="none" strike="noStrike" kern="1200" cap="none" spc="0" normalizeH="0" baseline="0" noProof="0" dirty="0">
              <a:ln>
                <a:noFill/>
              </a:ln>
              <a:solidFill>
                <a:schemeClr val="bg1"/>
              </a:solidFill>
              <a:effectLst/>
              <a:uLnTx/>
              <a:uFillTx/>
              <a:latin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050" b="0" i="0" u="none" strike="noStrike" kern="1200" cap="none" spc="0" normalizeH="0" baseline="0" noProof="0" dirty="0">
                <a:ln>
                  <a:noFill/>
                </a:ln>
                <a:solidFill>
                  <a:schemeClr val="bg1"/>
                </a:solidFill>
                <a:effectLst/>
                <a:uLnTx/>
                <a:uFillTx/>
                <a:latin typeface="+mn-ea"/>
                <a:cs typeface="+mn-cs"/>
              </a:rPr>
              <a:t>宣布基于</a:t>
            </a:r>
            <a:r>
              <a:rPr kumimoji="0" lang="en-US" altLang="zh-CN" sz="1050" b="0" i="0" u="none" strike="noStrike" kern="1200" cap="none" spc="0" normalizeH="0" baseline="0" noProof="0" dirty="0">
                <a:ln>
                  <a:noFill/>
                </a:ln>
                <a:solidFill>
                  <a:schemeClr val="bg1"/>
                </a:solidFill>
                <a:effectLst/>
                <a:uLnTx/>
                <a:uFillTx/>
                <a:latin typeface="+mn-ea"/>
                <a:cs typeface="+mn-cs"/>
              </a:rPr>
              <a:t>AN</a:t>
            </a:r>
            <a:r>
              <a:rPr kumimoji="0" lang="zh-CN" altLang="en-US" sz="1050" b="0" i="0" u="none" strike="noStrike" kern="1200" cap="none" spc="0" normalizeH="0" baseline="0" noProof="0" dirty="0">
                <a:ln>
                  <a:noFill/>
                </a:ln>
                <a:solidFill>
                  <a:schemeClr val="bg1"/>
                </a:solidFill>
                <a:effectLst/>
                <a:uLnTx/>
                <a:uFillTx/>
                <a:latin typeface="+mn-ea"/>
                <a:cs typeface="+mn-cs"/>
              </a:rPr>
              <a:t> </a:t>
            </a:r>
            <a:r>
              <a:rPr kumimoji="0" lang="en-US" altLang="zh-CN" sz="1050" b="0" i="0" u="none" strike="noStrike" kern="1200" cap="none" spc="0" normalizeH="0" baseline="0" noProof="0" dirty="0">
                <a:ln>
                  <a:noFill/>
                </a:ln>
                <a:solidFill>
                  <a:schemeClr val="bg1"/>
                </a:solidFill>
                <a:effectLst/>
                <a:uLnTx/>
                <a:uFillTx/>
                <a:latin typeface="+mn-ea"/>
                <a:cs typeface="+mn-cs"/>
              </a:rPr>
              <a:t>MAP</a:t>
            </a:r>
            <a:r>
              <a:rPr kumimoji="0" lang="zh-CN" altLang="en-US" sz="1050" b="0" i="0" u="none" strike="noStrike" kern="1200" cap="none" spc="0" normalizeH="0" baseline="0" noProof="0" dirty="0">
                <a:ln>
                  <a:noFill/>
                </a:ln>
                <a:solidFill>
                  <a:schemeClr val="bg1"/>
                </a:solidFill>
                <a:effectLst/>
                <a:uLnTx/>
                <a:uFillTx/>
                <a:latin typeface="+mn-ea"/>
                <a:cs typeface="+mn-cs"/>
              </a:rPr>
              <a:t>第二轮</a:t>
            </a:r>
            <a:r>
              <a:rPr kumimoji="0" lang="en-US" altLang="zh-CN" sz="1050" b="0" i="0" u="none" strike="noStrike" kern="1200" cap="none" spc="0" normalizeH="0" baseline="0" noProof="0" dirty="0">
                <a:ln>
                  <a:noFill/>
                </a:ln>
                <a:solidFill>
                  <a:schemeClr val="bg1"/>
                </a:solidFill>
                <a:effectLst/>
                <a:uLnTx/>
                <a:uFillTx/>
                <a:latin typeface="+mn-ea"/>
                <a:cs typeface="+mn-cs"/>
              </a:rPr>
              <a:t>Pilot</a:t>
            </a:r>
            <a:r>
              <a:rPr kumimoji="0" lang="zh-CN" altLang="en-US" sz="1050" b="0" i="0" u="none" strike="noStrike" kern="1200" cap="none" spc="0" normalizeH="0" baseline="0" noProof="0" dirty="0">
                <a:ln>
                  <a:noFill/>
                </a:ln>
                <a:solidFill>
                  <a:schemeClr val="bg1"/>
                </a:solidFill>
                <a:effectLst/>
                <a:uLnTx/>
                <a:uFillTx/>
                <a:latin typeface="+mn-ea"/>
                <a:cs typeface="+mn-cs"/>
              </a:rPr>
              <a:t>场景（</a:t>
            </a:r>
            <a:r>
              <a:rPr kumimoji="0" lang="en-US" altLang="zh-CN" sz="1050" b="0" i="0" u="none" strike="noStrike" kern="1200" cap="none" spc="0" normalizeH="0" baseline="0" noProof="0" dirty="0">
                <a:ln>
                  <a:noFill/>
                </a:ln>
                <a:solidFill>
                  <a:schemeClr val="bg1"/>
                </a:solidFill>
                <a:effectLst/>
                <a:uLnTx/>
                <a:uFillTx/>
                <a:latin typeface="+mn-ea"/>
                <a:cs typeface="+mn-cs"/>
              </a:rPr>
              <a:t>5G</a:t>
            </a:r>
            <a:r>
              <a:rPr kumimoji="0" lang="zh-CN" altLang="en-US" sz="1050" b="0" i="0" u="none" strike="noStrike" kern="1200" cap="none" spc="0" normalizeH="0" baseline="0" noProof="0" dirty="0">
                <a:ln>
                  <a:noFill/>
                </a:ln>
                <a:solidFill>
                  <a:schemeClr val="bg1"/>
                </a:solidFill>
                <a:effectLst/>
                <a:uLnTx/>
                <a:uFillTx/>
                <a:latin typeface="+mn-ea"/>
                <a:cs typeface="+mn-cs"/>
              </a:rPr>
              <a:t>节能）</a:t>
            </a:r>
            <a:endParaRPr kumimoji="0" lang="en-US" altLang="zh-CN" sz="1050" b="0" i="0" u="none" strike="noStrike" kern="1200" cap="none" spc="0" normalizeH="0" baseline="0" noProof="0" dirty="0">
              <a:ln>
                <a:noFill/>
              </a:ln>
              <a:solidFill>
                <a:schemeClr val="bg1"/>
              </a:solidFill>
              <a:effectLst/>
              <a:uLnTx/>
              <a:uFillTx/>
              <a:latin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zh-CN" sz="1050" b="0" i="0" u="none" strike="noStrike" kern="1200" cap="none" spc="0" normalizeH="0" baseline="0" noProof="0" dirty="0">
              <a:ln>
                <a:noFill/>
              </a:ln>
              <a:solidFill>
                <a:schemeClr val="bg1"/>
              </a:solidFill>
              <a:effectLst/>
              <a:uLnTx/>
              <a:uFillTx/>
              <a:latin typeface="+mn-ea"/>
              <a:cs typeface="+mn-cs"/>
            </a:endParaRPr>
          </a:p>
        </p:txBody>
      </p:sp>
      <p:sp>
        <p:nvSpPr>
          <p:cNvPr id="39" name="Rectangle 38">
            <a:extLst>
              <a:ext uri="{FF2B5EF4-FFF2-40B4-BE49-F238E27FC236}">
                <a16:creationId xmlns:a16="http://schemas.microsoft.com/office/drawing/2014/main" id="{95C8F5D8-7918-5C3B-EBE9-08AD505369D4}"/>
              </a:ext>
            </a:extLst>
          </p:cNvPr>
          <p:cNvSpPr/>
          <p:nvPr/>
        </p:nvSpPr>
        <p:spPr>
          <a:xfrm>
            <a:off x="9910609" y="1824887"/>
            <a:ext cx="1130203" cy="3487511"/>
          </a:xfrm>
          <a:prstGeom prst="rect">
            <a:avLst/>
          </a:prstGeom>
          <a:solidFill>
            <a:schemeClr val="bg2">
              <a:lumMod val="50000"/>
            </a:schemeClr>
          </a:solidFill>
        </p:spPr>
        <p:style>
          <a:lnRef idx="0">
            <a:schemeClr val="accent3"/>
          </a:lnRef>
          <a:fillRef idx="3">
            <a:schemeClr val="accent3"/>
          </a:fillRef>
          <a:effectRef idx="3">
            <a:schemeClr val="accent3"/>
          </a:effectRef>
          <a:fontRef idx="minor">
            <a:schemeClr val="lt1"/>
          </a:fontRef>
        </p:style>
        <p:txBody>
          <a:bodyPr rtlCol="0" anchor="t"/>
          <a:lstStyle/>
          <a:p>
            <a:pPr marL="171450" indent="-171450">
              <a:buFont typeface="Arial" panose="020B0604020202020204" pitchFamily="34" charset="0"/>
              <a:buChar char="•"/>
            </a:pPr>
            <a:endParaRPr lang="en-US" altLang="zh-CN" sz="1050" dirty="0"/>
          </a:p>
          <a:p>
            <a:pPr marL="171450" indent="-171450">
              <a:buFont typeface="Arial" panose="020B0604020202020204" pitchFamily="34" charset="0"/>
              <a:buChar char="•"/>
            </a:pPr>
            <a:endParaRPr lang="en-US" altLang="zh-CN" sz="1050" dirty="0"/>
          </a:p>
          <a:p>
            <a:pPr marL="171450" indent="-171450">
              <a:buFont typeface="Arial" panose="020B0604020202020204" pitchFamily="34" charset="0"/>
              <a:buChar char="•"/>
            </a:pPr>
            <a:endParaRPr lang="en-US" sz="1050" dirty="0"/>
          </a:p>
        </p:txBody>
      </p:sp>
      <p:cxnSp>
        <p:nvCxnSpPr>
          <p:cNvPr id="40" name="Straight Connector 39">
            <a:extLst>
              <a:ext uri="{FF2B5EF4-FFF2-40B4-BE49-F238E27FC236}">
                <a16:creationId xmlns:a16="http://schemas.microsoft.com/office/drawing/2014/main" id="{F1CC0911-450A-B9CA-BF0A-1C87E45C0721}"/>
              </a:ext>
            </a:extLst>
          </p:cNvPr>
          <p:cNvCxnSpPr>
            <a:cxnSpLocks/>
            <a:endCxn id="39" idx="0"/>
          </p:cNvCxnSpPr>
          <p:nvPr/>
        </p:nvCxnSpPr>
        <p:spPr>
          <a:xfrm>
            <a:off x="10475420" y="1657364"/>
            <a:ext cx="291" cy="167523"/>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A58FD3A-9A48-07AC-83FB-970105E8E4BE}"/>
              </a:ext>
            </a:extLst>
          </p:cNvPr>
          <p:cNvSpPr txBox="1"/>
          <p:nvPr/>
        </p:nvSpPr>
        <p:spPr>
          <a:xfrm>
            <a:off x="9910318" y="4758400"/>
            <a:ext cx="1130203" cy="553998"/>
          </a:xfrm>
          <a:prstGeom prst="rect">
            <a:avLst/>
          </a:prstGeom>
          <a:solidFill>
            <a:schemeClr val="bg2">
              <a:lumMod val="50000"/>
            </a:schemeClr>
          </a:solidFill>
          <a:ln>
            <a:noFill/>
          </a:ln>
        </p:spPr>
        <p:txBody>
          <a:bodyPr wrap="square" rtlCol="0">
            <a:spAutoFit/>
          </a:bodyPr>
          <a:lstStyle/>
          <a:p>
            <a:pPr marL="171450" indent="-171450">
              <a:buFont typeface="Arial" panose="020B0604020202020204" pitchFamily="34" charset="0"/>
              <a:buChar char="•"/>
            </a:pPr>
            <a:r>
              <a:rPr lang="en-US" altLang="zh-CN" sz="1000" dirty="0">
                <a:solidFill>
                  <a:srgbClr val="FFC000"/>
                </a:solidFill>
              </a:rPr>
              <a:t>Dec. 2024</a:t>
            </a:r>
          </a:p>
          <a:p>
            <a:pPr marL="171450" indent="-171450">
              <a:buFont typeface="Arial" panose="020B0604020202020204" pitchFamily="34" charset="0"/>
              <a:buChar char="•"/>
            </a:pPr>
            <a:endParaRPr lang="en-US" altLang="zh-CN" sz="1000" dirty="0">
              <a:solidFill>
                <a:srgbClr val="FFC000"/>
              </a:solidFill>
            </a:endParaRPr>
          </a:p>
          <a:p>
            <a:r>
              <a:rPr lang="zh-CN" altLang="en-US" sz="1000" dirty="0">
                <a:solidFill>
                  <a:srgbClr val="FFC000"/>
                </a:solidFill>
              </a:rPr>
              <a:t> </a:t>
            </a:r>
            <a:endParaRPr lang="en-US" sz="1000" dirty="0">
              <a:solidFill>
                <a:srgbClr val="FFC000"/>
              </a:solidFill>
            </a:endParaRPr>
          </a:p>
        </p:txBody>
      </p:sp>
      <p:sp>
        <p:nvSpPr>
          <p:cNvPr id="42" name="TextBox 41">
            <a:extLst>
              <a:ext uri="{FF2B5EF4-FFF2-40B4-BE49-F238E27FC236}">
                <a16:creationId xmlns:a16="http://schemas.microsoft.com/office/drawing/2014/main" id="{7CEA309E-4AE6-A39F-08FC-6CE5A2F40D45}"/>
              </a:ext>
            </a:extLst>
          </p:cNvPr>
          <p:cNvSpPr txBox="1"/>
          <p:nvPr/>
        </p:nvSpPr>
        <p:spPr>
          <a:xfrm>
            <a:off x="9955619" y="1878485"/>
            <a:ext cx="1039599" cy="1869743"/>
          </a:xfrm>
          <a:prstGeom prst="rect">
            <a:avLst/>
          </a:prstGeom>
          <a:solidFill>
            <a:schemeClr val="bg2">
              <a:lumMod val="50000"/>
            </a:schemeClr>
          </a:solid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050" dirty="0">
                <a:solidFill>
                  <a:schemeClr val="bg1"/>
                </a:solidFill>
                <a:latin typeface="+mn-ea"/>
              </a:rPr>
              <a:t>评测服务运营</a:t>
            </a:r>
            <a:r>
              <a:rPr kumimoji="0" lang="zh-CN" altLang="en-US" sz="1050" b="0" i="0" u="none" strike="noStrike" kern="1200" cap="none" spc="0" normalizeH="0" baseline="0" noProof="0" dirty="0">
                <a:ln>
                  <a:noFill/>
                </a:ln>
                <a:solidFill>
                  <a:schemeClr val="bg1"/>
                </a:solidFill>
                <a:effectLst/>
                <a:uLnTx/>
                <a:uFillTx/>
                <a:latin typeface="+mn-ea"/>
                <a:cs typeface="+mn-cs"/>
              </a:rPr>
              <a:t>运营机制建立。</a:t>
            </a:r>
            <a:endParaRPr kumimoji="0" lang="en-US" altLang="zh-CN" sz="1050" b="0" i="0" u="none" strike="noStrike" kern="1200" cap="none" spc="0" normalizeH="0" baseline="0" noProof="0" dirty="0">
              <a:ln>
                <a:noFill/>
              </a:ln>
              <a:solidFill>
                <a:schemeClr val="bg1"/>
              </a:solidFill>
              <a:effectLst/>
              <a:uLnTx/>
              <a:uFillTx/>
              <a:latin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050" dirty="0">
                <a:solidFill>
                  <a:schemeClr val="bg1"/>
                </a:solidFill>
                <a:latin typeface="+mn-ea"/>
              </a:rPr>
              <a:t>评测服务端到端</a:t>
            </a:r>
            <a:r>
              <a:rPr lang="en-US" altLang="zh-CN" sz="1050" dirty="0">
                <a:solidFill>
                  <a:schemeClr val="bg1"/>
                </a:solidFill>
                <a:latin typeface="+mn-ea"/>
              </a:rPr>
              <a:t>Web</a:t>
            </a:r>
            <a:r>
              <a:rPr lang="zh-CN" altLang="en-US" sz="1050" dirty="0">
                <a:solidFill>
                  <a:schemeClr val="bg1"/>
                </a:solidFill>
                <a:latin typeface="+mn-ea"/>
              </a:rPr>
              <a:t>工具上线</a:t>
            </a:r>
            <a:endParaRPr kumimoji="0" lang="en-US" altLang="zh-CN" sz="1050" b="0" i="0" u="none" strike="noStrike" kern="1200" cap="none" spc="0" normalizeH="0" baseline="0" noProof="0" dirty="0">
              <a:ln>
                <a:noFill/>
              </a:ln>
              <a:solidFill>
                <a:schemeClr val="bg1"/>
              </a:solidFill>
              <a:effectLst/>
              <a:uLnTx/>
              <a:uFillTx/>
              <a:latin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050" dirty="0">
                <a:solidFill>
                  <a:schemeClr val="bg1"/>
                </a:solidFill>
                <a:latin typeface="+mn-ea"/>
              </a:rPr>
              <a:t>第一轮</a:t>
            </a:r>
            <a:r>
              <a:rPr lang="en-US" altLang="zh-CN" sz="1050" dirty="0">
                <a:solidFill>
                  <a:schemeClr val="bg1"/>
                </a:solidFill>
                <a:latin typeface="+mn-ea"/>
              </a:rPr>
              <a:t>Pilot</a:t>
            </a:r>
            <a:r>
              <a:rPr lang="zh-CN" altLang="en-US" sz="1050" dirty="0">
                <a:solidFill>
                  <a:schemeClr val="bg1"/>
                </a:solidFill>
                <a:latin typeface="+mn-ea"/>
              </a:rPr>
              <a:t>的场景评测服务上线。</a:t>
            </a:r>
            <a:endParaRPr lang="en-US" altLang="zh-CN" sz="1050" dirty="0">
              <a:solidFill>
                <a:schemeClr val="bg1"/>
              </a:solidFill>
              <a:latin typeface="+mn-ea"/>
            </a:endParaRPr>
          </a:p>
          <a:p>
            <a:pPr marR="0" lvl="0" algn="l" defTabSz="914400" rtl="0" eaLnBrk="1" fontAlgn="auto" latinLnBrk="0" hangingPunct="1">
              <a:lnSpc>
                <a:spcPct val="100000"/>
              </a:lnSpc>
              <a:spcBef>
                <a:spcPts val="0"/>
              </a:spcBef>
              <a:spcAft>
                <a:spcPts val="0"/>
              </a:spcAft>
              <a:buClrTx/>
              <a:buSzTx/>
              <a:tabLst/>
              <a:defRPr/>
            </a:pPr>
            <a:endParaRPr kumimoji="0" lang="en-US" altLang="zh-CN" sz="1050" b="0" i="0" u="none" strike="noStrike" kern="1200" cap="none" spc="0" normalizeH="0" baseline="0" noProof="0" dirty="0">
              <a:ln>
                <a:noFill/>
              </a:ln>
              <a:solidFill>
                <a:schemeClr val="bg1"/>
              </a:solidFill>
              <a:effectLst/>
              <a:uLnTx/>
              <a:uFillTx/>
              <a:latin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zh-CN" sz="1050" b="0" i="0" u="none" strike="noStrike" kern="1200" cap="none" spc="0" normalizeH="0" baseline="0" noProof="0" dirty="0">
              <a:ln>
                <a:noFill/>
              </a:ln>
              <a:solidFill>
                <a:schemeClr val="bg1"/>
              </a:solidFill>
              <a:effectLst/>
              <a:uLnTx/>
              <a:uFillTx/>
              <a:latin typeface="+mn-ea"/>
              <a:cs typeface="+mn-cs"/>
            </a:endParaRPr>
          </a:p>
        </p:txBody>
      </p:sp>
      <p:sp>
        <p:nvSpPr>
          <p:cNvPr id="43" name="TextBox 42">
            <a:extLst>
              <a:ext uri="{FF2B5EF4-FFF2-40B4-BE49-F238E27FC236}">
                <a16:creationId xmlns:a16="http://schemas.microsoft.com/office/drawing/2014/main" id="{10ACCF9D-1597-3210-84D3-66EA108C22AD}"/>
              </a:ext>
            </a:extLst>
          </p:cNvPr>
          <p:cNvSpPr txBox="1"/>
          <p:nvPr/>
        </p:nvSpPr>
        <p:spPr>
          <a:xfrm>
            <a:off x="906759" y="923012"/>
            <a:ext cx="699230" cy="246221"/>
          </a:xfrm>
          <a:prstGeom prst="rect">
            <a:avLst/>
          </a:prstGeom>
          <a:noFill/>
        </p:spPr>
        <p:txBody>
          <a:bodyPr wrap="none" rtlCol="0">
            <a:spAutoFit/>
          </a:bodyPr>
          <a:lstStyle/>
          <a:p>
            <a:r>
              <a:rPr lang="en-US" sz="1000" dirty="0"/>
              <a:t>Feb. 2024</a:t>
            </a:r>
          </a:p>
        </p:txBody>
      </p:sp>
      <p:sp>
        <p:nvSpPr>
          <p:cNvPr id="44" name="TextBox 43">
            <a:extLst>
              <a:ext uri="{FF2B5EF4-FFF2-40B4-BE49-F238E27FC236}">
                <a16:creationId xmlns:a16="http://schemas.microsoft.com/office/drawing/2014/main" id="{6F851C23-B48A-A093-5627-3412B4CD2D67}"/>
              </a:ext>
            </a:extLst>
          </p:cNvPr>
          <p:cNvSpPr txBox="1"/>
          <p:nvPr/>
        </p:nvSpPr>
        <p:spPr>
          <a:xfrm>
            <a:off x="2223391" y="923012"/>
            <a:ext cx="699230" cy="246221"/>
          </a:xfrm>
          <a:prstGeom prst="rect">
            <a:avLst/>
          </a:prstGeom>
          <a:noFill/>
        </p:spPr>
        <p:txBody>
          <a:bodyPr wrap="none" rtlCol="0">
            <a:spAutoFit/>
          </a:bodyPr>
          <a:lstStyle/>
          <a:p>
            <a:r>
              <a:rPr lang="en-US" sz="1000" dirty="0"/>
              <a:t>Feb. 2024</a:t>
            </a:r>
          </a:p>
        </p:txBody>
      </p:sp>
      <p:sp>
        <p:nvSpPr>
          <p:cNvPr id="45" name="TextBox 44">
            <a:extLst>
              <a:ext uri="{FF2B5EF4-FFF2-40B4-BE49-F238E27FC236}">
                <a16:creationId xmlns:a16="http://schemas.microsoft.com/office/drawing/2014/main" id="{E43478EA-F982-88E8-B02A-DA77E9C80535}"/>
              </a:ext>
            </a:extLst>
          </p:cNvPr>
          <p:cNvSpPr txBox="1"/>
          <p:nvPr/>
        </p:nvSpPr>
        <p:spPr>
          <a:xfrm>
            <a:off x="3474608" y="923012"/>
            <a:ext cx="723275" cy="246221"/>
          </a:xfrm>
          <a:prstGeom prst="rect">
            <a:avLst/>
          </a:prstGeom>
          <a:noFill/>
        </p:spPr>
        <p:txBody>
          <a:bodyPr wrap="none" rtlCol="0">
            <a:spAutoFit/>
          </a:bodyPr>
          <a:lstStyle/>
          <a:p>
            <a:r>
              <a:rPr lang="en-US" sz="1000" dirty="0"/>
              <a:t>Mar. 2024</a:t>
            </a:r>
          </a:p>
        </p:txBody>
      </p:sp>
      <p:sp>
        <p:nvSpPr>
          <p:cNvPr id="46" name="TextBox 45">
            <a:extLst>
              <a:ext uri="{FF2B5EF4-FFF2-40B4-BE49-F238E27FC236}">
                <a16:creationId xmlns:a16="http://schemas.microsoft.com/office/drawing/2014/main" id="{8419CC35-BB3A-1FBE-140C-130FA983FCC7}"/>
              </a:ext>
            </a:extLst>
          </p:cNvPr>
          <p:cNvSpPr txBox="1"/>
          <p:nvPr/>
        </p:nvSpPr>
        <p:spPr>
          <a:xfrm>
            <a:off x="4654048" y="932880"/>
            <a:ext cx="1018227" cy="246221"/>
          </a:xfrm>
          <a:prstGeom prst="rect">
            <a:avLst/>
          </a:prstGeom>
          <a:noFill/>
        </p:spPr>
        <p:txBody>
          <a:bodyPr wrap="none" rtlCol="0">
            <a:spAutoFit/>
          </a:bodyPr>
          <a:lstStyle/>
          <a:p>
            <a:r>
              <a:rPr lang="en-US" sz="1000" dirty="0"/>
              <a:t>Apr.</a:t>
            </a:r>
            <a:r>
              <a:rPr lang="zh-CN" altLang="en-US" sz="1000" dirty="0"/>
              <a:t> </a:t>
            </a:r>
            <a:r>
              <a:rPr lang="en-US" altLang="zh-CN" sz="1000" dirty="0"/>
              <a:t>-</a:t>
            </a:r>
            <a:r>
              <a:rPr lang="zh-CN" altLang="en-US" sz="1000" dirty="0"/>
              <a:t> </a:t>
            </a:r>
            <a:r>
              <a:rPr lang="en-US" altLang="zh-CN" sz="1000" dirty="0"/>
              <a:t>May</a:t>
            </a:r>
            <a:r>
              <a:rPr lang="en-US" sz="1000" dirty="0"/>
              <a:t> 2024</a:t>
            </a:r>
          </a:p>
        </p:txBody>
      </p:sp>
      <p:sp>
        <p:nvSpPr>
          <p:cNvPr id="47" name="TextBox 46">
            <a:extLst>
              <a:ext uri="{FF2B5EF4-FFF2-40B4-BE49-F238E27FC236}">
                <a16:creationId xmlns:a16="http://schemas.microsoft.com/office/drawing/2014/main" id="{17E18552-B60C-7FC5-8086-1195765376E7}"/>
              </a:ext>
            </a:extLst>
          </p:cNvPr>
          <p:cNvSpPr txBox="1"/>
          <p:nvPr/>
        </p:nvSpPr>
        <p:spPr>
          <a:xfrm>
            <a:off x="6124600" y="923012"/>
            <a:ext cx="716863" cy="246221"/>
          </a:xfrm>
          <a:prstGeom prst="rect">
            <a:avLst/>
          </a:prstGeom>
          <a:noFill/>
        </p:spPr>
        <p:txBody>
          <a:bodyPr wrap="none" rtlCol="0">
            <a:spAutoFit/>
          </a:bodyPr>
          <a:lstStyle/>
          <a:p>
            <a:r>
              <a:rPr lang="en-US" sz="1000" dirty="0"/>
              <a:t>June</a:t>
            </a:r>
            <a:r>
              <a:rPr lang="zh-CN" altLang="en-US" sz="1000" dirty="0"/>
              <a:t> </a:t>
            </a:r>
            <a:r>
              <a:rPr lang="en-US" sz="1000" dirty="0"/>
              <a:t>2024</a:t>
            </a:r>
          </a:p>
        </p:txBody>
      </p:sp>
      <p:sp>
        <p:nvSpPr>
          <p:cNvPr id="48" name="TextBox 47">
            <a:extLst>
              <a:ext uri="{FF2B5EF4-FFF2-40B4-BE49-F238E27FC236}">
                <a16:creationId xmlns:a16="http://schemas.microsoft.com/office/drawing/2014/main" id="{5A69BB85-3477-068C-B5CB-D05CC28F5B9C}"/>
              </a:ext>
            </a:extLst>
          </p:cNvPr>
          <p:cNvSpPr txBox="1"/>
          <p:nvPr/>
        </p:nvSpPr>
        <p:spPr>
          <a:xfrm>
            <a:off x="7239382" y="923012"/>
            <a:ext cx="1053494" cy="246221"/>
          </a:xfrm>
          <a:prstGeom prst="rect">
            <a:avLst/>
          </a:prstGeom>
          <a:noFill/>
        </p:spPr>
        <p:txBody>
          <a:bodyPr wrap="none" rtlCol="0">
            <a:spAutoFit/>
          </a:bodyPr>
          <a:lstStyle/>
          <a:p>
            <a:r>
              <a:rPr lang="en-US" sz="1000" dirty="0"/>
              <a:t>June</a:t>
            </a:r>
            <a:r>
              <a:rPr lang="zh-CN" altLang="en-US" sz="1000" dirty="0"/>
              <a:t> </a:t>
            </a:r>
            <a:r>
              <a:rPr lang="en-US" altLang="zh-CN" sz="1000" dirty="0"/>
              <a:t>–</a:t>
            </a:r>
            <a:r>
              <a:rPr lang="zh-CN" altLang="en-US" sz="1000" dirty="0"/>
              <a:t> </a:t>
            </a:r>
            <a:r>
              <a:rPr lang="en-US" altLang="zh-CN" sz="1000" dirty="0"/>
              <a:t>Oct. </a:t>
            </a:r>
            <a:r>
              <a:rPr lang="en-US" sz="1000" dirty="0"/>
              <a:t>2024</a:t>
            </a:r>
          </a:p>
        </p:txBody>
      </p:sp>
      <p:sp>
        <p:nvSpPr>
          <p:cNvPr id="49" name="TextBox 48">
            <a:extLst>
              <a:ext uri="{FF2B5EF4-FFF2-40B4-BE49-F238E27FC236}">
                <a16:creationId xmlns:a16="http://schemas.microsoft.com/office/drawing/2014/main" id="{3B7A8939-307F-C9B9-058A-F4E87492F27C}"/>
              </a:ext>
            </a:extLst>
          </p:cNvPr>
          <p:cNvSpPr txBox="1"/>
          <p:nvPr/>
        </p:nvSpPr>
        <p:spPr>
          <a:xfrm>
            <a:off x="8705993" y="923012"/>
            <a:ext cx="716863" cy="246221"/>
          </a:xfrm>
          <a:prstGeom prst="rect">
            <a:avLst/>
          </a:prstGeom>
          <a:noFill/>
        </p:spPr>
        <p:txBody>
          <a:bodyPr wrap="none" rtlCol="0">
            <a:spAutoFit/>
          </a:bodyPr>
          <a:lstStyle/>
          <a:p>
            <a:r>
              <a:rPr lang="en-US" sz="1000" dirty="0"/>
              <a:t>Nov. 2024</a:t>
            </a:r>
          </a:p>
        </p:txBody>
      </p:sp>
      <p:sp>
        <p:nvSpPr>
          <p:cNvPr id="50" name="TextBox 49">
            <a:extLst>
              <a:ext uri="{FF2B5EF4-FFF2-40B4-BE49-F238E27FC236}">
                <a16:creationId xmlns:a16="http://schemas.microsoft.com/office/drawing/2014/main" id="{4831C266-0529-E81B-6004-5E19DEC86FFC}"/>
              </a:ext>
            </a:extLst>
          </p:cNvPr>
          <p:cNvSpPr txBox="1"/>
          <p:nvPr/>
        </p:nvSpPr>
        <p:spPr>
          <a:xfrm>
            <a:off x="10016944" y="923012"/>
            <a:ext cx="705642" cy="246221"/>
          </a:xfrm>
          <a:prstGeom prst="rect">
            <a:avLst/>
          </a:prstGeom>
          <a:noFill/>
        </p:spPr>
        <p:txBody>
          <a:bodyPr wrap="none" rtlCol="0">
            <a:spAutoFit/>
          </a:bodyPr>
          <a:lstStyle/>
          <a:p>
            <a:r>
              <a:rPr lang="en-US" sz="1000" dirty="0"/>
              <a:t>Dec. 2024</a:t>
            </a:r>
          </a:p>
        </p:txBody>
      </p:sp>
      <p:cxnSp>
        <p:nvCxnSpPr>
          <p:cNvPr id="52" name="Straight Connector 51">
            <a:extLst>
              <a:ext uri="{FF2B5EF4-FFF2-40B4-BE49-F238E27FC236}">
                <a16:creationId xmlns:a16="http://schemas.microsoft.com/office/drawing/2014/main" id="{7D3D60F7-2856-3268-A55F-3C6EA8085AFB}"/>
              </a:ext>
            </a:extLst>
          </p:cNvPr>
          <p:cNvCxnSpPr>
            <a:cxnSpLocks/>
          </p:cNvCxnSpPr>
          <p:nvPr/>
        </p:nvCxnSpPr>
        <p:spPr>
          <a:xfrm>
            <a:off x="5651846" y="721239"/>
            <a:ext cx="20429" cy="5012828"/>
          </a:xfrm>
          <a:prstGeom prst="line">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
        <p:nvSpPr>
          <p:cNvPr id="54" name="TextBox 53">
            <a:extLst>
              <a:ext uri="{FF2B5EF4-FFF2-40B4-BE49-F238E27FC236}">
                <a16:creationId xmlns:a16="http://schemas.microsoft.com/office/drawing/2014/main" id="{8E25C911-DA17-7403-4939-0A245FAE8E15}"/>
              </a:ext>
            </a:extLst>
          </p:cNvPr>
          <p:cNvSpPr txBox="1"/>
          <p:nvPr/>
        </p:nvSpPr>
        <p:spPr>
          <a:xfrm>
            <a:off x="5331050" y="313648"/>
            <a:ext cx="619785" cy="369332"/>
          </a:xfrm>
          <a:prstGeom prst="rect">
            <a:avLst/>
          </a:prstGeom>
          <a:noFill/>
        </p:spPr>
        <p:txBody>
          <a:bodyPr wrap="none" rtlCol="0">
            <a:spAutoFit/>
          </a:bodyPr>
          <a:lstStyle/>
          <a:p>
            <a:r>
              <a:rPr lang="en-US" dirty="0"/>
              <a:t>Now</a:t>
            </a:r>
          </a:p>
        </p:txBody>
      </p:sp>
      <p:sp>
        <p:nvSpPr>
          <p:cNvPr id="56" name="TextBox 55">
            <a:extLst>
              <a:ext uri="{FF2B5EF4-FFF2-40B4-BE49-F238E27FC236}">
                <a16:creationId xmlns:a16="http://schemas.microsoft.com/office/drawing/2014/main" id="{71B4FEA0-FF31-E4F3-D22E-7F6C06EA1167}"/>
              </a:ext>
            </a:extLst>
          </p:cNvPr>
          <p:cNvSpPr txBox="1"/>
          <p:nvPr/>
        </p:nvSpPr>
        <p:spPr>
          <a:xfrm>
            <a:off x="813547" y="5822576"/>
            <a:ext cx="10629371" cy="830997"/>
          </a:xfrm>
          <a:prstGeom prst="rect">
            <a:avLst/>
          </a:prstGeom>
          <a:noFill/>
        </p:spPr>
        <p:txBody>
          <a:bodyPr wrap="square" rtlCol="0">
            <a:spAutoFit/>
          </a:bodyPr>
          <a:lstStyle/>
          <a:p>
            <a:r>
              <a:rPr lang="zh-CN" altLang="en-US" sz="1600" b="0" i="0" dirty="0">
                <a:solidFill>
                  <a:srgbClr val="C00000"/>
                </a:solidFill>
                <a:effectLst/>
                <a:latin typeface="Söhne"/>
              </a:rPr>
              <a:t>按照设定的目标进程，目前进展顺利。但我们预计在前行过程中将面临许多细节性挑战，如理解问卷问题，问卷的细致程度是否既能体现差异又不显得繁琐，是从流程还是从网络能力来评估，以及如何处理证据收集、评审和客户数据安全等问题。我们需要在标准制定过程中形成共识。年底完上线评测服务是我们的目标，但</a:t>
            </a:r>
            <a:r>
              <a:rPr lang="en-US" sz="1600" b="0" i="0" dirty="0">
                <a:solidFill>
                  <a:srgbClr val="C00000"/>
                </a:solidFill>
                <a:effectLst/>
                <a:latin typeface="Söhne"/>
              </a:rPr>
              <a:t>TMF</a:t>
            </a:r>
            <a:r>
              <a:rPr lang="zh-CN" altLang="en-US" sz="1600" b="0" i="0" dirty="0">
                <a:solidFill>
                  <a:srgbClr val="C00000"/>
                </a:solidFill>
                <a:effectLst/>
                <a:latin typeface="Söhne"/>
              </a:rPr>
              <a:t>尚未承诺此目标。</a:t>
            </a:r>
            <a:endParaRPr lang="en-US" sz="1600" dirty="0">
              <a:solidFill>
                <a:srgbClr val="C00000"/>
              </a:solidFill>
            </a:endParaRPr>
          </a:p>
        </p:txBody>
      </p:sp>
      <p:sp>
        <p:nvSpPr>
          <p:cNvPr id="3" name="TextBox 2">
            <a:extLst>
              <a:ext uri="{FF2B5EF4-FFF2-40B4-BE49-F238E27FC236}">
                <a16:creationId xmlns:a16="http://schemas.microsoft.com/office/drawing/2014/main" id="{983FCACD-2F91-5AA3-1E83-8C40E5F623E4}"/>
              </a:ext>
            </a:extLst>
          </p:cNvPr>
          <p:cNvSpPr txBox="1"/>
          <p:nvPr/>
        </p:nvSpPr>
        <p:spPr>
          <a:xfrm>
            <a:off x="5972832" y="54760"/>
            <a:ext cx="4188967" cy="261610"/>
          </a:xfrm>
          <a:prstGeom prst="rect">
            <a:avLst/>
          </a:prstGeom>
          <a:noFill/>
          <a:ln w="19050">
            <a:solidFill>
              <a:srgbClr val="FFC000"/>
            </a:solidFill>
          </a:ln>
        </p:spPr>
        <p:txBody>
          <a:bodyPr wrap="none" rtlCol="0">
            <a:spAutoFit/>
          </a:bodyPr>
          <a:lstStyle/>
          <a:p>
            <a:r>
              <a:rPr lang="en-US" altLang="zh-CN" sz="1100" dirty="0">
                <a:solidFill>
                  <a:schemeClr val="accent2">
                    <a:lumMod val="75000"/>
                  </a:schemeClr>
                </a:solidFill>
              </a:rPr>
              <a:t>6</a:t>
            </a:r>
            <a:r>
              <a:rPr lang="zh-CN" altLang="en-US" sz="1100" dirty="0">
                <a:solidFill>
                  <a:schemeClr val="accent2">
                    <a:lumMod val="75000"/>
                  </a:schemeClr>
                </a:solidFill>
              </a:rPr>
              <a:t>月份目标：扩大影响，让运营商广泛参与</a:t>
            </a:r>
            <a:r>
              <a:rPr lang="en-US" altLang="zh-CN" sz="1100" dirty="0">
                <a:solidFill>
                  <a:schemeClr val="accent2">
                    <a:lumMod val="75000"/>
                  </a:schemeClr>
                </a:solidFill>
              </a:rPr>
              <a:t>ANL </a:t>
            </a:r>
            <a:r>
              <a:rPr lang="zh-CN" altLang="en-US" sz="1100" dirty="0">
                <a:solidFill>
                  <a:schemeClr val="accent2">
                    <a:lumMod val="75000"/>
                  </a:schemeClr>
                </a:solidFill>
              </a:rPr>
              <a:t>评测体系构建进程</a:t>
            </a:r>
            <a:endParaRPr lang="en-US" sz="1100" dirty="0">
              <a:solidFill>
                <a:schemeClr val="accent2">
                  <a:lumMod val="75000"/>
                </a:schemeClr>
              </a:solidFill>
            </a:endParaRPr>
          </a:p>
        </p:txBody>
      </p:sp>
      <p:sp>
        <p:nvSpPr>
          <p:cNvPr id="6" name="TextBox 5">
            <a:extLst>
              <a:ext uri="{FF2B5EF4-FFF2-40B4-BE49-F238E27FC236}">
                <a16:creationId xmlns:a16="http://schemas.microsoft.com/office/drawing/2014/main" id="{70B4CF9E-01EE-237C-E3D9-86E87765465C}"/>
              </a:ext>
            </a:extLst>
          </p:cNvPr>
          <p:cNvSpPr txBox="1"/>
          <p:nvPr/>
        </p:nvSpPr>
        <p:spPr>
          <a:xfrm>
            <a:off x="6835847" y="389626"/>
            <a:ext cx="2444900" cy="261610"/>
          </a:xfrm>
          <a:prstGeom prst="rect">
            <a:avLst/>
          </a:prstGeom>
          <a:noFill/>
          <a:ln w="19050">
            <a:solidFill>
              <a:srgbClr val="FFC000"/>
            </a:solidFill>
          </a:ln>
        </p:spPr>
        <p:txBody>
          <a:bodyPr wrap="none" rtlCol="0">
            <a:spAutoFit/>
          </a:bodyPr>
          <a:lstStyle/>
          <a:p>
            <a:r>
              <a:rPr lang="en-US" altLang="zh-CN" sz="1100" dirty="0">
                <a:solidFill>
                  <a:schemeClr val="accent2">
                    <a:lumMod val="75000"/>
                  </a:schemeClr>
                </a:solidFill>
              </a:rPr>
              <a:t>11</a:t>
            </a:r>
            <a:r>
              <a:rPr lang="zh-CN" altLang="en-US" sz="1100" dirty="0">
                <a:solidFill>
                  <a:schemeClr val="accent2">
                    <a:lumMod val="75000"/>
                  </a:schemeClr>
                </a:solidFill>
              </a:rPr>
              <a:t>份目标：首批场景问卷标准化完成</a:t>
            </a:r>
            <a:endParaRPr lang="en-US" sz="1100" dirty="0">
              <a:solidFill>
                <a:schemeClr val="accent2">
                  <a:lumMod val="75000"/>
                </a:schemeClr>
              </a:solidFill>
            </a:endParaRPr>
          </a:p>
        </p:txBody>
      </p:sp>
      <p:sp>
        <p:nvSpPr>
          <p:cNvPr id="7" name="TextBox 6">
            <a:extLst>
              <a:ext uri="{FF2B5EF4-FFF2-40B4-BE49-F238E27FC236}">
                <a16:creationId xmlns:a16="http://schemas.microsoft.com/office/drawing/2014/main" id="{A9F8A844-3A83-52CB-4FFD-06FD7DB8A5E6}"/>
              </a:ext>
            </a:extLst>
          </p:cNvPr>
          <p:cNvSpPr txBox="1"/>
          <p:nvPr/>
        </p:nvSpPr>
        <p:spPr>
          <a:xfrm>
            <a:off x="9570668" y="535582"/>
            <a:ext cx="2303836" cy="261610"/>
          </a:xfrm>
          <a:prstGeom prst="rect">
            <a:avLst/>
          </a:prstGeom>
          <a:noFill/>
          <a:ln w="19050">
            <a:solidFill>
              <a:srgbClr val="FFC000"/>
            </a:solidFill>
          </a:ln>
        </p:spPr>
        <p:txBody>
          <a:bodyPr wrap="none" rtlCol="0">
            <a:spAutoFit/>
          </a:bodyPr>
          <a:lstStyle/>
          <a:p>
            <a:r>
              <a:rPr lang="en-US" altLang="zh-CN" sz="1100" dirty="0">
                <a:solidFill>
                  <a:schemeClr val="accent2">
                    <a:lumMod val="75000"/>
                  </a:schemeClr>
                </a:solidFill>
              </a:rPr>
              <a:t>12</a:t>
            </a:r>
            <a:r>
              <a:rPr lang="zh-CN" altLang="en-US" sz="1100" dirty="0">
                <a:solidFill>
                  <a:schemeClr val="accent2">
                    <a:lumMod val="75000"/>
                  </a:schemeClr>
                </a:solidFill>
              </a:rPr>
              <a:t>份目标：首批场景评测服务上线</a:t>
            </a:r>
            <a:endParaRPr lang="en-US" sz="1100" dirty="0">
              <a:solidFill>
                <a:schemeClr val="accent2">
                  <a:lumMod val="75000"/>
                </a:schemeClr>
              </a:solidFill>
            </a:endParaRPr>
          </a:p>
        </p:txBody>
      </p:sp>
      <p:sp>
        <p:nvSpPr>
          <p:cNvPr id="8" name="Arrow: Right 7">
            <a:extLst>
              <a:ext uri="{FF2B5EF4-FFF2-40B4-BE49-F238E27FC236}">
                <a16:creationId xmlns:a16="http://schemas.microsoft.com/office/drawing/2014/main" id="{096ABFC4-4077-5FE7-C4E4-491E052B374F}"/>
              </a:ext>
            </a:extLst>
          </p:cNvPr>
          <p:cNvSpPr/>
          <p:nvPr/>
        </p:nvSpPr>
        <p:spPr>
          <a:xfrm rot="5400000">
            <a:off x="6153473" y="510212"/>
            <a:ext cx="521756" cy="303844"/>
          </a:xfrm>
          <a:prstGeom prst="rightArrow">
            <a:avLst/>
          </a:prstGeom>
          <a:noFill/>
          <a:ln>
            <a:solidFill>
              <a:schemeClr val="accent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Arrow: Right 8">
            <a:extLst>
              <a:ext uri="{FF2B5EF4-FFF2-40B4-BE49-F238E27FC236}">
                <a16:creationId xmlns:a16="http://schemas.microsoft.com/office/drawing/2014/main" id="{68A4F0B3-F1AF-BDD0-FFBD-B37F2EB85E22}"/>
              </a:ext>
            </a:extLst>
          </p:cNvPr>
          <p:cNvSpPr/>
          <p:nvPr/>
        </p:nvSpPr>
        <p:spPr>
          <a:xfrm rot="5400000">
            <a:off x="8916620" y="704632"/>
            <a:ext cx="246222" cy="202279"/>
          </a:xfrm>
          <a:prstGeom prst="rightArrow">
            <a:avLst>
              <a:gd name="adj1" fmla="val 42991"/>
              <a:gd name="adj2" fmla="val 50000"/>
            </a:avLst>
          </a:prstGeom>
          <a:no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10BB0993-314F-4579-1F69-31EB6390BD42}"/>
              </a:ext>
            </a:extLst>
          </p:cNvPr>
          <p:cNvSpPr/>
          <p:nvPr/>
        </p:nvSpPr>
        <p:spPr>
          <a:xfrm rot="5400000">
            <a:off x="10770968" y="834915"/>
            <a:ext cx="246222" cy="202279"/>
          </a:xfrm>
          <a:prstGeom prst="rightArrow">
            <a:avLst>
              <a:gd name="adj1" fmla="val 42991"/>
              <a:gd name="adj2" fmla="val 50000"/>
            </a:avLst>
          </a:prstGeom>
          <a:no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9460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F3B17A-8C3C-45C3-BD9A-227B09803B3B}"/>
              </a:ext>
            </a:extLst>
          </p:cNvPr>
          <p:cNvSpPr>
            <a:spLocks noGrp="1"/>
          </p:cNvSpPr>
          <p:nvPr>
            <p:ph idx="1"/>
          </p:nvPr>
        </p:nvSpPr>
        <p:spPr>
          <a:xfrm>
            <a:off x="780376" y="729872"/>
            <a:ext cx="11085667" cy="5122416"/>
          </a:xfrm>
        </p:spPr>
        <p:txBody>
          <a:bodyPr>
            <a:normAutofit/>
          </a:bodyPr>
          <a:lstStyle/>
          <a:p>
            <a:pPr marL="0" indent="0">
              <a:buNone/>
            </a:pPr>
            <a:endParaRPr lang="zh-CN" altLang="en-US" dirty="0"/>
          </a:p>
          <a:p>
            <a:pPr marL="0" indent="0">
              <a:buNone/>
            </a:pPr>
            <a:r>
              <a:rPr lang="zh-CN" altLang="en-US" sz="2400" b="1" dirty="0">
                <a:latin typeface="+mn-ea"/>
              </a:rPr>
              <a:t>六月</a:t>
            </a:r>
            <a:r>
              <a:rPr lang="en-US" altLang="zh-CN" sz="2400" b="1" dirty="0">
                <a:latin typeface="+mn-ea"/>
              </a:rPr>
              <a:t>DTW</a:t>
            </a:r>
            <a:r>
              <a:rPr lang="zh-CN" altLang="en-US" sz="2400" b="1" dirty="0">
                <a:latin typeface="+mn-ea"/>
              </a:rPr>
              <a:t>：（哥本哈根）</a:t>
            </a:r>
          </a:p>
          <a:p>
            <a:pPr lvl="1"/>
            <a:r>
              <a:rPr lang="en-US" altLang="zh-CN" sz="2000" dirty="0">
                <a:latin typeface="+mn-ea"/>
              </a:rPr>
              <a:t>CSP</a:t>
            </a:r>
            <a:r>
              <a:rPr lang="zh-CN" altLang="en-US" sz="2000" dirty="0">
                <a:latin typeface="+mn-ea"/>
              </a:rPr>
              <a:t> </a:t>
            </a:r>
            <a:r>
              <a:rPr lang="en-US" altLang="zh-CN" sz="2000" dirty="0">
                <a:latin typeface="+mn-ea"/>
              </a:rPr>
              <a:t>ANL </a:t>
            </a:r>
            <a:r>
              <a:rPr lang="zh-CN" altLang="en-US" sz="2000" dirty="0">
                <a:latin typeface="+mn-ea"/>
              </a:rPr>
              <a:t>评测需求调研结果</a:t>
            </a:r>
          </a:p>
          <a:p>
            <a:pPr lvl="1"/>
            <a:r>
              <a:rPr lang="en-US" altLang="zh-CN" sz="2000" dirty="0">
                <a:latin typeface="+mn-ea"/>
              </a:rPr>
              <a:t>Pilot</a:t>
            </a:r>
            <a:r>
              <a:rPr lang="zh-CN" altLang="en-US" sz="2000" dirty="0">
                <a:latin typeface="+mn-ea"/>
              </a:rPr>
              <a:t>结果及经验</a:t>
            </a:r>
          </a:p>
          <a:p>
            <a:pPr lvl="1"/>
            <a:r>
              <a:rPr lang="en-US" altLang="zh-CN" sz="2000" dirty="0">
                <a:latin typeface="+mn-ea"/>
              </a:rPr>
              <a:t>GB1059</a:t>
            </a:r>
            <a:r>
              <a:rPr lang="zh-CN" altLang="en-US" sz="2000" dirty="0">
                <a:latin typeface="+mn-ea"/>
              </a:rPr>
              <a:t>标准发布（该标准将于</a:t>
            </a:r>
            <a:r>
              <a:rPr lang="en-US" altLang="zh-CN" sz="2000" dirty="0">
                <a:latin typeface="+mn-ea"/>
              </a:rPr>
              <a:t>6</a:t>
            </a:r>
            <a:r>
              <a:rPr lang="zh-CN" altLang="en-US" sz="2000" dirty="0">
                <a:latin typeface="+mn-ea"/>
              </a:rPr>
              <a:t>月</a:t>
            </a:r>
            <a:r>
              <a:rPr lang="en-US" altLang="zh-CN" sz="2000" dirty="0">
                <a:latin typeface="+mn-ea"/>
              </a:rPr>
              <a:t>DTW</a:t>
            </a:r>
            <a:r>
              <a:rPr lang="zh-CN" altLang="en-US" sz="2000" dirty="0">
                <a:latin typeface="+mn-ea"/>
              </a:rPr>
              <a:t>前发布）</a:t>
            </a:r>
          </a:p>
          <a:p>
            <a:pPr lvl="1"/>
            <a:r>
              <a:rPr lang="zh-CN" altLang="en-US" sz="2000" dirty="0">
                <a:latin typeface="+mn-ea"/>
              </a:rPr>
              <a:t>启动</a:t>
            </a:r>
            <a:r>
              <a:rPr lang="en-US" altLang="zh-CN" sz="2000" dirty="0">
                <a:latin typeface="+mn-ea"/>
              </a:rPr>
              <a:t>RAN</a:t>
            </a:r>
            <a:r>
              <a:rPr lang="zh-CN" altLang="en-US" sz="2000" dirty="0">
                <a:latin typeface="+mn-ea"/>
              </a:rPr>
              <a:t> 和 </a:t>
            </a:r>
            <a:r>
              <a:rPr lang="en-US" altLang="zh-CN" sz="2000" dirty="0">
                <a:latin typeface="+mn-ea"/>
              </a:rPr>
              <a:t>Core</a:t>
            </a:r>
            <a:r>
              <a:rPr lang="zh-CN" altLang="en-US" sz="2000" dirty="0">
                <a:latin typeface="+mn-ea"/>
              </a:rPr>
              <a:t> 故障管理问卷标准制定工作，并计划在</a:t>
            </a:r>
            <a:r>
              <a:rPr lang="en-US" altLang="zh-CN" sz="2000" dirty="0">
                <a:latin typeface="+mn-ea"/>
              </a:rPr>
              <a:t>DTWA</a:t>
            </a:r>
            <a:r>
              <a:rPr lang="zh-CN" altLang="en-US" sz="2000" dirty="0">
                <a:latin typeface="+mn-ea"/>
              </a:rPr>
              <a:t>交付</a:t>
            </a:r>
          </a:p>
          <a:p>
            <a:pPr lvl="1"/>
            <a:r>
              <a:rPr lang="en-US" altLang="zh-CN" sz="2000" dirty="0">
                <a:latin typeface="+mn-ea"/>
              </a:rPr>
              <a:t>TMF</a:t>
            </a:r>
            <a:r>
              <a:rPr lang="zh-CN" altLang="en-US" sz="2000" dirty="0">
                <a:latin typeface="+mn-ea"/>
              </a:rPr>
              <a:t>运营商</a:t>
            </a:r>
            <a:r>
              <a:rPr lang="en-US" altLang="zh-CN" sz="2000" dirty="0">
                <a:latin typeface="+mn-ea"/>
              </a:rPr>
              <a:t>ANL</a:t>
            </a:r>
            <a:r>
              <a:rPr lang="zh-CN" altLang="en-US" sz="2000" dirty="0">
                <a:latin typeface="+mn-ea"/>
              </a:rPr>
              <a:t>评估白皮书启动</a:t>
            </a:r>
            <a:endParaRPr lang="en-US" altLang="zh-CN" sz="2000" dirty="0">
              <a:latin typeface="+mn-ea"/>
            </a:endParaRPr>
          </a:p>
          <a:p>
            <a:pPr lvl="1"/>
            <a:endParaRPr lang="zh-CN" altLang="en-US" sz="2000" dirty="0">
              <a:latin typeface="+mn-ea"/>
            </a:endParaRPr>
          </a:p>
          <a:p>
            <a:pPr marL="0" indent="0">
              <a:buNone/>
            </a:pPr>
            <a:r>
              <a:rPr lang="en-US" altLang="zh-CN" sz="2400" b="1" dirty="0">
                <a:latin typeface="+mn-ea"/>
              </a:rPr>
              <a:t>11</a:t>
            </a:r>
            <a:r>
              <a:rPr lang="zh-CN" altLang="en-US" sz="2400" b="1" dirty="0">
                <a:latin typeface="+mn-ea"/>
              </a:rPr>
              <a:t>月</a:t>
            </a:r>
            <a:r>
              <a:rPr lang="en-US" altLang="zh-CN" sz="2400" b="1" dirty="0">
                <a:latin typeface="+mn-ea"/>
              </a:rPr>
              <a:t>DTWA</a:t>
            </a:r>
            <a:r>
              <a:rPr lang="zh-CN" altLang="en-US" sz="2400" b="1" dirty="0">
                <a:latin typeface="+mn-ea"/>
              </a:rPr>
              <a:t>：（泰国）</a:t>
            </a:r>
          </a:p>
          <a:p>
            <a:pPr lvl="1"/>
            <a:r>
              <a:rPr lang="en-US" altLang="zh-CN" sz="2000" dirty="0">
                <a:latin typeface="+mn-ea"/>
              </a:rPr>
              <a:t>TMF ANL</a:t>
            </a:r>
            <a:r>
              <a:rPr lang="zh-CN" altLang="en-US" sz="2000" dirty="0">
                <a:latin typeface="+mn-ea"/>
              </a:rPr>
              <a:t>评估白皮书</a:t>
            </a:r>
            <a:r>
              <a:rPr lang="en-US" altLang="zh-CN" sz="2000" dirty="0">
                <a:latin typeface="+mn-ea"/>
              </a:rPr>
              <a:t>1.0</a:t>
            </a:r>
            <a:r>
              <a:rPr lang="zh-CN" altLang="en-US" sz="2000" dirty="0">
                <a:latin typeface="+mn-ea"/>
              </a:rPr>
              <a:t>版发布</a:t>
            </a:r>
          </a:p>
          <a:p>
            <a:pPr lvl="1"/>
            <a:r>
              <a:rPr lang="en-US" altLang="zh-CN" sz="2000" dirty="0">
                <a:latin typeface="+mn-ea"/>
              </a:rPr>
              <a:t>RAN</a:t>
            </a:r>
            <a:r>
              <a:rPr lang="zh-CN" altLang="en-US" sz="2000" dirty="0">
                <a:latin typeface="+mn-ea"/>
              </a:rPr>
              <a:t>和</a:t>
            </a:r>
            <a:r>
              <a:rPr lang="en-US" altLang="zh-CN" sz="2000" dirty="0">
                <a:latin typeface="+mn-ea"/>
              </a:rPr>
              <a:t>Core</a:t>
            </a:r>
            <a:r>
              <a:rPr lang="zh-CN" altLang="en-US" sz="2000" dirty="0">
                <a:latin typeface="+mn-ea"/>
              </a:rPr>
              <a:t> 问卷标准发布</a:t>
            </a:r>
            <a:endParaRPr lang="en-US" altLang="zh-CN" sz="2000" dirty="0">
              <a:latin typeface="+mn-ea"/>
            </a:endParaRPr>
          </a:p>
          <a:p>
            <a:pPr lvl="1"/>
            <a:r>
              <a:rPr lang="zh-CN" altLang="en-US" sz="2000" dirty="0">
                <a:latin typeface="+mn-ea"/>
              </a:rPr>
              <a:t>第二轮</a:t>
            </a:r>
            <a:r>
              <a:rPr lang="en-US" altLang="zh-CN" sz="2000" dirty="0">
                <a:latin typeface="+mn-ea"/>
              </a:rPr>
              <a:t>Pilot</a:t>
            </a:r>
            <a:r>
              <a:rPr lang="zh-CN" altLang="en-US" sz="2000" dirty="0">
                <a:latin typeface="+mn-ea"/>
              </a:rPr>
              <a:t> 开始（</a:t>
            </a:r>
            <a:r>
              <a:rPr lang="en-US" altLang="zh-CN" sz="2000" dirty="0">
                <a:latin typeface="+mn-ea"/>
              </a:rPr>
              <a:t>5G</a:t>
            </a:r>
            <a:r>
              <a:rPr lang="zh-CN" altLang="en-US" sz="2000" dirty="0">
                <a:latin typeface="+mn-ea"/>
              </a:rPr>
              <a:t> 节能场景）</a:t>
            </a:r>
          </a:p>
          <a:p>
            <a:pPr lvl="1"/>
            <a:r>
              <a:rPr lang="zh-CN" altLang="en-US" sz="2000" dirty="0">
                <a:latin typeface="+mn-ea"/>
              </a:rPr>
              <a:t>宣布</a:t>
            </a:r>
            <a:r>
              <a:rPr lang="en-US" altLang="zh-CN" sz="2000" dirty="0">
                <a:latin typeface="+mn-ea"/>
              </a:rPr>
              <a:t>TMF ANL </a:t>
            </a:r>
            <a:r>
              <a:rPr lang="zh-CN" altLang="en-US" sz="2000" dirty="0">
                <a:latin typeface="+mn-ea"/>
              </a:rPr>
              <a:t>服务评测服务将上线（内容基于标准）</a:t>
            </a:r>
          </a:p>
          <a:p>
            <a:pPr marL="457200" lvl="1" indent="0">
              <a:buNone/>
            </a:pPr>
            <a:endParaRPr lang="en-US" altLang="zh-CN" dirty="0"/>
          </a:p>
          <a:p>
            <a:pPr marL="0" indent="0">
              <a:buNone/>
            </a:pPr>
            <a:endParaRPr lang="zh-CN" altLang="en-US" dirty="0"/>
          </a:p>
        </p:txBody>
      </p:sp>
      <p:sp>
        <p:nvSpPr>
          <p:cNvPr id="2" name="TextBox 1">
            <a:extLst>
              <a:ext uri="{FF2B5EF4-FFF2-40B4-BE49-F238E27FC236}">
                <a16:creationId xmlns:a16="http://schemas.microsoft.com/office/drawing/2014/main" id="{C0F87A35-44AD-981B-6256-75672BA45A13}"/>
              </a:ext>
            </a:extLst>
          </p:cNvPr>
          <p:cNvSpPr txBox="1"/>
          <p:nvPr/>
        </p:nvSpPr>
        <p:spPr>
          <a:xfrm>
            <a:off x="463923" y="206652"/>
            <a:ext cx="7907767" cy="523220"/>
          </a:xfrm>
          <a:prstGeom prst="rect">
            <a:avLst/>
          </a:prstGeom>
          <a:noFill/>
        </p:spPr>
        <p:txBody>
          <a:bodyPr wrap="square" rtlCol="0">
            <a:spAutoFit/>
          </a:bodyPr>
          <a:lstStyle/>
          <a:p>
            <a:r>
              <a:rPr lang="en-US" sz="2800" dirty="0" err="1">
                <a:latin typeface="+mj-lt"/>
              </a:rPr>
              <a:t>发布内容策划</a:t>
            </a:r>
            <a:endParaRPr lang="en-US" sz="1100" dirty="0">
              <a:latin typeface="+mj-lt"/>
            </a:endParaRPr>
          </a:p>
        </p:txBody>
      </p:sp>
      <p:sp>
        <p:nvSpPr>
          <p:cNvPr id="4" name="TextBox 3">
            <a:extLst>
              <a:ext uri="{FF2B5EF4-FFF2-40B4-BE49-F238E27FC236}">
                <a16:creationId xmlns:a16="http://schemas.microsoft.com/office/drawing/2014/main" id="{34C21637-941A-5CE1-8C6D-FBC37B1FB473}"/>
              </a:ext>
            </a:extLst>
          </p:cNvPr>
          <p:cNvSpPr txBox="1"/>
          <p:nvPr/>
        </p:nvSpPr>
        <p:spPr>
          <a:xfrm>
            <a:off x="1983889" y="5958851"/>
            <a:ext cx="6528099" cy="400110"/>
          </a:xfrm>
          <a:prstGeom prst="rect">
            <a:avLst/>
          </a:prstGeom>
          <a:noFill/>
        </p:spPr>
        <p:txBody>
          <a:bodyPr wrap="square" rtlCol="0">
            <a:spAutoFit/>
          </a:bodyPr>
          <a:lstStyle/>
          <a:p>
            <a:r>
              <a:rPr lang="zh-CN" altLang="en-US" sz="2000" dirty="0">
                <a:solidFill>
                  <a:srgbClr val="C00000"/>
                </a:solidFill>
                <a:latin typeface="Söhne"/>
              </a:rPr>
              <a:t>按</a:t>
            </a:r>
            <a:r>
              <a:rPr lang="en-US" altLang="zh-CN" sz="2000" dirty="0">
                <a:solidFill>
                  <a:srgbClr val="C00000"/>
                </a:solidFill>
                <a:latin typeface="Söhne"/>
              </a:rPr>
              <a:t>TMF</a:t>
            </a:r>
            <a:r>
              <a:rPr lang="zh-CN" altLang="en-US" sz="2000" dirty="0">
                <a:solidFill>
                  <a:srgbClr val="C00000"/>
                </a:solidFill>
                <a:latin typeface="Söhne"/>
              </a:rPr>
              <a:t> </a:t>
            </a:r>
            <a:r>
              <a:rPr lang="en-US" altLang="zh-CN" sz="2000" dirty="0">
                <a:solidFill>
                  <a:srgbClr val="C00000"/>
                </a:solidFill>
                <a:latin typeface="Söhne"/>
              </a:rPr>
              <a:t>DTW</a:t>
            </a:r>
            <a:r>
              <a:rPr lang="zh-CN" altLang="en-US" sz="2000" dirty="0">
                <a:solidFill>
                  <a:srgbClr val="C00000"/>
                </a:solidFill>
                <a:latin typeface="Söhne"/>
              </a:rPr>
              <a:t>会议节奏和</a:t>
            </a:r>
            <a:r>
              <a:rPr lang="en-US" altLang="zh-CN" sz="2000" dirty="0">
                <a:solidFill>
                  <a:srgbClr val="C00000"/>
                </a:solidFill>
                <a:latin typeface="Söhne"/>
              </a:rPr>
              <a:t>Spring</a:t>
            </a:r>
            <a:r>
              <a:rPr lang="zh-CN" altLang="en-US" sz="2000" dirty="0">
                <a:solidFill>
                  <a:srgbClr val="C00000"/>
                </a:solidFill>
                <a:latin typeface="Söhne"/>
              </a:rPr>
              <a:t> </a:t>
            </a:r>
            <a:r>
              <a:rPr lang="en-US" altLang="zh-CN" sz="2000" dirty="0">
                <a:solidFill>
                  <a:srgbClr val="C00000"/>
                </a:solidFill>
                <a:latin typeface="Söhne"/>
              </a:rPr>
              <a:t>Schedule</a:t>
            </a:r>
            <a:r>
              <a:rPr lang="zh-CN" altLang="en-US" sz="2000" dirty="0">
                <a:solidFill>
                  <a:srgbClr val="C00000"/>
                </a:solidFill>
                <a:latin typeface="Söhne"/>
              </a:rPr>
              <a:t>策划交付件</a:t>
            </a:r>
            <a:endParaRPr lang="en-US" sz="2000" dirty="0">
              <a:solidFill>
                <a:srgbClr val="C00000"/>
              </a:solidFill>
            </a:endParaRPr>
          </a:p>
        </p:txBody>
      </p:sp>
    </p:spTree>
    <p:extLst>
      <p:ext uri="{BB962C8B-B14F-4D97-AF65-F5344CB8AC3E}">
        <p14:creationId xmlns:p14="http://schemas.microsoft.com/office/powerpoint/2010/main" val="2031817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061FFB3-8D67-A599-785F-D8319ADDEF38}"/>
              </a:ext>
            </a:extLst>
          </p:cNvPr>
          <p:cNvSpPr/>
          <p:nvPr/>
        </p:nvSpPr>
        <p:spPr>
          <a:xfrm>
            <a:off x="639355" y="1494195"/>
            <a:ext cx="4618103" cy="394959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E02FB1-8184-E1E3-AFAA-E997315B3072}"/>
              </a:ext>
            </a:extLst>
          </p:cNvPr>
          <p:cNvSpPr>
            <a:spLocks noGrp="1"/>
          </p:cNvSpPr>
          <p:nvPr>
            <p:ph type="title"/>
          </p:nvPr>
        </p:nvSpPr>
        <p:spPr>
          <a:xfrm>
            <a:off x="221876" y="37828"/>
            <a:ext cx="10405400" cy="889222"/>
          </a:xfrm>
        </p:spPr>
        <p:txBody>
          <a:bodyPr>
            <a:normAutofit/>
          </a:bodyPr>
          <a:lstStyle/>
          <a:p>
            <a:r>
              <a:rPr lang="en-US" sz="4000" dirty="0" err="1"/>
              <a:t>目前进展</a:t>
            </a:r>
            <a:endParaRPr lang="en-US" sz="4000" dirty="0"/>
          </a:p>
        </p:txBody>
      </p:sp>
      <p:sp>
        <p:nvSpPr>
          <p:cNvPr id="9" name="TextBox 8">
            <a:extLst>
              <a:ext uri="{FF2B5EF4-FFF2-40B4-BE49-F238E27FC236}">
                <a16:creationId xmlns:a16="http://schemas.microsoft.com/office/drawing/2014/main" id="{FD39097B-E0D7-F86A-D50E-5FBF5E1B1ECA}"/>
              </a:ext>
            </a:extLst>
          </p:cNvPr>
          <p:cNvSpPr txBox="1"/>
          <p:nvPr/>
        </p:nvSpPr>
        <p:spPr>
          <a:xfrm>
            <a:off x="3580419" y="3049761"/>
            <a:ext cx="6902184" cy="369332"/>
          </a:xfrm>
          <a:prstGeom prst="rect">
            <a:avLst/>
          </a:prstGeom>
          <a:noFill/>
        </p:spPr>
        <p:txBody>
          <a:bodyPr wrap="square">
            <a:spAutoFit/>
          </a:bodyPr>
          <a:lstStyle/>
          <a:p>
            <a:r>
              <a:rPr lang="en-US" b="0" i="0" dirty="0">
                <a:solidFill>
                  <a:srgbClr val="000000"/>
                </a:solidFill>
                <a:effectLst/>
                <a:latin typeface="Times" pitchFamily="2" charset="0"/>
              </a:rPr>
              <a:t> </a:t>
            </a:r>
            <a:endParaRPr lang="en-US" dirty="0"/>
          </a:p>
        </p:txBody>
      </p:sp>
      <p:pic>
        <p:nvPicPr>
          <p:cNvPr id="10" name="Picture 9">
            <a:extLst>
              <a:ext uri="{FF2B5EF4-FFF2-40B4-BE49-F238E27FC236}">
                <a16:creationId xmlns:a16="http://schemas.microsoft.com/office/drawing/2014/main" id="{5CAA8B48-05D0-79A8-8E5F-78CE4D379B8F}"/>
              </a:ext>
            </a:extLst>
          </p:cNvPr>
          <p:cNvPicPr>
            <a:picLocks noChangeAspect="1"/>
          </p:cNvPicPr>
          <p:nvPr/>
        </p:nvPicPr>
        <p:blipFill>
          <a:blip r:embed="rId2"/>
          <a:stretch>
            <a:fillRect/>
          </a:stretch>
        </p:blipFill>
        <p:spPr>
          <a:xfrm>
            <a:off x="1145217" y="1717598"/>
            <a:ext cx="3606376" cy="2399553"/>
          </a:xfrm>
          <a:prstGeom prst="rect">
            <a:avLst/>
          </a:prstGeom>
        </p:spPr>
      </p:pic>
      <p:sp>
        <p:nvSpPr>
          <p:cNvPr id="13" name="TextBox 12">
            <a:extLst>
              <a:ext uri="{FF2B5EF4-FFF2-40B4-BE49-F238E27FC236}">
                <a16:creationId xmlns:a16="http://schemas.microsoft.com/office/drawing/2014/main" id="{3C186585-E09B-821D-22FE-08C4634B7C9C}"/>
              </a:ext>
            </a:extLst>
          </p:cNvPr>
          <p:cNvSpPr txBox="1"/>
          <p:nvPr/>
        </p:nvSpPr>
        <p:spPr>
          <a:xfrm>
            <a:off x="727896" y="4437257"/>
            <a:ext cx="4441019" cy="938719"/>
          </a:xfrm>
          <a:prstGeom prst="rect">
            <a:avLst/>
          </a:prstGeom>
          <a:noFill/>
        </p:spPr>
        <p:txBody>
          <a:bodyPr wrap="square">
            <a:spAutoFit/>
          </a:bodyPr>
          <a:lstStyle/>
          <a:p>
            <a:pPr marL="171450" indent="-171450" algn="l" rtl="0" fontAlgn="base">
              <a:buFont typeface="Arial" panose="020B0604020202020204" pitchFamily="34" charset="0"/>
              <a:buChar char="•"/>
            </a:pPr>
            <a:r>
              <a:rPr lang="en-US" altLang="zh-CN" sz="1100" b="0" i="0" dirty="0">
                <a:solidFill>
                  <a:srgbClr val="0D0D0D"/>
                </a:solidFill>
                <a:effectLst/>
                <a:highlight>
                  <a:srgbClr val="FFFF00"/>
                </a:highlight>
                <a:latin typeface="+mn-ea"/>
              </a:rPr>
              <a:t>CSP</a:t>
            </a:r>
            <a:r>
              <a:rPr lang="zh-CN" altLang="en-US" sz="1100" b="0" i="0" dirty="0">
                <a:solidFill>
                  <a:srgbClr val="0D0D0D"/>
                </a:solidFill>
                <a:effectLst/>
                <a:highlight>
                  <a:srgbClr val="FFFF00"/>
                </a:highlight>
                <a:latin typeface="+mn-ea"/>
              </a:rPr>
              <a:t> 对全球范围内与同行运营商进行比较有很强的兴趣</a:t>
            </a:r>
            <a:r>
              <a:rPr lang="zh-CN" altLang="en-US" sz="1100" b="0" i="0" dirty="0">
                <a:solidFill>
                  <a:srgbClr val="0D0D0D"/>
                </a:solidFill>
                <a:effectLst/>
                <a:latin typeface="+mn-ea"/>
              </a:rPr>
              <a:t>（</a:t>
            </a:r>
            <a:r>
              <a:rPr lang="en-US" altLang="zh-CN" sz="1100" b="0" i="0" dirty="0">
                <a:solidFill>
                  <a:srgbClr val="0D0D0D"/>
                </a:solidFill>
                <a:effectLst/>
                <a:latin typeface="+mn-ea"/>
              </a:rPr>
              <a:t>17</a:t>
            </a:r>
            <a:r>
              <a:rPr lang="zh-CN" altLang="en-US" sz="1100" b="0" i="0" dirty="0">
                <a:solidFill>
                  <a:srgbClr val="0D0D0D"/>
                </a:solidFill>
                <a:effectLst/>
                <a:latin typeface="+mn-ea"/>
              </a:rPr>
              <a:t>名回应者中的</a:t>
            </a:r>
            <a:r>
              <a:rPr lang="en-US" altLang="zh-CN" sz="1100" b="0" i="0" dirty="0">
                <a:solidFill>
                  <a:srgbClr val="0D0D0D"/>
                </a:solidFill>
                <a:effectLst/>
                <a:latin typeface="+mn-ea"/>
              </a:rPr>
              <a:t>14</a:t>
            </a:r>
            <a:r>
              <a:rPr lang="zh-CN" altLang="en-US" sz="1100" b="0" i="0" dirty="0">
                <a:solidFill>
                  <a:srgbClr val="0D0D0D"/>
                </a:solidFill>
                <a:effectLst/>
                <a:latin typeface="+mn-ea"/>
              </a:rPr>
              <a:t>名表示有兴趣）。运营商有意愿分享结果（</a:t>
            </a:r>
            <a:r>
              <a:rPr lang="en-US" altLang="zh-CN" sz="1100" b="0" i="0" dirty="0">
                <a:solidFill>
                  <a:srgbClr val="0D0D0D"/>
                </a:solidFill>
                <a:effectLst/>
                <a:latin typeface="+mn-ea"/>
              </a:rPr>
              <a:t>17</a:t>
            </a:r>
            <a:r>
              <a:rPr lang="zh-CN" altLang="en-US" sz="1100" b="0" i="0" dirty="0">
                <a:solidFill>
                  <a:srgbClr val="0D0D0D"/>
                </a:solidFill>
                <a:effectLst/>
                <a:latin typeface="+mn-ea"/>
              </a:rPr>
              <a:t>家受访运营商中有</a:t>
            </a:r>
            <a:r>
              <a:rPr lang="en-US" altLang="zh-CN" sz="1100" b="0" i="0" dirty="0">
                <a:solidFill>
                  <a:srgbClr val="0D0D0D"/>
                </a:solidFill>
                <a:effectLst/>
                <a:latin typeface="+mn-ea"/>
              </a:rPr>
              <a:t>10</a:t>
            </a:r>
            <a:r>
              <a:rPr lang="zh-CN" altLang="en-US" sz="1100" b="0" i="0" dirty="0">
                <a:solidFill>
                  <a:srgbClr val="0D0D0D"/>
                </a:solidFill>
                <a:effectLst/>
                <a:latin typeface="+mn-ea"/>
              </a:rPr>
              <a:t>家），但不一定提供详细的评分。对于正式的</a:t>
            </a:r>
            <a:r>
              <a:rPr lang="en-US" sz="1100" b="0" i="0" dirty="0">
                <a:solidFill>
                  <a:srgbClr val="0D0D0D"/>
                </a:solidFill>
                <a:effectLst/>
                <a:latin typeface="+mn-ea"/>
              </a:rPr>
              <a:t>AN</a:t>
            </a:r>
            <a:r>
              <a:rPr lang="zh-CN" altLang="en-US" sz="1100" b="0" i="0" dirty="0">
                <a:solidFill>
                  <a:srgbClr val="0D0D0D"/>
                </a:solidFill>
                <a:effectLst/>
                <a:latin typeface="+mn-ea"/>
              </a:rPr>
              <a:t>级别评估和认证服务，有潜在的兴趣（</a:t>
            </a:r>
            <a:r>
              <a:rPr lang="en-US" altLang="zh-CN" sz="1100" b="0" i="0" dirty="0">
                <a:solidFill>
                  <a:srgbClr val="0D0D0D"/>
                </a:solidFill>
                <a:effectLst/>
                <a:latin typeface="+mn-ea"/>
              </a:rPr>
              <a:t>10</a:t>
            </a:r>
            <a:r>
              <a:rPr lang="zh-CN" altLang="en-US" sz="1100" b="0" i="0" dirty="0">
                <a:solidFill>
                  <a:srgbClr val="0D0D0D"/>
                </a:solidFill>
                <a:effectLst/>
                <a:latin typeface="+mn-ea"/>
              </a:rPr>
              <a:t>个肯定，</a:t>
            </a:r>
            <a:r>
              <a:rPr lang="en-US" altLang="zh-CN" sz="1100" b="0" i="0" dirty="0">
                <a:solidFill>
                  <a:srgbClr val="0D0D0D"/>
                </a:solidFill>
                <a:effectLst/>
                <a:latin typeface="+mn-ea"/>
              </a:rPr>
              <a:t>7</a:t>
            </a:r>
            <a:r>
              <a:rPr lang="zh-CN" altLang="en-US" sz="1100" b="0" i="0" dirty="0">
                <a:solidFill>
                  <a:srgbClr val="0D0D0D"/>
                </a:solidFill>
                <a:effectLst/>
                <a:latin typeface="+mn-ea"/>
              </a:rPr>
              <a:t>个可能</a:t>
            </a:r>
            <a:r>
              <a:rPr lang="en-US" altLang="zh-CN" sz="1100" b="0" i="0" dirty="0">
                <a:solidFill>
                  <a:srgbClr val="0D0D0D"/>
                </a:solidFill>
                <a:effectLst/>
                <a:latin typeface="+mn-ea"/>
              </a:rPr>
              <a:t>)</a:t>
            </a:r>
            <a:r>
              <a:rPr lang="zh-CN" altLang="en-US" sz="1100" b="0" i="0" dirty="0">
                <a:solidFill>
                  <a:srgbClr val="0D0D0D"/>
                </a:solidFill>
                <a:effectLst/>
                <a:latin typeface="+mn-ea"/>
              </a:rPr>
              <a:t>。</a:t>
            </a:r>
            <a:endParaRPr lang="en-US" altLang="zh-CN" sz="1100" b="0" i="0" dirty="0">
              <a:solidFill>
                <a:srgbClr val="0D0D0D"/>
              </a:solidFill>
              <a:effectLst/>
              <a:latin typeface="+mn-ea"/>
            </a:endParaRPr>
          </a:p>
          <a:p>
            <a:pPr marL="171450" indent="-171450" algn="l" rtl="0" fontAlgn="base">
              <a:buFont typeface="Arial" panose="020B0604020202020204" pitchFamily="34" charset="0"/>
              <a:buChar char="•"/>
            </a:pPr>
            <a:r>
              <a:rPr lang="zh-CN" altLang="en-US" sz="1100" b="0" i="0" dirty="0">
                <a:solidFill>
                  <a:srgbClr val="0D0D0D"/>
                </a:solidFill>
                <a:effectLst/>
                <a:highlight>
                  <a:srgbClr val="FFFF00"/>
                </a:highlight>
                <a:latin typeface="+mn-ea"/>
              </a:rPr>
              <a:t>故障管理和网络优化是目前评估中最受欢迎的场景</a:t>
            </a:r>
            <a:r>
              <a:rPr lang="en-US" sz="1100" b="0" i="0" dirty="0">
                <a:solidFill>
                  <a:srgbClr val="000000"/>
                </a:solidFill>
                <a:effectLst/>
                <a:highlight>
                  <a:srgbClr val="FFFF00"/>
                </a:highlight>
                <a:latin typeface="+mn-ea"/>
              </a:rPr>
              <a:t>​</a:t>
            </a:r>
          </a:p>
        </p:txBody>
      </p:sp>
      <p:sp>
        <p:nvSpPr>
          <p:cNvPr id="15" name="TextBox 14">
            <a:extLst>
              <a:ext uri="{FF2B5EF4-FFF2-40B4-BE49-F238E27FC236}">
                <a16:creationId xmlns:a16="http://schemas.microsoft.com/office/drawing/2014/main" id="{619158A4-7255-FA49-ED82-B8D91B1D8BC0}"/>
              </a:ext>
            </a:extLst>
          </p:cNvPr>
          <p:cNvSpPr txBox="1"/>
          <p:nvPr/>
        </p:nvSpPr>
        <p:spPr>
          <a:xfrm>
            <a:off x="1748131" y="1363390"/>
            <a:ext cx="2121093" cy="253916"/>
          </a:xfrm>
          <a:prstGeom prst="rect">
            <a:avLst/>
          </a:prstGeom>
          <a:solidFill>
            <a:schemeClr val="bg1"/>
          </a:solidFill>
        </p:spPr>
        <p:txBody>
          <a:bodyPr wrap="none" rtlCol="0">
            <a:spAutoFit/>
          </a:bodyPr>
          <a:lstStyle/>
          <a:p>
            <a:r>
              <a:rPr lang="en-US" sz="1050" dirty="0"/>
              <a:t>CSP</a:t>
            </a:r>
            <a:r>
              <a:rPr lang="zh-CN" altLang="en-US" sz="1050" dirty="0"/>
              <a:t> 对</a:t>
            </a:r>
            <a:r>
              <a:rPr lang="en-US" altLang="zh-CN" sz="1050" dirty="0"/>
              <a:t>ANL</a:t>
            </a:r>
            <a:r>
              <a:rPr lang="zh-CN" altLang="en-US" sz="1050" dirty="0"/>
              <a:t>评测服务需求调研结果</a:t>
            </a:r>
            <a:endParaRPr lang="en-US" sz="1050" dirty="0"/>
          </a:p>
        </p:txBody>
      </p:sp>
      <p:pic>
        <p:nvPicPr>
          <p:cNvPr id="17" name="Picture 16">
            <a:extLst>
              <a:ext uri="{FF2B5EF4-FFF2-40B4-BE49-F238E27FC236}">
                <a16:creationId xmlns:a16="http://schemas.microsoft.com/office/drawing/2014/main" id="{0860615E-FCE8-F2E5-ECFB-5446D2978B00}"/>
              </a:ext>
            </a:extLst>
          </p:cNvPr>
          <p:cNvPicPr>
            <a:picLocks noChangeAspect="1"/>
          </p:cNvPicPr>
          <p:nvPr/>
        </p:nvPicPr>
        <p:blipFill>
          <a:blip r:embed="rId3"/>
          <a:stretch>
            <a:fillRect/>
          </a:stretch>
        </p:blipFill>
        <p:spPr>
          <a:xfrm>
            <a:off x="5434542" y="1625107"/>
            <a:ext cx="6008376" cy="2730945"/>
          </a:xfrm>
          <a:prstGeom prst="rect">
            <a:avLst/>
          </a:prstGeom>
        </p:spPr>
      </p:pic>
      <p:sp>
        <p:nvSpPr>
          <p:cNvPr id="18" name="Rectangle 17">
            <a:extLst>
              <a:ext uri="{FF2B5EF4-FFF2-40B4-BE49-F238E27FC236}">
                <a16:creationId xmlns:a16="http://schemas.microsoft.com/office/drawing/2014/main" id="{BC6668F7-0B06-6545-D935-5D35D75E3FD3}"/>
              </a:ext>
            </a:extLst>
          </p:cNvPr>
          <p:cNvSpPr/>
          <p:nvPr/>
        </p:nvSpPr>
        <p:spPr>
          <a:xfrm>
            <a:off x="5417532" y="1490348"/>
            <a:ext cx="6025386" cy="394959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AC16DAD7-91EA-66FD-85C2-8F804AEC2DC7}"/>
              </a:ext>
            </a:extLst>
          </p:cNvPr>
          <p:cNvSpPr txBox="1"/>
          <p:nvPr/>
        </p:nvSpPr>
        <p:spPr>
          <a:xfrm>
            <a:off x="5489630" y="4491117"/>
            <a:ext cx="5974473" cy="861774"/>
          </a:xfrm>
          <a:prstGeom prst="rect">
            <a:avLst/>
          </a:prstGeom>
          <a:noFill/>
        </p:spPr>
        <p:txBody>
          <a:bodyPr wrap="square">
            <a:spAutoFit/>
          </a:bodyPr>
          <a:lstStyle/>
          <a:p>
            <a:pPr marL="171450" indent="-171450" algn="l" rtl="0" fontAlgn="base">
              <a:buFont typeface="Arial" panose="020B0604020202020204" pitchFamily="34" charset="0"/>
              <a:buChar char="•"/>
            </a:pPr>
            <a:r>
              <a:rPr lang="en-US" sz="1000" dirty="0" err="1">
                <a:solidFill>
                  <a:srgbClr val="0D0D0D"/>
                </a:solidFill>
                <a:highlight>
                  <a:srgbClr val="FFFF00"/>
                </a:highlight>
                <a:latin typeface="+mn-ea"/>
              </a:rPr>
              <a:t>运营商基本完成了第一轮问卷回答</a:t>
            </a:r>
            <a:r>
              <a:rPr lang="zh-CN" altLang="en-US" sz="1000" dirty="0">
                <a:solidFill>
                  <a:srgbClr val="0D0D0D"/>
                </a:solidFill>
                <a:latin typeface="+mn-ea"/>
              </a:rPr>
              <a:t>。计划</a:t>
            </a:r>
            <a:r>
              <a:rPr lang="en-US" altLang="zh-CN" sz="1000" dirty="0">
                <a:solidFill>
                  <a:srgbClr val="0D0D0D"/>
                </a:solidFill>
                <a:latin typeface="+mn-ea"/>
              </a:rPr>
              <a:t>5/29</a:t>
            </a:r>
            <a:r>
              <a:rPr lang="zh-CN" altLang="en-US" sz="1000" dirty="0">
                <a:solidFill>
                  <a:srgbClr val="0D0D0D"/>
                </a:solidFill>
                <a:latin typeface="+mn-ea"/>
              </a:rPr>
              <a:t>号所有运营商把自己的答卷在大会上解读一遍。</a:t>
            </a:r>
            <a:endParaRPr lang="en-US" altLang="zh-CN" sz="1000" dirty="0">
              <a:solidFill>
                <a:srgbClr val="0D0D0D"/>
              </a:solidFill>
              <a:latin typeface="+mn-ea"/>
            </a:endParaRPr>
          </a:p>
          <a:p>
            <a:pPr marL="171450" indent="-171450" algn="l" rtl="0" fontAlgn="base">
              <a:buFont typeface="Arial" panose="020B0604020202020204" pitchFamily="34" charset="0"/>
              <a:buChar char="•"/>
            </a:pPr>
            <a:r>
              <a:rPr lang="en-US" sz="1000" b="0" i="0" dirty="0">
                <a:solidFill>
                  <a:srgbClr val="000000"/>
                </a:solidFill>
                <a:effectLst/>
                <a:latin typeface="+mn-ea"/>
              </a:rPr>
              <a:t>爱立信给代维的</a:t>
            </a:r>
            <a:r>
              <a:rPr lang="en-US" altLang="zh-CN" sz="1000" b="0" i="0" dirty="0">
                <a:solidFill>
                  <a:srgbClr val="000000"/>
                </a:solidFill>
                <a:effectLst/>
                <a:latin typeface="+mn-ea"/>
              </a:rPr>
              <a:t>3</a:t>
            </a:r>
            <a:r>
              <a:rPr lang="zh-CN" altLang="en-US" sz="1000" b="0" i="0" dirty="0">
                <a:solidFill>
                  <a:srgbClr val="000000"/>
                </a:solidFill>
                <a:effectLst/>
                <a:latin typeface="+mn-ea"/>
              </a:rPr>
              <a:t>个运营商网络进行评估。具体运营商名字和问卷细节没有披露， 只提供了最后分数。</a:t>
            </a:r>
            <a:endParaRPr lang="en-US" altLang="zh-CN" sz="1000" b="0" i="0" dirty="0">
              <a:solidFill>
                <a:srgbClr val="000000"/>
              </a:solidFill>
              <a:effectLst/>
              <a:latin typeface="+mn-ea"/>
            </a:endParaRPr>
          </a:p>
          <a:p>
            <a:pPr marL="171450" indent="-171450" algn="l" rtl="0" fontAlgn="base">
              <a:buFont typeface="Arial" panose="020B0604020202020204" pitchFamily="34" charset="0"/>
              <a:buChar char="•"/>
            </a:pPr>
            <a:r>
              <a:rPr lang="zh-CN" altLang="en-US" sz="1000" dirty="0">
                <a:solidFill>
                  <a:srgbClr val="000000"/>
                </a:solidFill>
                <a:latin typeface="+mn-ea"/>
              </a:rPr>
              <a:t>具体问卷回答人不同类型：运维人员， 管理服务， 设备厂商。但</a:t>
            </a:r>
            <a:r>
              <a:rPr lang="en-US" altLang="zh-CN" sz="1000" dirty="0">
                <a:solidFill>
                  <a:srgbClr val="000000"/>
                </a:solidFill>
                <a:latin typeface="+mn-ea"/>
              </a:rPr>
              <a:t>AN</a:t>
            </a:r>
            <a:r>
              <a:rPr lang="zh-CN" altLang="en-US" sz="1000" dirty="0">
                <a:solidFill>
                  <a:srgbClr val="000000"/>
                </a:solidFill>
                <a:latin typeface="+mn-ea"/>
              </a:rPr>
              <a:t>接口人会内部审核一下。</a:t>
            </a:r>
            <a:endParaRPr lang="en-US" altLang="zh-CN" sz="1000" b="0" i="0" dirty="0">
              <a:solidFill>
                <a:srgbClr val="000000"/>
              </a:solidFill>
              <a:effectLst/>
              <a:latin typeface="+mn-ea"/>
            </a:endParaRPr>
          </a:p>
          <a:p>
            <a:pPr marL="171450" indent="-171450" algn="l" rtl="0" fontAlgn="base">
              <a:buFont typeface="Arial" panose="020B0604020202020204" pitchFamily="34" charset="0"/>
              <a:buChar char="•"/>
            </a:pPr>
            <a:r>
              <a:rPr lang="zh-CN" altLang="en-US" sz="1000" dirty="0">
                <a:solidFill>
                  <a:srgbClr val="000000"/>
                </a:solidFill>
                <a:highlight>
                  <a:srgbClr val="FFFF00"/>
                </a:highlight>
                <a:latin typeface="+mn-ea"/>
              </a:rPr>
              <a:t>就目前看到的数据，运营商对问卷问题的理解有比较大的差异。存在有个别打分虚高的现象。需要进一步优化问卷和建立有效审核机制。</a:t>
            </a:r>
            <a:endParaRPr lang="en-US" sz="1050" b="0" i="0" dirty="0">
              <a:solidFill>
                <a:srgbClr val="000000"/>
              </a:solidFill>
              <a:effectLst/>
              <a:highlight>
                <a:srgbClr val="FFFF00"/>
              </a:highlight>
              <a:latin typeface="+mn-ea"/>
            </a:endParaRPr>
          </a:p>
        </p:txBody>
      </p:sp>
      <p:sp>
        <p:nvSpPr>
          <p:cNvPr id="20" name="TextBox 19">
            <a:extLst>
              <a:ext uri="{FF2B5EF4-FFF2-40B4-BE49-F238E27FC236}">
                <a16:creationId xmlns:a16="http://schemas.microsoft.com/office/drawing/2014/main" id="{AA747513-453D-475F-77FB-59DCB19130B1}"/>
              </a:ext>
            </a:extLst>
          </p:cNvPr>
          <p:cNvSpPr txBox="1"/>
          <p:nvPr/>
        </p:nvSpPr>
        <p:spPr>
          <a:xfrm>
            <a:off x="7733654" y="1363390"/>
            <a:ext cx="998991" cy="253916"/>
          </a:xfrm>
          <a:prstGeom prst="rect">
            <a:avLst/>
          </a:prstGeom>
          <a:solidFill>
            <a:schemeClr val="bg1"/>
          </a:solidFill>
        </p:spPr>
        <p:txBody>
          <a:bodyPr wrap="none" rtlCol="0">
            <a:spAutoFit/>
          </a:bodyPr>
          <a:lstStyle/>
          <a:p>
            <a:r>
              <a:rPr lang="en-US" sz="1050" dirty="0"/>
              <a:t>Pilot </a:t>
            </a:r>
            <a:r>
              <a:rPr lang="en-US" sz="1050" dirty="0" err="1"/>
              <a:t>进展情况</a:t>
            </a:r>
            <a:endParaRPr lang="en-US" sz="1050" dirty="0"/>
          </a:p>
        </p:txBody>
      </p:sp>
      <p:sp>
        <p:nvSpPr>
          <p:cNvPr id="23" name="TextBox 22">
            <a:extLst>
              <a:ext uri="{FF2B5EF4-FFF2-40B4-BE49-F238E27FC236}">
                <a16:creationId xmlns:a16="http://schemas.microsoft.com/office/drawing/2014/main" id="{8D95E57C-0D9B-53EF-4393-944931F005C3}"/>
              </a:ext>
            </a:extLst>
          </p:cNvPr>
          <p:cNvSpPr txBox="1"/>
          <p:nvPr/>
        </p:nvSpPr>
        <p:spPr>
          <a:xfrm>
            <a:off x="813547" y="5822576"/>
            <a:ext cx="10629371" cy="584775"/>
          </a:xfrm>
          <a:prstGeom prst="rect">
            <a:avLst/>
          </a:prstGeom>
          <a:noFill/>
        </p:spPr>
        <p:txBody>
          <a:bodyPr wrap="square" rtlCol="0">
            <a:spAutoFit/>
          </a:bodyPr>
          <a:lstStyle/>
          <a:p>
            <a:r>
              <a:rPr lang="zh-CN" altLang="en-US" sz="1600" b="0" i="0" dirty="0">
                <a:solidFill>
                  <a:srgbClr val="C00000"/>
                </a:solidFill>
                <a:effectLst/>
                <a:latin typeface="Söhne"/>
              </a:rPr>
              <a:t>从需求调研结果和</a:t>
            </a:r>
            <a:r>
              <a:rPr lang="en-US" sz="1600" b="0" i="0" dirty="0">
                <a:solidFill>
                  <a:srgbClr val="C00000"/>
                </a:solidFill>
                <a:effectLst/>
                <a:latin typeface="Söhne"/>
              </a:rPr>
              <a:t>Pilot</a:t>
            </a:r>
            <a:r>
              <a:rPr lang="zh-CN" altLang="en-US" sz="1600" b="0" i="0" dirty="0">
                <a:solidFill>
                  <a:srgbClr val="C00000"/>
                </a:solidFill>
                <a:effectLst/>
                <a:latin typeface="Söhne"/>
              </a:rPr>
              <a:t>的广泛参与度可以看出，</a:t>
            </a:r>
            <a:r>
              <a:rPr lang="en-US" sz="1600" b="0" i="0" dirty="0">
                <a:solidFill>
                  <a:srgbClr val="C00000"/>
                </a:solidFill>
                <a:effectLst/>
                <a:latin typeface="Söhne"/>
              </a:rPr>
              <a:t>CSP </a:t>
            </a:r>
            <a:r>
              <a:rPr lang="zh-CN" altLang="en-US" sz="1600" b="0" i="0" dirty="0">
                <a:solidFill>
                  <a:srgbClr val="C00000"/>
                </a:solidFill>
                <a:effectLst/>
                <a:latin typeface="Söhne"/>
              </a:rPr>
              <a:t>对标准化</a:t>
            </a:r>
            <a:r>
              <a:rPr lang="en-US" sz="1600" b="0" i="0" dirty="0">
                <a:solidFill>
                  <a:srgbClr val="C00000"/>
                </a:solidFill>
                <a:effectLst/>
                <a:latin typeface="Söhne"/>
              </a:rPr>
              <a:t>ANL</a:t>
            </a:r>
            <a:r>
              <a:rPr lang="zh-CN" altLang="en-US" sz="1600" b="0" i="0" dirty="0">
                <a:solidFill>
                  <a:srgbClr val="C00000"/>
                </a:solidFill>
                <a:effectLst/>
                <a:latin typeface="Söhne"/>
              </a:rPr>
              <a:t>评测是有需求的。 </a:t>
            </a:r>
            <a:r>
              <a:rPr lang="en-US" sz="1600" b="0" i="0" dirty="0">
                <a:solidFill>
                  <a:srgbClr val="C00000"/>
                </a:solidFill>
                <a:effectLst/>
                <a:latin typeface="Söhne"/>
              </a:rPr>
              <a:t>Pilot</a:t>
            </a:r>
            <a:r>
              <a:rPr lang="zh-CN" altLang="en-US" sz="1600" b="0" i="0" dirty="0">
                <a:solidFill>
                  <a:srgbClr val="C00000"/>
                </a:solidFill>
                <a:effectLst/>
                <a:latin typeface="Söhne"/>
              </a:rPr>
              <a:t>提供了如何实操的宝贵经验，既看到了可行性，也看到了不确定性和复杂性。 商业闭环能否形成还有待观察。</a:t>
            </a:r>
            <a:endParaRPr lang="en-US" sz="1600" dirty="0">
              <a:solidFill>
                <a:srgbClr val="C00000"/>
              </a:solidFill>
            </a:endParaRPr>
          </a:p>
        </p:txBody>
      </p:sp>
      <p:sp>
        <p:nvSpPr>
          <p:cNvPr id="24" name="TextBox 23">
            <a:extLst>
              <a:ext uri="{FF2B5EF4-FFF2-40B4-BE49-F238E27FC236}">
                <a16:creationId xmlns:a16="http://schemas.microsoft.com/office/drawing/2014/main" id="{CFACFD59-7537-AAF2-A6E4-3F37BA3CAA40}"/>
              </a:ext>
            </a:extLst>
          </p:cNvPr>
          <p:cNvSpPr txBox="1"/>
          <p:nvPr/>
        </p:nvSpPr>
        <p:spPr>
          <a:xfrm>
            <a:off x="3580419" y="879008"/>
            <a:ext cx="1281120" cy="369332"/>
          </a:xfrm>
          <a:prstGeom prst="rect">
            <a:avLst/>
          </a:prstGeom>
          <a:noFill/>
        </p:spPr>
        <p:txBody>
          <a:bodyPr wrap="none" rtlCol="0">
            <a:spAutoFit/>
          </a:bodyPr>
          <a:lstStyle/>
          <a:p>
            <a:r>
              <a:rPr lang="zh-CN" altLang="en-US" dirty="0">
                <a:solidFill>
                  <a:srgbClr val="C00000"/>
                </a:solidFill>
              </a:rPr>
              <a:t>✓</a:t>
            </a:r>
            <a:r>
              <a:rPr lang="en-US" dirty="0" err="1"/>
              <a:t>项目计划</a:t>
            </a:r>
            <a:endParaRPr lang="en-US" dirty="0"/>
          </a:p>
        </p:txBody>
      </p:sp>
      <p:sp>
        <p:nvSpPr>
          <p:cNvPr id="25" name="TextBox 24">
            <a:extLst>
              <a:ext uri="{FF2B5EF4-FFF2-40B4-BE49-F238E27FC236}">
                <a16:creationId xmlns:a16="http://schemas.microsoft.com/office/drawing/2014/main" id="{5E03C648-C583-98F8-CCCA-4C42F35D6562}"/>
              </a:ext>
            </a:extLst>
          </p:cNvPr>
          <p:cNvSpPr txBox="1"/>
          <p:nvPr/>
        </p:nvSpPr>
        <p:spPr>
          <a:xfrm>
            <a:off x="5065914" y="897821"/>
            <a:ext cx="2257349" cy="369332"/>
          </a:xfrm>
          <a:prstGeom prst="rect">
            <a:avLst/>
          </a:prstGeom>
          <a:noFill/>
        </p:spPr>
        <p:txBody>
          <a:bodyPr wrap="none" rtlCol="0">
            <a:spAutoFit/>
          </a:bodyPr>
          <a:lstStyle/>
          <a:p>
            <a:r>
              <a:rPr lang="zh-CN" altLang="en-US" dirty="0">
                <a:solidFill>
                  <a:srgbClr val="C00000"/>
                </a:solidFill>
              </a:rPr>
              <a:t>✓</a:t>
            </a:r>
            <a:r>
              <a:rPr lang="zh-CN" altLang="en-US" dirty="0"/>
              <a:t> </a:t>
            </a:r>
            <a:r>
              <a:rPr lang="en-US" dirty="0" err="1"/>
              <a:t>评测服务需求调研</a:t>
            </a:r>
            <a:endParaRPr lang="en-US" dirty="0"/>
          </a:p>
        </p:txBody>
      </p:sp>
      <p:sp>
        <p:nvSpPr>
          <p:cNvPr id="26" name="TextBox 25">
            <a:extLst>
              <a:ext uri="{FF2B5EF4-FFF2-40B4-BE49-F238E27FC236}">
                <a16:creationId xmlns:a16="http://schemas.microsoft.com/office/drawing/2014/main" id="{DC058500-B32D-A1D5-A65D-6086103771CA}"/>
              </a:ext>
            </a:extLst>
          </p:cNvPr>
          <p:cNvSpPr txBox="1"/>
          <p:nvPr/>
        </p:nvSpPr>
        <p:spPr>
          <a:xfrm>
            <a:off x="7585375" y="896047"/>
            <a:ext cx="1295547" cy="369332"/>
          </a:xfrm>
          <a:prstGeom prst="rect">
            <a:avLst/>
          </a:prstGeom>
          <a:noFill/>
        </p:spPr>
        <p:txBody>
          <a:bodyPr wrap="none" rtlCol="0">
            <a:spAutoFit/>
          </a:bodyPr>
          <a:lstStyle/>
          <a:p>
            <a:r>
              <a:rPr lang="zh-CN" altLang="en-US" dirty="0">
                <a:solidFill>
                  <a:srgbClr val="C00000"/>
                </a:solidFill>
              </a:rPr>
              <a:t>✓</a:t>
            </a:r>
            <a:r>
              <a:rPr lang="zh-CN" altLang="en-US" dirty="0"/>
              <a:t> </a:t>
            </a:r>
            <a:r>
              <a:rPr lang="en-US" dirty="0" err="1"/>
              <a:t>启动Pilot</a:t>
            </a:r>
            <a:endParaRPr lang="en-US" dirty="0"/>
          </a:p>
        </p:txBody>
      </p:sp>
    </p:spTree>
    <p:extLst>
      <p:ext uri="{BB962C8B-B14F-4D97-AF65-F5344CB8AC3E}">
        <p14:creationId xmlns:p14="http://schemas.microsoft.com/office/powerpoint/2010/main" val="645527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F4C7CA11-0245-5147-41D5-87ACF20074F4}"/>
              </a:ext>
            </a:extLst>
          </p:cNvPr>
          <p:cNvSpPr txBox="1"/>
          <p:nvPr/>
        </p:nvSpPr>
        <p:spPr>
          <a:xfrm>
            <a:off x="595616" y="3792288"/>
            <a:ext cx="4905086" cy="2323713"/>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endParaRPr lang="en-US" altLang="zh-CN" sz="1000" dirty="0">
              <a:latin typeface="+mn-ea"/>
            </a:endParaRPr>
          </a:p>
          <a:p>
            <a:endParaRPr lang="en-US" altLang="zh-CN" sz="900" b="1" dirty="0">
              <a:latin typeface="+mn-ea"/>
            </a:endParaRPr>
          </a:p>
          <a:p>
            <a:r>
              <a:rPr lang="zh-CN" altLang="en-US" sz="900" b="1" dirty="0">
                <a:latin typeface="+mn-ea"/>
              </a:rPr>
              <a:t>目标 </a:t>
            </a:r>
            <a:r>
              <a:rPr lang="en-US" altLang="zh-CN" sz="900" b="1" dirty="0">
                <a:latin typeface="+mn-ea"/>
              </a:rPr>
              <a:t>1</a:t>
            </a:r>
            <a:r>
              <a:rPr lang="zh-CN" altLang="en-US" sz="900" b="1" dirty="0">
                <a:latin typeface="+mn-ea"/>
              </a:rPr>
              <a:t>：</a:t>
            </a:r>
            <a:r>
              <a:rPr lang="zh-CN" altLang="en-US" sz="900" dirty="0">
                <a:latin typeface="+mn-ea"/>
              </a:rPr>
              <a:t>确保项目计划和我们的既定计划同步。</a:t>
            </a:r>
            <a:endParaRPr lang="en-US" altLang="zh-CN" sz="900" dirty="0">
              <a:latin typeface="+mn-ea"/>
            </a:endParaRPr>
          </a:p>
          <a:p>
            <a:pPr marL="628650" lvl="1" indent="-171450">
              <a:buFont typeface="Arial" panose="020B0604020202020204" pitchFamily="34" charset="0"/>
              <a:buChar char="•"/>
            </a:pPr>
            <a:r>
              <a:rPr lang="zh-CN" altLang="en-US" sz="900" dirty="0">
                <a:latin typeface="+mn-ea"/>
              </a:rPr>
              <a:t>将建议以下议题：</a:t>
            </a:r>
            <a:endParaRPr lang="en-US" altLang="zh-CN" sz="900" dirty="0">
              <a:latin typeface="+mn-ea"/>
            </a:endParaRPr>
          </a:p>
          <a:p>
            <a:pPr marL="1085850" lvl="2" indent="-171450">
              <a:buFont typeface="Arial" panose="020B0604020202020204" pitchFamily="34" charset="0"/>
              <a:buChar char="•"/>
            </a:pPr>
            <a:r>
              <a:rPr lang="en-US" altLang="zh-CN" sz="900" dirty="0">
                <a:latin typeface="+mn-ea"/>
              </a:rPr>
              <a:t>DTA</a:t>
            </a:r>
            <a:r>
              <a:rPr lang="zh-CN" altLang="en-US" sz="900" dirty="0">
                <a:latin typeface="+mn-ea"/>
              </a:rPr>
              <a:t> 交付内容</a:t>
            </a:r>
            <a:endParaRPr lang="en-US" altLang="zh-CN" sz="900" dirty="0">
              <a:latin typeface="+mn-ea"/>
            </a:endParaRPr>
          </a:p>
          <a:p>
            <a:pPr marL="1085850" lvl="2" indent="-171450">
              <a:buFont typeface="Arial" panose="020B0604020202020204" pitchFamily="34" charset="0"/>
              <a:buChar char="•"/>
            </a:pPr>
            <a:r>
              <a:rPr lang="en-US" altLang="zh-CN" sz="900" dirty="0">
                <a:latin typeface="+mn-ea"/>
              </a:rPr>
              <a:t>ANL</a:t>
            </a:r>
            <a:r>
              <a:rPr lang="zh-CN" altLang="en-US" sz="900" dirty="0">
                <a:latin typeface="+mn-ea"/>
              </a:rPr>
              <a:t> 评测白皮书策划</a:t>
            </a:r>
            <a:endParaRPr lang="en-US" altLang="zh-CN" sz="900" dirty="0">
              <a:latin typeface="+mn-ea"/>
            </a:endParaRPr>
          </a:p>
          <a:p>
            <a:pPr marL="1085850" lvl="2" indent="-171450">
              <a:buFont typeface="Arial" panose="020B0604020202020204" pitchFamily="34" charset="0"/>
              <a:buChar char="•"/>
            </a:pPr>
            <a:r>
              <a:rPr lang="en-US" altLang="zh-CN" sz="900" dirty="0">
                <a:latin typeface="+mn-ea"/>
              </a:rPr>
              <a:t>Core</a:t>
            </a:r>
            <a:r>
              <a:rPr lang="zh-CN" altLang="en-US" sz="900" dirty="0">
                <a:latin typeface="+mn-ea"/>
              </a:rPr>
              <a:t> </a:t>
            </a:r>
            <a:r>
              <a:rPr lang="en-US" altLang="zh-CN" sz="900" dirty="0">
                <a:latin typeface="+mn-ea"/>
              </a:rPr>
              <a:t>and</a:t>
            </a:r>
            <a:r>
              <a:rPr lang="zh-CN" altLang="en-US" sz="900" dirty="0">
                <a:latin typeface="+mn-ea"/>
              </a:rPr>
              <a:t> </a:t>
            </a:r>
            <a:r>
              <a:rPr lang="en-US" altLang="zh-CN" sz="900" dirty="0">
                <a:latin typeface="+mn-ea"/>
              </a:rPr>
              <a:t>RAN</a:t>
            </a:r>
            <a:r>
              <a:rPr lang="zh-CN" altLang="en-US" sz="900" dirty="0">
                <a:latin typeface="+mn-ea"/>
              </a:rPr>
              <a:t> 故障标准制定</a:t>
            </a:r>
            <a:endParaRPr lang="en-US" altLang="zh-CN" sz="900" dirty="0">
              <a:latin typeface="+mn-ea"/>
            </a:endParaRPr>
          </a:p>
          <a:p>
            <a:pPr marL="1085850" lvl="2" indent="-171450">
              <a:buFont typeface="Arial" panose="020B0604020202020204" pitchFamily="34" charset="0"/>
              <a:buChar char="•"/>
            </a:pPr>
            <a:r>
              <a:rPr lang="en-US" altLang="zh-CN" sz="900" dirty="0">
                <a:latin typeface="+mn-ea"/>
              </a:rPr>
              <a:t>Normalization</a:t>
            </a:r>
            <a:r>
              <a:rPr lang="zh-CN" altLang="en-US" sz="900" dirty="0">
                <a:latin typeface="+mn-ea"/>
              </a:rPr>
              <a:t> 机制（评审小组）</a:t>
            </a:r>
            <a:endParaRPr lang="en-US" altLang="zh-CN" sz="900" dirty="0">
              <a:latin typeface="+mn-ea"/>
            </a:endParaRPr>
          </a:p>
          <a:p>
            <a:pPr marL="1085850" lvl="2" indent="-171450">
              <a:buFont typeface="Arial" panose="020B0604020202020204" pitchFamily="34" charset="0"/>
              <a:buChar char="•"/>
            </a:pPr>
            <a:r>
              <a:rPr lang="zh-CN" altLang="en-US" sz="900" dirty="0">
                <a:latin typeface="+mn-ea"/>
              </a:rPr>
              <a:t>第二阶段</a:t>
            </a:r>
            <a:r>
              <a:rPr lang="en-US" altLang="zh-CN" sz="900" dirty="0">
                <a:latin typeface="+mn-ea"/>
              </a:rPr>
              <a:t>Pilot</a:t>
            </a:r>
            <a:r>
              <a:rPr lang="zh-CN" altLang="en-US" sz="900" dirty="0">
                <a:latin typeface="+mn-ea"/>
              </a:rPr>
              <a:t> （</a:t>
            </a:r>
            <a:r>
              <a:rPr lang="en-US" altLang="zh-CN" sz="900" dirty="0">
                <a:latin typeface="+mn-ea"/>
              </a:rPr>
              <a:t>RAN</a:t>
            </a:r>
            <a:r>
              <a:rPr lang="zh-CN" altLang="en-US" sz="900" dirty="0">
                <a:latin typeface="+mn-ea"/>
              </a:rPr>
              <a:t> </a:t>
            </a:r>
            <a:r>
              <a:rPr lang="en-US" altLang="zh-CN" sz="900" dirty="0">
                <a:latin typeface="+mn-ea"/>
              </a:rPr>
              <a:t>5G</a:t>
            </a:r>
            <a:r>
              <a:rPr lang="zh-CN" altLang="en-US" sz="900" dirty="0">
                <a:latin typeface="+mn-ea"/>
              </a:rPr>
              <a:t> 节能）</a:t>
            </a:r>
            <a:endParaRPr lang="en-US" altLang="zh-CN" sz="900" dirty="0">
              <a:latin typeface="+mn-ea"/>
            </a:endParaRPr>
          </a:p>
          <a:p>
            <a:pPr marL="1085850" lvl="2" indent="-171450">
              <a:buFont typeface="Arial" panose="020B0604020202020204" pitchFamily="34" charset="0"/>
              <a:buChar char="•"/>
            </a:pPr>
            <a:r>
              <a:rPr lang="en-US" altLang="zh-CN" sz="900" dirty="0">
                <a:latin typeface="+mn-ea"/>
              </a:rPr>
              <a:t>AN</a:t>
            </a:r>
            <a:r>
              <a:rPr lang="zh-CN" altLang="en-US" sz="900" dirty="0">
                <a:latin typeface="+mn-ea"/>
              </a:rPr>
              <a:t> 白皮书贡献。</a:t>
            </a:r>
            <a:endParaRPr lang="en-US" altLang="zh-CN" sz="900" dirty="0">
              <a:latin typeface="+mn-ea"/>
            </a:endParaRPr>
          </a:p>
          <a:p>
            <a:pPr marL="628650" lvl="1" indent="-171450">
              <a:buFont typeface="Arial" panose="020B0604020202020204" pitchFamily="34" charset="0"/>
              <a:buChar char="•"/>
            </a:pPr>
            <a:r>
              <a:rPr lang="zh-CN" altLang="en-US" sz="900" dirty="0">
                <a:latin typeface="+mn-ea"/>
              </a:rPr>
              <a:t>参会人员：</a:t>
            </a:r>
            <a:endParaRPr lang="en-US" altLang="zh-CN" sz="900" dirty="0">
              <a:latin typeface="+mn-ea"/>
            </a:endParaRPr>
          </a:p>
          <a:p>
            <a:pPr marL="1085850" lvl="2" indent="-171450">
              <a:buFont typeface="Arial" panose="020B0604020202020204" pitchFamily="34" charset="0"/>
              <a:buChar char="•"/>
            </a:pPr>
            <a:r>
              <a:rPr lang="zh-CN" altLang="en-US" sz="900" dirty="0">
                <a:latin typeface="+mn-ea"/>
              </a:rPr>
              <a:t>将建议小规模， 限于项目组骨干， 避免太发散。</a:t>
            </a:r>
            <a:endParaRPr lang="en-US" altLang="zh-CN" sz="900" dirty="0">
              <a:latin typeface="+mn-ea"/>
            </a:endParaRPr>
          </a:p>
          <a:p>
            <a:r>
              <a:rPr lang="zh-CN" altLang="en-US" sz="900" b="1" dirty="0">
                <a:latin typeface="+mn-ea"/>
              </a:rPr>
              <a:t>目标 </a:t>
            </a:r>
            <a:r>
              <a:rPr lang="en-US" altLang="zh-CN" sz="900" b="1" dirty="0">
                <a:latin typeface="+mn-ea"/>
              </a:rPr>
              <a:t>2:</a:t>
            </a:r>
            <a:r>
              <a:rPr lang="zh-CN" altLang="en-US" sz="900" b="1" dirty="0">
                <a:latin typeface="+mn-ea"/>
              </a:rPr>
              <a:t> </a:t>
            </a:r>
            <a:r>
              <a:rPr lang="zh-CN" altLang="en-US" sz="900" dirty="0">
                <a:latin typeface="+mn-ea"/>
              </a:rPr>
              <a:t>建立起良好的社交关系，有助于今后项目沟通和生态建立</a:t>
            </a:r>
            <a:endParaRPr lang="en-US" altLang="zh-CN" sz="900" dirty="0">
              <a:latin typeface="+mn-ea"/>
            </a:endParaRPr>
          </a:p>
          <a:p>
            <a:pPr marL="628650" lvl="1" indent="-171450">
              <a:buFont typeface="Arial" panose="020B0604020202020204" pitchFamily="34" charset="0"/>
              <a:buChar char="•"/>
            </a:pPr>
            <a:r>
              <a:rPr lang="zh-CN" altLang="en-US" sz="900" dirty="0">
                <a:latin typeface="+mn-ea"/>
              </a:rPr>
              <a:t>晚宴， 将建议广泛邀请参加评测项目的</a:t>
            </a:r>
            <a:r>
              <a:rPr lang="en-US" altLang="zh-CN" sz="900" dirty="0">
                <a:latin typeface="+mn-ea"/>
              </a:rPr>
              <a:t>CSP</a:t>
            </a:r>
            <a:r>
              <a:rPr lang="zh-CN" altLang="en-US" sz="900" dirty="0">
                <a:latin typeface="+mn-ea"/>
              </a:rPr>
              <a:t>，厂商，及咨询公司。</a:t>
            </a:r>
            <a:endParaRPr lang="en-US" altLang="zh-CN" sz="900" dirty="0">
              <a:latin typeface="+mn-ea"/>
            </a:endParaRPr>
          </a:p>
          <a:p>
            <a:endParaRPr lang="en-US" altLang="zh-CN" sz="900" dirty="0">
              <a:latin typeface="+mn-ea"/>
            </a:endParaRPr>
          </a:p>
          <a:p>
            <a:r>
              <a:rPr lang="zh-CN" altLang="en-US" sz="900" b="1" dirty="0">
                <a:highlight>
                  <a:srgbClr val="FFFF00"/>
                </a:highlight>
                <a:latin typeface="+mn-ea"/>
              </a:rPr>
              <a:t>备注</a:t>
            </a:r>
            <a:r>
              <a:rPr lang="zh-CN" altLang="en-US" sz="900" dirty="0">
                <a:highlight>
                  <a:srgbClr val="FFFF00"/>
                </a:highlight>
                <a:latin typeface="+mn-ea"/>
              </a:rPr>
              <a:t>：会议时间地点已确定。晚宴费用系统部表示如果人不是太多有必要的话可以资助。</a:t>
            </a:r>
            <a:endParaRPr lang="en-US" altLang="zh-CN" sz="900" dirty="0">
              <a:highlight>
                <a:srgbClr val="FFFF00"/>
              </a:highlight>
              <a:latin typeface="+mn-ea"/>
            </a:endParaRPr>
          </a:p>
        </p:txBody>
      </p:sp>
      <p:sp>
        <p:nvSpPr>
          <p:cNvPr id="6" name="TextBox 5">
            <a:extLst>
              <a:ext uri="{FF2B5EF4-FFF2-40B4-BE49-F238E27FC236}">
                <a16:creationId xmlns:a16="http://schemas.microsoft.com/office/drawing/2014/main" id="{89D2BDB9-4352-19D1-A251-834A328FF611}"/>
              </a:ext>
            </a:extLst>
          </p:cNvPr>
          <p:cNvSpPr txBox="1"/>
          <p:nvPr/>
        </p:nvSpPr>
        <p:spPr>
          <a:xfrm>
            <a:off x="595616" y="1165812"/>
            <a:ext cx="4905086" cy="2169825"/>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endParaRPr lang="en-US" altLang="zh-CN" sz="900" dirty="0">
              <a:latin typeface="+mn-ea"/>
            </a:endParaRPr>
          </a:p>
          <a:p>
            <a:r>
              <a:rPr lang="zh-CN" altLang="en-US" sz="900" b="1" dirty="0">
                <a:latin typeface="+mn-ea"/>
              </a:rPr>
              <a:t>目标 </a:t>
            </a:r>
            <a:r>
              <a:rPr lang="en-US" altLang="zh-CN" sz="900" b="1" dirty="0">
                <a:latin typeface="+mn-ea"/>
              </a:rPr>
              <a:t>1</a:t>
            </a:r>
            <a:r>
              <a:rPr lang="zh-CN" altLang="en-US" sz="900" b="1" dirty="0">
                <a:latin typeface="+mn-ea"/>
              </a:rPr>
              <a:t>：</a:t>
            </a:r>
            <a:r>
              <a:rPr lang="zh-CN" altLang="en-US" sz="900" dirty="0">
                <a:latin typeface="+mn-ea"/>
              </a:rPr>
              <a:t>展示标准化</a:t>
            </a:r>
            <a:r>
              <a:rPr lang="en-US" altLang="zh-CN" sz="900" dirty="0">
                <a:latin typeface="+mn-ea"/>
              </a:rPr>
              <a:t>ANL</a:t>
            </a:r>
            <a:r>
              <a:rPr lang="zh-CN" altLang="en-US" sz="900" dirty="0">
                <a:latin typeface="+mn-ea"/>
              </a:rPr>
              <a:t>评测的可行性和通过</a:t>
            </a:r>
            <a:r>
              <a:rPr lang="en-US" altLang="zh-CN" sz="900" dirty="0">
                <a:latin typeface="+mn-ea"/>
              </a:rPr>
              <a:t>Pilot</a:t>
            </a:r>
            <a:r>
              <a:rPr lang="zh-CN" altLang="en-US" sz="900" dirty="0">
                <a:latin typeface="+mn-ea"/>
              </a:rPr>
              <a:t>学到的东西</a:t>
            </a:r>
            <a:r>
              <a:rPr lang="en-US" altLang="zh-CN" sz="900" dirty="0">
                <a:latin typeface="+mn-ea"/>
              </a:rPr>
              <a:t>.</a:t>
            </a:r>
          </a:p>
          <a:p>
            <a:r>
              <a:rPr lang="zh-CN" altLang="en-US" sz="900" b="1" dirty="0">
                <a:latin typeface="+mn-ea"/>
              </a:rPr>
              <a:t>目标 </a:t>
            </a:r>
            <a:r>
              <a:rPr lang="en-US" altLang="zh-CN" sz="900" b="1" dirty="0">
                <a:latin typeface="+mn-ea"/>
              </a:rPr>
              <a:t>2</a:t>
            </a:r>
            <a:r>
              <a:rPr lang="zh-CN" altLang="en-US" sz="900" b="1" dirty="0">
                <a:latin typeface="+mn-ea"/>
              </a:rPr>
              <a:t>：</a:t>
            </a:r>
            <a:r>
              <a:rPr lang="zh-CN" altLang="en-US" sz="900" dirty="0">
                <a:latin typeface="+mn-ea"/>
              </a:rPr>
              <a:t>扩大项目产业影响， 吸引更多的运营商参与到</a:t>
            </a:r>
            <a:r>
              <a:rPr lang="en-US" altLang="zh-CN" sz="900" dirty="0">
                <a:latin typeface="+mn-ea"/>
              </a:rPr>
              <a:t>ANL</a:t>
            </a:r>
            <a:r>
              <a:rPr lang="zh-CN" altLang="en-US" sz="900" dirty="0">
                <a:latin typeface="+mn-ea"/>
              </a:rPr>
              <a:t>评测活动中，为将来推出的评测服务打好基础。</a:t>
            </a:r>
            <a:endParaRPr lang="en-US" altLang="zh-CN" sz="900" dirty="0">
              <a:latin typeface="+mn-ea"/>
            </a:endParaRPr>
          </a:p>
          <a:p>
            <a:r>
              <a:rPr lang="zh-CN" altLang="en-US" sz="900" b="1" dirty="0">
                <a:highlight>
                  <a:srgbClr val="FFFF00"/>
                </a:highlight>
                <a:latin typeface="+mn-ea"/>
              </a:rPr>
              <a:t>策划方案</a:t>
            </a:r>
            <a:r>
              <a:rPr lang="en-US" altLang="zh-CN" sz="900" b="1" dirty="0">
                <a:highlight>
                  <a:srgbClr val="FFFF00"/>
                </a:highlight>
                <a:latin typeface="+mn-ea"/>
              </a:rPr>
              <a:t>1</a:t>
            </a:r>
            <a:r>
              <a:rPr lang="zh-CN" altLang="en-US" sz="900" b="1" dirty="0">
                <a:highlight>
                  <a:srgbClr val="FFFF00"/>
                </a:highlight>
                <a:latin typeface="+mn-ea"/>
              </a:rPr>
              <a:t> </a:t>
            </a:r>
            <a:r>
              <a:rPr lang="zh-CN" altLang="en-US" sz="900" dirty="0">
                <a:highlight>
                  <a:srgbClr val="FFFF00"/>
                </a:highlight>
                <a:latin typeface="+mn-ea"/>
              </a:rPr>
              <a:t>（如果只有半小时）</a:t>
            </a:r>
            <a:endParaRPr lang="en-US" altLang="zh-CN" sz="900" dirty="0">
              <a:highlight>
                <a:srgbClr val="FFFF00"/>
              </a:highlight>
              <a:latin typeface="+mn-ea"/>
            </a:endParaRPr>
          </a:p>
          <a:p>
            <a:pPr marL="171450" indent="-171450">
              <a:buFont typeface="Arial" panose="020B0604020202020204" pitchFamily="34" charset="0"/>
              <a:buChar char="•"/>
            </a:pPr>
            <a:r>
              <a:rPr lang="zh-CN" altLang="en-US" sz="900" dirty="0">
                <a:latin typeface="+mn-ea"/>
              </a:rPr>
              <a:t>主持  </a:t>
            </a:r>
            <a:r>
              <a:rPr lang="en-US" altLang="zh-CN" sz="900" dirty="0">
                <a:latin typeface="+mn-ea"/>
              </a:rPr>
              <a:t>---</a:t>
            </a:r>
            <a:r>
              <a:rPr lang="zh-CN" altLang="en-US" sz="900" dirty="0">
                <a:latin typeface="+mn-ea"/>
              </a:rPr>
              <a:t> </a:t>
            </a:r>
            <a:r>
              <a:rPr lang="en-US" altLang="zh-CN" sz="900" dirty="0">
                <a:latin typeface="+mn-ea"/>
              </a:rPr>
              <a:t>Andy</a:t>
            </a:r>
          </a:p>
          <a:p>
            <a:pPr marL="171450" indent="-171450">
              <a:buFont typeface="Arial" panose="020B0604020202020204" pitchFamily="34" charset="0"/>
              <a:buChar char="•"/>
            </a:pPr>
            <a:r>
              <a:rPr lang="zh-CN" altLang="en-US" sz="900" dirty="0">
                <a:latin typeface="+mn-ea"/>
              </a:rPr>
              <a:t>介绍项目背景和运营商需求调研结果  </a:t>
            </a:r>
            <a:r>
              <a:rPr lang="en-US" altLang="zh-CN" sz="900" dirty="0">
                <a:latin typeface="+mn-ea"/>
              </a:rPr>
              <a:t>---</a:t>
            </a:r>
            <a:r>
              <a:rPr lang="zh-CN" altLang="en-US" sz="900" dirty="0">
                <a:latin typeface="+mn-ea"/>
              </a:rPr>
              <a:t> </a:t>
            </a:r>
            <a:r>
              <a:rPr lang="en-US" altLang="zh-CN" sz="900" dirty="0">
                <a:latin typeface="+mn-ea"/>
              </a:rPr>
              <a:t>Andy</a:t>
            </a:r>
            <a:r>
              <a:rPr lang="zh-CN" altLang="en-US" sz="900" dirty="0">
                <a:latin typeface="+mn-ea"/>
              </a:rPr>
              <a:t> （</a:t>
            </a:r>
            <a:r>
              <a:rPr lang="en-US" altLang="zh-CN" sz="900" dirty="0">
                <a:latin typeface="+mn-ea"/>
              </a:rPr>
              <a:t>TMF</a:t>
            </a:r>
            <a:r>
              <a:rPr lang="zh-CN" altLang="en-US" sz="900" dirty="0">
                <a:latin typeface="+mn-ea"/>
              </a:rPr>
              <a:t>）</a:t>
            </a:r>
            <a:endParaRPr lang="en-US" altLang="zh-CN" sz="900" dirty="0">
              <a:latin typeface="+mn-ea"/>
            </a:endParaRPr>
          </a:p>
          <a:p>
            <a:pPr marL="171450" indent="-171450">
              <a:buFont typeface="Arial" panose="020B0604020202020204" pitchFamily="34" charset="0"/>
              <a:buChar char="•"/>
            </a:pPr>
            <a:r>
              <a:rPr lang="en-US" altLang="zh-CN" sz="900" dirty="0">
                <a:latin typeface="+mn-ea"/>
              </a:rPr>
              <a:t>Telefonica</a:t>
            </a:r>
            <a:r>
              <a:rPr lang="zh-CN" altLang="en-US" sz="900" dirty="0">
                <a:latin typeface="+mn-ea"/>
              </a:rPr>
              <a:t> </a:t>
            </a:r>
            <a:r>
              <a:rPr lang="en-US" altLang="zh-CN" sz="900" dirty="0">
                <a:latin typeface="+mn-ea"/>
              </a:rPr>
              <a:t>Pilot</a:t>
            </a:r>
            <a:r>
              <a:rPr lang="zh-CN" altLang="en-US" sz="900" dirty="0">
                <a:latin typeface="+mn-ea"/>
              </a:rPr>
              <a:t>问卷回答体验  </a:t>
            </a:r>
            <a:r>
              <a:rPr lang="en-US" altLang="zh-CN" sz="900" dirty="0">
                <a:latin typeface="+mn-ea"/>
              </a:rPr>
              <a:t>---</a:t>
            </a:r>
            <a:r>
              <a:rPr lang="zh-CN" altLang="en-US" sz="900" dirty="0">
                <a:latin typeface="+mn-ea"/>
              </a:rPr>
              <a:t> </a:t>
            </a:r>
            <a:r>
              <a:rPr lang="en-US" altLang="zh-CN" sz="900" dirty="0">
                <a:latin typeface="+mn-ea"/>
              </a:rPr>
              <a:t>Pedro</a:t>
            </a:r>
            <a:r>
              <a:rPr lang="zh-CN" altLang="en-US" sz="900" dirty="0">
                <a:latin typeface="+mn-ea"/>
              </a:rPr>
              <a:t>  （</a:t>
            </a:r>
            <a:r>
              <a:rPr lang="en-US" altLang="zh-CN" sz="900" dirty="0">
                <a:latin typeface="+mn-ea"/>
              </a:rPr>
              <a:t>Telefonica</a:t>
            </a:r>
            <a:r>
              <a:rPr lang="zh-CN" altLang="en-US" sz="900" dirty="0">
                <a:latin typeface="+mn-ea"/>
              </a:rPr>
              <a:t>）</a:t>
            </a:r>
            <a:endParaRPr lang="en-US" altLang="zh-CN" sz="900" dirty="0">
              <a:latin typeface="+mn-ea"/>
            </a:endParaRPr>
          </a:p>
          <a:p>
            <a:pPr marL="171450" indent="-171450">
              <a:buFont typeface="Arial" panose="020B0604020202020204" pitchFamily="34" charset="0"/>
              <a:buChar char="•"/>
            </a:pPr>
            <a:r>
              <a:rPr lang="en-US" altLang="zh-CN" sz="900" dirty="0">
                <a:latin typeface="+mn-ea"/>
              </a:rPr>
              <a:t>Globe</a:t>
            </a:r>
            <a:r>
              <a:rPr lang="zh-CN" altLang="en-US" sz="900" dirty="0">
                <a:latin typeface="+mn-ea"/>
              </a:rPr>
              <a:t> </a:t>
            </a:r>
            <a:r>
              <a:rPr lang="en-US" altLang="zh-CN" sz="900" dirty="0">
                <a:latin typeface="+mn-ea"/>
              </a:rPr>
              <a:t>Pilot</a:t>
            </a:r>
            <a:r>
              <a:rPr lang="zh-CN" altLang="en-US" sz="900" dirty="0">
                <a:latin typeface="+mn-ea"/>
              </a:rPr>
              <a:t> 问卷回答体验 </a:t>
            </a:r>
            <a:r>
              <a:rPr lang="en-US" altLang="zh-CN" sz="900" dirty="0">
                <a:latin typeface="+mn-ea"/>
              </a:rPr>
              <a:t>---</a:t>
            </a:r>
            <a:r>
              <a:rPr lang="zh-CN" altLang="en-US" sz="900" dirty="0">
                <a:latin typeface="+mn-ea"/>
              </a:rPr>
              <a:t> </a:t>
            </a:r>
            <a:r>
              <a:rPr lang="en-US" altLang="zh-CN" sz="900" dirty="0">
                <a:latin typeface="+mn-ea"/>
              </a:rPr>
              <a:t>James</a:t>
            </a:r>
            <a:r>
              <a:rPr lang="zh-CN" altLang="en-US" sz="900" dirty="0">
                <a:latin typeface="+mn-ea"/>
              </a:rPr>
              <a:t> </a:t>
            </a:r>
            <a:r>
              <a:rPr lang="en-US" altLang="zh-CN" sz="900" dirty="0">
                <a:latin typeface="+mn-ea"/>
              </a:rPr>
              <a:t>Lam</a:t>
            </a:r>
            <a:r>
              <a:rPr lang="zh-CN" altLang="en-US" sz="900" dirty="0">
                <a:latin typeface="+mn-ea"/>
              </a:rPr>
              <a:t>评测情况</a:t>
            </a:r>
            <a:r>
              <a:rPr lang="en-US" altLang="zh-CN" sz="900" dirty="0">
                <a:latin typeface="+mn-ea"/>
              </a:rPr>
              <a:t>1</a:t>
            </a:r>
            <a:r>
              <a:rPr lang="zh-CN" altLang="en-US" sz="900" dirty="0">
                <a:latin typeface="+mn-ea"/>
              </a:rPr>
              <a:t> （</a:t>
            </a:r>
            <a:r>
              <a:rPr lang="en-US" altLang="zh-CN" sz="900" dirty="0">
                <a:latin typeface="+mn-ea"/>
              </a:rPr>
              <a:t>Globe</a:t>
            </a:r>
            <a:r>
              <a:rPr lang="zh-CN" altLang="en-US" sz="900" dirty="0">
                <a:latin typeface="+mn-ea"/>
              </a:rPr>
              <a:t>）</a:t>
            </a:r>
            <a:endParaRPr lang="en-US" altLang="zh-CN" sz="900" dirty="0">
              <a:latin typeface="+mn-ea"/>
            </a:endParaRPr>
          </a:p>
          <a:p>
            <a:pPr marL="171450" indent="-171450">
              <a:buFont typeface="Arial" panose="020B0604020202020204" pitchFamily="34" charset="0"/>
              <a:buChar char="•"/>
            </a:pPr>
            <a:r>
              <a:rPr lang="en-US" altLang="zh-CN" sz="900" dirty="0">
                <a:latin typeface="+mn-ea"/>
              </a:rPr>
              <a:t>Pilot</a:t>
            </a:r>
            <a:r>
              <a:rPr lang="zh-CN" altLang="en-US" sz="900" dirty="0">
                <a:latin typeface="+mn-ea"/>
              </a:rPr>
              <a:t> 结果分享 和 </a:t>
            </a:r>
            <a:r>
              <a:rPr lang="en-US" altLang="zh-CN" sz="900" dirty="0">
                <a:latin typeface="+mn-ea"/>
              </a:rPr>
              <a:t>Lesson</a:t>
            </a:r>
            <a:r>
              <a:rPr lang="zh-CN" altLang="en-US" sz="900" dirty="0">
                <a:latin typeface="+mn-ea"/>
              </a:rPr>
              <a:t> </a:t>
            </a:r>
            <a:r>
              <a:rPr lang="en-US" altLang="zh-CN" sz="900" dirty="0">
                <a:latin typeface="+mn-ea"/>
              </a:rPr>
              <a:t>learned</a:t>
            </a:r>
            <a:r>
              <a:rPr lang="zh-CN" altLang="en-US" sz="900" dirty="0">
                <a:latin typeface="+mn-ea"/>
              </a:rPr>
              <a:t>  </a:t>
            </a:r>
            <a:r>
              <a:rPr lang="en-US" altLang="zh-CN" sz="900" dirty="0">
                <a:latin typeface="+mn-ea"/>
              </a:rPr>
              <a:t>---</a:t>
            </a:r>
            <a:r>
              <a:rPr lang="zh-CN" altLang="en-US" sz="900" dirty="0">
                <a:latin typeface="+mn-ea"/>
              </a:rPr>
              <a:t> ？</a:t>
            </a:r>
            <a:endParaRPr lang="en-US" altLang="zh-CN" sz="900" dirty="0">
              <a:latin typeface="+mn-ea"/>
            </a:endParaRPr>
          </a:p>
          <a:p>
            <a:pPr marL="171450" indent="-171450">
              <a:buFont typeface="Arial" panose="020B0604020202020204" pitchFamily="34" charset="0"/>
              <a:buChar char="•"/>
            </a:pPr>
            <a:r>
              <a:rPr lang="zh-CN" altLang="en-US" sz="900" dirty="0">
                <a:latin typeface="+mn-ea"/>
              </a:rPr>
              <a:t>总结及下一步   </a:t>
            </a:r>
            <a:r>
              <a:rPr lang="en-US" altLang="zh-CN" sz="900" dirty="0">
                <a:latin typeface="+mn-ea"/>
              </a:rPr>
              <a:t>--</a:t>
            </a:r>
            <a:r>
              <a:rPr lang="zh-CN" altLang="en-US" sz="900" dirty="0">
                <a:latin typeface="+mn-ea"/>
              </a:rPr>
              <a:t> </a:t>
            </a:r>
            <a:r>
              <a:rPr lang="en-US" altLang="zh-CN" sz="900" dirty="0">
                <a:latin typeface="+mn-ea"/>
              </a:rPr>
              <a:t>Fernando</a:t>
            </a:r>
            <a:r>
              <a:rPr lang="zh-CN" altLang="en-US" sz="900" dirty="0">
                <a:latin typeface="+mn-ea"/>
              </a:rPr>
              <a:t> （</a:t>
            </a:r>
            <a:r>
              <a:rPr lang="en-US" altLang="zh-CN" sz="900" dirty="0">
                <a:latin typeface="+mn-ea"/>
              </a:rPr>
              <a:t>HW</a:t>
            </a:r>
            <a:r>
              <a:rPr lang="zh-CN" altLang="en-US" sz="900" dirty="0">
                <a:latin typeface="+mn-ea"/>
              </a:rPr>
              <a:t>）</a:t>
            </a:r>
            <a:endParaRPr lang="en-US" altLang="zh-CN" sz="900" dirty="0">
              <a:latin typeface="+mn-ea"/>
            </a:endParaRPr>
          </a:p>
          <a:p>
            <a:pPr marL="171450" indent="-171450">
              <a:buFont typeface="Arial" panose="020B0604020202020204" pitchFamily="34" charset="0"/>
              <a:buChar char="•"/>
            </a:pPr>
            <a:r>
              <a:rPr lang="zh-CN" altLang="en-US" sz="900" dirty="0">
                <a:latin typeface="+mn-ea"/>
              </a:rPr>
              <a:t>颁奖，照相（全体项目组人员）</a:t>
            </a:r>
            <a:endParaRPr lang="en-US" altLang="zh-CN" sz="900" dirty="0">
              <a:latin typeface="+mn-ea"/>
            </a:endParaRPr>
          </a:p>
          <a:p>
            <a:r>
              <a:rPr lang="zh-CN" altLang="en-US" sz="900" b="1" dirty="0">
                <a:highlight>
                  <a:srgbClr val="FFFF00"/>
                </a:highlight>
                <a:latin typeface="+mn-ea"/>
              </a:rPr>
              <a:t>策划方案</a:t>
            </a:r>
            <a:r>
              <a:rPr lang="en-US" altLang="zh-CN" sz="900" b="1" dirty="0">
                <a:highlight>
                  <a:srgbClr val="FFFF00"/>
                </a:highlight>
                <a:latin typeface="+mn-ea"/>
              </a:rPr>
              <a:t>2</a:t>
            </a:r>
            <a:r>
              <a:rPr lang="zh-CN" altLang="en-US" sz="900" b="1" dirty="0">
                <a:highlight>
                  <a:srgbClr val="FFFF00"/>
                </a:highlight>
                <a:latin typeface="+mn-ea"/>
              </a:rPr>
              <a:t> </a:t>
            </a:r>
            <a:r>
              <a:rPr lang="zh-CN" altLang="en-US" sz="900" dirty="0">
                <a:highlight>
                  <a:srgbClr val="FFFF00"/>
                </a:highlight>
                <a:latin typeface="+mn-ea"/>
              </a:rPr>
              <a:t>（如果有一小时）</a:t>
            </a:r>
            <a:endParaRPr lang="en-US" altLang="zh-CN" sz="900" dirty="0">
              <a:highlight>
                <a:srgbClr val="FFFF00"/>
              </a:highlight>
              <a:latin typeface="+mn-ea"/>
            </a:endParaRPr>
          </a:p>
          <a:p>
            <a:pPr marL="171450" indent="-171450">
              <a:buFont typeface="Arial" panose="020B0604020202020204" pitchFamily="34" charset="0"/>
              <a:buChar char="•"/>
            </a:pPr>
            <a:r>
              <a:rPr lang="zh-CN" altLang="en-US" sz="900" dirty="0">
                <a:latin typeface="+mn-ea"/>
              </a:rPr>
              <a:t>方案</a:t>
            </a:r>
            <a:r>
              <a:rPr lang="en-US" altLang="zh-CN" sz="900" dirty="0">
                <a:latin typeface="+mn-ea"/>
              </a:rPr>
              <a:t>1</a:t>
            </a:r>
            <a:r>
              <a:rPr lang="zh-CN" altLang="en-US" sz="900" dirty="0">
                <a:latin typeface="+mn-ea"/>
              </a:rPr>
              <a:t> 的基础上多加一位运营商发言</a:t>
            </a:r>
            <a:endParaRPr lang="en-US" altLang="zh-CN" sz="900" dirty="0">
              <a:latin typeface="+mn-ea"/>
            </a:endParaRPr>
          </a:p>
          <a:p>
            <a:pPr marL="171450" indent="-171450">
              <a:buFont typeface="Arial" panose="020B0604020202020204" pitchFamily="34" charset="0"/>
              <a:buChar char="•"/>
            </a:pPr>
            <a:r>
              <a:rPr lang="zh-CN" altLang="en-US" sz="900" dirty="0">
                <a:latin typeface="+mn-ea"/>
              </a:rPr>
              <a:t>加上</a:t>
            </a:r>
            <a:r>
              <a:rPr lang="en-US" altLang="zh-CN" sz="900" dirty="0">
                <a:latin typeface="+mn-ea"/>
              </a:rPr>
              <a:t>Panel</a:t>
            </a:r>
            <a:r>
              <a:rPr lang="zh-CN" altLang="en-US" sz="900" dirty="0">
                <a:latin typeface="+mn-ea"/>
              </a:rPr>
              <a:t> </a:t>
            </a:r>
            <a:r>
              <a:rPr lang="en-US" altLang="zh-CN" sz="900" dirty="0">
                <a:latin typeface="+mn-ea"/>
              </a:rPr>
              <a:t>Discussion</a:t>
            </a:r>
            <a:r>
              <a:rPr lang="zh-CN" altLang="en-US" sz="900" dirty="0">
                <a:latin typeface="+mn-ea"/>
              </a:rPr>
              <a:t>。 </a:t>
            </a:r>
            <a:r>
              <a:rPr lang="en-US" altLang="zh-CN" sz="900" dirty="0">
                <a:latin typeface="+mn-ea"/>
              </a:rPr>
              <a:t>Panel</a:t>
            </a:r>
            <a:r>
              <a:rPr lang="zh-CN" altLang="en-US" sz="900" dirty="0">
                <a:latin typeface="+mn-ea"/>
              </a:rPr>
              <a:t> 成员包括</a:t>
            </a:r>
            <a:r>
              <a:rPr lang="en-US" altLang="zh-CN" sz="900" dirty="0">
                <a:latin typeface="+mn-ea"/>
              </a:rPr>
              <a:t>CSP</a:t>
            </a:r>
            <a:r>
              <a:rPr lang="zh-CN" altLang="en-US" sz="900" dirty="0">
                <a:latin typeface="+mn-ea"/>
              </a:rPr>
              <a:t>， </a:t>
            </a:r>
            <a:r>
              <a:rPr lang="en-US" altLang="zh-CN" sz="900" dirty="0">
                <a:latin typeface="+mn-ea"/>
              </a:rPr>
              <a:t>E///</a:t>
            </a:r>
            <a:r>
              <a:rPr lang="zh-CN" altLang="en-US" sz="900" dirty="0">
                <a:latin typeface="+mn-ea"/>
              </a:rPr>
              <a:t>， </a:t>
            </a:r>
            <a:r>
              <a:rPr lang="en-US" altLang="zh-CN" sz="900" dirty="0">
                <a:latin typeface="+mn-ea"/>
              </a:rPr>
              <a:t>HW</a:t>
            </a:r>
            <a:r>
              <a:rPr lang="zh-CN" altLang="en-US" sz="900" dirty="0">
                <a:latin typeface="+mn-ea"/>
              </a:rPr>
              <a:t>和咨询公司（</a:t>
            </a:r>
            <a:r>
              <a:rPr lang="en-US" altLang="zh-CN" sz="900" dirty="0" err="1">
                <a:latin typeface="+mn-ea"/>
              </a:rPr>
              <a:t>Detecon</a:t>
            </a:r>
            <a:r>
              <a:rPr lang="zh-CN" altLang="en-US" sz="900" dirty="0">
                <a:latin typeface="+mn-ea"/>
              </a:rPr>
              <a:t>）代表</a:t>
            </a:r>
            <a:endParaRPr lang="en-US" altLang="zh-CN" sz="900" dirty="0">
              <a:latin typeface="+mn-ea"/>
            </a:endParaRPr>
          </a:p>
        </p:txBody>
      </p:sp>
      <p:sp>
        <p:nvSpPr>
          <p:cNvPr id="7" name="TextBox 6">
            <a:extLst>
              <a:ext uri="{FF2B5EF4-FFF2-40B4-BE49-F238E27FC236}">
                <a16:creationId xmlns:a16="http://schemas.microsoft.com/office/drawing/2014/main" id="{ED4CC6BA-2E3E-225C-C43B-03EB473B9BA0}"/>
              </a:ext>
            </a:extLst>
          </p:cNvPr>
          <p:cNvSpPr txBox="1"/>
          <p:nvPr/>
        </p:nvSpPr>
        <p:spPr>
          <a:xfrm>
            <a:off x="1745965" y="1016253"/>
            <a:ext cx="2069797" cy="261610"/>
          </a:xfrm>
          <a:prstGeom prst="rect">
            <a:avLst/>
          </a:prstGeom>
          <a:solidFill>
            <a:schemeClr val="bg1"/>
          </a:solidFill>
        </p:spPr>
        <p:txBody>
          <a:bodyPr wrap="none" rtlCol="0">
            <a:spAutoFit/>
          </a:bodyPr>
          <a:lstStyle/>
          <a:p>
            <a:r>
              <a:rPr lang="en-US" sz="1100" dirty="0"/>
              <a:t>DTW</a:t>
            </a:r>
            <a:r>
              <a:rPr lang="zh-CN" altLang="en-US" sz="1100" dirty="0"/>
              <a:t>  </a:t>
            </a:r>
            <a:r>
              <a:rPr lang="en-US" altLang="zh-CN" sz="1100" dirty="0"/>
              <a:t>ANL</a:t>
            </a:r>
            <a:r>
              <a:rPr lang="zh-CN" altLang="en-US" sz="1100" dirty="0"/>
              <a:t> </a:t>
            </a:r>
            <a:r>
              <a:rPr lang="en-US" altLang="zh-CN" sz="1100" dirty="0"/>
              <a:t>Pilot</a:t>
            </a:r>
            <a:r>
              <a:rPr lang="zh-CN" altLang="en-US" sz="1100" dirty="0"/>
              <a:t> 结果发布会策划</a:t>
            </a:r>
            <a:endParaRPr lang="en-US" sz="1100" dirty="0"/>
          </a:p>
        </p:txBody>
      </p:sp>
      <p:sp>
        <p:nvSpPr>
          <p:cNvPr id="8" name="TextBox 7">
            <a:extLst>
              <a:ext uri="{FF2B5EF4-FFF2-40B4-BE49-F238E27FC236}">
                <a16:creationId xmlns:a16="http://schemas.microsoft.com/office/drawing/2014/main" id="{7CBCCD71-02CD-C2A1-CA7A-AC982979575D}"/>
              </a:ext>
            </a:extLst>
          </p:cNvPr>
          <p:cNvSpPr txBox="1"/>
          <p:nvPr/>
        </p:nvSpPr>
        <p:spPr>
          <a:xfrm>
            <a:off x="1384645" y="3661483"/>
            <a:ext cx="3118161" cy="261610"/>
          </a:xfrm>
          <a:prstGeom prst="rect">
            <a:avLst/>
          </a:prstGeom>
          <a:solidFill>
            <a:schemeClr val="bg1"/>
          </a:solidFill>
        </p:spPr>
        <p:txBody>
          <a:bodyPr wrap="none" rtlCol="0">
            <a:spAutoFit/>
          </a:bodyPr>
          <a:lstStyle/>
          <a:p>
            <a:r>
              <a:rPr lang="en-US" sz="1100" dirty="0"/>
              <a:t>DTW</a:t>
            </a:r>
            <a:r>
              <a:rPr lang="zh-CN" altLang="en-US" sz="1100" dirty="0"/>
              <a:t> 骨干会策划（</a:t>
            </a:r>
            <a:r>
              <a:rPr lang="en-US" altLang="zh-CN" sz="1100" dirty="0"/>
              <a:t>ANL</a:t>
            </a:r>
            <a:r>
              <a:rPr lang="zh-CN" altLang="en-US" sz="1100" dirty="0"/>
              <a:t> </a:t>
            </a:r>
            <a:r>
              <a:rPr lang="en-US" altLang="zh-CN" sz="1100" dirty="0"/>
              <a:t>Leadership</a:t>
            </a:r>
            <a:r>
              <a:rPr lang="zh-CN" altLang="en-US" sz="1100" dirty="0"/>
              <a:t> </a:t>
            </a:r>
            <a:r>
              <a:rPr lang="en-US" altLang="zh-CN" sz="1100" dirty="0"/>
              <a:t>F2F</a:t>
            </a:r>
            <a:r>
              <a:rPr lang="zh-CN" altLang="en-US" sz="1100" dirty="0"/>
              <a:t> </a:t>
            </a:r>
            <a:r>
              <a:rPr lang="en-US" altLang="zh-CN" sz="1100" dirty="0"/>
              <a:t>Meeting</a:t>
            </a:r>
            <a:r>
              <a:rPr lang="zh-CN" altLang="en-US" sz="1100" dirty="0"/>
              <a:t>）</a:t>
            </a:r>
            <a:endParaRPr lang="en-US" sz="1100" dirty="0"/>
          </a:p>
        </p:txBody>
      </p:sp>
      <p:sp>
        <p:nvSpPr>
          <p:cNvPr id="9" name="TextBox 8">
            <a:extLst>
              <a:ext uri="{FF2B5EF4-FFF2-40B4-BE49-F238E27FC236}">
                <a16:creationId xmlns:a16="http://schemas.microsoft.com/office/drawing/2014/main" id="{164540B5-19A5-A83D-A2D7-CD9E9BF1FFCD}"/>
              </a:ext>
            </a:extLst>
          </p:cNvPr>
          <p:cNvSpPr txBox="1"/>
          <p:nvPr/>
        </p:nvSpPr>
        <p:spPr>
          <a:xfrm>
            <a:off x="5955801" y="4487530"/>
            <a:ext cx="5182452" cy="1092607"/>
          </a:xfrm>
          <a:prstGeom prst="rect">
            <a:avLst/>
          </a:prstGeom>
          <a:noFill/>
          <a:ln>
            <a:solidFill>
              <a:schemeClr val="tx1"/>
            </a:solidFill>
          </a:ln>
        </p:spPr>
        <p:txBody>
          <a:bodyPr wrap="square" rtlCol="0">
            <a:spAutoFit/>
          </a:bodyPr>
          <a:lstStyle/>
          <a:p>
            <a:endParaRPr lang="en-US" altLang="zh-CN" sz="1100" b="1" dirty="0">
              <a:latin typeface="+mn-ea"/>
            </a:endParaRPr>
          </a:p>
          <a:p>
            <a:r>
              <a:rPr lang="zh-CN" altLang="en-US" sz="900" b="1" dirty="0">
                <a:latin typeface="+mn-ea"/>
              </a:rPr>
              <a:t>目标 ：</a:t>
            </a:r>
            <a:r>
              <a:rPr lang="zh-CN" altLang="en-US" sz="900" dirty="0">
                <a:latin typeface="+mn-ea"/>
              </a:rPr>
              <a:t>提高</a:t>
            </a:r>
            <a:r>
              <a:rPr lang="en-US" altLang="zh-CN" sz="900" dirty="0">
                <a:latin typeface="+mn-ea"/>
              </a:rPr>
              <a:t>ANL</a:t>
            </a:r>
            <a:r>
              <a:rPr lang="zh-CN" altLang="en-US" sz="900" dirty="0">
                <a:latin typeface="+mn-ea"/>
              </a:rPr>
              <a:t>评测活动的知名度，体现其对</a:t>
            </a:r>
            <a:r>
              <a:rPr lang="en-US" altLang="zh-CN" sz="900" dirty="0">
                <a:latin typeface="+mn-ea"/>
              </a:rPr>
              <a:t>AN</a:t>
            </a:r>
            <a:r>
              <a:rPr lang="zh-CN" altLang="en-US" sz="900" dirty="0">
                <a:latin typeface="+mn-ea"/>
              </a:rPr>
              <a:t>的重要性</a:t>
            </a:r>
            <a:endParaRPr lang="en-US" altLang="zh-CN" sz="900" dirty="0">
              <a:latin typeface="+mn-ea"/>
            </a:endParaRPr>
          </a:p>
          <a:p>
            <a:pPr marL="628650" lvl="1" indent="-171450">
              <a:buFont typeface="Arial" panose="020B0604020202020204" pitchFamily="34" charset="0"/>
              <a:buChar char="•"/>
            </a:pPr>
            <a:r>
              <a:rPr lang="zh-CN" altLang="en-US" sz="900" dirty="0">
                <a:latin typeface="+mn-ea"/>
              </a:rPr>
              <a:t>提供一些素材内容加入到</a:t>
            </a:r>
            <a:r>
              <a:rPr lang="en-US" altLang="zh-CN" sz="900" dirty="0">
                <a:latin typeface="+mn-ea"/>
              </a:rPr>
              <a:t>Nik’s</a:t>
            </a:r>
            <a:r>
              <a:rPr lang="zh-CN" altLang="en-US" sz="900" dirty="0">
                <a:latin typeface="+mn-ea"/>
              </a:rPr>
              <a:t> </a:t>
            </a:r>
            <a:r>
              <a:rPr lang="en-US" altLang="zh-CN" sz="900" dirty="0">
                <a:latin typeface="+mn-ea"/>
              </a:rPr>
              <a:t>Keynote</a:t>
            </a:r>
            <a:r>
              <a:rPr lang="zh-CN" altLang="en-US" sz="900" dirty="0">
                <a:latin typeface="+mn-ea"/>
              </a:rPr>
              <a:t>中去。</a:t>
            </a:r>
            <a:r>
              <a:rPr lang="en-US" altLang="zh-CN" sz="900" dirty="0">
                <a:highlight>
                  <a:srgbClr val="FFFF00"/>
                </a:highlight>
                <a:latin typeface="+mn-ea"/>
              </a:rPr>
              <a:t>--</a:t>
            </a:r>
            <a:r>
              <a:rPr lang="zh-CN" altLang="en-US" sz="900" dirty="0">
                <a:highlight>
                  <a:srgbClr val="FFFF00"/>
                </a:highlight>
                <a:latin typeface="+mn-ea"/>
              </a:rPr>
              <a:t> 家里提供一页素材， 系统部联系</a:t>
            </a:r>
            <a:r>
              <a:rPr lang="en-US" altLang="zh-CN" sz="900" dirty="0">
                <a:highlight>
                  <a:srgbClr val="FFFF00"/>
                </a:highlight>
                <a:latin typeface="+mn-ea"/>
              </a:rPr>
              <a:t>TMF</a:t>
            </a:r>
          </a:p>
          <a:p>
            <a:pPr marL="628650" lvl="1" indent="-171450">
              <a:buFont typeface="Arial" panose="020B0604020202020204" pitchFamily="34" charset="0"/>
              <a:buChar char="•"/>
            </a:pPr>
            <a:r>
              <a:rPr lang="en-US" altLang="zh-CN" sz="900" dirty="0">
                <a:latin typeface="+mn-ea"/>
              </a:rPr>
              <a:t>AN</a:t>
            </a:r>
            <a:r>
              <a:rPr lang="zh-CN" altLang="en-US" sz="900" dirty="0">
                <a:latin typeface="+mn-ea"/>
              </a:rPr>
              <a:t> </a:t>
            </a:r>
            <a:r>
              <a:rPr lang="en-US" altLang="zh-CN" sz="900" dirty="0">
                <a:latin typeface="+mn-ea"/>
              </a:rPr>
              <a:t>Summit</a:t>
            </a:r>
            <a:r>
              <a:rPr lang="zh-CN" altLang="en-US" sz="900" dirty="0">
                <a:latin typeface="+mn-ea"/>
              </a:rPr>
              <a:t> 运营商也参与了</a:t>
            </a:r>
            <a:r>
              <a:rPr lang="en-US" altLang="zh-CN" sz="900" dirty="0">
                <a:latin typeface="+mn-ea"/>
              </a:rPr>
              <a:t>ANL</a:t>
            </a:r>
            <a:r>
              <a:rPr lang="zh-CN" altLang="en-US" sz="900" dirty="0">
                <a:latin typeface="+mn-ea"/>
              </a:rPr>
              <a:t> </a:t>
            </a:r>
            <a:r>
              <a:rPr lang="en-US" altLang="zh-CN" sz="900" dirty="0">
                <a:latin typeface="+mn-ea"/>
              </a:rPr>
              <a:t>Pilot</a:t>
            </a:r>
            <a:r>
              <a:rPr lang="zh-CN" altLang="en-US" sz="900" dirty="0">
                <a:latin typeface="+mn-ea"/>
              </a:rPr>
              <a:t>， 把</a:t>
            </a:r>
            <a:r>
              <a:rPr lang="en-US" altLang="zh-CN" sz="900" dirty="0">
                <a:latin typeface="+mn-ea"/>
              </a:rPr>
              <a:t>ANL</a:t>
            </a:r>
            <a:r>
              <a:rPr lang="zh-CN" altLang="en-US" sz="900" dirty="0">
                <a:latin typeface="+mn-ea"/>
              </a:rPr>
              <a:t>一些内容加入进去。</a:t>
            </a:r>
            <a:r>
              <a:rPr lang="en-US" altLang="zh-CN" sz="900" dirty="0">
                <a:highlight>
                  <a:srgbClr val="FFFF00"/>
                </a:highlight>
                <a:latin typeface="+mn-ea"/>
              </a:rPr>
              <a:t>--</a:t>
            </a:r>
            <a:r>
              <a:rPr lang="zh-CN" altLang="en-US" sz="900" dirty="0">
                <a:highlight>
                  <a:srgbClr val="FFFF00"/>
                </a:highlight>
                <a:latin typeface="+mn-ea"/>
              </a:rPr>
              <a:t> 产品线</a:t>
            </a:r>
            <a:endParaRPr lang="en-US" altLang="zh-CN" sz="900" dirty="0">
              <a:highlight>
                <a:srgbClr val="FFFF00"/>
              </a:highlight>
              <a:latin typeface="+mn-ea"/>
            </a:endParaRPr>
          </a:p>
          <a:p>
            <a:pPr marL="628650" lvl="1" indent="-171450">
              <a:buFont typeface="Arial" panose="020B0604020202020204" pitchFamily="34" charset="0"/>
              <a:buChar char="•"/>
            </a:pPr>
            <a:r>
              <a:rPr lang="zh-CN" altLang="en-US" sz="900" dirty="0">
                <a:latin typeface="+mn-ea"/>
              </a:rPr>
              <a:t>滚动屏  </a:t>
            </a:r>
            <a:r>
              <a:rPr lang="en-US" altLang="zh-CN" sz="900" dirty="0">
                <a:highlight>
                  <a:srgbClr val="FFFF00"/>
                </a:highlight>
                <a:latin typeface="+mn-ea"/>
              </a:rPr>
              <a:t>--</a:t>
            </a:r>
            <a:r>
              <a:rPr lang="zh-CN" altLang="en-US" sz="900" dirty="0">
                <a:highlight>
                  <a:srgbClr val="FFFF00"/>
                </a:highlight>
                <a:latin typeface="+mn-ea"/>
              </a:rPr>
              <a:t> 家里提供素材， 系统部联系</a:t>
            </a:r>
            <a:r>
              <a:rPr lang="en-US" altLang="zh-CN" sz="900" dirty="0">
                <a:highlight>
                  <a:srgbClr val="FFFF00"/>
                </a:highlight>
                <a:latin typeface="+mn-ea"/>
              </a:rPr>
              <a:t>TMF</a:t>
            </a:r>
          </a:p>
          <a:p>
            <a:pPr marL="628650" lvl="1" indent="-171450">
              <a:buFont typeface="Arial" panose="020B0604020202020204" pitchFamily="34" charset="0"/>
              <a:buChar char="•"/>
            </a:pPr>
            <a:r>
              <a:rPr lang="zh-CN" altLang="en-US" sz="900" dirty="0">
                <a:latin typeface="+mn-ea"/>
              </a:rPr>
              <a:t>发布会报道， 录像及</a:t>
            </a:r>
            <a:r>
              <a:rPr lang="en-US" altLang="zh-CN" sz="900" dirty="0">
                <a:latin typeface="+mn-ea"/>
              </a:rPr>
              <a:t>ppt</a:t>
            </a:r>
            <a:r>
              <a:rPr lang="zh-CN" altLang="en-US" sz="900" dirty="0">
                <a:latin typeface="+mn-ea"/>
              </a:rPr>
              <a:t>下载 </a:t>
            </a:r>
            <a:r>
              <a:rPr lang="en-US" altLang="zh-CN" sz="900" dirty="0">
                <a:highlight>
                  <a:srgbClr val="FFFF00"/>
                </a:highlight>
                <a:latin typeface="+mn-ea"/>
              </a:rPr>
              <a:t>---</a:t>
            </a:r>
            <a:r>
              <a:rPr lang="zh-CN" altLang="en-US" sz="900" dirty="0">
                <a:highlight>
                  <a:srgbClr val="FFFF00"/>
                </a:highlight>
                <a:latin typeface="+mn-ea"/>
              </a:rPr>
              <a:t>  了解</a:t>
            </a:r>
            <a:r>
              <a:rPr lang="en-US" altLang="zh-CN" sz="900" dirty="0">
                <a:highlight>
                  <a:srgbClr val="FFFF00"/>
                </a:highlight>
                <a:latin typeface="+mn-ea"/>
              </a:rPr>
              <a:t>TMF</a:t>
            </a:r>
            <a:r>
              <a:rPr lang="zh-CN" altLang="en-US" sz="900" dirty="0">
                <a:highlight>
                  <a:srgbClr val="FFFF00"/>
                </a:highlight>
                <a:latin typeface="+mn-ea"/>
              </a:rPr>
              <a:t>的计划</a:t>
            </a:r>
            <a:r>
              <a:rPr lang="zh-CN" altLang="en-US" sz="900" dirty="0">
                <a:latin typeface="+mn-ea"/>
              </a:rPr>
              <a:t>。 </a:t>
            </a:r>
            <a:endParaRPr lang="en-US" altLang="zh-CN" sz="900" dirty="0">
              <a:latin typeface="+mn-ea"/>
            </a:endParaRPr>
          </a:p>
          <a:p>
            <a:pPr marL="628650" lvl="1" indent="-171450">
              <a:buFont typeface="Arial" panose="020B0604020202020204" pitchFamily="34" charset="0"/>
              <a:buChar char="•"/>
            </a:pPr>
            <a:r>
              <a:rPr lang="zh-CN" altLang="en-US" sz="900" dirty="0">
                <a:latin typeface="+mn-ea"/>
              </a:rPr>
              <a:t>中文报道，视频 </a:t>
            </a:r>
            <a:r>
              <a:rPr lang="en-US" altLang="zh-CN" sz="900" dirty="0">
                <a:highlight>
                  <a:srgbClr val="FFFF00"/>
                </a:highlight>
                <a:latin typeface="+mn-ea"/>
              </a:rPr>
              <a:t>--</a:t>
            </a:r>
            <a:r>
              <a:rPr lang="zh-CN" altLang="en-US" sz="900" dirty="0">
                <a:highlight>
                  <a:srgbClr val="FFFF00"/>
                </a:highlight>
                <a:latin typeface="+mn-ea"/>
              </a:rPr>
              <a:t> </a:t>
            </a:r>
            <a:r>
              <a:rPr lang="en-US" altLang="zh-CN" sz="900" dirty="0">
                <a:highlight>
                  <a:srgbClr val="FFFF00"/>
                </a:highlight>
                <a:latin typeface="+mn-ea"/>
              </a:rPr>
              <a:t>MO</a:t>
            </a:r>
          </a:p>
        </p:txBody>
      </p:sp>
      <p:sp>
        <p:nvSpPr>
          <p:cNvPr id="18" name="TextBox 17">
            <a:extLst>
              <a:ext uri="{FF2B5EF4-FFF2-40B4-BE49-F238E27FC236}">
                <a16:creationId xmlns:a16="http://schemas.microsoft.com/office/drawing/2014/main" id="{35E1030C-C4D4-B315-1DF3-0A26CA01ABF8}"/>
              </a:ext>
            </a:extLst>
          </p:cNvPr>
          <p:cNvSpPr txBox="1"/>
          <p:nvPr/>
        </p:nvSpPr>
        <p:spPr>
          <a:xfrm>
            <a:off x="7654061" y="4356725"/>
            <a:ext cx="1724278" cy="261610"/>
          </a:xfrm>
          <a:prstGeom prst="rect">
            <a:avLst/>
          </a:prstGeom>
          <a:solidFill>
            <a:schemeClr val="bg1"/>
          </a:solidFill>
        </p:spPr>
        <p:txBody>
          <a:bodyPr wrap="square" rtlCol="0">
            <a:spAutoFit/>
          </a:bodyPr>
          <a:lstStyle/>
          <a:p>
            <a:r>
              <a:rPr lang="en-US" sz="1100" dirty="0"/>
              <a:t>DTW</a:t>
            </a:r>
            <a:r>
              <a:rPr lang="zh-CN" altLang="en-US" sz="1100" dirty="0"/>
              <a:t> 其他推广活动策划</a:t>
            </a:r>
            <a:endParaRPr lang="en-US" sz="1100" dirty="0"/>
          </a:p>
        </p:txBody>
      </p:sp>
      <p:pic>
        <p:nvPicPr>
          <p:cNvPr id="19" name="Picture 18">
            <a:extLst>
              <a:ext uri="{FF2B5EF4-FFF2-40B4-BE49-F238E27FC236}">
                <a16:creationId xmlns:a16="http://schemas.microsoft.com/office/drawing/2014/main" id="{64A40108-475B-DB6E-AD0F-D269264DBBF6}"/>
              </a:ext>
            </a:extLst>
          </p:cNvPr>
          <p:cNvPicPr>
            <a:picLocks noChangeAspect="1"/>
          </p:cNvPicPr>
          <p:nvPr/>
        </p:nvPicPr>
        <p:blipFill>
          <a:blip r:embed="rId2"/>
          <a:stretch>
            <a:fillRect/>
          </a:stretch>
        </p:blipFill>
        <p:spPr>
          <a:xfrm>
            <a:off x="5955801" y="1165812"/>
            <a:ext cx="3422538" cy="2169825"/>
          </a:xfrm>
          <a:prstGeom prst="rect">
            <a:avLst/>
          </a:prstGeom>
          <a:ln>
            <a:noFill/>
          </a:ln>
          <a:effectLst>
            <a:outerShdw blurRad="50800" dist="38100" dir="2700000" algn="tl" rotWithShape="0">
              <a:prstClr val="black">
                <a:alpha val="40000"/>
              </a:prstClr>
            </a:outerShdw>
          </a:effectLst>
        </p:spPr>
      </p:pic>
      <p:pic>
        <p:nvPicPr>
          <p:cNvPr id="16" name="Picture 15">
            <a:extLst>
              <a:ext uri="{FF2B5EF4-FFF2-40B4-BE49-F238E27FC236}">
                <a16:creationId xmlns:a16="http://schemas.microsoft.com/office/drawing/2014/main" id="{A898215B-C145-2D47-D06A-7EF96EEF39F5}"/>
              </a:ext>
            </a:extLst>
          </p:cNvPr>
          <p:cNvPicPr>
            <a:picLocks noChangeAspect="1"/>
          </p:cNvPicPr>
          <p:nvPr/>
        </p:nvPicPr>
        <p:blipFill>
          <a:blip r:embed="rId3"/>
          <a:stretch>
            <a:fillRect/>
          </a:stretch>
        </p:blipFill>
        <p:spPr>
          <a:xfrm>
            <a:off x="7097511" y="616143"/>
            <a:ext cx="4063692" cy="2169825"/>
          </a:xfrm>
          <a:prstGeom prst="rect">
            <a:avLst/>
          </a:prstGeom>
          <a:effectLst>
            <a:outerShdw blurRad="50800" dist="38100" dir="2700000" algn="tl" rotWithShape="0">
              <a:prstClr val="black">
                <a:alpha val="40000"/>
              </a:prstClr>
            </a:outerShdw>
          </a:effectLst>
        </p:spPr>
      </p:pic>
      <p:sp>
        <p:nvSpPr>
          <p:cNvPr id="20" name="Title 1">
            <a:extLst>
              <a:ext uri="{FF2B5EF4-FFF2-40B4-BE49-F238E27FC236}">
                <a16:creationId xmlns:a16="http://schemas.microsoft.com/office/drawing/2014/main" id="{B6D985F0-DE4F-C9BE-AEA6-33D7587EED46}"/>
              </a:ext>
            </a:extLst>
          </p:cNvPr>
          <p:cNvSpPr>
            <a:spLocks noGrp="1"/>
          </p:cNvSpPr>
          <p:nvPr>
            <p:ph type="title"/>
          </p:nvPr>
        </p:nvSpPr>
        <p:spPr>
          <a:xfrm>
            <a:off x="363070" y="37828"/>
            <a:ext cx="10264205" cy="771360"/>
          </a:xfrm>
        </p:spPr>
        <p:txBody>
          <a:bodyPr>
            <a:normAutofit/>
          </a:bodyPr>
          <a:lstStyle/>
          <a:p>
            <a:r>
              <a:rPr lang="en-US" sz="3600" dirty="0" err="1">
                <a:latin typeface="+mj-ea"/>
              </a:rPr>
              <a:t>当前活动策划</a:t>
            </a:r>
            <a:r>
              <a:rPr lang="zh-CN" altLang="en-US" sz="3600" dirty="0">
                <a:latin typeface="+mj-ea"/>
              </a:rPr>
              <a:t>：</a:t>
            </a:r>
            <a:r>
              <a:rPr lang="en-US" sz="3600" dirty="0">
                <a:latin typeface="+mj-ea"/>
              </a:rPr>
              <a:t>DTW</a:t>
            </a:r>
          </a:p>
        </p:txBody>
      </p:sp>
      <p:sp>
        <p:nvSpPr>
          <p:cNvPr id="22" name="TextBox 21">
            <a:extLst>
              <a:ext uri="{FF2B5EF4-FFF2-40B4-BE49-F238E27FC236}">
                <a16:creationId xmlns:a16="http://schemas.microsoft.com/office/drawing/2014/main" id="{E23C7F67-E35F-6B00-EE44-F8AC5A74DBD9}"/>
              </a:ext>
            </a:extLst>
          </p:cNvPr>
          <p:cNvSpPr txBox="1"/>
          <p:nvPr/>
        </p:nvSpPr>
        <p:spPr>
          <a:xfrm>
            <a:off x="1943099" y="6317393"/>
            <a:ext cx="9070041" cy="338554"/>
          </a:xfrm>
          <a:prstGeom prst="rect">
            <a:avLst/>
          </a:prstGeom>
          <a:noFill/>
        </p:spPr>
        <p:txBody>
          <a:bodyPr wrap="square" rtlCol="0">
            <a:spAutoFit/>
          </a:bodyPr>
          <a:lstStyle/>
          <a:p>
            <a:r>
              <a:rPr lang="en-US" altLang="zh-CN" sz="1600" dirty="0">
                <a:solidFill>
                  <a:srgbClr val="C00000"/>
                </a:solidFill>
                <a:latin typeface="Söhne"/>
              </a:rPr>
              <a:t>TMF</a:t>
            </a:r>
            <a:r>
              <a:rPr lang="zh-CN" altLang="en-US" sz="1600" dirty="0">
                <a:solidFill>
                  <a:srgbClr val="C00000"/>
                </a:solidFill>
                <a:latin typeface="Söhne"/>
              </a:rPr>
              <a:t>主导的活动，我们的策划不一定能完全实现，我们尽量进行有效的引导并提供必要的帮助。</a:t>
            </a:r>
            <a:endParaRPr lang="en-US" sz="1600" dirty="0">
              <a:solidFill>
                <a:srgbClr val="C00000"/>
              </a:solidFill>
            </a:endParaRPr>
          </a:p>
        </p:txBody>
      </p:sp>
    </p:spTree>
    <p:extLst>
      <p:ext uri="{BB962C8B-B14F-4D97-AF65-F5344CB8AC3E}">
        <p14:creationId xmlns:p14="http://schemas.microsoft.com/office/powerpoint/2010/main" val="2177533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E03EE46-A45F-DA3A-DE86-A8D3B4A18ABD}"/>
              </a:ext>
            </a:extLst>
          </p:cNvPr>
          <p:cNvSpPr txBox="1">
            <a:spLocks/>
          </p:cNvSpPr>
          <p:nvPr/>
        </p:nvSpPr>
        <p:spPr>
          <a:xfrm>
            <a:off x="6096000" y="1709998"/>
            <a:ext cx="5107779" cy="3760786"/>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endParaRPr lang="zh-CN" altLang="en-US" sz="1200" dirty="0">
              <a:latin typeface="+mn-ea"/>
            </a:endParaRPr>
          </a:p>
          <a:p>
            <a:pPr marL="0" indent="0">
              <a:lnSpc>
                <a:spcPct val="110000"/>
              </a:lnSpc>
              <a:buNone/>
            </a:pPr>
            <a:r>
              <a:rPr lang="zh-CN" altLang="en-US" sz="1200" dirty="0">
                <a:latin typeface="+mn-ea"/>
              </a:rPr>
              <a:t>目前由于</a:t>
            </a:r>
            <a:r>
              <a:rPr lang="en-US" altLang="zh-CN" sz="1200" dirty="0">
                <a:latin typeface="+mn-ea"/>
              </a:rPr>
              <a:t>TMF</a:t>
            </a:r>
            <a:r>
              <a:rPr lang="zh-CN" altLang="en-US" sz="1200" dirty="0">
                <a:latin typeface="+mn-ea"/>
              </a:rPr>
              <a:t>人手和专业知识不足，</a:t>
            </a:r>
            <a:r>
              <a:rPr lang="en-US" altLang="zh-CN" sz="1200" dirty="0">
                <a:latin typeface="+mn-ea"/>
              </a:rPr>
              <a:t>TMF</a:t>
            </a:r>
            <a:r>
              <a:rPr lang="zh-CN" altLang="en-US" sz="1200" dirty="0">
                <a:latin typeface="+mn-ea"/>
              </a:rPr>
              <a:t>对于“</a:t>
            </a:r>
            <a:r>
              <a:rPr lang="en-US" altLang="zh-CN" sz="1200" dirty="0">
                <a:latin typeface="+mn-ea"/>
              </a:rPr>
              <a:t>Verification</a:t>
            </a:r>
            <a:r>
              <a:rPr lang="zh-CN" altLang="en-US" sz="1200" dirty="0">
                <a:latin typeface="+mn-ea"/>
              </a:rPr>
              <a:t>“采取比较谨慎态度。 在</a:t>
            </a:r>
            <a:r>
              <a:rPr lang="en-US" altLang="zh-CN" sz="1200" dirty="0">
                <a:latin typeface="+mn-ea"/>
              </a:rPr>
              <a:t>Pilot</a:t>
            </a:r>
            <a:r>
              <a:rPr lang="zh-CN" altLang="en-US" sz="1200" dirty="0">
                <a:latin typeface="+mn-ea"/>
              </a:rPr>
              <a:t>设计阶段特意把</a:t>
            </a:r>
            <a:r>
              <a:rPr lang="en-US" altLang="zh-CN" sz="1200" dirty="0">
                <a:latin typeface="+mn-ea"/>
              </a:rPr>
              <a:t>Verification</a:t>
            </a:r>
            <a:r>
              <a:rPr lang="zh-CN" altLang="en-US" sz="1200" dirty="0">
                <a:latin typeface="+mn-ea"/>
              </a:rPr>
              <a:t>步骤移除</a:t>
            </a:r>
            <a:r>
              <a:rPr lang="en-US" altLang="zh-CN" sz="1200" dirty="0">
                <a:latin typeface="+mn-ea"/>
              </a:rPr>
              <a:t>Pilot</a:t>
            </a:r>
            <a:r>
              <a:rPr lang="zh-CN" altLang="en-US" sz="1200" dirty="0">
                <a:latin typeface="+mn-ea"/>
              </a:rPr>
              <a:t>范围之外。但在</a:t>
            </a:r>
            <a:r>
              <a:rPr lang="en-US" altLang="zh-CN" sz="1200" dirty="0">
                <a:latin typeface="+mn-ea"/>
              </a:rPr>
              <a:t>Pilot</a:t>
            </a:r>
            <a:r>
              <a:rPr lang="zh-CN" altLang="en-US" sz="1200" dirty="0">
                <a:latin typeface="+mn-ea"/>
              </a:rPr>
              <a:t>结论报告中会作为一个点提出来。</a:t>
            </a:r>
            <a:endParaRPr lang="en-US" altLang="zh-CN" sz="1200" dirty="0">
              <a:latin typeface="+mn-ea"/>
            </a:endParaRPr>
          </a:p>
          <a:p>
            <a:pPr>
              <a:lnSpc>
                <a:spcPct val="110000"/>
              </a:lnSpc>
              <a:buAutoNum type="arabicPeriod"/>
            </a:pPr>
            <a:r>
              <a:rPr lang="zh-CN" altLang="en-US" sz="1200" b="1" dirty="0">
                <a:latin typeface="+mn-ea"/>
              </a:rPr>
              <a:t>从多个角度推演体现评审的必要性。</a:t>
            </a:r>
            <a:endParaRPr lang="en-US" altLang="zh-CN" sz="1200" b="1" dirty="0">
              <a:latin typeface="+mn-ea"/>
            </a:endParaRPr>
          </a:p>
          <a:p>
            <a:pPr lvl="1">
              <a:lnSpc>
                <a:spcPct val="110000"/>
              </a:lnSpc>
              <a:buAutoNum type="arabicPeriod"/>
            </a:pPr>
            <a:r>
              <a:rPr lang="en-US" sz="1200" dirty="0">
                <a:latin typeface="+mn-ea"/>
              </a:rPr>
              <a:t>Dashboard</a:t>
            </a:r>
            <a:r>
              <a:rPr lang="en-US" altLang="zh-CN" sz="1200" dirty="0">
                <a:latin typeface="+mn-ea"/>
              </a:rPr>
              <a:t>/Benchmark</a:t>
            </a:r>
            <a:r>
              <a:rPr lang="zh-CN" altLang="en-US" sz="1200" dirty="0">
                <a:latin typeface="+mn-ea"/>
              </a:rPr>
              <a:t> 的需求 （来源于</a:t>
            </a:r>
            <a:r>
              <a:rPr lang="en-US" altLang="zh-CN" sz="1200" dirty="0">
                <a:latin typeface="+mn-ea"/>
              </a:rPr>
              <a:t>Nik/George</a:t>
            </a:r>
            <a:r>
              <a:rPr lang="zh-CN" altLang="en-US" sz="1200" dirty="0">
                <a:latin typeface="+mn-ea"/>
              </a:rPr>
              <a:t>）</a:t>
            </a:r>
            <a:endParaRPr lang="en-US" altLang="zh-CN" sz="1200" dirty="0">
              <a:latin typeface="+mn-ea"/>
            </a:endParaRPr>
          </a:p>
          <a:p>
            <a:pPr lvl="1">
              <a:lnSpc>
                <a:spcPct val="110000"/>
              </a:lnSpc>
              <a:buAutoNum type="arabicPeriod"/>
            </a:pPr>
            <a:r>
              <a:rPr lang="zh-CN" altLang="en-US" sz="1200" dirty="0">
                <a:latin typeface="+mn-ea"/>
              </a:rPr>
              <a:t>运营商横向比较的需求。</a:t>
            </a:r>
            <a:endParaRPr lang="en-US" altLang="zh-CN" sz="1200" dirty="0">
              <a:latin typeface="+mn-ea"/>
            </a:endParaRPr>
          </a:p>
          <a:p>
            <a:pPr lvl="1">
              <a:lnSpc>
                <a:spcPct val="110000"/>
              </a:lnSpc>
              <a:buAutoNum type="arabicPeriod"/>
            </a:pPr>
            <a:r>
              <a:rPr lang="en-US" altLang="zh-CN" sz="1200" dirty="0">
                <a:latin typeface="+mn-ea"/>
              </a:rPr>
              <a:t>Pilot</a:t>
            </a:r>
            <a:r>
              <a:rPr lang="zh-CN" altLang="en-US" sz="1200" dirty="0">
                <a:latin typeface="+mn-ea"/>
              </a:rPr>
              <a:t>里看到每个运营商对问题和选项理解的多样性</a:t>
            </a:r>
            <a:endParaRPr lang="en-US" altLang="zh-CN" sz="1200" dirty="0">
              <a:latin typeface="+mn-ea"/>
            </a:endParaRPr>
          </a:p>
          <a:p>
            <a:pPr>
              <a:lnSpc>
                <a:spcPct val="110000"/>
              </a:lnSpc>
              <a:buAutoNum type="arabicPeriod"/>
            </a:pPr>
            <a:r>
              <a:rPr lang="en-US" sz="1200" b="1" dirty="0" err="1">
                <a:latin typeface="+mn-ea"/>
              </a:rPr>
              <a:t>在认可必要性的基础上</a:t>
            </a:r>
            <a:r>
              <a:rPr lang="zh-CN" altLang="en-US" sz="1200" b="1" dirty="0">
                <a:latin typeface="+mn-ea"/>
              </a:rPr>
              <a:t>，讨论评审的机制选择。 从成本，效率及</a:t>
            </a:r>
            <a:r>
              <a:rPr lang="en-US" altLang="zh-CN" sz="1200" b="1" dirty="0">
                <a:latin typeface="+mn-ea"/>
              </a:rPr>
              <a:t>TMF</a:t>
            </a:r>
            <a:r>
              <a:rPr lang="zh-CN" altLang="en-US" sz="1200" b="1" dirty="0">
                <a:latin typeface="+mn-ea"/>
              </a:rPr>
              <a:t>投入几方面评估选项</a:t>
            </a:r>
            <a:endParaRPr lang="en-US" altLang="zh-CN" sz="1200" b="1" dirty="0">
              <a:latin typeface="+mn-ea"/>
            </a:endParaRPr>
          </a:p>
          <a:p>
            <a:pPr lvl="1">
              <a:lnSpc>
                <a:spcPct val="110000"/>
              </a:lnSpc>
              <a:buAutoNum type="arabicPeriod"/>
            </a:pPr>
            <a:r>
              <a:rPr lang="en-US" altLang="zh-CN" sz="1200" dirty="0">
                <a:latin typeface="+mn-ea"/>
              </a:rPr>
              <a:t>CSP</a:t>
            </a:r>
            <a:r>
              <a:rPr lang="zh-CN" altLang="en-US" sz="1200" dirty="0">
                <a:latin typeface="+mn-ea"/>
              </a:rPr>
              <a:t>自测，评审小组 （</a:t>
            </a:r>
            <a:r>
              <a:rPr lang="en-US" altLang="zh-CN" sz="1200" dirty="0">
                <a:latin typeface="+mn-ea"/>
              </a:rPr>
              <a:t>Normalization</a:t>
            </a:r>
            <a:r>
              <a:rPr lang="zh-CN" altLang="en-US" sz="1200" dirty="0">
                <a:latin typeface="+mn-ea"/>
              </a:rPr>
              <a:t> </a:t>
            </a:r>
            <a:r>
              <a:rPr lang="en-US" altLang="zh-CN" sz="1200" dirty="0">
                <a:latin typeface="+mn-ea"/>
              </a:rPr>
              <a:t>Group</a:t>
            </a:r>
            <a:r>
              <a:rPr lang="zh-CN" altLang="en-US" sz="1200" dirty="0">
                <a:latin typeface="+mn-ea"/>
              </a:rPr>
              <a:t>）评审提价的证据。</a:t>
            </a:r>
            <a:endParaRPr lang="en-US" altLang="zh-CN" sz="1200" dirty="0">
              <a:latin typeface="+mn-ea"/>
            </a:endParaRPr>
          </a:p>
          <a:p>
            <a:pPr lvl="1">
              <a:lnSpc>
                <a:spcPct val="110000"/>
              </a:lnSpc>
              <a:buAutoNum type="arabicPeriod"/>
            </a:pPr>
            <a:r>
              <a:rPr lang="en-US" sz="1200" dirty="0">
                <a:latin typeface="+mn-ea"/>
              </a:rPr>
              <a:t>Consultant</a:t>
            </a:r>
            <a:r>
              <a:rPr lang="zh-CN" altLang="en-US" sz="1200" dirty="0">
                <a:latin typeface="+mn-ea"/>
              </a:rPr>
              <a:t> </a:t>
            </a:r>
            <a:r>
              <a:rPr lang="en-US" altLang="zh-CN" sz="1200" dirty="0">
                <a:latin typeface="+mn-ea"/>
              </a:rPr>
              <a:t>Onsite</a:t>
            </a:r>
            <a:r>
              <a:rPr lang="zh-CN" altLang="en-US" sz="1200" dirty="0">
                <a:latin typeface="+mn-ea"/>
              </a:rPr>
              <a:t> </a:t>
            </a:r>
            <a:r>
              <a:rPr lang="en-US" altLang="zh-CN" sz="1200" dirty="0">
                <a:latin typeface="+mn-ea"/>
              </a:rPr>
              <a:t>Audit</a:t>
            </a:r>
          </a:p>
          <a:p>
            <a:pPr lvl="1">
              <a:lnSpc>
                <a:spcPct val="110000"/>
              </a:lnSpc>
              <a:buAutoNum type="arabicPeriod"/>
            </a:pPr>
            <a:r>
              <a:rPr lang="zh-CN" altLang="en-US" sz="1200" dirty="0">
                <a:latin typeface="+mn-ea"/>
              </a:rPr>
              <a:t>。。。</a:t>
            </a:r>
            <a:endParaRPr lang="en-US" altLang="zh-CN" sz="1200" dirty="0">
              <a:latin typeface="+mn-ea"/>
            </a:endParaRPr>
          </a:p>
          <a:p>
            <a:pPr>
              <a:lnSpc>
                <a:spcPct val="110000"/>
              </a:lnSpc>
              <a:buAutoNum type="arabicPeriod"/>
            </a:pPr>
            <a:r>
              <a:rPr lang="zh-CN" altLang="en-US" sz="1200" b="1" dirty="0">
                <a:latin typeface="+mn-ea"/>
              </a:rPr>
              <a:t>在这次</a:t>
            </a:r>
            <a:r>
              <a:rPr lang="en-US" altLang="zh-CN" sz="1200" b="1" dirty="0">
                <a:latin typeface="+mn-ea"/>
              </a:rPr>
              <a:t>Pilot</a:t>
            </a:r>
            <a:r>
              <a:rPr lang="zh-CN" altLang="en-US" sz="1200" b="1" dirty="0">
                <a:latin typeface="+mn-ea"/>
              </a:rPr>
              <a:t>中作为“范围外”活动非正式验证评审机制。</a:t>
            </a:r>
            <a:endParaRPr lang="en-US" altLang="zh-CN" sz="1200" b="1" dirty="0">
              <a:latin typeface="+mn-ea"/>
            </a:endParaRPr>
          </a:p>
          <a:p>
            <a:pPr>
              <a:lnSpc>
                <a:spcPct val="110000"/>
              </a:lnSpc>
              <a:buAutoNum type="arabicPeriod"/>
            </a:pPr>
            <a:r>
              <a:rPr lang="zh-CN" altLang="en-US" sz="1200" b="1" dirty="0">
                <a:latin typeface="+mn-ea"/>
              </a:rPr>
              <a:t>下一次</a:t>
            </a:r>
            <a:r>
              <a:rPr lang="en-US" altLang="zh-CN" sz="1200" b="1" dirty="0">
                <a:latin typeface="+mn-ea"/>
              </a:rPr>
              <a:t>Pilot</a:t>
            </a:r>
            <a:r>
              <a:rPr lang="zh-CN" altLang="en-US" sz="1200" b="1" dirty="0">
                <a:latin typeface="+mn-ea"/>
              </a:rPr>
              <a:t>中变成“范围内”</a:t>
            </a:r>
            <a:endParaRPr lang="en-US" altLang="zh-CN" sz="1200" b="1" dirty="0">
              <a:latin typeface="+mn-ea"/>
            </a:endParaRPr>
          </a:p>
          <a:p>
            <a:pPr>
              <a:lnSpc>
                <a:spcPct val="110000"/>
              </a:lnSpc>
              <a:buAutoNum type="arabicPeriod"/>
            </a:pPr>
            <a:r>
              <a:rPr lang="zh-CN" altLang="en-US" sz="1200" dirty="0">
                <a:latin typeface="+mn-ea"/>
              </a:rPr>
              <a:t>落地</a:t>
            </a:r>
            <a:endParaRPr lang="en-US" altLang="zh-CN" sz="1200" dirty="0">
              <a:latin typeface="+mn-ea"/>
            </a:endParaRPr>
          </a:p>
          <a:p>
            <a:pPr>
              <a:buAutoNum type="arabicPeriod"/>
            </a:pPr>
            <a:endParaRPr lang="en-US" altLang="zh-CN" sz="1200" dirty="0">
              <a:latin typeface="+mn-ea"/>
            </a:endParaRPr>
          </a:p>
          <a:p>
            <a:pPr lvl="1">
              <a:buAutoNum type="arabicPeriod"/>
            </a:pPr>
            <a:endParaRPr lang="en-US" sz="800" dirty="0">
              <a:latin typeface="+mn-ea"/>
            </a:endParaRPr>
          </a:p>
          <a:p>
            <a:pPr lvl="1">
              <a:buAutoNum type="arabicPeriod"/>
            </a:pPr>
            <a:endParaRPr lang="en-US" sz="800" dirty="0">
              <a:latin typeface="+mn-ea"/>
            </a:endParaRPr>
          </a:p>
        </p:txBody>
      </p:sp>
      <p:sp>
        <p:nvSpPr>
          <p:cNvPr id="8" name="Title 1">
            <a:extLst>
              <a:ext uri="{FF2B5EF4-FFF2-40B4-BE49-F238E27FC236}">
                <a16:creationId xmlns:a16="http://schemas.microsoft.com/office/drawing/2014/main" id="{95F55FE5-A450-9DDD-4C10-F4423A1D33BD}"/>
              </a:ext>
            </a:extLst>
          </p:cNvPr>
          <p:cNvSpPr txBox="1">
            <a:spLocks/>
          </p:cNvSpPr>
          <p:nvPr/>
        </p:nvSpPr>
        <p:spPr>
          <a:xfrm>
            <a:off x="7809658" y="1499256"/>
            <a:ext cx="2486025" cy="421481"/>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latin typeface="+mn-ea"/>
                <a:ea typeface="+mn-ea"/>
              </a:rPr>
              <a:t>ANL</a:t>
            </a:r>
            <a:r>
              <a:rPr lang="zh-CN" altLang="en-US" sz="1200" dirty="0">
                <a:latin typeface="+mn-ea"/>
                <a:ea typeface="+mn-ea"/>
              </a:rPr>
              <a:t> 问卷评审小组建立策略</a:t>
            </a:r>
            <a:endParaRPr lang="en-US" sz="1200" dirty="0">
              <a:latin typeface="+mn-ea"/>
              <a:ea typeface="+mn-ea"/>
            </a:endParaRPr>
          </a:p>
        </p:txBody>
      </p:sp>
      <p:sp>
        <p:nvSpPr>
          <p:cNvPr id="2" name="Title 1">
            <a:extLst>
              <a:ext uri="{FF2B5EF4-FFF2-40B4-BE49-F238E27FC236}">
                <a16:creationId xmlns:a16="http://schemas.microsoft.com/office/drawing/2014/main" id="{9DBEE95C-E9BD-1EA8-C630-EA2D34AE7495}"/>
              </a:ext>
            </a:extLst>
          </p:cNvPr>
          <p:cNvSpPr>
            <a:spLocks noGrp="1"/>
          </p:cNvSpPr>
          <p:nvPr>
            <p:ph type="title"/>
          </p:nvPr>
        </p:nvSpPr>
        <p:spPr>
          <a:xfrm>
            <a:off x="161364" y="37828"/>
            <a:ext cx="10465911" cy="904078"/>
          </a:xfrm>
        </p:spPr>
        <p:txBody>
          <a:bodyPr>
            <a:normAutofit/>
          </a:bodyPr>
          <a:lstStyle/>
          <a:p>
            <a:r>
              <a:rPr lang="en-US" sz="3600" dirty="0" err="1">
                <a:latin typeface="+mj-ea"/>
              </a:rPr>
              <a:t>当前活动策划</a:t>
            </a:r>
            <a:endParaRPr lang="en-US" sz="3600" dirty="0">
              <a:latin typeface="+mj-ea"/>
            </a:endParaRPr>
          </a:p>
        </p:txBody>
      </p:sp>
      <p:sp>
        <p:nvSpPr>
          <p:cNvPr id="11" name="Content Placeholder 2">
            <a:extLst>
              <a:ext uri="{FF2B5EF4-FFF2-40B4-BE49-F238E27FC236}">
                <a16:creationId xmlns:a16="http://schemas.microsoft.com/office/drawing/2014/main" id="{C38D0361-FB21-39C9-9977-454CD5B2A7D0}"/>
              </a:ext>
            </a:extLst>
          </p:cNvPr>
          <p:cNvSpPr txBox="1">
            <a:spLocks/>
          </p:cNvSpPr>
          <p:nvPr/>
        </p:nvSpPr>
        <p:spPr>
          <a:xfrm>
            <a:off x="445994" y="1709998"/>
            <a:ext cx="5107779" cy="3760786"/>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endParaRPr lang="zh-CN" altLang="en-US" sz="1200" dirty="0">
              <a:latin typeface="+mn-ea"/>
            </a:endParaRPr>
          </a:p>
          <a:p>
            <a:pPr marL="0" indent="0">
              <a:lnSpc>
                <a:spcPct val="110000"/>
              </a:lnSpc>
              <a:buNone/>
            </a:pPr>
            <a:r>
              <a:rPr lang="zh-CN" altLang="en-US" sz="1200" dirty="0">
                <a:latin typeface="+mn-ea"/>
              </a:rPr>
              <a:t>在比较不同运营商的答卷过程中，发现有许多理解不一样的地方。 </a:t>
            </a:r>
            <a:r>
              <a:rPr lang="en-US" altLang="zh-CN" sz="1200" dirty="0">
                <a:latin typeface="+mn-ea"/>
              </a:rPr>
              <a:t>TMF</a:t>
            </a:r>
            <a:r>
              <a:rPr lang="zh-CN" altLang="en-US" sz="1200" dirty="0">
                <a:latin typeface="+mn-ea"/>
              </a:rPr>
              <a:t>组织了</a:t>
            </a:r>
            <a:r>
              <a:rPr lang="en-US" altLang="zh-CN" sz="1200" dirty="0">
                <a:latin typeface="+mn-ea"/>
              </a:rPr>
              <a:t>Sub-Taskforce</a:t>
            </a:r>
            <a:r>
              <a:rPr lang="zh-CN" altLang="en-US" sz="1200" dirty="0">
                <a:latin typeface="+mn-ea"/>
              </a:rPr>
              <a:t>团队对特定问题寻找答案，给出共识。</a:t>
            </a:r>
            <a:r>
              <a:rPr lang="en-US" altLang="zh-CN" sz="1200" dirty="0">
                <a:highlight>
                  <a:srgbClr val="FFFF00"/>
                </a:highlight>
                <a:latin typeface="+mn-ea"/>
              </a:rPr>
              <a:t>Sub-taskforce</a:t>
            </a:r>
            <a:r>
              <a:rPr lang="zh-CN" altLang="en-US" sz="1200" dirty="0">
                <a:highlight>
                  <a:srgbClr val="FFFF00"/>
                </a:highlight>
                <a:latin typeface="+mn-ea"/>
              </a:rPr>
              <a:t>团队队员是志愿的。为了把控好细节不出现意外，我们参与到决策过程中去</a:t>
            </a:r>
            <a:r>
              <a:rPr lang="zh-CN" altLang="en-US" sz="1200" dirty="0">
                <a:latin typeface="+mn-ea"/>
              </a:rPr>
              <a:t>。策划如下：</a:t>
            </a:r>
            <a:endParaRPr lang="en-US" altLang="zh-CN" sz="1200" dirty="0">
              <a:latin typeface="+mn-ea"/>
            </a:endParaRPr>
          </a:p>
          <a:p>
            <a:pPr>
              <a:buAutoNum type="arabicPeriod"/>
            </a:pPr>
            <a:r>
              <a:rPr lang="zh-CN" altLang="en-US" sz="1200" dirty="0">
                <a:latin typeface="+mn-ea"/>
              </a:rPr>
              <a:t>预先决定要参加的</a:t>
            </a:r>
            <a:r>
              <a:rPr lang="en-US" altLang="zh-CN" sz="1200" dirty="0">
                <a:latin typeface="+mn-ea"/>
              </a:rPr>
              <a:t>Sub-taskforce</a:t>
            </a:r>
            <a:r>
              <a:rPr lang="zh-CN" altLang="en-US" sz="1200" dirty="0">
                <a:latin typeface="+mn-ea"/>
              </a:rPr>
              <a:t>  </a:t>
            </a:r>
            <a:r>
              <a:rPr lang="en-US" altLang="zh-CN" sz="1200" dirty="0">
                <a:highlight>
                  <a:srgbClr val="FFFF00"/>
                </a:highlight>
                <a:latin typeface="+mn-ea"/>
              </a:rPr>
              <a:t>---</a:t>
            </a:r>
            <a:r>
              <a:rPr lang="zh-CN" altLang="en-US" sz="1200" dirty="0">
                <a:highlight>
                  <a:srgbClr val="FFFF00"/>
                </a:highlight>
                <a:latin typeface="+mn-ea"/>
              </a:rPr>
              <a:t> 公开部</a:t>
            </a:r>
            <a:endParaRPr lang="en-US" altLang="zh-CN" sz="1200" dirty="0">
              <a:highlight>
                <a:srgbClr val="FFFF00"/>
              </a:highlight>
              <a:latin typeface="+mn-ea"/>
            </a:endParaRPr>
          </a:p>
          <a:p>
            <a:pPr>
              <a:buAutoNum type="arabicPeriod"/>
            </a:pPr>
            <a:r>
              <a:rPr lang="zh-CN" altLang="en-US" sz="1200" dirty="0">
                <a:latin typeface="+mn-ea"/>
              </a:rPr>
              <a:t>选派合适的专家参与   </a:t>
            </a:r>
            <a:r>
              <a:rPr lang="en-US" altLang="zh-CN" sz="1200" dirty="0">
                <a:highlight>
                  <a:srgbClr val="FFFF00"/>
                </a:highlight>
                <a:latin typeface="+mn-ea"/>
              </a:rPr>
              <a:t>---</a:t>
            </a:r>
            <a:r>
              <a:rPr lang="zh-CN" altLang="en-US" sz="1200" dirty="0">
                <a:highlight>
                  <a:srgbClr val="FFFF00"/>
                </a:highlight>
                <a:latin typeface="+mn-ea"/>
              </a:rPr>
              <a:t> 产品线</a:t>
            </a:r>
            <a:r>
              <a:rPr lang="en-US" altLang="zh-CN" sz="1200" dirty="0">
                <a:highlight>
                  <a:srgbClr val="FFFF00"/>
                </a:highlight>
                <a:latin typeface="+mn-ea"/>
              </a:rPr>
              <a:t>/</a:t>
            </a:r>
            <a:r>
              <a:rPr lang="zh-CN" altLang="en-US" sz="1200" dirty="0">
                <a:highlight>
                  <a:srgbClr val="FFFF00"/>
                </a:highlight>
                <a:latin typeface="+mn-ea"/>
              </a:rPr>
              <a:t>解决方案</a:t>
            </a:r>
            <a:endParaRPr lang="en-US" altLang="zh-CN" sz="1200" dirty="0">
              <a:highlight>
                <a:srgbClr val="FFFF00"/>
              </a:highlight>
              <a:latin typeface="+mn-ea"/>
            </a:endParaRPr>
          </a:p>
          <a:p>
            <a:pPr>
              <a:buAutoNum type="arabicPeriod"/>
            </a:pPr>
            <a:r>
              <a:rPr lang="zh-CN" altLang="en-US" sz="1200" dirty="0">
                <a:latin typeface="+mn-ea"/>
              </a:rPr>
              <a:t>及时反馈出现不可控情况 </a:t>
            </a:r>
            <a:r>
              <a:rPr lang="en-US" altLang="zh-CN" sz="1200" dirty="0">
                <a:highlight>
                  <a:srgbClr val="FFFF00"/>
                </a:highlight>
                <a:latin typeface="+mn-ea"/>
              </a:rPr>
              <a:t>---</a:t>
            </a:r>
            <a:r>
              <a:rPr lang="zh-CN" altLang="en-US" sz="1200" dirty="0">
                <a:highlight>
                  <a:srgbClr val="FFFF00"/>
                </a:highlight>
                <a:latin typeface="+mn-ea"/>
              </a:rPr>
              <a:t> 专家</a:t>
            </a:r>
            <a:endParaRPr lang="en-US" altLang="zh-CN" sz="1200" dirty="0">
              <a:highlight>
                <a:srgbClr val="FFFF00"/>
              </a:highlight>
              <a:latin typeface="+mn-ea"/>
            </a:endParaRPr>
          </a:p>
          <a:p>
            <a:pPr>
              <a:buAutoNum type="arabicPeriod"/>
            </a:pPr>
            <a:r>
              <a:rPr lang="zh-CN" altLang="en-US" sz="1200" dirty="0">
                <a:latin typeface="+mn-ea"/>
              </a:rPr>
              <a:t>决策</a:t>
            </a:r>
            <a:endParaRPr lang="en-US" altLang="zh-CN" sz="1200" dirty="0">
              <a:latin typeface="+mn-ea"/>
            </a:endParaRPr>
          </a:p>
          <a:p>
            <a:pPr>
              <a:buAutoNum type="arabicPeriod"/>
            </a:pPr>
            <a:endParaRPr lang="en-US" altLang="zh-CN" sz="1200" dirty="0">
              <a:latin typeface="+mn-ea"/>
            </a:endParaRPr>
          </a:p>
          <a:p>
            <a:pPr lvl="1">
              <a:buAutoNum type="arabicPeriod"/>
            </a:pPr>
            <a:endParaRPr lang="en-US" sz="800" dirty="0">
              <a:latin typeface="+mn-ea"/>
            </a:endParaRPr>
          </a:p>
          <a:p>
            <a:pPr lvl="1">
              <a:buAutoNum type="arabicPeriod"/>
            </a:pPr>
            <a:endParaRPr lang="en-US" sz="800" dirty="0">
              <a:latin typeface="+mn-ea"/>
            </a:endParaRPr>
          </a:p>
        </p:txBody>
      </p:sp>
      <p:sp>
        <p:nvSpPr>
          <p:cNvPr id="12" name="Title 1">
            <a:extLst>
              <a:ext uri="{FF2B5EF4-FFF2-40B4-BE49-F238E27FC236}">
                <a16:creationId xmlns:a16="http://schemas.microsoft.com/office/drawing/2014/main" id="{7E85E016-E0FE-8B85-C80C-84EE8DC72BEC}"/>
              </a:ext>
            </a:extLst>
          </p:cNvPr>
          <p:cNvSpPr txBox="1">
            <a:spLocks/>
          </p:cNvSpPr>
          <p:nvPr/>
        </p:nvSpPr>
        <p:spPr>
          <a:xfrm>
            <a:off x="2146206" y="1499257"/>
            <a:ext cx="1823194" cy="421481"/>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latin typeface="+mn-ea"/>
                <a:ea typeface="+mn-ea"/>
              </a:rPr>
              <a:t>Pilot</a:t>
            </a:r>
            <a:r>
              <a:rPr lang="zh-CN" altLang="en-US" sz="1200" dirty="0">
                <a:latin typeface="+mn-ea"/>
                <a:ea typeface="+mn-ea"/>
              </a:rPr>
              <a:t> </a:t>
            </a:r>
            <a:r>
              <a:rPr lang="en-US" altLang="zh-CN" sz="1200" dirty="0">
                <a:latin typeface="+mn-ea"/>
                <a:ea typeface="+mn-ea"/>
              </a:rPr>
              <a:t>Sub-Taskforce</a:t>
            </a:r>
            <a:r>
              <a:rPr lang="zh-CN" altLang="en-US" sz="1200" dirty="0">
                <a:latin typeface="+mn-ea"/>
                <a:ea typeface="+mn-ea"/>
              </a:rPr>
              <a:t> 参与 </a:t>
            </a:r>
            <a:endParaRPr lang="en-US" sz="1200" dirty="0">
              <a:latin typeface="+mn-ea"/>
              <a:ea typeface="+mn-ea"/>
            </a:endParaRPr>
          </a:p>
        </p:txBody>
      </p:sp>
      <p:sp>
        <p:nvSpPr>
          <p:cNvPr id="13" name="TextBox 12">
            <a:extLst>
              <a:ext uri="{FF2B5EF4-FFF2-40B4-BE49-F238E27FC236}">
                <a16:creationId xmlns:a16="http://schemas.microsoft.com/office/drawing/2014/main" id="{DA60A3DF-13F7-C02D-DEE5-8AE5AEF94C7E}"/>
              </a:ext>
            </a:extLst>
          </p:cNvPr>
          <p:cNvSpPr txBox="1"/>
          <p:nvPr/>
        </p:nvSpPr>
        <p:spPr>
          <a:xfrm>
            <a:off x="531159" y="5812982"/>
            <a:ext cx="10771094" cy="307777"/>
          </a:xfrm>
          <a:prstGeom prst="rect">
            <a:avLst/>
          </a:prstGeom>
          <a:noFill/>
        </p:spPr>
        <p:txBody>
          <a:bodyPr wrap="square" rtlCol="0">
            <a:spAutoFit/>
          </a:bodyPr>
          <a:lstStyle/>
          <a:p>
            <a:pPr algn="ctr"/>
            <a:r>
              <a:rPr lang="zh-CN" altLang="en-US" sz="1400" dirty="0">
                <a:solidFill>
                  <a:srgbClr val="C00000"/>
                </a:solidFill>
                <a:latin typeface="Söhne"/>
              </a:rPr>
              <a:t>因为这是会员合作项目，在引导到我们期望的方案时要把握好节奏和方式方法，非原则性的东西要有灵活性。  避免</a:t>
            </a:r>
            <a:r>
              <a:rPr lang="en-US" altLang="zh-CN" sz="1400" dirty="0">
                <a:solidFill>
                  <a:srgbClr val="C00000"/>
                </a:solidFill>
                <a:latin typeface="Söhne"/>
              </a:rPr>
              <a:t>HW</a:t>
            </a:r>
            <a:r>
              <a:rPr lang="zh-CN" altLang="en-US" sz="1400" dirty="0">
                <a:solidFill>
                  <a:srgbClr val="C00000"/>
                </a:solidFill>
                <a:latin typeface="Söhne"/>
              </a:rPr>
              <a:t>“主导”的误解。</a:t>
            </a:r>
            <a:endParaRPr lang="en-US" sz="1400" dirty="0">
              <a:solidFill>
                <a:srgbClr val="C00000"/>
              </a:solidFill>
            </a:endParaRPr>
          </a:p>
        </p:txBody>
      </p:sp>
    </p:spTree>
    <p:extLst>
      <p:ext uri="{BB962C8B-B14F-4D97-AF65-F5344CB8AC3E}">
        <p14:creationId xmlns:p14="http://schemas.microsoft.com/office/powerpoint/2010/main" val="1921811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17841</TotalTime>
  <Words>2910</Words>
  <Application>Microsoft Office PowerPoint</Application>
  <PresentationFormat>Widescreen</PresentationFormat>
  <Paragraphs>412</Paragraphs>
  <Slides>14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等线</vt:lpstr>
      <vt:lpstr>微软雅黑</vt:lpstr>
      <vt:lpstr>Söhne</vt:lpstr>
      <vt:lpstr>Arial</vt:lpstr>
      <vt:lpstr>Calibri</vt:lpstr>
      <vt:lpstr>Calibri Light</vt:lpstr>
      <vt:lpstr>Cambria Math</vt:lpstr>
      <vt:lpstr>Times</vt:lpstr>
      <vt:lpstr>Office Theme</vt:lpstr>
      <vt:lpstr>标准化 CSP ANL 评测体系 目标及策略</vt:lpstr>
      <vt:lpstr>目标及策略</vt:lpstr>
      <vt:lpstr>PowerPoint Presentation</vt:lpstr>
      <vt:lpstr>PowerPoint Presentation</vt:lpstr>
      <vt:lpstr>2024 年进程设计</vt:lpstr>
      <vt:lpstr>PowerPoint Presentation</vt:lpstr>
      <vt:lpstr>目前进展</vt:lpstr>
      <vt:lpstr>当前活动策划：DTW</vt:lpstr>
      <vt:lpstr>当前活动策划</vt:lpstr>
      <vt:lpstr>与TMF Andy团队的沟通合作</vt:lpstr>
      <vt:lpstr>风险与挑战</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 He</dc:creator>
  <cp:lastModifiedBy>Min He</cp:lastModifiedBy>
  <cp:revision>10</cp:revision>
  <dcterms:created xsi:type="dcterms:W3CDTF">2024-05-14T00:51:40Z</dcterms:created>
  <dcterms:modified xsi:type="dcterms:W3CDTF">2024-05-27T01:44:01Z</dcterms:modified>
</cp:coreProperties>
</file>