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73" r:id="rId5"/>
    <p:sldId id="274" r:id="rId6"/>
    <p:sldId id="275" r:id="rId7"/>
    <p:sldId id="271" r:id="rId8"/>
    <p:sldId id="276" r:id="rId9"/>
    <p:sldId id="262" r:id="rId10"/>
    <p:sldId id="277" r:id="rId11"/>
    <p:sldId id="26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 autoAdjust="0"/>
    <p:restoredTop sz="93758" autoAdjust="0"/>
  </p:normalViewPr>
  <p:slideViewPr>
    <p:cSldViewPr snapToGrid="0">
      <p:cViewPr>
        <p:scale>
          <a:sx n="40" d="100"/>
          <a:sy n="40" d="100"/>
        </p:scale>
        <p:origin x="8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67548-6E2B-40C3-9C94-84EF9BB38D5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31BEA-F391-4867-89A7-3BE3B8B7C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3EFA-8CBF-4390-8A98-364FACEF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BF59B-8F4B-4659-87C2-FDECA71D8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7462-5E43-4E44-804A-D5514229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618C-4842-4746-9217-07193FA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BE96-40D0-40BD-BBCF-86F1C61C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3C8-7BFD-4F5B-A852-2B4045B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15F93-F9FD-485C-A3D3-269BCB06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1B5A-7306-4D1A-95CD-7E829740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27A4-B561-48FB-A420-0763FF4F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543D-547E-42AD-9094-87868C53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EEAF-58D7-44B6-A05D-F5CEC74A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67897-D3D9-4EAF-9CA9-5BFB1232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9C91-101C-40AB-84A4-8CC32EB2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29FC-5635-4DAF-9C51-8D5F7604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6A11-4B81-497B-B2BD-319051C0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DD7B-7E9A-43C9-B6AA-CE6976FB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EA52-AC21-448D-A690-65F73E99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BF0-5B56-4BEF-9DF2-8D1582BA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4B97-07F6-4B41-B905-2DA9D0E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D24E-194A-4ECB-8BF4-EA763850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ADB0-B6C9-436F-BBFB-F2BB31D2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90C11-9EEC-4061-B5E8-15C575B8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4F4D-0D55-4276-9DE8-EFB729A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3313-BFB3-45F6-B123-A9F90CF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18F5-386C-44FD-9D09-3D26F9D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11A-6548-4403-8FE8-B09EDC3F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7717-6B82-4D0D-ACC2-9C7DD4F05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D039E-A650-47DA-B5F8-47481E44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FE6D-087A-4728-A9A7-5CED10A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DB1D-3C94-4F5E-8A7B-44D13810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79BC-6A80-42DF-ADDA-AF060F05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F817-481F-4AE0-A81B-D2A8100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28BD1-C471-44FB-B63D-B7C635B2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44D2-8B43-4FC7-B455-2FA229F7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9094E-5C4A-4CA0-A87E-BEC101874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A56EC-3028-47E4-A136-262D3602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B6AB7-FDCE-4B99-94EA-460D822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0DB8E-E64E-4F32-8825-9C06809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3F17-6F8F-4323-B5FA-B856F16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8810-85DB-479E-98DA-137C6220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80070-74B9-4AA1-86FF-327A2739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DBCD7-5A51-4D46-B57F-DBFD717F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8838B-1FB3-4BD0-AE9A-28B3FF7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D6309-C3D8-463B-8095-6264B91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8F97F-4447-4BAD-938D-1B766CAD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6940-5BC5-41FD-A5BE-E97167C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4D96-FFBA-4147-A675-CF5D3007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55D3-788E-4746-9A4B-F8F4A747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4E83-9EDD-4E64-A1F1-DB8C5FCD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F3B04-13B6-4EC8-90F5-D1AFBF9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8A62-7B02-48E2-80FC-25A565C7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FD8B-5D28-42F5-A63A-07E2259A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DDE2-F758-42C1-9DEA-D8C256C8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5B0BF-105C-4F5E-853B-4E7D949D0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052C3-22A6-4E9A-B1DE-1A9DE24D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5D8-26AD-4B3D-8C5E-F3191A4D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D9A9-1B3F-4923-832E-B9D7927E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BB46-D657-4647-814C-FE2C46BF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8D015-541A-4D05-B42C-87FF3697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E4CF-D4C9-424A-A0DB-6EA5E958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0AFE-AD03-44AB-AA7D-E3F895455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AE54-A318-4EA9-8478-67A35461FFC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B72C-7542-40E0-B87E-CBEFBC736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0752-CE84-420A-BBE8-076A3C83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9446-6722-4742-B525-80295B91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89DC-883D-4671-B234-49A39A6FC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ADN   </a:t>
            </a:r>
            <a:r>
              <a:rPr lang="zh-CN" altLang="en-US" dirty="0"/>
              <a:t>代际特征讨论</a:t>
            </a:r>
            <a:br>
              <a:rPr lang="en-US" altLang="zh-CN" dirty="0"/>
            </a:br>
            <a:r>
              <a:rPr lang="en-US" altLang="zh-CN" dirty="0"/>
              <a:t>ODD </a:t>
            </a:r>
            <a:r>
              <a:rPr lang="zh-CN" altLang="en-US" dirty="0"/>
              <a:t>视角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06E1-E296-46B2-A300-2DCC3822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468" y="5214527"/>
            <a:ext cx="9144000" cy="477078"/>
          </a:xfrm>
        </p:spPr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            </a:t>
            </a:r>
            <a:r>
              <a:rPr lang="en-US" altLang="zh-CN" dirty="0"/>
              <a:t>Min He 8/17/2021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03FD3-4C9D-4DF5-9784-A2A97C22541A}"/>
              </a:ext>
            </a:extLst>
          </p:cNvPr>
          <p:cNvSpPr txBox="1"/>
          <p:nvPr/>
        </p:nvSpPr>
        <p:spPr>
          <a:xfrm>
            <a:off x="2887579" y="6343893"/>
            <a:ext cx="714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information are from public source and intended for public consumption</a:t>
            </a:r>
          </a:p>
        </p:txBody>
      </p:sp>
    </p:spTree>
    <p:extLst>
      <p:ext uri="{BB962C8B-B14F-4D97-AF65-F5344CB8AC3E}">
        <p14:creationId xmlns:p14="http://schemas.microsoft.com/office/powerpoint/2010/main" val="18045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EDD5-FC84-4CD1-AF65-82454164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ADN  Fallback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025-4F9E-4760-AB83-3C0AB6BD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238771"/>
            <a:ext cx="10515600" cy="1603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L3 --- Assume  human handles fallback.</a:t>
            </a:r>
          </a:p>
          <a:p>
            <a:r>
              <a:rPr lang="en-US" dirty="0"/>
              <a:t>L4 --- Human may not be there to handle the fallback.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62DE-0928-49DD-8589-D303FE34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5" y="0"/>
            <a:ext cx="10515600" cy="1325563"/>
          </a:xfrm>
        </p:spPr>
        <p:txBody>
          <a:bodyPr/>
          <a:lstStyle/>
          <a:p>
            <a:r>
              <a:rPr lang="zh-CN" altLang="en-US" dirty="0"/>
              <a:t>几种角度的关联性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06E7E-432A-4994-83B0-3C8FF0038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9277"/>
              </p:ext>
            </p:extLst>
          </p:nvPr>
        </p:nvGraphicFramePr>
        <p:xfrm>
          <a:off x="359955" y="1392313"/>
          <a:ext cx="11832045" cy="528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2">
                  <a:extLst>
                    <a:ext uri="{9D8B030D-6E8A-4147-A177-3AD203B41FA5}">
                      <a16:colId xmlns:a16="http://schemas.microsoft.com/office/drawing/2014/main" val="1746566219"/>
                    </a:ext>
                  </a:extLst>
                </a:gridCol>
                <a:gridCol w="3409116">
                  <a:extLst>
                    <a:ext uri="{9D8B030D-6E8A-4147-A177-3AD203B41FA5}">
                      <a16:colId xmlns:a16="http://schemas.microsoft.com/office/drawing/2014/main" val="1028169374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2144647320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2045970625"/>
                    </a:ext>
                  </a:extLst>
                </a:gridCol>
                <a:gridCol w="2366409">
                  <a:extLst>
                    <a:ext uri="{9D8B030D-6E8A-4147-A177-3AD203B41FA5}">
                      <a16:colId xmlns:a16="http://schemas.microsoft.com/office/drawing/2014/main" val="1092814534"/>
                    </a:ext>
                  </a:extLst>
                </a:gridCol>
              </a:tblGrid>
              <a:tr h="53001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L3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L4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L5 </a:t>
                      </a:r>
                      <a:r>
                        <a:rPr lang="zh-CN" altLang="en-US" sz="1400" dirty="0"/>
                        <a:t>代际特征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适用场景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19123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Limited product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Frequent in/out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always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Broader but still Limited product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Long time in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Assume human not there to help.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No ODD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human help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构建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开发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架构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1402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Digital Co-worker </a:t>
                      </a:r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Digital worker</a:t>
                      </a:r>
                      <a:r>
                        <a:rPr lang="zh-CN" altLang="en-US" sz="1400" dirty="0"/>
                        <a:t>， </a:t>
                      </a:r>
                      <a:r>
                        <a:rPr lang="en-US" altLang="zh-CN" sz="1400" dirty="0"/>
                        <a:t>Digital employee</a:t>
                      </a:r>
                      <a:r>
                        <a:rPr lang="zh-CN" altLang="en-US" sz="1400" dirty="0"/>
                        <a:t>， </a:t>
                      </a:r>
                      <a:r>
                        <a:rPr lang="en-US" altLang="zh-CN" sz="1400" dirty="0"/>
                        <a:t>Virtual assistant</a:t>
                      </a:r>
                      <a:r>
                        <a:rPr lang="zh-CN" altLang="en-US" sz="1400" dirty="0"/>
                        <a:t>）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Junior skill, limited user/client ODD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Frequent help from human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is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Senior skill in broader user/client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Complete more complex work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not always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Has all the required skills to complete the task under all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human help required.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人机界面设计</a:t>
                      </a:r>
                      <a:endParaRPr lang="en-US" altLang="zh-CN" sz="14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Conversational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Intent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NLP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自动化能力包装上市</a:t>
                      </a:r>
                      <a:endParaRPr lang="en-US" altLang="zh-CN" sz="14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digital worker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skills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Sell by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3902"/>
                  </a:ext>
                </a:extLst>
              </a:tr>
              <a:tr h="120960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Human in the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Loop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Human on the loop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Limited, relatively narrow ODD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is there to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out of the loop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human may or </a:t>
                      </a:r>
                      <a:r>
                        <a:rPr lang="en-US" sz="1400" dirty="0" err="1"/>
                        <a:t>maynot</a:t>
                      </a:r>
                      <a:r>
                        <a:rPr lang="en-US" sz="1400" dirty="0"/>
                        <a:t> be there to help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Limited, but broader ODD than L3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out of the loop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need help from human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ODD, all conditions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科普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8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3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84-4310-4262-A8D6-1CD012E2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F7B5-C7DB-4803-B2C2-029C50FF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55726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自动驾驶汽车的</a:t>
            </a:r>
            <a:r>
              <a:rPr lang="en-US" altLang="zh-CN" sz="1800" dirty="0"/>
              <a:t>ODD</a:t>
            </a:r>
            <a:r>
              <a:rPr lang="zh-CN" altLang="en-US" sz="1800" dirty="0"/>
              <a:t>思路对</a:t>
            </a:r>
            <a:r>
              <a:rPr lang="en-US" altLang="zh-CN" sz="1800" dirty="0"/>
              <a:t>ADN</a:t>
            </a:r>
            <a:r>
              <a:rPr lang="zh-CN" altLang="en-US" sz="1800" dirty="0"/>
              <a:t>有帮助吗？</a:t>
            </a:r>
            <a:endParaRPr lang="en-US" altLang="zh-CN" sz="1800" dirty="0"/>
          </a:p>
          <a:p>
            <a:r>
              <a:rPr lang="zh-CN" altLang="en-US" sz="1800" dirty="0"/>
              <a:t>如果有帮助，</a:t>
            </a:r>
            <a:r>
              <a:rPr lang="en-US" altLang="zh-CN" sz="1800" dirty="0"/>
              <a:t>ADN</a:t>
            </a:r>
            <a:r>
              <a:rPr lang="zh-CN" altLang="en-US" sz="1800" dirty="0"/>
              <a:t>场景下如何定量化定义</a:t>
            </a:r>
            <a:r>
              <a:rPr lang="en-US" altLang="zh-CN" sz="1800" dirty="0"/>
              <a:t>ODD	</a:t>
            </a:r>
          </a:p>
          <a:p>
            <a:pPr lvl="1"/>
            <a:r>
              <a:rPr lang="zh-CN" altLang="en-US" sz="1600" dirty="0"/>
              <a:t>按自动化场景百分比？</a:t>
            </a:r>
            <a:endParaRPr lang="en-US" altLang="zh-CN" sz="1600" dirty="0"/>
          </a:p>
          <a:p>
            <a:pPr lvl="1"/>
            <a:r>
              <a:rPr lang="zh-CN" altLang="en-US" sz="1600" dirty="0"/>
              <a:t>按完成流程步骤？</a:t>
            </a:r>
            <a:endParaRPr lang="en-US" altLang="zh-CN" sz="1600" dirty="0"/>
          </a:p>
          <a:p>
            <a:pPr lvl="1"/>
            <a:r>
              <a:rPr lang="zh-CN" altLang="en-US" sz="1600" dirty="0"/>
              <a:t>其他？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1800" dirty="0"/>
              <a:t>自动驾驶汽车里定义的</a:t>
            </a:r>
            <a:r>
              <a:rPr lang="en-US" altLang="zh-CN" sz="1800" dirty="0"/>
              <a:t>L3</a:t>
            </a:r>
            <a:r>
              <a:rPr lang="zh-CN" altLang="en-US" sz="1800" dirty="0"/>
              <a:t>到</a:t>
            </a:r>
            <a:r>
              <a:rPr lang="en-US" altLang="zh-CN" sz="1800" dirty="0"/>
              <a:t>L4</a:t>
            </a:r>
            <a:r>
              <a:rPr lang="zh-CN" altLang="en-US" sz="1800" dirty="0"/>
              <a:t>代际差异点：</a:t>
            </a:r>
            <a:endParaRPr lang="en-US" altLang="zh-CN" sz="1800" dirty="0"/>
          </a:p>
          <a:p>
            <a:pPr lvl="1"/>
            <a:r>
              <a:rPr lang="en-US" altLang="zh-CN" sz="1600" dirty="0"/>
              <a:t>ODD</a:t>
            </a:r>
            <a:r>
              <a:rPr lang="zh-CN" altLang="en-US" sz="1600" dirty="0"/>
              <a:t>增大</a:t>
            </a:r>
            <a:endParaRPr lang="en-US" altLang="zh-CN" sz="1600" dirty="0"/>
          </a:p>
          <a:p>
            <a:pPr lvl="1"/>
            <a:r>
              <a:rPr lang="en-US" altLang="zh-CN" sz="1600" dirty="0"/>
              <a:t>Fallback Strategy</a:t>
            </a:r>
            <a:r>
              <a:rPr lang="zh-CN" altLang="en-US" sz="1600" dirty="0"/>
              <a:t>的差异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这对</a:t>
            </a:r>
            <a:r>
              <a:rPr lang="en-US" altLang="zh-CN" sz="1600" dirty="0"/>
              <a:t>ADN</a:t>
            </a:r>
            <a:r>
              <a:rPr lang="zh-CN" altLang="en-US" sz="1600" dirty="0"/>
              <a:t>适用吗？如果定义</a:t>
            </a:r>
            <a:r>
              <a:rPr lang="en-US" altLang="zh-CN" sz="1600" dirty="0"/>
              <a:t>Fallback Strategy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如何融合产品使用者</a:t>
            </a:r>
            <a:r>
              <a:rPr lang="en-US" altLang="zh-CN" sz="2000" dirty="0"/>
              <a:t>ODD</a:t>
            </a:r>
            <a:r>
              <a:rPr lang="zh-CN" altLang="en-US" sz="2000" dirty="0"/>
              <a:t>和产品生产者</a:t>
            </a:r>
            <a:r>
              <a:rPr lang="en-US" altLang="zh-CN" sz="2000" dirty="0"/>
              <a:t>ODD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800" dirty="0"/>
          </a:p>
          <a:p>
            <a:pPr lvl="1"/>
            <a:endParaRPr lang="en-US" altLang="zh-CN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45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1DD-EC02-451D-81CE-88AFC0D9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B960-EC51-4A63-B2CB-B6020A89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551"/>
            <a:ext cx="10515600" cy="4351338"/>
          </a:xfrm>
        </p:spPr>
        <p:txBody>
          <a:bodyPr/>
          <a:lstStyle/>
          <a:p>
            <a:r>
              <a:rPr lang="en-US" dirty="0"/>
              <a:t>ODD  </a:t>
            </a:r>
          </a:p>
          <a:p>
            <a:r>
              <a:rPr lang="en-US" dirty="0"/>
              <a:t>Apply ODD to AND</a:t>
            </a:r>
          </a:p>
          <a:p>
            <a:r>
              <a:rPr lang="en-US" altLang="zh-CN" dirty="0"/>
              <a:t>Few more perspectives</a:t>
            </a:r>
            <a:endParaRPr lang="en-US" dirty="0"/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123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23CC-886C-4D9A-AD74-89AF72B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ODD </a:t>
            </a:r>
            <a:r>
              <a:rPr lang="zh-CN" altLang="en-US" sz="4000" dirty="0"/>
              <a:t>（</a:t>
            </a:r>
            <a:r>
              <a:rPr lang="en-US" altLang="zh-CN" sz="4000" dirty="0"/>
              <a:t>Operation Design Domain, </a:t>
            </a:r>
            <a:r>
              <a:rPr lang="zh-CN" altLang="en-US" sz="4000" dirty="0"/>
              <a:t>运行设计域）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53C8-451C-454C-9F1C-D90D23F3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165" cy="4351338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 description of the specific operating conditions in which the automated driving system is designed to properly operate, including but not limited to roadway types, speed range, environmental conditions (weather, daytime/nighttime, etc.), prevailing traffic law and regulations, and other domain constraints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[Waymo 2017]</a:t>
            </a:r>
          </a:p>
          <a:p>
            <a:r>
              <a:rPr lang="zh-CN" altLang="en-US" sz="1200" dirty="0">
                <a:effectLst/>
                <a:latin typeface="Segoe UI Web (West European)"/>
              </a:rPr>
              <a:t>描述自动驾驶系统设计用于正常运行的具体操作条件，包括但不限于道路类型、速度范围、环境条件（天气、白天</a:t>
            </a:r>
            <a:r>
              <a:rPr lang="en-US" altLang="zh-CN" sz="1200" dirty="0">
                <a:effectLst/>
                <a:latin typeface="Segoe UI Web (West European)"/>
              </a:rPr>
              <a:t>/</a:t>
            </a:r>
            <a:r>
              <a:rPr lang="zh-CN" altLang="en-US" sz="1200" dirty="0">
                <a:effectLst/>
                <a:latin typeface="Segoe UI Web (West European)"/>
              </a:rPr>
              <a:t>夜间等）、现行交通法规和其他领域限制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ODD = Vehicle Capabilities + Geographic Domain + Traffic &amp; Situational Environment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9500D-C26E-416F-85C2-496FDAB4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20" y="1119228"/>
            <a:ext cx="4287425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C1B3-0167-46DA-B22A-27819043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2" y="55807"/>
            <a:ext cx="10515600" cy="1325563"/>
          </a:xfrm>
        </p:spPr>
        <p:txBody>
          <a:bodyPr/>
          <a:lstStyle/>
          <a:p>
            <a:r>
              <a:rPr lang="en-US" dirty="0"/>
              <a:t>ODD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A7B6-27B3-47B9-92E3-BADEA29D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02" y="1527151"/>
            <a:ext cx="4629873" cy="259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339E9-6996-41F2-8B77-DE13DDAE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84" y="1504489"/>
            <a:ext cx="4583575" cy="2582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8FDD6-52C1-4B6B-B27B-921018B5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2" y="4184634"/>
            <a:ext cx="4406969" cy="2600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71B99A-6C7C-4758-8485-9AC18F11E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184" y="4209782"/>
            <a:ext cx="5165616" cy="25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62EB-2AF6-4A10-B720-45EBBA32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and Physical and Digital Infrastructure</a:t>
            </a:r>
          </a:p>
        </p:txBody>
      </p:sp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0A4996FE-97EB-4915-A929-5DFE07FF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1690688"/>
            <a:ext cx="1101243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CA3-42CA-497D-BD93-C8148D75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365125"/>
            <a:ext cx="117892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Differentiate L3/L4 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Examining  DDT Fallback Strategy</a:t>
            </a:r>
            <a:endParaRPr lang="en-US" sz="4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2544EA-FECF-408F-83B7-7016949A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3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8122-CC7C-465D-AB9C-35F37F13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74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Four Dimensions to Define Autonomy Levels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F297DFF-E93F-480E-B976-4F05A68D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41" y="0"/>
            <a:ext cx="722893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497477-2324-42AC-B804-D4CA8DAE912F}"/>
              </a:ext>
            </a:extLst>
          </p:cNvPr>
          <p:cNvSpPr txBox="1"/>
          <p:nvPr/>
        </p:nvSpPr>
        <p:spPr>
          <a:xfrm>
            <a:off x="611649" y="3413662"/>
            <a:ext cx="33274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333333"/>
                </a:solidFill>
                <a:latin typeface="Georgia" panose="02040502050405020303" pitchFamily="18" charset="0"/>
              </a:rPr>
              <a:t>DDT</a:t>
            </a:r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 --  Dynamic Driving Task </a:t>
            </a:r>
          </a:p>
          <a:p>
            <a:r>
              <a:rPr lang="en-US" sz="18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OEDR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---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Object and Event Detection and Response</a:t>
            </a:r>
          </a:p>
          <a:p>
            <a:r>
              <a:rPr lang="en-US" sz="1800" b="1" dirty="0">
                <a:solidFill>
                  <a:srgbClr val="333333"/>
                </a:solidFill>
                <a:latin typeface="Georgia" panose="02040502050405020303" pitchFamily="18" charset="0"/>
              </a:rPr>
              <a:t>OOD </a:t>
            </a:r>
            <a:r>
              <a:rPr lang="en-US" sz="1800" dirty="0">
                <a:solidFill>
                  <a:srgbClr val="333333"/>
                </a:solidFill>
                <a:latin typeface="Georgia" panose="02040502050405020303" pitchFamily="18" charset="0"/>
              </a:rPr>
              <a:t>--  Operational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DD6888-8185-48F0-A494-F0144FF517E1}"/>
              </a:ext>
            </a:extLst>
          </p:cNvPr>
          <p:cNvSpPr/>
          <p:nvPr/>
        </p:nvSpPr>
        <p:spPr>
          <a:xfrm rot="5400000">
            <a:off x="8587945" y="2755559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F0AB74-65E5-4452-9EDA-F1B033C50142}"/>
              </a:ext>
            </a:extLst>
          </p:cNvPr>
          <p:cNvSpPr/>
          <p:nvPr/>
        </p:nvSpPr>
        <p:spPr>
          <a:xfrm rot="5400000">
            <a:off x="9345826" y="3661722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4EC347-5A2D-4190-9B0D-22878E40376D}"/>
              </a:ext>
            </a:extLst>
          </p:cNvPr>
          <p:cNvSpPr/>
          <p:nvPr/>
        </p:nvSpPr>
        <p:spPr>
          <a:xfrm rot="5400000">
            <a:off x="9992495" y="5037442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B6DCB5-AAB0-427D-A275-64D8C562748D}"/>
              </a:ext>
            </a:extLst>
          </p:cNvPr>
          <p:cNvSpPr/>
          <p:nvPr/>
        </p:nvSpPr>
        <p:spPr>
          <a:xfrm rot="5400000">
            <a:off x="10709188" y="5769940"/>
            <a:ext cx="420130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D9297-FB80-4488-80E6-21CF792F8785}"/>
              </a:ext>
            </a:extLst>
          </p:cNvPr>
          <p:cNvSpPr txBox="1"/>
          <p:nvPr/>
        </p:nvSpPr>
        <p:spPr>
          <a:xfrm>
            <a:off x="838200" y="1992573"/>
            <a:ext cx="1993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Driving Control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OEDR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DDT Fallback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5DBB-20CF-494D-9219-300BAEA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06" y="464828"/>
            <a:ext cx="10515600" cy="55874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Scenario: Optical Transport Fault Resolution</a:t>
            </a:r>
            <a:br>
              <a:rPr lang="en-US" sz="2400" dirty="0"/>
            </a:br>
            <a:r>
              <a:rPr lang="en-US" sz="2400" dirty="0"/>
              <a:t>ODD = Autonomous Domain </a:t>
            </a:r>
            <a:r>
              <a:rPr lang="en-US" altLang="zh-CN" sz="2400" dirty="0"/>
              <a:t>Capabilities + Physical + Software + Situational Environment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146-D8FA-46DD-B947-E78DFF3A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59" y="1587446"/>
            <a:ext cx="3781935" cy="4574037"/>
          </a:xfrm>
        </p:spPr>
        <p:txBody>
          <a:bodyPr numCol="2">
            <a:noAutofit/>
          </a:bodyPr>
          <a:lstStyle/>
          <a:p>
            <a:r>
              <a:rPr lang="en-US" altLang="zh-CN" sz="1200" dirty="0"/>
              <a:t>Network Domain</a:t>
            </a:r>
          </a:p>
          <a:p>
            <a:pPr lvl="1"/>
            <a:r>
              <a:rPr lang="en-US" altLang="zh-CN" sz="1200" dirty="0"/>
              <a:t>Optical</a:t>
            </a:r>
          </a:p>
          <a:p>
            <a:pPr lvl="2"/>
            <a:r>
              <a:rPr lang="en-US" altLang="zh-CN" sz="1200" dirty="0"/>
              <a:t>OTN</a:t>
            </a:r>
          </a:p>
          <a:p>
            <a:pPr lvl="2"/>
            <a:r>
              <a:rPr lang="en-US" altLang="zh-CN" sz="1200" dirty="0"/>
              <a:t>SDH</a:t>
            </a:r>
          </a:p>
          <a:p>
            <a:pPr lvl="2"/>
            <a:r>
              <a:rPr lang="en-US" altLang="zh-CN" sz="1200" dirty="0"/>
              <a:t>SONET</a:t>
            </a:r>
          </a:p>
          <a:p>
            <a:pPr lvl="2"/>
            <a:r>
              <a:rPr lang="en-US" altLang="zh-CN" sz="1200" dirty="0"/>
              <a:t>DWDM</a:t>
            </a:r>
          </a:p>
          <a:p>
            <a:r>
              <a:rPr lang="en-US" altLang="zh-CN" sz="1200" dirty="0"/>
              <a:t>NE</a:t>
            </a:r>
          </a:p>
          <a:p>
            <a:pPr lvl="1"/>
            <a:r>
              <a:rPr lang="en-US" altLang="zh-CN" sz="1200" dirty="0"/>
              <a:t>Types</a:t>
            </a:r>
          </a:p>
          <a:p>
            <a:pPr lvl="1"/>
            <a:r>
              <a:rPr lang="en-US" altLang="zh-CN" sz="1200" dirty="0"/>
              <a:t>Vendors</a:t>
            </a:r>
          </a:p>
          <a:p>
            <a:pPr lvl="1"/>
            <a:r>
              <a:rPr lang="en-US" altLang="zh-CN" sz="1200" dirty="0"/>
              <a:t>Hardware version</a:t>
            </a:r>
          </a:p>
          <a:p>
            <a:pPr lvl="1"/>
            <a:r>
              <a:rPr lang="en-US" altLang="zh-CN" sz="1200" dirty="0"/>
              <a:t>Configurations</a:t>
            </a:r>
          </a:p>
          <a:p>
            <a:r>
              <a:rPr lang="en-US" altLang="zh-CN" sz="1200" dirty="0"/>
              <a:t>Topology</a:t>
            </a:r>
          </a:p>
          <a:p>
            <a:pPr lvl="1"/>
            <a:r>
              <a:rPr lang="en-US" altLang="zh-CN" sz="1200" dirty="0"/>
              <a:t>Linear</a:t>
            </a:r>
          </a:p>
          <a:p>
            <a:pPr lvl="1"/>
            <a:r>
              <a:rPr lang="en-US" altLang="zh-CN" sz="1200" dirty="0"/>
              <a:t>Ring</a:t>
            </a:r>
          </a:p>
          <a:p>
            <a:pPr lvl="1"/>
            <a:r>
              <a:rPr lang="en-US" altLang="zh-CN" sz="1200" dirty="0"/>
              <a:t>Mesh</a:t>
            </a:r>
          </a:p>
          <a:p>
            <a:r>
              <a:rPr lang="en-US" altLang="zh-CN" sz="1400" dirty="0"/>
              <a:t>Links</a:t>
            </a:r>
          </a:p>
          <a:p>
            <a:pPr lvl="1"/>
            <a:r>
              <a:rPr lang="en-US" altLang="zh-CN" sz="1400" dirty="0"/>
              <a:t>Fiber</a:t>
            </a:r>
          </a:p>
          <a:p>
            <a:r>
              <a:rPr lang="en-US" altLang="zh-CN" sz="1200" dirty="0"/>
              <a:t>Multi-vendor</a:t>
            </a:r>
          </a:p>
          <a:p>
            <a:pPr lvl="1"/>
            <a:endParaRPr lang="en-US" altLang="zh-CN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BDE56-2061-46DA-87C8-731048EE0AA7}"/>
              </a:ext>
            </a:extLst>
          </p:cNvPr>
          <p:cNvSpPr txBox="1"/>
          <p:nvPr/>
        </p:nvSpPr>
        <p:spPr>
          <a:xfrm>
            <a:off x="8247245" y="1074663"/>
            <a:ext cx="244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Situational 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D2469-AB88-46F3-8295-DF15F980D8C1}"/>
              </a:ext>
            </a:extLst>
          </p:cNvPr>
          <p:cNvSpPr txBox="1"/>
          <p:nvPr/>
        </p:nvSpPr>
        <p:spPr>
          <a:xfrm>
            <a:off x="791361" y="100880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Physical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C87A82-9E34-4C26-ABD3-3FFEE4F604DD}"/>
              </a:ext>
            </a:extLst>
          </p:cNvPr>
          <p:cNvSpPr txBox="1"/>
          <p:nvPr/>
        </p:nvSpPr>
        <p:spPr>
          <a:xfrm>
            <a:off x="4819536" y="1055815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Software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FE4AE-F654-4EAF-914C-1A3D5E94681F}"/>
              </a:ext>
            </a:extLst>
          </p:cNvPr>
          <p:cNvSpPr txBox="1"/>
          <p:nvPr/>
        </p:nvSpPr>
        <p:spPr>
          <a:xfrm>
            <a:off x="8321194" y="1728977"/>
            <a:ext cx="3048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Impacted Services</a:t>
            </a:r>
          </a:p>
          <a:p>
            <a:pPr lvl="1"/>
            <a:r>
              <a:rPr lang="en-US" altLang="zh-CN" sz="1200" dirty="0"/>
              <a:t>Platinum (Highly Protected)</a:t>
            </a:r>
          </a:p>
          <a:p>
            <a:pPr lvl="1"/>
            <a:r>
              <a:rPr lang="en-US" altLang="zh-CN" sz="1200" dirty="0"/>
              <a:t>Gold (Protected)</a:t>
            </a:r>
          </a:p>
          <a:p>
            <a:pPr lvl="1"/>
            <a:r>
              <a:rPr lang="en-US" altLang="zh-CN" sz="1200" dirty="0"/>
              <a:t>Silver (Unprotected)</a:t>
            </a:r>
          </a:p>
          <a:p>
            <a:pPr lvl="1"/>
            <a:r>
              <a:rPr lang="en-US" altLang="zh-CN" sz="1200" dirty="0"/>
              <a:t>Regular(Preemptable)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Fault Root Cause Types</a:t>
            </a:r>
          </a:p>
          <a:p>
            <a:pPr lvl="1"/>
            <a:r>
              <a:rPr lang="en-US" altLang="zh-CN" sz="1200" dirty="0"/>
              <a:t>Transmission</a:t>
            </a:r>
          </a:p>
          <a:p>
            <a:pPr lvl="1"/>
            <a:r>
              <a:rPr lang="en-US" altLang="zh-CN" sz="1200" dirty="0"/>
              <a:t>Quality of services</a:t>
            </a:r>
          </a:p>
          <a:p>
            <a:pPr lvl="1"/>
            <a:r>
              <a:rPr lang="en-US" altLang="zh-CN" sz="1200" dirty="0"/>
              <a:t>Software processing</a:t>
            </a:r>
          </a:p>
          <a:p>
            <a:pPr lvl="1"/>
            <a:r>
              <a:rPr lang="en-US" altLang="zh-CN" sz="1200" dirty="0"/>
              <a:t>Equipment</a:t>
            </a:r>
          </a:p>
          <a:p>
            <a:pPr lvl="1"/>
            <a:r>
              <a:rPr lang="en-US" altLang="zh-CN" sz="1200" dirty="0"/>
              <a:t>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2C1E75E-A28C-46B4-9747-7DD0CE41C06D}"/>
              </a:ext>
            </a:extLst>
          </p:cNvPr>
          <p:cNvSpPr txBox="1">
            <a:spLocks/>
          </p:cNvSpPr>
          <p:nvPr/>
        </p:nvSpPr>
        <p:spPr>
          <a:xfrm>
            <a:off x="4028923" y="1650850"/>
            <a:ext cx="5411636" cy="457403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NE</a:t>
            </a:r>
          </a:p>
          <a:p>
            <a:pPr lvl="1"/>
            <a:r>
              <a:rPr lang="en-US" altLang="zh-CN" sz="1200" dirty="0"/>
              <a:t>Software version</a:t>
            </a:r>
          </a:p>
          <a:p>
            <a:pPr lvl="1"/>
            <a:r>
              <a:rPr lang="en-US" altLang="zh-CN" sz="1200" dirty="0"/>
              <a:t>Configurations</a:t>
            </a:r>
          </a:p>
          <a:p>
            <a:r>
              <a:rPr lang="en-US" altLang="zh-CN" sz="1600" dirty="0"/>
              <a:t>OSS </a:t>
            </a:r>
          </a:p>
          <a:p>
            <a:pPr lvl="1"/>
            <a:r>
              <a:rPr lang="en-US" altLang="zh-CN" sz="1200" dirty="0"/>
              <a:t>Trouble Ticket Management</a:t>
            </a:r>
          </a:p>
          <a:p>
            <a:pPr lvl="1"/>
            <a:r>
              <a:rPr lang="en-US" altLang="zh-CN" sz="1200" dirty="0"/>
              <a:t>Service Quality Management</a:t>
            </a:r>
          </a:p>
          <a:p>
            <a:pPr lvl="1"/>
            <a:r>
              <a:rPr lang="en-US" altLang="zh-CN" sz="1200" dirty="0"/>
              <a:t>Workforce Management</a:t>
            </a:r>
          </a:p>
          <a:p>
            <a:pPr lvl="1"/>
            <a:r>
              <a:rPr lang="en-US" altLang="zh-CN" sz="1200" dirty="0"/>
              <a:t>Performance Management</a:t>
            </a:r>
          </a:p>
          <a:p>
            <a:pPr lvl="1"/>
            <a:r>
              <a:rPr lang="en-US" altLang="zh-CN" sz="1200" dirty="0"/>
              <a:t>User usage management</a:t>
            </a:r>
          </a:p>
          <a:p>
            <a:r>
              <a:rPr lang="en-US" altLang="zh-CN" sz="1600" dirty="0"/>
              <a:t>Protocol</a:t>
            </a:r>
          </a:p>
          <a:p>
            <a:pPr lvl="1"/>
            <a:r>
              <a:rPr lang="en-US" altLang="zh-CN" sz="1200" dirty="0"/>
              <a:t>Data plane</a:t>
            </a:r>
          </a:p>
          <a:p>
            <a:pPr lvl="1"/>
            <a:r>
              <a:rPr lang="en-US" altLang="zh-CN" sz="1200" dirty="0"/>
              <a:t>Management Plane</a:t>
            </a:r>
          </a:p>
          <a:p>
            <a:pPr marL="457200" lvl="1" indent="0">
              <a:buNone/>
            </a:pPr>
            <a:endParaRPr lang="en-US" altLang="zh-CN" sz="1200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3D0E415-103C-4510-965A-A45FBB41CD0B}"/>
              </a:ext>
            </a:extLst>
          </p:cNvPr>
          <p:cNvSpPr txBox="1">
            <a:spLocks/>
          </p:cNvSpPr>
          <p:nvPr/>
        </p:nvSpPr>
        <p:spPr>
          <a:xfrm>
            <a:off x="6413154" y="4115428"/>
            <a:ext cx="5062151" cy="2125174"/>
          </a:xfrm>
          <a:prstGeom prst="rect">
            <a:avLst/>
          </a:prstGeom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Continuity supervision</a:t>
            </a:r>
          </a:p>
          <a:p>
            <a:pPr lvl="1"/>
            <a:r>
              <a:rPr lang="en-US" altLang="zh-CN" sz="1000" b="1" dirty="0" err="1"/>
              <a:t>d</a:t>
            </a:r>
            <a:r>
              <a:rPr lang="en-US" sz="1000" b="1" dirty="0" err="1"/>
              <a:t>LOS</a:t>
            </a:r>
            <a:endParaRPr lang="en-US" sz="1000" b="1" dirty="0"/>
          </a:p>
          <a:p>
            <a:pPr lvl="1"/>
            <a:r>
              <a:rPr lang="en-US" sz="1000" b="1" dirty="0" err="1"/>
              <a:t>dUNEQ</a:t>
            </a:r>
            <a:endParaRPr lang="en-US" sz="1000" b="1" dirty="0"/>
          </a:p>
          <a:p>
            <a:pPr lvl="1"/>
            <a:r>
              <a:rPr lang="en-US" sz="1000" b="1" dirty="0" err="1"/>
              <a:t>dLTC</a:t>
            </a:r>
            <a:endParaRPr lang="en-US" sz="1000" b="1" dirty="0"/>
          </a:p>
          <a:p>
            <a:r>
              <a:rPr lang="en-US" sz="1000" b="1" dirty="0"/>
              <a:t>Connectivity Supervision</a:t>
            </a:r>
          </a:p>
          <a:p>
            <a:pPr lvl="1"/>
            <a:r>
              <a:rPr lang="en-US" sz="1000" b="1" dirty="0" err="1"/>
              <a:t>dTIM</a:t>
            </a:r>
            <a:endParaRPr lang="en-US" sz="1000" b="1" dirty="0"/>
          </a:p>
          <a:p>
            <a:r>
              <a:rPr lang="en-US" sz="1000" b="1" dirty="0"/>
              <a:t>Signal Quality Supervision</a:t>
            </a:r>
          </a:p>
          <a:p>
            <a:pPr lvl="1"/>
            <a:r>
              <a:rPr lang="en-US" sz="1000" b="1" dirty="0" err="1"/>
              <a:t>dEXC</a:t>
            </a:r>
            <a:endParaRPr lang="en-US" sz="1000" b="1" dirty="0"/>
          </a:p>
          <a:p>
            <a:pPr lvl="1"/>
            <a:r>
              <a:rPr lang="en-US" sz="1000" b="1" dirty="0" err="1"/>
              <a:t>dDEG</a:t>
            </a:r>
            <a:endParaRPr lang="en-US" sz="1000" b="1" dirty="0"/>
          </a:p>
          <a:p>
            <a:pPr lvl="1"/>
            <a:endParaRPr lang="en-US" sz="1000" b="1" dirty="0"/>
          </a:p>
          <a:p>
            <a:r>
              <a:rPr lang="en-US" sz="1000" b="1" dirty="0"/>
              <a:t>Payload</a:t>
            </a:r>
          </a:p>
          <a:p>
            <a:pPr lvl="1"/>
            <a:r>
              <a:rPr lang="en-US" sz="1000" b="1" dirty="0" err="1"/>
              <a:t>dPLM</a:t>
            </a:r>
            <a:endParaRPr lang="en-US" sz="1000" b="1" dirty="0"/>
          </a:p>
          <a:p>
            <a:pPr lvl="1"/>
            <a:r>
              <a:rPr lang="en-US" sz="1000" b="1" dirty="0" err="1"/>
              <a:t>dUPM</a:t>
            </a:r>
            <a:endParaRPr lang="en-US" sz="1000" b="1" dirty="0"/>
          </a:p>
          <a:p>
            <a:pPr lvl="1"/>
            <a:r>
              <a:rPr lang="en-US" sz="1000" b="1" dirty="0" err="1"/>
              <a:t>dEPM</a:t>
            </a:r>
            <a:endParaRPr lang="en-US" sz="1000" b="1" dirty="0"/>
          </a:p>
          <a:p>
            <a:r>
              <a:rPr lang="en-US" sz="1000" b="1" dirty="0"/>
              <a:t>Alignment Supervision</a:t>
            </a:r>
          </a:p>
          <a:p>
            <a:pPr lvl="1"/>
            <a:r>
              <a:rPr lang="en-US" sz="1000" b="1" dirty="0" err="1"/>
              <a:t>dLOA</a:t>
            </a:r>
            <a:r>
              <a:rPr lang="en-US" sz="1000" b="1" dirty="0"/>
              <a:t> (loss of alignment defect)</a:t>
            </a:r>
          </a:p>
          <a:p>
            <a:pPr lvl="1"/>
            <a:r>
              <a:rPr lang="en-US" sz="1000" b="1" dirty="0" err="1"/>
              <a:t>dLFD</a:t>
            </a:r>
            <a:r>
              <a:rPr lang="en-US" sz="1000" dirty="0"/>
              <a:t> (</a:t>
            </a:r>
            <a:r>
              <a:rPr lang="en-US" sz="1000" b="1" dirty="0"/>
              <a:t>Loss of Frame Delineation defect)</a:t>
            </a:r>
          </a:p>
          <a:p>
            <a:pPr lvl="1"/>
            <a:endParaRPr lang="en-US" sz="1000" b="1" dirty="0"/>
          </a:p>
          <a:p>
            <a:r>
              <a:rPr lang="en-US" sz="1000" b="1" dirty="0"/>
              <a:t>Maintenance</a:t>
            </a:r>
          </a:p>
          <a:p>
            <a:pPr lvl="1"/>
            <a:r>
              <a:rPr lang="en-US" sz="1000" b="1" dirty="0"/>
              <a:t>AIS (AIS defect)</a:t>
            </a:r>
          </a:p>
          <a:p>
            <a:pPr lvl="1"/>
            <a:r>
              <a:rPr lang="en-US" sz="1000" b="1" dirty="0"/>
              <a:t>RDI/ODI (Remote/Outgoing Defect Indicator defect)</a:t>
            </a:r>
          </a:p>
          <a:p>
            <a:pPr lvl="1"/>
            <a:r>
              <a:rPr lang="en-US" sz="1000" b="1" dirty="0"/>
              <a:t>CSF (Client Signal Fail defect)</a:t>
            </a:r>
          </a:p>
          <a:p>
            <a:r>
              <a:rPr lang="en-US" sz="1000" b="1" dirty="0"/>
              <a:t>Protocol supervision</a:t>
            </a:r>
          </a:p>
          <a:p>
            <a:pPr lvl="1"/>
            <a:r>
              <a:rPr lang="en-US" sz="1000" b="1" dirty="0" err="1"/>
              <a:t>dFOP</a:t>
            </a:r>
            <a:r>
              <a:rPr lang="en-US" sz="1000" b="1" dirty="0"/>
              <a:t> (Failure of Protocol defect)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A0681B3-7089-44CA-BEEF-81E5FE7154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0160" y="3044020"/>
            <a:ext cx="1162162" cy="980654"/>
          </a:xfrm>
          <a:prstGeom prst="bentConnector3">
            <a:avLst>
              <a:gd name="adj1" fmla="val 1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0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614E59CF-3260-4841-A538-AB9E4D7E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55605"/>
              </p:ext>
            </p:extLst>
          </p:nvPr>
        </p:nvGraphicFramePr>
        <p:xfrm>
          <a:off x="1648877" y="1819808"/>
          <a:ext cx="8128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2334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0911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917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1781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727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2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0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0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58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826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1E5DBB-20CF-494D-9219-300BAEA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06" y="464828"/>
            <a:ext cx="10515600" cy="55874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ADN  Example:  Mapping  Optical Transport Self-healing Scenario with ODD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264431-4002-4DDC-BC6B-233A6C32B0D3}"/>
              </a:ext>
            </a:extLst>
          </p:cNvPr>
          <p:cNvGrpSpPr/>
          <p:nvPr/>
        </p:nvGrpSpPr>
        <p:grpSpPr>
          <a:xfrm>
            <a:off x="151965" y="1836167"/>
            <a:ext cx="1496912" cy="2945281"/>
            <a:chOff x="1958371" y="1534668"/>
            <a:chExt cx="1496912" cy="29452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8E6140-0A8A-445E-8851-75824F762E6B}"/>
                </a:ext>
              </a:extLst>
            </p:cNvPr>
            <p:cNvSpPr txBox="1"/>
            <p:nvPr/>
          </p:nvSpPr>
          <p:spPr>
            <a:xfrm>
              <a:off x="2640937" y="3377102"/>
              <a:ext cx="769477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collect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ED9E4F-23CA-498C-832E-8EDAF2AE4612}"/>
                </a:ext>
              </a:extLst>
            </p:cNvPr>
            <p:cNvSpPr txBox="1"/>
            <p:nvPr/>
          </p:nvSpPr>
          <p:spPr>
            <a:xfrm>
              <a:off x="2632013" y="4129541"/>
              <a:ext cx="757710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detect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4FAE31-4EB3-41C9-8326-5E5E76EDF487}"/>
                </a:ext>
              </a:extLst>
            </p:cNvPr>
            <p:cNvSpPr txBox="1"/>
            <p:nvPr/>
          </p:nvSpPr>
          <p:spPr>
            <a:xfrm>
              <a:off x="2667896" y="2976759"/>
              <a:ext cx="772046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isolate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6126D-8FDB-494D-9DC5-BF91763265A4}"/>
                </a:ext>
              </a:extLst>
            </p:cNvPr>
            <p:cNvSpPr txBox="1"/>
            <p:nvPr/>
          </p:nvSpPr>
          <p:spPr>
            <a:xfrm>
              <a:off x="2674580" y="2604953"/>
              <a:ext cx="780703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inform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226B46-0E0F-4773-BC57-D4B5D817FB78}"/>
                </a:ext>
              </a:extLst>
            </p:cNvPr>
            <p:cNvSpPr txBox="1"/>
            <p:nvPr/>
          </p:nvSpPr>
          <p:spPr>
            <a:xfrm>
              <a:off x="2654021" y="2228542"/>
              <a:ext cx="785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resolve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81A6B7-B8DE-460C-8FD5-91D28198C71A}"/>
                </a:ext>
              </a:extLst>
            </p:cNvPr>
            <p:cNvSpPr txBox="1"/>
            <p:nvPr/>
          </p:nvSpPr>
          <p:spPr>
            <a:xfrm>
              <a:off x="2732514" y="1534668"/>
              <a:ext cx="642809" cy="350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C4801-F6F4-419B-BDFB-887B8AFE45E9}"/>
                </a:ext>
              </a:extLst>
            </p:cNvPr>
            <p:cNvSpPr txBox="1"/>
            <p:nvPr/>
          </p:nvSpPr>
          <p:spPr>
            <a:xfrm>
              <a:off x="1958371" y="3723129"/>
              <a:ext cx="1481679" cy="35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service restore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05FED00-B757-4E6F-9E9B-C5368E0493F3}"/>
              </a:ext>
            </a:extLst>
          </p:cNvPr>
          <p:cNvSpPr txBox="1"/>
          <p:nvPr/>
        </p:nvSpPr>
        <p:spPr>
          <a:xfrm>
            <a:off x="1122049" y="1209551"/>
            <a:ext cx="10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Steps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22DC1C-93E1-4FB5-9105-BE2D04E3A1E0}"/>
              </a:ext>
            </a:extLst>
          </p:cNvPr>
          <p:cNvSpPr txBox="1"/>
          <p:nvPr/>
        </p:nvSpPr>
        <p:spPr>
          <a:xfrm>
            <a:off x="7512371" y="4871932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Always and All Conditions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4B2E37-CA5E-49B1-8C9D-65EF5D13F64C}"/>
              </a:ext>
            </a:extLst>
          </p:cNvPr>
          <p:cNvCxnSpPr>
            <a:cxnSpLocks/>
          </p:cNvCxnSpPr>
          <p:nvPr/>
        </p:nvCxnSpPr>
        <p:spPr>
          <a:xfrm flipH="1" flipV="1">
            <a:off x="1648337" y="1760986"/>
            <a:ext cx="540" cy="3020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BF5497-B027-49C6-BEE5-97291E6C0577}"/>
              </a:ext>
            </a:extLst>
          </p:cNvPr>
          <p:cNvCxnSpPr>
            <a:cxnSpLocks/>
          </p:cNvCxnSpPr>
          <p:nvPr/>
        </p:nvCxnSpPr>
        <p:spPr>
          <a:xfrm>
            <a:off x="1604008" y="4781448"/>
            <a:ext cx="82598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CEA2C0-2867-4A8E-9C42-7376DA13D6BA}"/>
              </a:ext>
            </a:extLst>
          </p:cNvPr>
          <p:cNvSpPr/>
          <p:nvPr/>
        </p:nvSpPr>
        <p:spPr>
          <a:xfrm>
            <a:off x="2317235" y="1905090"/>
            <a:ext cx="3108586" cy="2684757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>
            <a:solidFill>
              <a:srgbClr val="C0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13C728-01FF-4357-9C2A-85F756FA002F}"/>
              </a:ext>
            </a:extLst>
          </p:cNvPr>
          <p:cNvSpPr txBox="1"/>
          <p:nvPr/>
        </p:nvSpPr>
        <p:spPr>
          <a:xfrm>
            <a:off x="2478780" y="5022373"/>
            <a:ext cx="910827" cy="954107"/>
          </a:xfrm>
          <a:custGeom>
            <a:avLst/>
            <a:gdLst>
              <a:gd name="connsiteX0" fmla="*/ 0 w 910827"/>
              <a:gd name="connsiteY0" fmla="*/ 0 h 954107"/>
              <a:gd name="connsiteX1" fmla="*/ 446305 w 910827"/>
              <a:gd name="connsiteY1" fmla="*/ 0 h 954107"/>
              <a:gd name="connsiteX2" fmla="*/ 910827 w 910827"/>
              <a:gd name="connsiteY2" fmla="*/ 0 h 954107"/>
              <a:gd name="connsiteX3" fmla="*/ 910827 w 910827"/>
              <a:gd name="connsiteY3" fmla="*/ 496136 h 954107"/>
              <a:gd name="connsiteX4" fmla="*/ 910827 w 910827"/>
              <a:gd name="connsiteY4" fmla="*/ 954107 h 954107"/>
              <a:gd name="connsiteX5" fmla="*/ 473630 w 910827"/>
              <a:gd name="connsiteY5" fmla="*/ 954107 h 954107"/>
              <a:gd name="connsiteX6" fmla="*/ 0 w 910827"/>
              <a:gd name="connsiteY6" fmla="*/ 954107 h 954107"/>
              <a:gd name="connsiteX7" fmla="*/ 0 w 910827"/>
              <a:gd name="connsiteY7" fmla="*/ 496136 h 954107"/>
              <a:gd name="connsiteX8" fmla="*/ 0 w 910827"/>
              <a:gd name="connsiteY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827" h="954107" extrusionOk="0">
                <a:moveTo>
                  <a:pt x="0" y="0"/>
                </a:moveTo>
                <a:cubicBezTo>
                  <a:pt x="93699" y="-42765"/>
                  <a:pt x="344410" y="22610"/>
                  <a:pt x="446305" y="0"/>
                </a:cubicBezTo>
                <a:cubicBezTo>
                  <a:pt x="548201" y="-22610"/>
                  <a:pt x="776752" y="33998"/>
                  <a:pt x="910827" y="0"/>
                </a:cubicBezTo>
                <a:cubicBezTo>
                  <a:pt x="949518" y="125556"/>
                  <a:pt x="886646" y="346560"/>
                  <a:pt x="910827" y="496136"/>
                </a:cubicBezTo>
                <a:cubicBezTo>
                  <a:pt x="935008" y="645712"/>
                  <a:pt x="900231" y="824126"/>
                  <a:pt x="910827" y="954107"/>
                </a:cubicBezTo>
                <a:cubicBezTo>
                  <a:pt x="701357" y="989412"/>
                  <a:pt x="630469" y="913547"/>
                  <a:pt x="473630" y="954107"/>
                </a:cubicBezTo>
                <a:cubicBezTo>
                  <a:pt x="316791" y="994667"/>
                  <a:pt x="149378" y="934396"/>
                  <a:pt x="0" y="954107"/>
                </a:cubicBezTo>
                <a:cubicBezTo>
                  <a:pt x="-43256" y="817595"/>
                  <a:pt x="14587" y="710849"/>
                  <a:pt x="0" y="496136"/>
                </a:cubicBezTo>
                <a:cubicBezTo>
                  <a:pt x="-14587" y="281423"/>
                  <a:pt x="40257" y="224522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Highly </a:t>
            </a:r>
          </a:p>
          <a:p>
            <a:r>
              <a:rPr lang="en-US" altLang="zh-CN" sz="800" dirty="0"/>
              <a:t>Protected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Multi-vendor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6E96FB-D42A-4000-A4BB-F42992277A42}"/>
              </a:ext>
            </a:extLst>
          </p:cNvPr>
          <p:cNvSpPr/>
          <p:nvPr/>
        </p:nvSpPr>
        <p:spPr>
          <a:xfrm>
            <a:off x="3071443" y="3286423"/>
            <a:ext cx="416293" cy="342244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AC5038-6D7F-401C-85A1-15B15A3A1F41}"/>
              </a:ext>
            </a:extLst>
          </p:cNvPr>
          <p:cNvSpPr/>
          <p:nvPr/>
        </p:nvSpPr>
        <p:spPr>
          <a:xfrm>
            <a:off x="3769597" y="2160588"/>
            <a:ext cx="1111322" cy="771081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3B1FD93-FFA9-4801-B1B8-0C9CDACA446A}"/>
              </a:ext>
            </a:extLst>
          </p:cNvPr>
          <p:cNvSpPr/>
          <p:nvPr/>
        </p:nvSpPr>
        <p:spPr>
          <a:xfrm>
            <a:off x="3389607" y="1905091"/>
            <a:ext cx="4064848" cy="2777364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>
            <a:solidFill>
              <a:srgbClr val="FFC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B9E609-77E9-4212-9865-CB91A5475376}"/>
              </a:ext>
            </a:extLst>
          </p:cNvPr>
          <p:cNvSpPr/>
          <p:nvPr/>
        </p:nvSpPr>
        <p:spPr>
          <a:xfrm>
            <a:off x="3907647" y="3286423"/>
            <a:ext cx="973272" cy="771082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83A33A6-AD5A-4803-BB3F-B04A58B88BF0}"/>
              </a:ext>
            </a:extLst>
          </p:cNvPr>
          <p:cNvSpPr/>
          <p:nvPr/>
        </p:nvSpPr>
        <p:spPr>
          <a:xfrm>
            <a:off x="2317235" y="3628666"/>
            <a:ext cx="754208" cy="96835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58AF97D-1C4E-4B77-96AC-56D8175C6DD0}"/>
              </a:ext>
            </a:extLst>
          </p:cNvPr>
          <p:cNvSpPr/>
          <p:nvPr/>
        </p:nvSpPr>
        <p:spPr>
          <a:xfrm>
            <a:off x="5912491" y="1964725"/>
            <a:ext cx="2663098" cy="2618736"/>
          </a:xfrm>
          <a:custGeom>
            <a:avLst/>
            <a:gdLst>
              <a:gd name="connsiteX0" fmla="*/ 0 w 4880165"/>
              <a:gd name="connsiteY0" fmla="*/ 2222500 h 2222500"/>
              <a:gd name="connsiteX1" fmla="*/ 165100 w 4880165"/>
              <a:gd name="connsiteY1" fmla="*/ 2120900 h 2222500"/>
              <a:gd name="connsiteX2" fmla="*/ 241300 w 4880165"/>
              <a:gd name="connsiteY2" fmla="*/ 2070100 h 2222500"/>
              <a:gd name="connsiteX3" fmla="*/ 355600 w 4880165"/>
              <a:gd name="connsiteY3" fmla="*/ 2057400 h 2222500"/>
              <a:gd name="connsiteX4" fmla="*/ 368300 w 4880165"/>
              <a:gd name="connsiteY4" fmla="*/ 1981200 h 2222500"/>
              <a:gd name="connsiteX5" fmla="*/ 457200 w 4880165"/>
              <a:gd name="connsiteY5" fmla="*/ 1879600 h 2222500"/>
              <a:gd name="connsiteX6" fmla="*/ 482600 w 4880165"/>
              <a:gd name="connsiteY6" fmla="*/ 1828800 h 2222500"/>
              <a:gd name="connsiteX7" fmla="*/ 825500 w 4880165"/>
              <a:gd name="connsiteY7" fmla="*/ 1638300 h 2222500"/>
              <a:gd name="connsiteX8" fmla="*/ 939800 w 4880165"/>
              <a:gd name="connsiteY8" fmla="*/ 1574800 h 2222500"/>
              <a:gd name="connsiteX9" fmla="*/ 1016000 w 4880165"/>
              <a:gd name="connsiteY9" fmla="*/ 1562100 h 2222500"/>
              <a:gd name="connsiteX10" fmla="*/ 1054100 w 4880165"/>
              <a:gd name="connsiteY10" fmla="*/ 1549400 h 2222500"/>
              <a:gd name="connsiteX11" fmla="*/ 1193800 w 4880165"/>
              <a:gd name="connsiteY11" fmla="*/ 1511300 h 2222500"/>
              <a:gd name="connsiteX12" fmla="*/ 1244600 w 4880165"/>
              <a:gd name="connsiteY12" fmla="*/ 1473200 h 2222500"/>
              <a:gd name="connsiteX13" fmla="*/ 1282700 w 4880165"/>
              <a:gd name="connsiteY13" fmla="*/ 1460500 h 2222500"/>
              <a:gd name="connsiteX14" fmla="*/ 1371600 w 4880165"/>
              <a:gd name="connsiteY14" fmla="*/ 1358900 h 2222500"/>
              <a:gd name="connsiteX15" fmla="*/ 1422400 w 4880165"/>
              <a:gd name="connsiteY15" fmla="*/ 1346200 h 2222500"/>
              <a:gd name="connsiteX16" fmla="*/ 1498600 w 4880165"/>
              <a:gd name="connsiteY16" fmla="*/ 1320800 h 2222500"/>
              <a:gd name="connsiteX17" fmla="*/ 1600200 w 4880165"/>
              <a:gd name="connsiteY17" fmla="*/ 1244600 h 2222500"/>
              <a:gd name="connsiteX18" fmla="*/ 1714500 w 4880165"/>
              <a:gd name="connsiteY18" fmla="*/ 1181100 h 2222500"/>
              <a:gd name="connsiteX19" fmla="*/ 1765300 w 4880165"/>
              <a:gd name="connsiteY19" fmla="*/ 1143000 h 2222500"/>
              <a:gd name="connsiteX20" fmla="*/ 1841500 w 4880165"/>
              <a:gd name="connsiteY20" fmla="*/ 1066800 h 2222500"/>
              <a:gd name="connsiteX21" fmla="*/ 2095500 w 4880165"/>
              <a:gd name="connsiteY21" fmla="*/ 889000 h 2222500"/>
              <a:gd name="connsiteX22" fmla="*/ 2184400 w 4880165"/>
              <a:gd name="connsiteY22" fmla="*/ 685800 h 2222500"/>
              <a:gd name="connsiteX23" fmla="*/ 2209800 w 4880165"/>
              <a:gd name="connsiteY23" fmla="*/ 647700 h 2222500"/>
              <a:gd name="connsiteX24" fmla="*/ 2235200 w 4880165"/>
              <a:gd name="connsiteY24" fmla="*/ 584200 h 2222500"/>
              <a:gd name="connsiteX25" fmla="*/ 2311400 w 4880165"/>
              <a:gd name="connsiteY25" fmla="*/ 533400 h 2222500"/>
              <a:gd name="connsiteX26" fmla="*/ 2413000 w 4880165"/>
              <a:gd name="connsiteY26" fmla="*/ 457200 h 2222500"/>
              <a:gd name="connsiteX27" fmla="*/ 2489200 w 4880165"/>
              <a:gd name="connsiteY27" fmla="*/ 431800 h 2222500"/>
              <a:gd name="connsiteX28" fmla="*/ 2654300 w 4880165"/>
              <a:gd name="connsiteY28" fmla="*/ 419100 h 2222500"/>
              <a:gd name="connsiteX29" fmla="*/ 2959100 w 4880165"/>
              <a:gd name="connsiteY29" fmla="*/ 330200 h 2222500"/>
              <a:gd name="connsiteX30" fmla="*/ 3048000 w 4880165"/>
              <a:gd name="connsiteY30" fmla="*/ 317500 h 2222500"/>
              <a:gd name="connsiteX31" fmla="*/ 3314700 w 4880165"/>
              <a:gd name="connsiteY31" fmla="*/ 304800 h 2222500"/>
              <a:gd name="connsiteX32" fmla="*/ 3733800 w 4880165"/>
              <a:gd name="connsiteY32" fmla="*/ 304800 h 2222500"/>
              <a:gd name="connsiteX33" fmla="*/ 4000500 w 4880165"/>
              <a:gd name="connsiteY33" fmla="*/ 292100 h 2222500"/>
              <a:gd name="connsiteX34" fmla="*/ 4140200 w 4880165"/>
              <a:gd name="connsiteY34" fmla="*/ 254000 h 2222500"/>
              <a:gd name="connsiteX35" fmla="*/ 4216400 w 4880165"/>
              <a:gd name="connsiteY35" fmla="*/ 241300 h 2222500"/>
              <a:gd name="connsiteX36" fmla="*/ 4292600 w 4880165"/>
              <a:gd name="connsiteY36" fmla="*/ 215900 h 2222500"/>
              <a:gd name="connsiteX37" fmla="*/ 4533900 w 4880165"/>
              <a:gd name="connsiteY37" fmla="*/ 203200 h 2222500"/>
              <a:gd name="connsiteX38" fmla="*/ 4648200 w 4880165"/>
              <a:gd name="connsiteY38" fmla="*/ 165100 h 2222500"/>
              <a:gd name="connsiteX39" fmla="*/ 4686300 w 4880165"/>
              <a:gd name="connsiteY39" fmla="*/ 139700 h 2222500"/>
              <a:gd name="connsiteX40" fmla="*/ 4762500 w 4880165"/>
              <a:gd name="connsiteY40" fmla="*/ 114300 h 2222500"/>
              <a:gd name="connsiteX41" fmla="*/ 4800600 w 4880165"/>
              <a:gd name="connsiteY41" fmla="*/ 88900 h 2222500"/>
              <a:gd name="connsiteX42" fmla="*/ 4876800 w 4880165"/>
              <a:gd name="connsiteY42" fmla="*/ 50800 h 2222500"/>
              <a:gd name="connsiteX43" fmla="*/ 4876800 w 4880165"/>
              <a:gd name="connsiteY43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80165" h="2222500">
                <a:moveTo>
                  <a:pt x="0" y="2222500"/>
                </a:moveTo>
                <a:cubicBezTo>
                  <a:pt x="193073" y="2093784"/>
                  <a:pt x="-49223" y="2252791"/>
                  <a:pt x="165100" y="2120900"/>
                </a:cubicBezTo>
                <a:cubicBezTo>
                  <a:pt x="191099" y="2104901"/>
                  <a:pt x="210960" y="2073471"/>
                  <a:pt x="241300" y="2070100"/>
                </a:cubicBezTo>
                <a:lnTo>
                  <a:pt x="355600" y="2057400"/>
                </a:lnTo>
                <a:cubicBezTo>
                  <a:pt x="359833" y="2032000"/>
                  <a:pt x="357644" y="2004642"/>
                  <a:pt x="368300" y="1981200"/>
                </a:cubicBezTo>
                <a:cubicBezTo>
                  <a:pt x="399886" y="1911711"/>
                  <a:pt x="420098" y="1931543"/>
                  <a:pt x="457200" y="1879600"/>
                </a:cubicBezTo>
                <a:cubicBezTo>
                  <a:pt x="468204" y="1864194"/>
                  <a:pt x="467194" y="1839804"/>
                  <a:pt x="482600" y="1828800"/>
                </a:cubicBezTo>
                <a:cubicBezTo>
                  <a:pt x="628172" y="1724820"/>
                  <a:pt x="693121" y="1708383"/>
                  <a:pt x="825500" y="1638300"/>
                </a:cubicBezTo>
                <a:cubicBezTo>
                  <a:pt x="864020" y="1617907"/>
                  <a:pt x="899332" y="1590987"/>
                  <a:pt x="939800" y="1574800"/>
                </a:cubicBezTo>
                <a:cubicBezTo>
                  <a:pt x="963709" y="1565237"/>
                  <a:pt x="990863" y="1567686"/>
                  <a:pt x="1016000" y="1562100"/>
                </a:cubicBezTo>
                <a:cubicBezTo>
                  <a:pt x="1029068" y="1559196"/>
                  <a:pt x="1041113" y="1552647"/>
                  <a:pt x="1054100" y="1549400"/>
                </a:cubicBezTo>
                <a:cubicBezTo>
                  <a:pt x="1197706" y="1513498"/>
                  <a:pt x="1030326" y="1565791"/>
                  <a:pt x="1193800" y="1511300"/>
                </a:cubicBezTo>
                <a:cubicBezTo>
                  <a:pt x="1210733" y="1498600"/>
                  <a:pt x="1226222" y="1483702"/>
                  <a:pt x="1244600" y="1473200"/>
                </a:cubicBezTo>
                <a:cubicBezTo>
                  <a:pt x="1256223" y="1466558"/>
                  <a:pt x="1272416" y="1469070"/>
                  <a:pt x="1282700" y="1460500"/>
                </a:cubicBezTo>
                <a:cubicBezTo>
                  <a:pt x="1356458" y="1399035"/>
                  <a:pt x="1281747" y="1415058"/>
                  <a:pt x="1371600" y="1358900"/>
                </a:cubicBezTo>
                <a:cubicBezTo>
                  <a:pt x="1386401" y="1349649"/>
                  <a:pt x="1405682" y="1351216"/>
                  <a:pt x="1422400" y="1346200"/>
                </a:cubicBezTo>
                <a:cubicBezTo>
                  <a:pt x="1448045" y="1338507"/>
                  <a:pt x="1473200" y="1329267"/>
                  <a:pt x="1498600" y="1320800"/>
                </a:cubicBezTo>
                <a:cubicBezTo>
                  <a:pt x="1532467" y="1295400"/>
                  <a:pt x="1562336" y="1263532"/>
                  <a:pt x="1600200" y="1244600"/>
                </a:cubicBezTo>
                <a:cubicBezTo>
                  <a:pt x="1648617" y="1220391"/>
                  <a:pt x="1666660" y="1212994"/>
                  <a:pt x="1714500" y="1181100"/>
                </a:cubicBezTo>
                <a:cubicBezTo>
                  <a:pt x="1732112" y="1169359"/>
                  <a:pt x="1750333" y="1157967"/>
                  <a:pt x="1765300" y="1143000"/>
                </a:cubicBezTo>
                <a:cubicBezTo>
                  <a:pt x="1846793" y="1061507"/>
                  <a:pt x="1716984" y="1149811"/>
                  <a:pt x="1841500" y="1066800"/>
                </a:cubicBezTo>
                <a:cubicBezTo>
                  <a:pt x="2086066" y="903756"/>
                  <a:pt x="1993941" y="990559"/>
                  <a:pt x="2095500" y="889000"/>
                </a:cubicBezTo>
                <a:cubicBezTo>
                  <a:pt x="2125133" y="821267"/>
                  <a:pt x="2143390" y="747315"/>
                  <a:pt x="2184400" y="685800"/>
                </a:cubicBezTo>
                <a:cubicBezTo>
                  <a:pt x="2192867" y="673100"/>
                  <a:pt x="2202974" y="661352"/>
                  <a:pt x="2209800" y="647700"/>
                </a:cubicBezTo>
                <a:cubicBezTo>
                  <a:pt x="2219995" y="627310"/>
                  <a:pt x="2220054" y="601239"/>
                  <a:pt x="2235200" y="584200"/>
                </a:cubicBezTo>
                <a:cubicBezTo>
                  <a:pt x="2255481" y="561384"/>
                  <a:pt x="2287562" y="552470"/>
                  <a:pt x="2311400" y="533400"/>
                </a:cubicBezTo>
                <a:cubicBezTo>
                  <a:pt x="2319496" y="526923"/>
                  <a:pt x="2390255" y="467309"/>
                  <a:pt x="2413000" y="457200"/>
                </a:cubicBezTo>
                <a:cubicBezTo>
                  <a:pt x="2437466" y="446326"/>
                  <a:pt x="2462754" y="435976"/>
                  <a:pt x="2489200" y="431800"/>
                </a:cubicBezTo>
                <a:cubicBezTo>
                  <a:pt x="2543720" y="423192"/>
                  <a:pt x="2599267" y="423333"/>
                  <a:pt x="2654300" y="419100"/>
                </a:cubicBezTo>
                <a:cubicBezTo>
                  <a:pt x="3201694" y="309621"/>
                  <a:pt x="2582164" y="447992"/>
                  <a:pt x="2959100" y="330200"/>
                </a:cubicBezTo>
                <a:cubicBezTo>
                  <a:pt x="2987672" y="321271"/>
                  <a:pt x="3018142" y="319633"/>
                  <a:pt x="3048000" y="317500"/>
                </a:cubicBezTo>
                <a:cubicBezTo>
                  <a:pt x="3136775" y="311159"/>
                  <a:pt x="3225800" y="309033"/>
                  <a:pt x="3314700" y="304800"/>
                </a:cubicBezTo>
                <a:cubicBezTo>
                  <a:pt x="3544136" y="247441"/>
                  <a:pt x="3305970" y="295499"/>
                  <a:pt x="3733800" y="304800"/>
                </a:cubicBezTo>
                <a:cubicBezTo>
                  <a:pt x="3822780" y="306734"/>
                  <a:pt x="3911600" y="296333"/>
                  <a:pt x="4000500" y="292100"/>
                </a:cubicBezTo>
                <a:cubicBezTo>
                  <a:pt x="4217665" y="255906"/>
                  <a:pt x="3947901" y="306445"/>
                  <a:pt x="4140200" y="254000"/>
                </a:cubicBezTo>
                <a:cubicBezTo>
                  <a:pt x="4165043" y="247225"/>
                  <a:pt x="4191418" y="247545"/>
                  <a:pt x="4216400" y="241300"/>
                </a:cubicBezTo>
                <a:cubicBezTo>
                  <a:pt x="4242375" y="234806"/>
                  <a:pt x="4266017" y="219090"/>
                  <a:pt x="4292600" y="215900"/>
                </a:cubicBezTo>
                <a:cubicBezTo>
                  <a:pt x="4372571" y="206303"/>
                  <a:pt x="4453467" y="207433"/>
                  <a:pt x="4533900" y="203200"/>
                </a:cubicBezTo>
                <a:cubicBezTo>
                  <a:pt x="4704772" y="117764"/>
                  <a:pt x="4451245" y="238958"/>
                  <a:pt x="4648200" y="165100"/>
                </a:cubicBezTo>
                <a:cubicBezTo>
                  <a:pt x="4662492" y="159741"/>
                  <a:pt x="4672352" y="145899"/>
                  <a:pt x="4686300" y="139700"/>
                </a:cubicBezTo>
                <a:cubicBezTo>
                  <a:pt x="4710766" y="128826"/>
                  <a:pt x="4740223" y="129152"/>
                  <a:pt x="4762500" y="114300"/>
                </a:cubicBezTo>
                <a:cubicBezTo>
                  <a:pt x="4775200" y="105833"/>
                  <a:pt x="4786948" y="95726"/>
                  <a:pt x="4800600" y="88900"/>
                </a:cubicBezTo>
                <a:cubicBezTo>
                  <a:pt x="4820636" y="78882"/>
                  <a:pt x="4864668" y="75064"/>
                  <a:pt x="4876800" y="50800"/>
                </a:cubicBezTo>
                <a:cubicBezTo>
                  <a:pt x="4884373" y="35654"/>
                  <a:pt x="4876800" y="16933"/>
                  <a:pt x="4876800" y="0"/>
                </a:cubicBezTo>
              </a:path>
            </a:pathLst>
          </a:custGeom>
          <a:noFill/>
          <a:ln cap="rnd">
            <a:solidFill>
              <a:schemeClr val="accent6">
                <a:lumMod val="7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DDD1FC-1FFA-4061-82E6-FB632480B992}"/>
              </a:ext>
            </a:extLst>
          </p:cNvPr>
          <p:cNvSpPr txBox="1"/>
          <p:nvPr/>
        </p:nvSpPr>
        <p:spPr>
          <a:xfrm>
            <a:off x="895697" y="2184014"/>
            <a:ext cx="653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verify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62B033-6775-4028-846F-EBE20D23D261}"/>
              </a:ext>
            </a:extLst>
          </p:cNvPr>
          <p:cNvSpPr/>
          <p:nvPr/>
        </p:nvSpPr>
        <p:spPr>
          <a:xfrm>
            <a:off x="5912491" y="1990520"/>
            <a:ext cx="2663098" cy="2592941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948C55-322A-4404-9119-5EF19AB230CC}"/>
              </a:ext>
            </a:extLst>
          </p:cNvPr>
          <p:cNvSpPr txBox="1"/>
          <p:nvPr/>
        </p:nvSpPr>
        <p:spPr>
          <a:xfrm>
            <a:off x="3907646" y="5022373"/>
            <a:ext cx="934871" cy="830997"/>
          </a:xfrm>
          <a:custGeom>
            <a:avLst/>
            <a:gdLst>
              <a:gd name="connsiteX0" fmla="*/ 0 w 934871"/>
              <a:gd name="connsiteY0" fmla="*/ 0 h 830997"/>
              <a:gd name="connsiteX1" fmla="*/ 458087 w 934871"/>
              <a:gd name="connsiteY1" fmla="*/ 0 h 830997"/>
              <a:gd name="connsiteX2" fmla="*/ 934871 w 934871"/>
              <a:gd name="connsiteY2" fmla="*/ 0 h 830997"/>
              <a:gd name="connsiteX3" fmla="*/ 934871 w 934871"/>
              <a:gd name="connsiteY3" fmla="*/ 432118 h 830997"/>
              <a:gd name="connsiteX4" fmla="*/ 934871 w 934871"/>
              <a:gd name="connsiteY4" fmla="*/ 830997 h 830997"/>
              <a:gd name="connsiteX5" fmla="*/ 486133 w 934871"/>
              <a:gd name="connsiteY5" fmla="*/ 830997 h 830997"/>
              <a:gd name="connsiteX6" fmla="*/ 0 w 934871"/>
              <a:gd name="connsiteY6" fmla="*/ 830997 h 830997"/>
              <a:gd name="connsiteX7" fmla="*/ 0 w 934871"/>
              <a:gd name="connsiteY7" fmla="*/ 432118 h 830997"/>
              <a:gd name="connsiteX8" fmla="*/ 0 w 934871"/>
              <a:gd name="connsiteY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4871" h="830997" extrusionOk="0">
                <a:moveTo>
                  <a:pt x="0" y="0"/>
                </a:moveTo>
                <a:cubicBezTo>
                  <a:pt x="139622" y="-560"/>
                  <a:pt x="233526" y="37581"/>
                  <a:pt x="458087" y="0"/>
                </a:cubicBezTo>
                <a:cubicBezTo>
                  <a:pt x="682648" y="-37581"/>
                  <a:pt x="838975" y="47498"/>
                  <a:pt x="934871" y="0"/>
                </a:cubicBezTo>
                <a:cubicBezTo>
                  <a:pt x="970014" y="184849"/>
                  <a:pt x="886144" y="232977"/>
                  <a:pt x="934871" y="432118"/>
                </a:cubicBezTo>
                <a:cubicBezTo>
                  <a:pt x="983598" y="631259"/>
                  <a:pt x="910963" y="643043"/>
                  <a:pt x="934871" y="830997"/>
                </a:cubicBezTo>
                <a:cubicBezTo>
                  <a:pt x="724104" y="869621"/>
                  <a:pt x="654021" y="827672"/>
                  <a:pt x="486133" y="830997"/>
                </a:cubicBezTo>
                <a:cubicBezTo>
                  <a:pt x="318245" y="834322"/>
                  <a:pt x="198620" y="791317"/>
                  <a:pt x="0" y="830997"/>
                </a:cubicBezTo>
                <a:cubicBezTo>
                  <a:pt x="-13963" y="688712"/>
                  <a:pt x="31957" y="560060"/>
                  <a:pt x="0" y="432118"/>
                </a:cubicBezTo>
                <a:cubicBezTo>
                  <a:pt x="-31957" y="304176"/>
                  <a:pt x="39965" y="197189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/>
              <a:t>dDEG</a:t>
            </a:r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Single-vendor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F067B0-8331-42F1-9D8D-53808D2535A9}"/>
              </a:ext>
            </a:extLst>
          </p:cNvPr>
          <p:cNvSpPr txBox="1"/>
          <p:nvPr/>
        </p:nvSpPr>
        <p:spPr>
          <a:xfrm>
            <a:off x="6243735" y="5103233"/>
            <a:ext cx="934871" cy="584775"/>
          </a:xfrm>
          <a:custGeom>
            <a:avLst/>
            <a:gdLst>
              <a:gd name="connsiteX0" fmla="*/ 0 w 934871"/>
              <a:gd name="connsiteY0" fmla="*/ 0 h 584775"/>
              <a:gd name="connsiteX1" fmla="*/ 458087 w 934871"/>
              <a:gd name="connsiteY1" fmla="*/ 0 h 584775"/>
              <a:gd name="connsiteX2" fmla="*/ 934871 w 934871"/>
              <a:gd name="connsiteY2" fmla="*/ 0 h 584775"/>
              <a:gd name="connsiteX3" fmla="*/ 934871 w 934871"/>
              <a:gd name="connsiteY3" fmla="*/ 584775 h 584775"/>
              <a:gd name="connsiteX4" fmla="*/ 467436 w 934871"/>
              <a:gd name="connsiteY4" fmla="*/ 584775 h 584775"/>
              <a:gd name="connsiteX5" fmla="*/ 0 w 934871"/>
              <a:gd name="connsiteY5" fmla="*/ 584775 h 584775"/>
              <a:gd name="connsiteX6" fmla="*/ 0 w 934871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4871" h="584775" extrusionOk="0">
                <a:moveTo>
                  <a:pt x="0" y="0"/>
                </a:moveTo>
                <a:cubicBezTo>
                  <a:pt x="139622" y="-560"/>
                  <a:pt x="233526" y="37581"/>
                  <a:pt x="458087" y="0"/>
                </a:cubicBezTo>
                <a:cubicBezTo>
                  <a:pt x="682648" y="-37581"/>
                  <a:pt x="838975" y="47498"/>
                  <a:pt x="934871" y="0"/>
                </a:cubicBezTo>
                <a:cubicBezTo>
                  <a:pt x="944190" y="175068"/>
                  <a:pt x="921277" y="355742"/>
                  <a:pt x="934871" y="584775"/>
                </a:cubicBezTo>
                <a:cubicBezTo>
                  <a:pt x="774566" y="590125"/>
                  <a:pt x="579048" y="566818"/>
                  <a:pt x="467436" y="584775"/>
                </a:cubicBezTo>
                <a:cubicBezTo>
                  <a:pt x="355825" y="602732"/>
                  <a:pt x="157584" y="584687"/>
                  <a:pt x="0" y="584775"/>
                </a:cubicBezTo>
                <a:cubicBezTo>
                  <a:pt x="-39583" y="384123"/>
                  <a:pt x="16368" y="220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/>
              <a:t>dPLM</a:t>
            </a:r>
            <a:endParaRPr lang="en-US" altLang="zh-CN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OTN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Single-vendor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/>
              <a:t>Mesh</a:t>
            </a:r>
            <a:endParaRPr lang="en-US" sz="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62C68B-BDE6-4BF4-B4F7-F4A193BE2A75}"/>
              </a:ext>
            </a:extLst>
          </p:cNvPr>
          <p:cNvSpPr/>
          <p:nvPr/>
        </p:nvSpPr>
        <p:spPr>
          <a:xfrm>
            <a:off x="5141911" y="2548162"/>
            <a:ext cx="166936" cy="429289"/>
          </a:xfrm>
          <a:prstGeom prst="rect">
            <a:avLst/>
          </a:prstGeom>
          <a:solidFill>
            <a:schemeClr val="lt1">
              <a:alpha val="16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ED0290-84C1-4CCB-BE9A-99520AC00ADF}"/>
              </a:ext>
            </a:extLst>
          </p:cNvPr>
          <p:cNvSpPr txBox="1"/>
          <p:nvPr/>
        </p:nvSpPr>
        <p:spPr>
          <a:xfrm>
            <a:off x="1387078" y="53147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5CA1DCF-4B60-4B62-AE8B-0961ED687291}"/>
              </a:ext>
            </a:extLst>
          </p:cNvPr>
          <p:cNvSpPr txBox="1"/>
          <p:nvPr/>
        </p:nvSpPr>
        <p:spPr>
          <a:xfrm>
            <a:off x="5078364" y="138198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Multi-vendor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F4AA54-338B-4DC2-BC65-097FDB87B2F8}"/>
              </a:ext>
            </a:extLst>
          </p:cNvPr>
          <p:cNvCxnSpPr/>
          <p:nvPr/>
        </p:nvCxnSpPr>
        <p:spPr>
          <a:xfrm>
            <a:off x="5526157" y="1682987"/>
            <a:ext cx="0" cy="69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317AA3-7522-4908-93AD-7E26CD6A1837}"/>
              </a:ext>
            </a:extLst>
          </p:cNvPr>
          <p:cNvSpPr txBox="1"/>
          <p:nvPr/>
        </p:nvSpPr>
        <p:spPr>
          <a:xfrm>
            <a:off x="2422330" y="1389164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OSS  integration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0B647E0-2E59-4765-A293-3B76D623E35E}"/>
              </a:ext>
            </a:extLst>
          </p:cNvPr>
          <p:cNvCxnSpPr>
            <a:cxnSpLocks/>
          </p:cNvCxnSpPr>
          <p:nvPr/>
        </p:nvCxnSpPr>
        <p:spPr>
          <a:xfrm>
            <a:off x="2694339" y="1606877"/>
            <a:ext cx="2360564" cy="4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A6D566-9D7D-4344-8C62-6D7FD9C0CF9F}"/>
              </a:ext>
            </a:extLst>
          </p:cNvPr>
          <p:cNvCxnSpPr>
            <a:cxnSpLocks/>
          </p:cNvCxnSpPr>
          <p:nvPr/>
        </p:nvCxnSpPr>
        <p:spPr>
          <a:xfrm>
            <a:off x="2674820" y="1628207"/>
            <a:ext cx="812916" cy="130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803</Words>
  <Application>Microsoft Office PowerPoint</Application>
  <PresentationFormat>Widescreen</PresentationFormat>
  <Paragraphs>193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Segoe UI Web (West European)</vt:lpstr>
      <vt:lpstr>Arial</vt:lpstr>
      <vt:lpstr>Calibri</vt:lpstr>
      <vt:lpstr>Calibri Light</vt:lpstr>
      <vt:lpstr>Georgia</vt:lpstr>
      <vt:lpstr>Office Theme</vt:lpstr>
      <vt:lpstr>ADN   代际特征讨论 ODD 视角</vt:lpstr>
      <vt:lpstr>Content</vt:lpstr>
      <vt:lpstr>ODD （Operation Design Domain, 运行设计域）</vt:lpstr>
      <vt:lpstr>ODD Examples</vt:lpstr>
      <vt:lpstr>ODD and Physical and Digital Infrastructure</vt:lpstr>
      <vt:lpstr>Differentiate L3/L4  By Examining  DDT Fallback Strategy</vt:lpstr>
      <vt:lpstr>Four Dimensions to Define Autonomy Levels</vt:lpstr>
      <vt:lpstr>Scenario: Optical Transport Fault Resolution ODD = Autonomous Domain Capabilities + Physical + Software + Situational Environment  </vt:lpstr>
      <vt:lpstr>ADN  Example:  Mapping  Optical Transport Self-healing Scenario with ODD </vt:lpstr>
      <vt:lpstr>ADN  Fallback Strategy</vt:lpstr>
      <vt:lpstr>几种角度的关联性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  L4 代际特征讨论</dc:title>
  <dc:creator>Min He</dc:creator>
  <cp:lastModifiedBy>Min He</cp:lastModifiedBy>
  <cp:revision>18</cp:revision>
  <dcterms:created xsi:type="dcterms:W3CDTF">2021-08-13T17:12:15Z</dcterms:created>
  <dcterms:modified xsi:type="dcterms:W3CDTF">2021-08-18T00:32:46Z</dcterms:modified>
</cp:coreProperties>
</file>