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4" r:id="rId2"/>
    <p:sldId id="277" r:id="rId3"/>
    <p:sldId id="278" r:id="rId4"/>
    <p:sldId id="268" r:id="rId5"/>
    <p:sldId id="279" r:id="rId6"/>
    <p:sldId id="262" r:id="rId7"/>
    <p:sldId id="260" r:id="rId8"/>
    <p:sldId id="259" r:id="rId9"/>
    <p:sldId id="2147478180" r:id="rId10"/>
    <p:sldId id="2147478181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9"/>
    <p:restoredTop sz="96405"/>
  </p:normalViewPr>
  <p:slideViewPr>
    <p:cSldViewPr snapToGrid="0">
      <p:cViewPr>
        <p:scale>
          <a:sx n="189" d="100"/>
          <a:sy n="189" d="100"/>
        </p:scale>
        <p:origin x="47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036AE-3427-BA48-A239-3D36F244B9BA}" type="doc">
      <dgm:prSet loTypeId="urn:microsoft.com/office/officeart/2005/8/layout/hProcess9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62BD7B-209A-CD47-AE91-91D2DBA33013}">
      <dgm:prSet phldrT="[Text]" custT="1"/>
      <dgm:spPr/>
      <dgm:t>
        <a:bodyPr/>
        <a:lstStyle/>
        <a:p>
          <a:r>
            <a:rPr lang="en-US" sz="800" dirty="0" err="1"/>
            <a:t>项目启动</a:t>
          </a:r>
          <a:endParaRPr lang="en-US" sz="800" dirty="0"/>
        </a:p>
      </dgm:t>
    </dgm:pt>
    <dgm:pt modelId="{A1201FE9-2A57-D745-926E-2C0D3EB08525}" type="parTrans" cxnId="{0B1BCDA6-05B7-B24D-95BF-090CB2C156B1}">
      <dgm:prSet/>
      <dgm:spPr/>
      <dgm:t>
        <a:bodyPr/>
        <a:lstStyle/>
        <a:p>
          <a:endParaRPr lang="en-US" sz="700"/>
        </a:p>
      </dgm:t>
    </dgm:pt>
    <dgm:pt modelId="{5A20500A-DE2F-3F46-952F-89BE32D5D948}" type="sibTrans" cxnId="{0B1BCDA6-05B7-B24D-95BF-090CB2C156B1}">
      <dgm:prSet/>
      <dgm:spPr/>
      <dgm:t>
        <a:bodyPr/>
        <a:lstStyle/>
        <a:p>
          <a:endParaRPr lang="en-US" sz="700"/>
        </a:p>
      </dgm:t>
    </dgm:pt>
    <dgm:pt modelId="{6B808E30-61E3-E347-A6EA-9DA9B28B3BFB}">
      <dgm:prSet phldrT="[Text]" custT="1"/>
      <dgm:spPr/>
      <dgm:t>
        <a:bodyPr/>
        <a:lstStyle/>
        <a:p>
          <a:r>
            <a:rPr lang="en-US" sz="800" dirty="0"/>
            <a:t>CSP</a:t>
          </a:r>
          <a:r>
            <a:rPr lang="zh-CN" altLang="en-US" sz="800" dirty="0"/>
            <a:t> 参与评测商业</a:t>
          </a:r>
          <a:endParaRPr lang="en-US" altLang="zh-CN" sz="800" dirty="0"/>
        </a:p>
        <a:p>
          <a:r>
            <a:rPr lang="zh-CN" altLang="en-US" sz="800" dirty="0"/>
            <a:t>动力调研</a:t>
          </a:r>
          <a:endParaRPr lang="en-US" sz="800" dirty="0"/>
        </a:p>
      </dgm:t>
    </dgm:pt>
    <dgm:pt modelId="{D2CE2C56-D72B-BD43-8D0E-23BBA7D961E1}" type="parTrans" cxnId="{A9D3818D-DB03-7840-95D3-8DEEE0C19ECF}">
      <dgm:prSet/>
      <dgm:spPr/>
      <dgm:t>
        <a:bodyPr/>
        <a:lstStyle/>
        <a:p>
          <a:endParaRPr lang="en-US" sz="700"/>
        </a:p>
      </dgm:t>
    </dgm:pt>
    <dgm:pt modelId="{31B7F0B4-BF01-C64C-A9BB-DD8CE153DAAB}" type="sibTrans" cxnId="{A9D3818D-DB03-7840-95D3-8DEEE0C19ECF}">
      <dgm:prSet/>
      <dgm:spPr/>
      <dgm:t>
        <a:bodyPr/>
        <a:lstStyle/>
        <a:p>
          <a:endParaRPr lang="en-US" sz="700"/>
        </a:p>
      </dgm:t>
    </dgm:pt>
    <dgm:pt modelId="{B5599324-F572-9A4A-B60C-ADBA738E5886}">
      <dgm:prSet phldrT="[Text]" custT="1"/>
      <dgm:spPr/>
      <dgm:t>
        <a:bodyPr/>
        <a:lstStyle/>
        <a:p>
          <a:r>
            <a:rPr lang="en-US" sz="800" dirty="0" err="1"/>
            <a:t>选择场景问卷设计</a:t>
          </a:r>
          <a:endParaRPr lang="en-US" sz="800" dirty="0"/>
        </a:p>
      </dgm:t>
    </dgm:pt>
    <dgm:pt modelId="{AC2F0201-808B-324B-96B1-F4B9D659385A}" type="parTrans" cxnId="{B6CBA6DE-0F97-1F49-A83F-43C38C7785D8}">
      <dgm:prSet/>
      <dgm:spPr/>
      <dgm:t>
        <a:bodyPr/>
        <a:lstStyle/>
        <a:p>
          <a:endParaRPr lang="en-US" sz="700"/>
        </a:p>
      </dgm:t>
    </dgm:pt>
    <dgm:pt modelId="{FE8C4559-2C6F-8743-9848-D4B7B434F0CB}" type="sibTrans" cxnId="{B6CBA6DE-0F97-1F49-A83F-43C38C7785D8}">
      <dgm:prSet/>
      <dgm:spPr/>
      <dgm:t>
        <a:bodyPr/>
        <a:lstStyle/>
        <a:p>
          <a:endParaRPr lang="en-US" sz="700"/>
        </a:p>
      </dgm:t>
    </dgm:pt>
    <dgm:pt modelId="{2E3BC138-DF68-A544-A7C2-27A723B159CB}">
      <dgm:prSet custT="1"/>
      <dgm:spPr/>
      <dgm:t>
        <a:bodyPr/>
        <a:lstStyle/>
        <a:p>
          <a:r>
            <a:rPr lang="en-US" sz="800" dirty="0"/>
            <a:t>CSP</a:t>
          </a:r>
          <a:r>
            <a:rPr lang="zh-CN" altLang="en-US" sz="800" dirty="0"/>
            <a:t> </a:t>
          </a:r>
          <a:r>
            <a:rPr lang="en-US" altLang="zh-CN" sz="800" dirty="0"/>
            <a:t>Pilot</a:t>
          </a:r>
          <a:r>
            <a:rPr lang="zh-CN" altLang="en-US" sz="800" dirty="0"/>
            <a:t>完成问卷 </a:t>
          </a:r>
          <a:endParaRPr lang="en-US" sz="800" dirty="0"/>
        </a:p>
      </dgm:t>
    </dgm:pt>
    <dgm:pt modelId="{D9385C72-9CE0-E04D-B5E9-AC4231D305C7}" type="parTrans" cxnId="{2F3314F2-D60C-6544-B551-7AF03E3AF662}">
      <dgm:prSet/>
      <dgm:spPr/>
      <dgm:t>
        <a:bodyPr/>
        <a:lstStyle/>
        <a:p>
          <a:endParaRPr lang="en-US" sz="700"/>
        </a:p>
      </dgm:t>
    </dgm:pt>
    <dgm:pt modelId="{51407DC6-BAA9-2640-96FE-573C78E936F2}" type="sibTrans" cxnId="{2F3314F2-D60C-6544-B551-7AF03E3AF662}">
      <dgm:prSet/>
      <dgm:spPr/>
      <dgm:t>
        <a:bodyPr/>
        <a:lstStyle/>
        <a:p>
          <a:endParaRPr lang="en-US" sz="700"/>
        </a:p>
      </dgm:t>
    </dgm:pt>
    <dgm:pt modelId="{3066B192-17D8-964A-998B-C78F5DC57920}">
      <dgm:prSet custT="1"/>
      <dgm:spPr/>
      <dgm:t>
        <a:bodyPr/>
        <a:lstStyle/>
        <a:p>
          <a:r>
            <a:rPr lang="en-US" sz="800" dirty="0" err="1"/>
            <a:t>公布Pilot结果</a:t>
          </a:r>
          <a:endParaRPr lang="en-US" sz="800" dirty="0"/>
        </a:p>
      </dgm:t>
    </dgm:pt>
    <dgm:pt modelId="{1091C53D-0BFB-044A-978A-E2251BFB2011}" type="parTrans" cxnId="{6EB7777B-3EAE-E34E-ABF8-E982424A32C8}">
      <dgm:prSet/>
      <dgm:spPr/>
      <dgm:t>
        <a:bodyPr/>
        <a:lstStyle/>
        <a:p>
          <a:endParaRPr lang="en-US" sz="700"/>
        </a:p>
      </dgm:t>
    </dgm:pt>
    <dgm:pt modelId="{D92F3B28-491A-AB47-B251-655F42BB4352}" type="sibTrans" cxnId="{6EB7777B-3EAE-E34E-ABF8-E982424A32C8}">
      <dgm:prSet/>
      <dgm:spPr/>
      <dgm:t>
        <a:bodyPr/>
        <a:lstStyle/>
        <a:p>
          <a:endParaRPr lang="en-US" sz="700"/>
        </a:p>
      </dgm:t>
    </dgm:pt>
    <dgm:pt modelId="{015CC1C1-B9A6-3E41-8678-210867E023D9}">
      <dgm:prSet custT="1"/>
      <dgm:spPr/>
      <dgm:t>
        <a:bodyPr/>
        <a:lstStyle/>
        <a:p>
          <a:r>
            <a:rPr lang="en-US" sz="800" dirty="0" err="1"/>
            <a:t>推标Pilot问卷</a:t>
          </a:r>
          <a:endParaRPr lang="en-US" sz="800" dirty="0"/>
        </a:p>
      </dgm:t>
    </dgm:pt>
    <dgm:pt modelId="{FF0B3F66-E518-7846-9221-745D4E05E3DC}" type="parTrans" cxnId="{6F26C8B7-7DA8-4A4F-8534-C858649A3325}">
      <dgm:prSet/>
      <dgm:spPr/>
      <dgm:t>
        <a:bodyPr/>
        <a:lstStyle/>
        <a:p>
          <a:endParaRPr lang="en-US" sz="700"/>
        </a:p>
      </dgm:t>
    </dgm:pt>
    <dgm:pt modelId="{EF9AF83E-AD27-7449-A116-E43FE65B8B4C}" type="sibTrans" cxnId="{6F26C8B7-7DA8-4A4F-8534-C858649A3325}">
      <dgm:prSet/>
      <dgm:spPr/>
      <dgm:t>
        <a:bodyPr/>
        <a:lstStyle/>
        <a:p>
          <a:endParaRPr lang="en-US" sz="700"/>
        </a:p>
      </dgm:t>
    </dgm:pt>
    <dgm:pt modelId="{F881DD8F-8EAB-4A44-AAE6-C23FDA4229F2}">
      <dgm:prSet custT="1"/>
      <dgm:spPr/>
      <dgm:t>
        <a:bodyPr/>
        <a:lstStyle/>
        <a:p>
          <a:r>
            <a:rPr lang="en-US" sz="800" dirty="0" err="1"/>
            <a:t>标准发布</a:t>
          </a:r>
          <a:endParaRPr lang="en-US" sz="800" dirty="0"/>
        </a:p>
      </dgm:t>
    </dgm:pt>
    <dgm:pt modelId="{314343F6-FB15-D641-BDC3-07789910649C}" type="parTrans" cxnId="{B7799C04-4F6B-C547-93B4-2EBF58D952BE}">
      <dgm:prSet/>
      <dgm:spPr/>
      <dgm:t>
        <a:bodyPr/>
        <a:lstStyle/>
        <a:p>
          <a:endParaRPr lang="en-US" sz="700"/>
        </a:p>
      </dgm:t>
    </dgm:pt>
    <dgm:pt modelId="{EA275C7C-8B19-7D43-A6BE-365D52362FF0}" type="sibTrans" cxnId="{B7799C04-4F6B-C547-93B4-2EBF58D952BE}">
      <dgm:prSet/>
      <dgm:spPr/>
      <dgm:t>
        <a:bodyPr/>
        <a:lstStyle/>
        <a:p>
          <a:endParaRPr lang="en-US" sz="700"/>
        </a:p>
      </dgm:t>
    </dgm:pt>
    <dgm:pt modelId="{EB88368E-437F-6B40-9C76-C4631BB58189}">
      <dgm:prSet custT="1"/>
      <dgm:spPr/>
      <dgm:t>
        <a:bodyPr/>
        <a:lstStyle/>
        <a:p>
          <a:r>
            <a:rPr lang="en-US" sz="800" dirty="0" err="1"/>
            <a:t>上线评测服务</a:t>
          </a:r>
          <a:endParaRPr lang="en-US" sz="1050" dirty="0"/>
        </a:p>
      </dgm:t>
    </dgm:pt>
    <dgm:pt modelId="{41C5FFED-CA1B-7C48-B54E-237C3359B3F6}" type="parTrans" cxnId="{BF734CD9-460E-7947-8D0F-97C1BC8213B3}">
      <dgm:prSet/>
      <dgm:spPr/>
      <dgm:t>
        <a:bodyPr/>
        <a:lstStyle/>
        <a:p>
          <a:endParaRPr lang="en-US"/>
        </a:p>
      </dgm:t>
    </dgm:pt>
    <dgm:pt modelId="{626A9103-7FEB-6B4F-A77E-F732BEC0AE72}" type="sibTrans" cxnId="{BF734CD9-460E-7947-8D0F-97C1BC8213B3}">
      <dgm:prSet/>
      <dgm:spPr/>
      <dgm:t>
        <a:bodyPr/>
        <a:lstStyle/>
        <a:p>
          <a:endParaRPr lang="en-US"/>
        </a:p>
      </dgm:t>
    </dgm:pt>
    <dgm:pt modelId="{9301B222-4CDE-EE43-BFB7-6143EE2D2A25}" type="pres">
      <dgm:prSet presAssocID="{3D8036AE-3427-BA48-A239-3D36F244B9BA}" presName="CompostProcess" presStyleCnt="0">
        <dgm:presLayoutVars>
          <dgm:dir/>
          <dgm:resizeHandles val="exact"/>
        </dgm:presLayoutVars>
      </dgm:prSet>
      <dgm:spPr/>
    </dgm:pt>
    <dgm:pt modelId="{B316A867-8F00-9349-9C5D-EBD49C1A3E13}" type="pres">
      <dgm:prSet presAssocID="{3D8036AE-3427-BA48-A239-3D36F244B9BA}" presName="arrow" presStyleLbl="bgShp" presStyleIdx="0" presStyleCnt="1" custScaleX="117647"/>
      <dgm:spPr/>
    </dgm:pt>
    <dgm:pt modelId="{8110CFE0-21D5-1042-A6D9-112DE689E89D}" type="pres">
      <dgm:prSet presAssocID="{3D8036AE-3427-BA48-A239-3D36F244B9BA}" presName="linearProcess" presStyleCnt="0"/>
      <dgm:spPr/>
    </dgm:pt>
    <dgm:pt modelId="{B7C05277-8EF7-7A41-95F9-93AB3AF33571}" type="pres">
      <dgm:prSet presAssocID="{4662BD7B-209A-CD47-AE91-91D2DBA33013}" presName="textNode" presStyleLbl="node1" presStyleIdx="0" presStyleCnt="8">
        <dgm:presLayoutVars>
          <dgm:bulletEnabled val="1"/>
        </dgm:presLayoutVars>
      </dgm:prSet>
      <dgm:spPr/>
    </dgm:pt>
    <dgm:pt modelId="{C2B2B493-09BC-2643-90F5-29FF8D4E4CF7}" type="pres">
      <dgm:prSet presAssocID="{5A20500A-DE2F-3F46-952F-89BE32D5D948}" presName="sibTrans" presStyleCnt="0"/>
      <dgm:spPr/>
    </dgm:pt>
    <dgm:pt modelId="{1356ACC8-9720-3F41-A19F-D768794D987D}" type="pres">
      <dgm:prSet presAssocID="{6B808E30-61E3-E347-A6EA-9DA9B28B3BFB}" presName="textNode" presStyleLbl="node1" presStyleIdx="1" presStyleCnt="8">
        <dgm:presLayoutVars>
          <dgm:bulletEnabled val="1"/>
        </dgm:presLayoutVars>
      </dgm:prSet>
      <dgm:spPr/>
    </dgm:pt>
    <dgm:pt modelId="{A197322F-66CB-8645-A47A-FE6951F23317}" type="pres">
      <dgm:prSet presAssocID="{31B7F0B4-BF01-C64C-A9BB-DD8CE153DAAB}" presName="sibTrans" presStyleCnt="0"/>
      <dgm:spPr/>
    </dgm:pt>
    <dgm:pt modelId="{34F5912A-9DC2-6846-8940-16C4C239E989}" type="pres">
      <dgm:prSet presAssocID="{B5599324-F572-9A4A-B60C-ADBA738E5886}" presName="textNode" presStyleLbl="node1" presStyleIdx="2" presStyleCnt="8">
        <dgm:presLayoutVars>
          <dgm:bulletEnabled val="1"/>
        </dgm:presLayoutVars>
      </dgm:prSet>
      <dgm:spPr/>
    </dgm:pt>
    <dgm:pt modelId="{F97F2D5C-1B83-C148-A4C4-48C00D472F52}" type="pres">
      <dgm:prSet presAssocID="{FE8C4559-2C6F-8743-9848-D4B7B434F0CB}" presName="sibTrans" presStyleCnt="0"/>
      <dgm:spPr/>
    </dgm:pt>
    <dgm:pt modelId="{2E0D75D4-1AE7-CD4C-A71D-93CF8890B7D4}" type="pres">
      <dgm:prSet presAssocID="{2E3BC138-DF68-A544-A7C2-27A723B159CB}" presName="textNode" presStyleLbl="node1" presStyleIdx="3" presStyleCnt="8">
        <dgm:presLayoutVars>
          <dgm:bulletEnabled val="1"/>
        </dgm:presLayoutVars>
      </dgm:prSet>
      <dgm:spPr/>
    </dgm:pt>
    <dgm:pt modelId="{9B2B8DB3-5EBA-2045-A643-100EB9EC31EA}" type="pres">
      <dgm:prSet presAssocID="{51407DC6-BAA9-2640-96FE-573C78E936F2}" presName="sibTrans" presStyleCnt="0"/>
      <dgm:spPr/>
    </dgm:pt>
    <dgm:pt modelId="{51ECE50C-4D3A-8E4D-8794-F66576F5F4D0}" type="pres">
      <dgm:prSet presAssocID="{3066B192-17D8-964A-998B-C78F5DC57920}" presName="textNode" presStyleLbl="node1" presStyleIdx="4" presStyleCnt="8">
        <dgm:presLayoutVars>
          <dgm:bulletEnabled val="1"/>
        </dgm:presLayoutVars>
      </dgm:prSet>
      <dgm:spPr/>
    </dgm:pt>
    <dgm:pt modelId="{ED9FCAD2-807A-BD43-B533-31EC5616865A}" type="pres">
      <dgm:prSet presAssocID="{D92F3B28-491A-AB47-B251-655F42BB4352}" presName="sibTrans" presStyleCnt="0"/>
      <dgm:spPr/>
    </dgm:pt>
    <dgm:pt modelId="{713DDE06-6D17-CC4F-B85A-FFBF4520472E}" type="pres">
      <dgm:prSet presAssocID="{015CC1C1-B9A6-3E41-8678-210867E023D9}" presName="textNode" presStyleLbl="node1" presStyleIdx="5" presStyleCnt="8">
        <dgm:presLayoutVars>
          <dgm:bulletEnabled val="1"/>
        </dgm:presLayoutVars>
      </dgm:prSet>
      <dgm:spPr/>
    </dgm:pt>
    <dgm:pt modelId="{E615DAF9-9F17-3A40-A40E-9512FD3C654C}" type="pres">
      <dgm:prSet presAssocID="{EF9AF83E-AD27-7449-A116-E43FE65B8B4C}" presName="sibTrans" presStyleCnt="0"/>
      <dgm:spPr/>
    </dgm:pt>
    <dgm:pt modelId="{844BC601-6C05-D242-8A9C-20134D47CF9F}" type="pres">
      <dgm:prSet presAssocID="{F881DD8F-8EAB-4A44-AAE6-C23FDA4229F2}" presName="textNode" presStyleLbl="node1" presStyleIdx="6" presStyleCnt="8">
        <dgm:presLayoutVars>
          <dgm:bulletEnabled val="1"/>
        </dgm:presLayoutVars>
      </dgm:prSet>
      <dgm:spPr/>
    </dgm:pt>
    <dgm:pt modelId="{A91A5EDB-F43B-8346-940A-F988C4F0BDBF}" type="pres">
      <dgm:prSet presAssocID="{EA275C7C-8B19-7D43-A6BE-365D52362FF0}" presName="sibTrans" presStyleCnt="0"/>
      <dgm:spPr/>
    </dgm:pt>
    <dgm:pt modelId="{438C480E-1FFC-AF4D-9A56-D62F588D9E15}" type="pres">
      <dgm:prSet presAssocID="{EB88368E-437F-6B40-9C76-C4631BB58189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B7799C04-4F6B-C547-93B4-2EBF58D952BE}" srcId="{3D8036AE-3427-BA48-A239-3D36F244B9BA}" destId="{F881DD8F-8EAB-4A44-AAE6-C23FDA4229F2}" srcOrd="6" destOrd="0" parTransId="{314343F6-FB15-D641-BDC3-07789910649C}" sibTransId="{EA275C7C-8B19-7D43-A6BE-365D52362FF0}"/>
    <dgm:cxn modelId="{647CEA26-0900-1441-9E86-A7CA51E0CA0A}" type="presOf" srcId="{4662BD7B-209A-CD47-AE91-91D2DBA33013}" destId="{B7C05277-8EF7-7A41-95F9-93AB3AF33571}" srcOrd="0" destOrd="0" presId="urn:microsoft.com/office/officeart/2005/8/layout/hProcess9"/>
    <dgm:cxn modelId="{DDBBE62D-F0FA-F24B-8153-3F5775E85588}" type="presOf" srcId="{3066B192-17D8-964A-998B-C78F5DC57920}" destId="{51ECE50C-4D3A-8E4D-8794-F66576F5F4D0}" srcOrd="0" destOrd="0" presId="urn:microsoft.com/office/officeart/2005/8/layout/hProcess9"/>
    <dgm:cxn modelId="{6F8D295F-87C0-2A43-AA2D-BF8D16910EE2}" type="presOf" srcId="{B5599324-F572-9A4A-B60C-ADBA738E5886}" destId="{34F5912A-9DC2-6846-8940-16C4C239E989}" srcOrd="0" destOrd="0" presId="urn:microsoft.com/office/officeart/2005/8/layout/hProcess9"/>
    <dgm:cxn modelId="{6EB7777B-3EAE-E34E-ABF8-E982424A32C8}" srcId="{3D8036AE-3427-BA48-A239-3D36F244B9BA}" destId="{3066B192-17D8-964A-998B-C78F5DC57920}" srcOrd="4" destOrd="0" parTransId="{1091C53D-0BFB-044A-978A-E2251BFB2011}" sibTransId="{D92F3B28-491A-AB47-B251-655F42BB4352}"/>
    <dgm:cxn modelId="{89F14C87-970F-5441-ACD2-8316580FE262}" type="presOf" srcId="{EB88368E-437F-6B40-9C76-C4631BB58189}" destId="{438C480E-1FFC-AF4D-9A56-D62F588D9E15}" srcOrd="0" destOrd="0" presId="urn:microsoft.com/office/officeart/2005/8/layout/hProcess9"/>
    <dgm:cxn modelId="{A9D3818D-DB03-7840-95D3-8DEEE0C19ECF}" srcId="{3D8036AE-3427-BA48-A239-3D36F244B9BA}" destId="{6B808E30-61E3-E347-A6EA-9DA9B28B3BFB}" srcOrd="1" destOrd="0" parTransId="{D2CE2C56-D72B-BD43-8D0E-23BBA7D961E1}" sibTransId="{31B7F0B4-BF01-C64C-A9BB-DD8CE153DAAB}"/>
    <dgm:cxn modelId="{0B1BCDA6-05B7-B24D-95BF-090CB2C156B1}" srcId="{3D8036AE-3427-BA48-A239-3D36F244B9BA}" destId="{4662BD7B-209A-CD47-AE91-91D2DBA33013}" srcOrd="0" destOrd="0" parTransId="{A1201FE9-2A57-D745-926E-2C0D3EB08525}" sibTransId="{5A20500A-DE2F-3F46-952F-89BE32D5D948}"/>
    <dgm:cxn modelId="{5145B2B4-B9A8-0D47-9DEE-A63FABB73B2D}" type="presOf" srcId="{015CC1C1-B9A6-3E41-8678-210867E023D9}" destId="{713DDE06-6D17-CC4F-B85A-FFBF4520472E}" srcOrd="0" destOrd="0" presId="urn:microsoft.com/office/officeart/2005/8/layout/hProcess9"/>
    <dgm:cxn modelId="{A041FDB4-5811-8743-BEB0-799289893230}" type="presOf" srcId="{F881DD8F-8EAB-4A44-AAE6-C23FDA4229F2}" destId="{844BC601-6C05-D242-8A9C-20134D47CF9F}" srcOrd="0" destOrd="0" presId="urn:microsoft.com/office/officeart/2005/8/layout/hProcess9"/>
    <dgm:cxn modelId="{6F26C8B7-7DA8-4A4F-8534-C858649A3325}" srcId="{3D8036AE-3427-BA48-A239-3D36F244B9BA}" destId="{015CC1C1-B9A6-3E41-8678-210867E023D9}" srcOrd="5" destOrd="0" parTransId="{FF0B3F66-E518-7846-9221-745D4E05E3DC}" sibTransId="{EF9AF83E-AD27-7449-A116-E43FE65B8B4C}"/>
    <dgm:cxn modelId="{FA9A25BE-9906-D14F-BF47-975D78539B04}" type="presOf" srcId="{3D8036AE-3427-BA48-A239-3D36F244B9BA}" destId="{9301B222-4CDE-EE43-BFB7-6143EE2D2A25}" srcOrd="0" destOrd="0" presId="urn:microsoft.com/office/officeart/2005/8/layout/hProcess9"/>
    <dgm:cxn modelId="{BF734CD9-460E-7947-8D0F-97C1BC8213B3}" srcId="{3D8036AE-3427-BA48-A239-3D36F244B9BA}" destId="{EB88368E-437F-6B40-9C76-C4631BB58189}" srcOrd="7" destOrd="0" parTransId="{41C5FFED-CA1B-7C48-B54E-237C3359B3F6}" sibTransId="{626A9103-7FEB-6B4F-A77E-F732BEC0AE72}"/>
    <dgm:cxn modelId="{499784DA-CD4E-DF42-802A-1D7802B6ECE3}" type="presOf" srcId="{2E3BC138-DF68-A544-A7C2-27A723B159CB}" destId="{2E0D75D4-1AE7-CD4C-A71D-93CF8890B7D4}" srcOrd="0" destOrd="0" presId="urn:microsoft.com/office/officeart/2005/8/layout/hProcess9"/>
    <dgm:cxn modelId="{B6CBA6DE-0F97-1F49-A83F-43C38C7785D8}" srcId="{3D8036AE-3427-BA48-A239-3D36F244B9BA}" destId="{B5599324-F572-9A4A-B60C-ADBA738E5886}" srcOrd="2" destOrd="0" parTransId="{AC2F0201-808B-324B-96B1-F4B9D659385A}" sibTransId="{FE8C4559-2C6F-8743-9848-D4B7B434F0CB}"/>
    <dgm:cxn modelId="{B886EFE9-9CC0-7B45-B82D-732DFB2C3AE6}" type="presOf" srcId="{6B808E30-61E3-E347-A6EA-9DA9B28B3BFB}" destId="{1356ACC8-9720-3F41-A19F-D768794D987D}" srcOrd="0" destOrd="0" presId="urn:microsoft.com/office/officeart/2005/8/layout/hProcess9"/>
    <dgm:cxn modelId="{2F3314F2-D60C-6544-B551-7AF03E3AF662}" srcId="{3D8036AE-3427-BA48-A239-3D36F244B9BA}" destId="{2E3BC138-DF68-A544-A7C2-27A723B159CB}" srcOrd="3" destOrd="0" parTransId="{D9385C72-9CE0-E04D-B5E9-AC4231D305C7}" sibTransId="{51407DC6-BAA9-2640-96FE-573C78E936F2}"/>
    <dgm:cxn modelId="{67667497-340E-F043-9076-B5580DB7F728}" type="presParOf" srcId="{9301B222-4CDE-EE43-BFB7-6143EE2D2A25}" destId="{B316A867-8F00-9349-9C5D-EBD49C1A3E13}" srcOrd="0" destOrd="0" presId="urn:microsoft.com/office/officeart/2005/8/layout/hProcess9"/>
    <dgm:cxn modelId="{14E642FA-1EBA-354D-A481-AA30817701AC}" type="presParOf" srcId="{9301B222-4CDE-EE43-BFB7-6143EE2D2A25}" destId="{8110CFE0-21D5-1042-A6D9-112DE689E89D}" srcOrd="1" destOrd="0" presId="urn:microsoft.com/office/officeart/2005/8/layout/hProcess9"/>
    <dgm:cxn modelId="{55627F1F-B8AC-4C40-ABA7-B8A41F450FFC}" type="presParOf" srcId="{8110CFE0-21D5-1042-A6D9-112DE689E89D}" destId="{B7C05277-8EF7-7A41-95F9-93AB3AF33571}" srcOrd="0" destOrd="0" presId="urn:microsoft.com/office/officeart/2005/8/layout/hProcess9"/>
    <dgm:cxn modelId="{0A7CB087-9EFA-5943-8A8B-D1DB12F65D26}" type="presParOf" srcId="{8110CFE0-21D5-1042-A6D9-112DE689E89D}" destId="{C2B2B493-09BC-2643-90F5-29FF8D4E4CF7}" srcOrd="1" destOrd="0" presId="urn:microsoft.com/office/officeart/2005/8/layout/hProcess9"/>
    <dgm:cxn modelId="{AA9FF398-5A07-934C-A00A-387B7948E28E}" type="presParOf" srcId="{8110CFE0-21D5-1042-A6D9-112DE689E89D}" destId="{1356ACC8-9720-3F41-A19F-D768794D987D}" srcOrd="2" destOrd="0" presId="urn:microsoft.com/office/officeart/2005/8/layout/hProcess9"/>
    <dgm:cxn modelId="{C2A51672-5135-924A-BA31-C943F21121FA}" type="presParOf" srcId="{8110CFE0-21D5-1042-A6D9-112DE689E89D}" destId="{A197322F-66CB-8645-A47A-FE6951F23317}" srcOrd="3" destOrd="0" presId="urn:microsoft.com/office/officeart/2005/8/layout/hProcess9"/>
    <dgm:cxn modelId="{6695577D-3AEF-C64D-84E9-D76A90E2CD4F}" type="presParOf" srcId="{8110CFE0-21D5-1042-A6D9-112DE689E89D}" destId="{34F5912A-9DC2-6846-8940-16C4C239E989}" srcOrd="4" destOrd="0" presId="urn:microsoft.com/office/officeart/2005/8/layout/hProcess9"/>
    <dgm:cxn modelId="{A9CE5621-5F57-A345-801D-1DDB816C86C8}" type="presParOf" srcId="{8110CFE0-21D5-1042-A6D9-112DE689E89D}" destId="{F97F2D5C-1B83-C148-A4C4-48C00D472F52}" srcOrd="5" destOrd="0" presId="urn:microsoft.com/office/officeart/2005/8/layout/hProcess9"/>
    <dgm:cxn modelId="{AC70F7A7-B7CD-6D4C-9C9C-E948FEF48356}" type="presParOf" srcId="{8110CFE0-21D5-1042-A6D9-112DE689E89D}" destId="{2E0D75D4-1AE7-CD4C-A71D-93CF8890B7D4}" srcOrd="6" destOrd="0" presId="urn:microsoft.com/office/officeart/2005/8/layout/hProcess9"/>
    <dgm:cxn modelId="{849942D0-120C-1E41-88AA-5ADBB902922D}" type="presParOf" srcId="{8110CFE0-21D5-1042-A6D9-112DE689E89D}" destId="{9B2B8DB3-5EBA-2045-A643-100EB9EC31EA}" srcOrd="7" destOrd="0" presId="urn:microsoft.com/office/officeart/2005/8/layout/hProcess9"/>
    <dgm:cxn modelId="{E5285FEC-A69C-4D41-ADC2-45C73C3F9568}" type="presParOf" srcId="{8110CFE0-21D5-1042-A6D9-112DE689E89D}" destId="{51ECE50C-4D3A-8E4D-8794-F66576F5F4D0}" srcOrd="8" destOrd="0" presId="urn:microsoft.com/office/officeart/2005/8/layout/hProcess9"/>
    <dgm:cxn modelId="{0674B705-4C9E-104A-9B45-BAA91F49488F}" type="presParOf" srcId="{8110CFE0-21D5-1042-A6D9-112DE689E89D}" destId="{ED9FCAD2-807A-BD43-B533-31EC5616865A}" srcOrd="9" destOrd="0" presId="urn:microsoft.com/office/officeart/2005/8/layout/hProcess9"/>
    <dgm:cxn modelId="{BA5C7628-278D-2D45-8E2D-DB44BAA37F11}" type="presParOf" srcId="{8110CFE0-21D5-1042-A6D9-112DE689E89D}" destId="{713DDE06-6D17-CC4F-B85A-FFBF4520472E}" srcOrd="10" destOrd="0" presId="urn:microsoft.com/office/officeart/2005/8/layout/hProcess9"/>
    <dgm:cxn modelId="{A10E4B01-0E1D-D747-BE97-44FFB755A9DF}" type="presParOf" srcId="{8110CFE0-21D5-1042-A6D9-112DE689E89D}" destId="{E615DAF9-9F17-3A40-A40E-9512FD3C654C}" srcOrd="11" destOrd="0" presId="urn:microsoft.com/office/officeart/2005/8/layout/hProcess9"/>
    <dgm:cxn modelId="{D73F2CAE-71F7-3B41-B8D7-A3F4CBA0101A}" type="presParOf" srcId="{8110CFE0-21D5-1042-A6D9-112DE689E89D}" destId="{844BC601-6C05-D242-8A9C-20134D47CF9F}" srcOrd="12" destOrd="0" presId="urn:microsoft.com/office/officeart/2005/8/layout/hProcess9"/>
    <dgm:cxn modelId="{45BAA323-C110-8A43-9B05-56193BC48317}" type="presParOf" srcId="{8110CFE0-21D5-1042-A6D9-112DE689E89D}" destId="{A91A5EDB-F43B-8346-940A-F988C4F0BDBF}" srcOrd="13" destOrd="0" presId="urn:microsoft.com/office/officeart/2005/8/layout/hProcess9"/>
    <dgm:cxn modelId="{2AE9815A-B293-0745-B721-D7F549F71652}" type="presParOf" srcId="{8110CFE0-21D5-1042-A6D9-112DE689E89D}" destId="{438C480E-1FFC-AF4D-9A56-D62F588D9E15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6A867-8F00-9349-9C5D-EBD49C1A3E13}">
      <dsp:nvSpPr>
        <dsp:cNvPr id="0" name=""/>
        <dsp:cNvSpPr/>
      </dsp:nvSpPr>
      <dsp:spPr>
        <a:xfrm>
          <a:off x="2" y="0"/>
          <a:ext cx="10348953" cy="106415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05277-8EF7-7A41-95F9-93AB3AF33571}">
      <dsp:nvSpPr>
        <dsp:cNvPr id="0" name=""/>
        <dsp:cNvSpPr/>
      </dsp:nvSpPr>
      <dsp:spPr>
        <a:xfrm>
          <a:off x="5053" y="319247"/>
          <a:ext cx="1127874" cy="4256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项目启动</a:t>
          </a:r>
          <a:endParaRPr lang="en-US" sz="800" kern="1200" dirty="0"/>
        </a:p>
      </dsp:txBody>
      <dsp:txXfrm>
        <a:off x="25832" y="340026"/>
        <a:ext cx="1086316" cy="384105"/>
      </dsp:txXfrm>
    </dsp:sp>
    <dsp:sp modelId="{1356ACC8-9720-3F41-A19F-D768794D987D}">
      <dsp:nvSpPr>
        <dsp:cNvPr id="0" name=""/>
        <dsp:cNvSpPr/>
      </dsp:nvSpPr>
      <dsp:spPr>
        <a:xfrm>
          <a:off x="1320907" y="319247"/>
          <a:ext cx="1127874" cy="425663"/>
        </a:xfrm>
        <a:prstGeom prst="round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CSP</a:t>
          </a:r>
          <a:r>
            <a:rPr lang="zh-CN" altLang="en-US" sz="800" kern="1200" dirty="0"/>
            <a:t> 参与评测商业</a:t>
          </a:r>
          <a:endParaRPr lang="en-US" altLang="zh-CN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动力调研</a:t>
          </a:r>
          <a:endParaRPr lang="en-US" sz="800" kern="1200" dirty="0"/>
        </a:p>
      </dsp:txBody>
      <dsp:txXfrm>
        <a:off x="1341686" y="340026"/>
        <a:ext cx="1086316" cy="384105"/>
      </dsp:txXfrm>
    </dsp:sp>
    <dsp:sp modelId="{34F5912A-9DC2-6846-8940-16C4C239E989}">
      <dsp:nvSpPr>
        <dsp:cNvPr id="0" name=""/>
        <dsp:cNvSpPr/>
      </dsp:nvSpPr>
      <dsp:spPr>
        <a:xfrm>
          <a:off x="2636761" y="319247"/>
          <a:ext cx="1127874" cy="425663"/>
        </a:xfrm>
        <a:prstGeom prst="round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选择场景问卷设计</a:t>
          </a:r>
          <a:endParaRPr lang="en-US" sz="800" kern="1200" dirty="0"/>
        </a:p>
      </dsp:txBody>
      <dsp:txXfrm>
        <a:off x="2657540" y="340026"/>
        <a:ext cx="1086316" cy="384105"/>
      </dsp:txXfrm>
    </dsp:sp>
    <dsp:sp modelId="{2E0D75D4-1AE7-CD4C-A71D-93CF8890B7D4}">
      <dsp:nvSpPr>
        <dsp:cNvPr id="0" name=""/>
        <dsp:cNvSpPr/>
      </dsp:nvSpPr>
      <dsp:spPr>
        <a:xfrm>
          <a:off x="3952615" y="319247"/>
          <a:ext cx="1127874" cy="425663"/>
        </a:xfrm>
        <a:prstGeom prst="round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CSP</a:t>
          </a:r>
          <a:r>
            <a:rPr lang="zh-CN" altLang="en-US" sz="800" kern="1200" dirty="0"/>
            <a:t> </a:t>
          </a:r>
          <a:r>
            <a:rPr lang="en-US" altLang="zh-CN" sz="800" kern="1200" dirty="0"/>
            <a:t>Pilot</a:t>
          </a:r>
          <a:r>
            <a:rPr lang="zh-CN" altLang="en-US" sz="800" kern="1200" dirty="0"/>
            <a:t>完成问卷 </a:t>
          </a:r>
          <a:endParaRPr lang="en-US" sz="800" kern="1200" dirty="0"/>
        </a:p>
      </dsp:txBody>
      <dsp:txXfrm>
        <a:off x="3973394" y="340026"/>
        <a:ext cx="1086316" cy="384105"/>
      </dsp:txXfrm>
    </dsp:sp>
    <dsp:sp modelId="{51ECE50C-4D3A-8E4D-8794-F66576F5F4D0}">
      <dsp:nvSpPr>
        <dsp:cNvPr id="0" name=""/>
        <dsp:cNvSpPr/>
      </dsp:nvSpPr>
      <dsp:spPr>
        <a:xfrm>
          <a:off x="5268469" y="319247"/>
          <a:ext cx="1127874" cy="425663"/>
        </a:xfrm>
        <a:prstGeom prst="round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公布Pilot结果</a:t>
          </a:r>
          <a:endParaRPr lang="en-US" sz="800" kern="1200" dirty="0"/>
        </a:p>
      </dsp:txBody>
      <dsp:txXfrm>
        <a:off x="5289248" y="340026"/>
        <a:ext cx="1086316" cy="384105"/>
      </dsp:txXfrm>
    </dsp:sp>
    <dsp:sp modelId="{713DDE06-6D17-CC4F-B85A-FFBF4520472E}">
      <dsp:nvSpPr>
        <dsp:cNvPr id="0" name=""/>
        <dsp:cNvSpPr/>
      </dsp:nvSpPr>
      <dsp:spPr>
        <a:xfrm>
          <a:off x="6584323" y="319247"/>
          <a:ext cx="1127874" cy="425663"/>
        </a:xfrm>
        <a:prstGeom prst="round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推标Pilot问卷</a:t>
          </a:r>
          <a:endParaRPr lang="en-US" sz="800" kern="1200" dirty="0"/>
        </a:p>
      </dsp:txBody>
      <dsp:txXfrm>
        <a:off x="6605102" y="340026"/>
        <a:ext cx="1086316" cy="384105"/>
      </dsp:txXfrm>
    </dsp:sp>
    <dsp:sp modelId="{844BC601-6C05-D242-8A9C-20134D47CF9F}">
      <dsp:nvSpPr>
        <dsp:cNvPr id="0" name=""/>
        <dsp:cNvSpPr/>
      </dsp:nvSpPr>
      <dsp:spPr>
        <a:xfrm>
          <a:off x="7900177" y="319247"/>
          <a:ext cx="1127874" cy="425663"/>
        </a:xfrm>
        <a:prstGeom prst="round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标准发布</a:t>
          </a:r>
          <a:endParaRPr lang="en-US" sz="800" kern="1200" dirty="0"/>
        </a:p>
      </dsp:txBody>
      <dsp:txXfrm>
        <a:off x="7920956" y="340026"/>
        <a:ext cx="1086316" cy="384105"/>
      </dsp:txXfrm>
    </dsp:sp>
    <dsp:sp modelId="{438C480E-1FFC-AF4D-9A56-D62F588D9E15}">
      <dsp:nvSpPr>
        <dsp:cNvPr id="0" name=""/>
        <dsp:cNvSpPr/>
      </dsp:nvSpPr>
      <dsp:spPr>
        <a:xfrm>
          <a:off x="9216030" y="319247"/>
          <a:ext cx="1127874" cy="42566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上线评测服务</a:t>
          </a:r>
          <a:endParaRPr lang="en-US" sz="1050" kern="1200" dirty="0"/>
        </a:p>
      </dsp:txBody>
      <dsp:txXfrm>
        <a:off x="9236809" y="340026"/>
        <a:ext cx="1086316" cy="384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60AEA-C4D0-834E-9DBB-E260D370B1F7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15FB7-E4D5-794E-A97A-F607A4530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1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E708A-CD99-4D11-B472-22A7128CF4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89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588F2-D5C8-5041-8CD6-9AFDE8580B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1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8511-D1BA-E67B-85A7-FAFCF5B8F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AFA53-1B28-FBA1-DE7D-FD03D8090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2F59-2DF6-2E17-421F-5C619A58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CFD6C-1453-E8A1-A989-EE12C589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3A0B9-073A-D356-467A-17B1F8A6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3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DDE4-C81A-A823-C9E0-783C09A2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09DB6-51CF-B997-7ABE-099EE9BCB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8D4F7-59EB-BBD6-107E-635A7368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5244-4065-F427-FC9A-87543D5E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B500-DEDE-CC35-7433-F11E8E6E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3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530D9-D1D1-9B40-EEB6-9568DBD60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031D6-C862-29E9-7BDD-EEDE5E1BF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1297B-5496-A96C-C798-2BCE0FDC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F44B-0CC6-F3FA-782A-D9664C67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3302-CC39-09E9-060C-D95C3482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60BF-CF5A-EB22-8B5B-28F90E59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F69DC-A8F5-2B7B-1A16-8C1ACCDA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60712-2E7D-016D-1CE9-C13ABDD7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5B3E8-661C-F531-AED5-F1BF16DB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8788-36C8-AAF4-9B98-60A7A205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7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3C05-CCA2-0ED9-8A66-E7D6A915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B543B-E36F-2632-079D-CBD0AC3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EEA0E-56EA-45F6-564A-E56AB225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31458-4C58-E77F-D0D3-5711C036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1AB97-A38E-EA2B-2119-099576E9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1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C8BA-235C-304C-7AB8-1C862B60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F90F-B8BC-57C1-9192-65F1510F9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78801-8BBF-5E42-B482-FD7F1B09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6CE56-F95D-406C-59E8-BB831E40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FC5FD-8F27-82AB-27E0-6FAC49F2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C413A-382D-1FA2-0B39-99C98C73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4D4-84C2-7CEC-32D4-DED301D2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69852-DC0A-5C0B-6B27-EAB334412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EDCFC-0821-BB85-C887-420D9A536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CC105-224C-11B8-2020-0D95340F4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97063-BA6C-1CF4-7EF5-A44A5BC77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F2B74-C1B9-5CD4-BA5C-EB46637F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AC473-E40A-F023-E828-39855B57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E8A54-EB93-8DF2-9216-1307C25F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487C-345D-AA4B-A5C7-51DC719E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32144-001F-1627-58FF-64899383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8E2D0-272D-23CD-AF1C-71A76F01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B5F8F-56A3-63E0-1F3A-8C06D253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EB8C6-0E0A-84CD-B243-4590A660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BF47E-694D-0F90-D4DD-3CABF132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5997A-9BEA-322F-1157-882EF174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AA30-CE9E-9FDB-6198-188426D4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C405-D0C4-C19D-3EFB-530779F7B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80C95-3CC5-5955-E770-D053CC7E9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7AFE6-4418-2266-8312-D6757807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8402D-3C2D-2274-81F3-E0145E58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4552F-8632-F3A2-9F17-46110938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3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B046-E6D6-4309-9E8E-4A173DCB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F341F-F8EF-F09A-A6E5-2B29246D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323F5-DDF7-C969-16D0-9FC95FE1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AF0CC-7BF6-D856-E052-D097121D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B7D6D-95CC-3731-0C6A-788F6D04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BA51D-DC5E-94CA-94FC-7379D462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9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C6359-7753-030E-DBE5-BDF13A7C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44BC-8FAD-2A79-C4C6-3C8F50914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68F4-D067-6797-D78E-5D9676957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19293-264E-9642-A6F4-E5E782E300AE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73095-8037-3383-8416-42BB51993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84847-D0E8-6CD7-B920-22951DEC3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CDDE-69B8-6243-98C7-98E32708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74CC-C39D-CB0B-64A1-9E2F266B7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标准化</a:t>
            </a:r>
            <a:r>
              <a:rPr lang="zh-CN" altLang="en-US" dirty="0"/>
              <a:t> </a:t>
            </a:r>
            <a:r>
              <a:rPr lang="en-US" dirty="0"/>
              <a:t>CSP</a:t>
            </a:r>
            <a:r>
              <a:rPr lang="zh-CN" altLang="en-US" dirty="0"/>
              <a:t> </a:t>
            </a:r>
            <a:r>
              <a:rPr lang="en-US" dirty="0"/>
              <a:t>ANL</a:t>
            </a:r>
            <a:r>
              <a:rPr lang="zh-CN" altLang="en-US" dirty="0"/>
              <a:t> 评测体系</a:t>
            </a:r>
            <a:br>
              <a:rPr lang="en-US" altLang="zh-CN" dirty="0"/>
            </a:br>
            <a:r>
              <a:rPr lang="en-US" dirty="0" err="1"/>
              <a:t>目标及策略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54D53-9C73-FC67-83C6-F0797BB24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17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847C-EF0F-7722-C258-30CCB030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/>
              <a:t>附录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84525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>
            <a:extLst>
              <a:ext uri="{FF2B5EF4-FFF2-40B4-BE49-F238E27FC236}">
                <a16:creationId xmlns:a16="http://schemas.microsoft.com/office/drawing/2014/main" id="{F1B4C426-78CA-4E79-9E5A-CCA9D9E95454}"/>
              </a:ext>
            </a:extLst>
          </p:cNvPr>
          <p:cNvSpPr/>
          <p:nvPr/>
        </p:nvSpPr>
        <p:spPr>
          <a:xfrm>
            <a:off x="9890653" y="2734454"/>
            <a:ext cx="595055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10.30</a:t>
            </a:r>
            <a:endParaRPr kumimoji="0" lang="en-IE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0471749-0684-4533-8256-2761D8AEA97F}"/>
              </a:ext>
            </a:extLst>
          </p:cNvPr>
          <p:cNvCxnSpPr>
            <a:cxnSpLocks/>
          </p:cNvCxnSpPr>
          <p:nvPr/>
        </p:nvCxnSpPr>
        <p:spPr>
          <a:xfrm flipV="1">
            <a:off x="1081132" y="2698921"/>
            <a:ext cx="10924320" cy="18411"/>
          </a:xfrm>
          <a:prstGeom prst="straightConnector1">
            <a:avLst/>
          </a:prstGeom>
          <a:noFill/>
          <a:ln w="28575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F430D4C-D014-422E-B574-FBC06BF7852F}"/>
              </a:ext>
            </a:extLst>
          </p:cNvPr>
          <p:cNvSpPr/>
          <p:nvPr/>
        </p:nvSpPr>
        <p:spPr>
          <a:xfrm>
            <a:off x="6248894" y="2566829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140D9756-0A5F-4495-8C3D-9D2C838658DD}"/>
              </a:ext>
            </a:extLst>
          </p:cNvPr>
          <p:cNvSpPr/>
          <p:nvPr/>
        </p:nvSpPr>
        <p:spPr>
          <a:xfrm>
            <a:off x="10784526" y="2541578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A65514-B660-474F-A227-D055772489A5}"/>
              </a:ext>
            </a:extLst>
          </p:cNvPr>
          <p:cNvSpPr/>
          <p:nvPr/>
        </p:nvSpPr>
        <p:spPr>
          <a:xfrm>
            <a:off x="6746724" y="2741673"/>
            <a:ext cx="988474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5.24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1131B7-F50B-42C7-85FC-42629A97958B}"/>
              </a:ext>
            </a:extLst>
          </p:cNvPr>
          <p:cNvSpPr/>
          <p:nvPr/>
        </p:nvSpPr>
        <p:spPr>
          <a:xfrm>
            <a:off x="10399236" y="1905734"/>
            <a:ext cx="1606216" cy="43088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TMF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release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②③④⑤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9E0121-1299-4AA2-99BF-146F642BB3C2}"/>
              </a:ext>
            </a:extLst>
          </p:cNvPr>
          <p:cNvSpPr/>
          <p:nvPr/>
        </p:nvSpPr>
        <p:spPr>
          <a:xfrm>
            <a:off x="10735294" y="2741673"/>
            <a:ext cx="521001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11.5</a:t>
            </a:r>
            <a:endParaRPr kumimoji="0" lang="en-IE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BCB632-551C-4FB1-BDA3-D70775243EC3}"/>
              </a:ext>
            </a:extLst>
          </p:cNvPr>
          <p:cNvSpPr/>
          <p:nvPr/>
        </p:nvSpPr>
        <p:spPr>
          <a:xfrm>
            <a:off x="6833055" y="1454627"/>
            <a:ext cx="852448" cy="923330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Pilot workstream conclude with analysis and report 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560A10-C3D8-4EBB-AB5A-5E737C720E35}"/>
              </a:ext>
            </a:extLst>
          </p:cNvPr>
          <p:cNvSpPr/>
          <p:nvPr/>
        </p:nvSpPr>
        <p:spPr>
          <a:xfrm>
            <a:off x="5945989" y="2741673"/>
            <a:ext cx="733156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4.24</a:t>
            </a:r>
            <a:endParaRPr kumimoji="0" lang="en-IE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F97E73-C8B8-4293-86B3-9DA6DD312D12}"/>
              </a:ext>
            </a:extLst>
          </p:cNvPr>
          <p:cNvSpPr/>
          <p:nvPr/>
        </p:nvSpPr>
        <p:spPr>
          <a:xfrm>
            <a:off x="5977553" y="1922258"/>
            <a:ext cx="883088" cy="50783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Pilot assessment completed</a:t>
            </a: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91819DB3-DC4A-453F-A916-8D767662DE62}"/>
              </a:ext>
            </a:extLst>
          </p:cNvPr>
          <p:cNvSpPr/>
          <p:nvPr/>
        </p:nvSpPr>
        <p:spPr>
          <a:xfrm>
            <a:off x="7148682" y="2566829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AB365C3-050B-44E7-A281-6506AAEBFD5D}"/>
              </a:ext>
            </a:extLst>
          </p:cNvPr>
          <p:cNvSpPr/>
          <p:nvPr/>
        </p:nvSpPr>
        <p:spPr>
          <a:xfrm>
            <a:off x="1882637" y="1692608"/>
            <a:ext cx="932236" cy="923330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pilot CSP group formed;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Initial contribution ready 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①②③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9FA9AC-A18B-42C8-BB47-B0C69A667578}"/>
              </a:ext>
            </a:extLst>
          </p:cNvPr>
          <p:cNvSpPr/>
          <p:nvPr/>
        </p:nvSpPr>
        <p:spPr>
          <a:xfrm>
            <a:off x="2023149" y="2741673"/>
            <a:ext cx="595055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3.15</a:t>
            </a:r>
            <a:endParaRPr kumimoji="0" lang="en-IE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CA3503A-EEE6-4EAF-8E08-801F0CBC055A}"/>
              </a:ext>
            </a:extLst>
          </p:cNvPr>
          <p:cNvSpPr/>
          <p:nvPr/>
        </p:nvSpPr>
        <p:spPr>
          <a:xfrm>
            <a:off x="4439451" y="2566829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1C0CB87-915B-48AE-892E-FE6FD9267E8F}"/>
              </a:ext>
            </a:extLst>
          </p:cNvPr>
          <p:cNvSpPr/>
          <p:nvPr/>
        </p:nvSpPr>
        <p:spPr>
          <a:xfrm>
            <a:off x="77609" y="2562374"/>
            <a:ext cx="861953" cy="369332"/>
          </a:xfrm>
          <a:prstGeom prst="rect">
            <a:avLst/>
          </a:prstGeom>
          <a:ln>
            <a:noFill/>
            <a:prstDash val="dash"/>
          </a:ln>
        </p:spPr>
        <p:txBody>
          <a:bodyPr wrap="square" anchor="b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Pilot Milestones</a:t>
            </a:r>
            <a:endParaRPr kumimoji="0" lang="en-IE" altLang="zh-CN" sz="9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6AC19E6-038D-4423-8C45-500041C17743}"/>
              </a:ext>
            </a:extLst>
          </p:cNvPr>
          <p:cNvSpPr/>
          <p:nvPr/>
        </p:nvSpPr>
        <p:spPr>
          <a:xfrm>
            <a:off x="4043016" y="2741673"/>
            <a:ext cx="850312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3.25~29</a:t>
            </a:r>
            <a:endParaRPr kumimoji="0" lang="en-IE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CB25BF9-2E83-478C-98E4-127F501E69F2}"/>
              </a:ext>
            </a:extLst>
          </p:cNvPr>
          <p:cNvSpPr/>
          <p:nvPr/>
        </p:nvSpPr>
        <p:spPr>
          <a:xfrm>
            <a:off x="7741927" y="2741673"/>
            <a:ext cx="591304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6.18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E564C3F-62A8-4767-AF80-02AB03B4E0B2}"/>
              </a:ext>
            </a:extLst>
          </p:cNvPr>
          <p:cNvSpPr/>
          <p:nvPr/>
        </p:nvSpPr>
        <p:spPr>
          <a:xfrm>
            <a:off x="7699954" y="1901062"/>
            <a:ext cx="906207" cy="55399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TMF release pilot result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7537518-F09C-48F6-AA53-074BE5CEA59B}"/>
              </a:ext>
            </a:extLst>
          </p:cNvPr>
          <p:cNvSpPr/>
          <p:nvPr/>
        </p:nvSpPr>
        <p:spPr>
          <a:xfrm>
            <a:off x="7968500" y="2543096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1C8EC119-0BE2-4C86-8AB4-8EB5B4ABD923}"/>
              </a:ext>
            </a:extLst>
          </p:cNvPr>
          <p:cNvSpPr/>
          <p:nvPr/>
        </p:nvSpPr>
        <p:spPr>
          <a:xfrm>
            <a:off x="2235514" y="2566829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853F5B2A-9607-4193-959C-376A84EA9734}"/>
              </a:ext>
            </a:extLst>
          </p:cNvPr>
          <p:cNvSpPr/>
          <p:nvPr/>
        </p:nvSpPr>
        <p:spPr>
          <a:xfrm>
            <a:off x="3357344" y="2566829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2CD24EA-1C78-47B0-8759-29E3D0440533}"/>
              </a:ext>
            </a:extLst>
          </p:cNvPr>
          <p:cNvSpPr/>
          <p:nvPr/>
        </p:nvSpPr>
        <p:spPr>
          <a:xfrm>
            <a:off x="3115525" y="1778369"/>
            <a:ext cx="772118" cy="74635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Pilot</a:t>
            </a:r>
            <a:r>
              <a: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work</a:t>
            </a:r>
            <a:r>
              <a: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stream kickoff and review</a:t>
            </a:r>
            <a:r>
              <a: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：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①②③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EFA2A9B-E617-4250-80D8-A3BD65D6A81C}"/>
              </a:ext>
            </a:extLst>
          </p:cNvPr>
          <p:cNvSpPr/>
          <p:nvPr/>
        </p:nvSpPr>
        <p:spPr>
          <a:xfrm>
            <a:off x="2896991" y="2741673"/>
            <a:ext cx="991204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3.18~22</a:t>
            </a:r>
            <a:endParaRPr kumimoji="0" lang="en-IE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46A689E-688C-4DB8-B3C9-0D3B26DB8D09}"/>
              </a:ext>
            </a:extLst>
          </p:cNvPr>
          <p:cNvSpPr/>
          <p:nvPr/>
        </p:nvSpPr>
        <p:spPr>
          <a:xfrm>
            <a:off x="4179396" y="1832173"/>
            <a:ext cx="806639" cy="600164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finalize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：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①②③ 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 pilot </a:t>
            </a: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29599D4-0913-4164-971F-EFB6E5B8082F}"/>
              </a:ext>
            </a:extLst>
          </p:cNvPr>
          <p:cNvSpPr/>
          <p:nvPr/>
        </p:nvSpPr>
        <p:spPr>
          <a:xfrm>
            <a:off x="5337000" y="2566829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47649A0-8A42-45F1-A6C2-159B11A8786B}"/>
              </a:ext>
            </a:extLst>
          </p:cNvPr>
          <p:cNvSpPr/>
          <p:nvPr/>
        </p:nvSpPr>
        <p:spPr>
          <a:xfrm>
            <a:off x="5043193" y="2741673"/>
            <a:ext cx="733156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4.1</a:t>
            </a:r>
            <a:endParaRPr kumimoji="0" lang="en-IE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CFA2D81-52B6-4AC3-9D93-FFCA7A9A8380}"/>
              </a:ext>
            </a:extLst>
          </p:cNvPr>
          <p:cNvSpPr/>
          <p:nvPr/>
        </p:nvSpPr>
        <p:spPr>
          <a:xfrm>
            <a:off x="5080014" y="1861628"/>
            <a:ext cx="883088" cy="53860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Pilot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assessment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②③</a:t>
            </a:r>
            <a:endParaRPr kumimoji="0" lang="en-IE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69" name="箭头: V 形 68">
            <a:extLst>
              <a:ext uri="{FF2B5EF4-FFF2-40B4-BE49-F238E27FC236}">
                <a16:creationId xmlns:a16="http://schemas.microsoft.com/office/drawing/2014/main" id="{5C6F09A4-37AA-4981-B285-7036D7753641}"/>
              </a:ext>
            </a:extLst>
          </p:cNvPr>
          <p:cNvSpPr/>
          <p:nvPr/>
        </p:nvSpPr>
        <p:spPr>
          <a:xfrm>
            <a:off x="3137430" y="4481587"/>
            <a:ext cx="1948069" cy="208722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104C2DF-7921-4651-823A-427EBDFBF555}"/>
              </a:ext>
            </a:extLst>
          </p:cNvPr>
          <p:cNvSpPr txBox="1"/>
          <p:nvPr/>
        </p:nvSpPr>
        <p:spPr>
          <a:xfrm>
            <a:off x="3047319" y="4657113"/>
            <a:ext cx="485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3/11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10B7FCD-11FD-4E2F-8674-470D64C15B85}"/>
              </a:ext>
            </a:extLst>
          </p:cNvPr>
          <p:cNvSpPr txBox="1"/>
          <p:nvPr/>
        </p:nvSpPr>
        <p:spPr>
          <a:xfrm>
            <a:off x="4631385" y="4681662"/>
            <a:ext cx="420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5/3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F3A2DF9-4E3C-42A7-B55A-87FB0354AEE7}"/>
              </a:ext>
            </a:extLst>
          </p:cNvPr>
          <p:cNvSpPr txBox="1"/>
          <p:nvPr/>
        </p:nvSpPr>
        <p:spPr>
          <a:xfrm>
            <a:off x="3629973" y="4451299"/>
            <a:ext cx="96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Sprint 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箭头: V 形 72">
            <a:extLst>
              <a:ext uri="{FF2B5EF4-FFF2-40B4-BE49-F238E27FC236}">
                <a16:creationId xmlns:a16="http://schemas.microsoft.com/office/drawing/2014/main" id="{A5B9B917-F783-4701-B52F-3DDDE2B2AF8E}"/>
              </a:ext>
            </a:extLst>
          </p:cNvPr>
          <p:cNvSpPr/>
          <p:nvPr/>
        </p:nvSpPr>
        <p:spPr>
          <a:xfrm>
            <a:off x="5133206" y="4481587"/>
            <a:ext cx="1948069" cy="20872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70DDBA1-265E-49B2-8C6B-71EEE10328D8}"/>
              </a:ext>
            </a:extLst>
          </p:cNvPr>
          <p:cNvSpPr txBox="1"/>
          <p:nvPr/>
        </p:nvSpPr>
        <p:spPr>
          <a:xfrm>
            <a:off x="5059657" y="4681672"/>
            <a:ext cx="485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5/13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7C6BC13-4132-43F0-B646-BD3879BF5D71}"/>
              </a:ext>
            </a:extLst>
          </p:cNvPr>
          <p:cNvSpPr txBox="1"/>
          <p:nvPr/>
        </p:nvSpPr>
        <p:spPr>
          <a:xfrm>
            <a:off x="7140909" y="4681662"/>
            <a:ext cx="485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7/15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194455D-0B90-4986-9274-045237DD5D57}"/>
              </a:ext>
            </a:extLst>
          </p:cNvPr>
          <p:cNvSpPr txBox="1"/>
          <p:nvPr/>
        </p:nvSpPr>
        <p:spPr>
          <a:xfrm>
            <a:off x="6571734" y="4658534"/>
            <a:ext cx="420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7/5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6" name="箭头: V 形 85">
            <a:extLst>
              <a:ext uri="{FF2B5EF4-FFF2-40B4-BE49-F238E27FC236}">
                <a16:creationId xmlns:a16="http://schemas.microsoft.com/office/drawing/2014/main" id="{D8488091-659E-4644-89A9-4E2FA884D4EE}"/>
              </a:ext>
            </a:extLst>
          </p:cNvPr>
          <p:cNvSpPr/>
          <p:nvPr/>
        </p:nvSpPr>
        <p:spPr>
          <a:xfrm>
            <a:off x="7140909" y="4481587"/>
            <a:ext cx="1948069" cy="208722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E820790-1A08-4056-BCD2-DDD6D5E2E53E}"/>
              </a:ext>
            </a:extLst>
          </p:cNvPr>
          <p:cNvSpPr txBox="1"/>
          <p:nvPr/>
        </p:nvSpPr>
        <p:spPr>
          <a:xfrm>
            <a:off x="9079701" y="4681662"/>
            <a:ext cx="6354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9/16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A62F758-2C15-4DBD-BD0F-699AF36A9C98}"/>
              </a:ext>
            </a:extLst>
          </p:cNvPr>
          <p:cNvSpPr txBox="1"/>
          <p:nvPr/>
        </p:nvSpPr>
        <p:spPr>
          <a:xfrm>
            <a:off x="8519136" y="4682368"/>
            <a:ext cx="421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9/6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0" name="箭头: V 形 89">
            <a:extLst>
              <a:ext uri="{FF2B5EF4-FFF2-40B4-BE49-F238E27FC236}">
                <a16:creationId xmlns:a16="http://schemas.microsoft.com/office/drawing/2014/main" id="{52CFF03A-0BE7-426A-A75F-DF7A5E0D90B4}"/>
              </a:ext>
            </a:extLst>
          </p:cNvPr>
          <p:cNvSpPr/>
          <p:nvPr/>
        </p:nvSpPr>
        <p:spPr>
          <a:xfrm>
            <a:off x="9148612" y="4481587"/>
            <a:ext cx="1948069" cy="20872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2A58766-A005-4CCB-AD4F-C32607899FEC}"/>
              </a:ext>
            </a:extLst>
          </p:cNvPr>
          <p:cNvSpPr txBox="1"/>
          <p:nvPr/>
        </p:nvSpPr>
        <p:spPr>
          <a:xfrm>
            <a:off x="10533465" y="4682347"/>
            <a:ext cx="485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11/8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33F9B60-AFCD-403D-B917-199ECF80F253}"/>
              </a:ext>
            </a:extLst>
          </p:cNvPr>
          <p:cNvSpPr txBox="1"/>
          <p:nvPr/>
        </p:nvSpPr>
        <p:spPr>
          <a:xfrm>
            <a:off x="7618661" y="4458123"/>
            <a:ext cx="96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Sprint 4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ECB332A-0391-4682-B9DE-646F4E99B311}"/>
              </a:ext>
            </a:extLst>
          </p:cNvPr>
          <p:cNvSpPr txBox="1"/>
          <p:nvPr/>
        </p:nvSpPr>
        <p:spPr>
          <a:xfrm>
            <a:off x="9566730" y="4466847"/>
            <a:ext cx="96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Sprint 5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8E4E3249-1A1E-4E24-BA4D-565245830C04}"/>
              </a:ext>
            </a:extLst>
          </p:cNvPr>
          <p:cNvSpPr/>
          <p:nvPr/>
        </p:nvSpPr>
        <p:spPr>
          <a:xfrm>
            <a:off x="7818264" y="2511347"/>
            <a:ext cx="485029" cy="2087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DTW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840B548-58BF-4434-80EE-8644983B018A}"/>
              </a:ext>
            </a:extLst>
          </p:cNvPr>
          <p:cNvSpPr txBox="1"/>
          <p:nvPr/>
        </p:nvSpPr>
        <p:spPr>
          <a:xfrm>
            <a:off x="5703715" y="4456939"/>
            <a:ext cx="96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Sprint 3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5" name="箭头: V 形 124">
            <a:extLst>
              <a:ext uri="{FF2B5EF4-FFF2-40B4-BE49-F238E27FC236}">
                <a16:creationId xmlns:a16="http://schemas.microsoft.com/office/drawing/2014/main" id="{A2043B0B-F2CB-4857-9909-93E667F6518E}"/>
              </a:ext>
            </a:extLst>
          </p:cNvPr>
          <p:cNvSpPr/>
          <p:nvPr/>
        </p:nvSpPr>
        <p:spPr>
          <a:xfrm>
            <a:off x="1209612" y="4481587"/>
            <a:ext cx="1948069" cy="20872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05F86128-880F-431D-9659-7995D52B7B68}"/>
              </a:ext>
            </a:extLst>
          </p:cNvPr>
          <p:cNvSpPr txBox="1"/>
          <p:nvPr/>
        </p:nvSpPr>
        <p:spPr>
          <a:xfrm>
            <a:off x="1211902" y="4728298"/>
            <a:ext cx="41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1/8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BA906E6-B767-4D33-95E1-DF9BDB1B703E}"/>
              </a:ext>
            </a:extLst>
          </p:cNvPr>
          <p:cNvSpPr txBox="1"/>
          <p:nvPr/>
        </p:nvSpPr>
        <p:spPr>
          <a:xfrm>
            <a:off x="2737471" y="4673711"/>
            <a:ext cx="414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3/1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33A0BC7-BED7-4F63-97B5-3BAD1B48CC62}"/>
              </a:ext>
            </a:extLst>
          </p:cNvPr>
          <p:cNvSpPr txBox="1"/>
          <p:nvPr/>
        </p:nvSpPr>
        <p:spPr>
          <a:xfrm>
            <a:off x="1708841" y="4452411"/>
            <a:ext cx="96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Sprint 1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B1FD8D6-7576-4039-B671-DE1B922AD282}"/>
              </a:ext>
            </a:extLst>
          </p:cNvPr>
          <p:cNvSpPr/>
          <p:nvPr/>
        </p:nvSpPr>
        <p:spPr>
          <a:xfrm>
            <a:off x="1849649" y="5591318"/>
            <a:ext cx="90630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GB1059 ANL Assessment high-level guideline and common questionnaire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playbook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GB/IG10** RAN domain questionnaire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playbook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GB/IG10** Cloud Core domain questionnaire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playbook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TMF ANL Assessment White Paper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TMF ANL web based assessment tool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TMF ANL A&amp;C end to end workflow web portal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1061FAC-994B-4C37-AA6A-A943F6544201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 flipH="1">
            <a:off x="3697906" y="3018672"/>
            <a:ext cx="770266" cy="80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1D9DC34-2DA1-4FAC-9465-E583FA0EC6C6}"/>
              </a:ext>
            </a:extLst>
          </p:cNvPr>
          <p:cNvSpPr txBox="1"/>
          <p:nvPr/>
        </p:nvSpPr>
        <p:spPr>
          <a:xfrm>
            <a:off x="3216415" y="3825703"/>
            <a:ext cx="962981" cy="55399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 defTabSz="913943">
              <a:defRPr sz="1000" b="1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defRPr>
            </a:lvl1pPr>
          </a:lstStyle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3.26-4/23  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contribute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①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 ②③</a:t>
            </a:r>
            <a:endParaRPr kumimoji="0" lang="en-IE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86B9F483-6807-4626-BF2E-8206C279D8F9}"/>
              </a:ext>
            </a:extLst>
          </p:cNvPr>
          <p:cNvSpPr txBox="1"/>
          <p:nvPr/>
        </p:nvSpPr>
        <p:spPr>
          <a:xfrm>
            <a:off x="4408112" y="3785021"/>
            <a:ext cx="770266" cy="70788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 defTabSz="913943">
              <a:defRPr sz="1000" b="1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defRPr>
            </a:lvl1pPr>
          </a:lstStyle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4/30  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team review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①</a:t>
            </a:r>
            <a:endParaRPr kumimoji="0" lang="en-IE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417C3B91-E5C1-4897-8ADB-068AD007F4BF}"/>
              </a:ext>
            </a:extLst>
          </p:cNvPr>
          <p:cNvSpPr/>
          <p:nvPr/>
        </p:nvSpPr>
        <p:spPr>
          <a:xfrm>
            <a:off x="10790672" y="2484827"/>
            <a:ext cx="505499" cy="2238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DTWA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D73A923-4573-46E9-A673-45903E9C43F9}"/>
              </a:ext>
            </a:extLst>
          </p:cNvPr>
          <p:cNvCxnSpPr>
            <a:cxnSpLocks/>
            <a:stCxn id="47" idx="0"/>
            <a:endCxn id="119" idx="2"/>
          </p:cNvCxnSpPr>
          <p:nvPr/>
        </p:nvCxnSpPr>
        <p:spPr>
          <a:xfrm flipV="1">
            <a:off x="6381192" y="2720069"/>
            <a:ext cx="1679587" cy="108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F19EC40-CF22-4C21-B2AE-737C8F205AC1}"/>
              </a:ext>
            </a:extLst>
          </p:cNvPr>
          <p:cNvSpPr txBox="1"/>
          <p:nvPr/>
        </p:nvSpPr>
        <p:spPr>
          <a:xfrm>
            <a:off x="5956036" y="3801351"/>
            <a:ext cx="850312" cy="55399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 defTabSz="913943">
              <a:defRPr sz="1000" b="1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defRPr>
            </a:lvl1pPr>
          </a:lstStyle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5/30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release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①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CCCB8291-69F3-4EB2-B07D-3B1141EC5789}"/>
              </a:ext>
            </a:extLst>
          </p:cNvPr>
          <p:cNvSpPr txBox="1"/>
          <p:nvPr/>
        </p:nvSpPr>
        <p:spPr>
          <a:xfrm>
            <a:off x="5302486" y="3825703"/>
            <a:ext cx="596633" cy="64633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 defTabSz="913943">
              <a:defRPr sz="1000" b="1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defRPr>
            </a:lvl1pPr>
          </a:lstStyle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5/14: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kickoff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：②③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altLang="zh-CN" sz="9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A03D38E-ECD8-4EF0-9507-BFB1C69CCFEA}"/>
              </a:ext>
            </a:extLst>
          </p:cNvPr>
          <p:cNvSpPr txBox="1"/>
          <p:nvPr/>
        </p:nvSpPr>
        <p:spPr>
          <a:xfrm>
            <a:off x="6493723" y="3819758"/>
            <a:ext cx="962981" cy="70788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 defTabSz="913943">
              <a:defRPr sz="1000" b="1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defRPr>
            </a:lvl1pPr>
          </a:lstStyle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6/30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：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team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review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 ②③</a:t>
            </a:r>
            <a:endParaRPr kumimoji="0" lang="en-IE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054D0FB-082F-453C-A1C6-3EA73F4F2B88}"/>
              </a:ext>
            </a:extLst>
          </p:cNvPr>
          <p:cNvSpPr txBox="1"/>
          <p:nvPr/>
        </p:nvSpPr>
        <p:spPr>
          <a:xfrm>
            <a:off x="8391176" y="3812419"/>
            <a:ext cx="874666" cy="55399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 defTabSz="913943">
              <a:defRPr sz="1000" b="1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defRPr>
            </a:lvl1pPr>
          </a:lstStyle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9/3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 team review: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④</a:t>
            </a:r>
            <a:endParaRPr kumimoji="0" lang="en-IE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EED1E29F-F890-4C33-9272-2B58C4089D81}"/>
              </a:ext>
            </a:extLst>
          </p:cNvPr>
          <p:cNvSpPr txBox="1"/>
          <p:nvPr/>
        </p:nvSpPr>
        <p:spPr>
          <a:xfrm>
            <a:off x="9276972" y="3938528"/>
            <a:ext cx="850312" cy="400110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 defTabSz="913943">
              <a:defRPr sz="1000" b="1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defRPr>
            </a:lvl1pPr>
          </a:lstStyle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9/30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release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④ 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DE106CC-59B2-4A92-B42F-962ACEAE060C}"/>
              </a:ext>
            </a:extLst>
          </p:cNvPr>
          <p:cNvCxnSpPr>
            <a:cxnSpLocks/>
          </p:cNvCxnSpPr>
          <p:nvPr/>
        </p:nvCxnSpPr>
        <p:spPr>
          <a:xfrm flipV="1">
            <a:off x="10068442" y="2783881"/>
            <a:ext cx="767753" cy="152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2035F7A0-8388-49F4-B99E-45C2AF757D00}"/>
              </a:ext>
            </a:extLst>
          </p:cNvPr>
          <p:cNvSpPr/>
          <p:nvPr/>
        </p:nvSpPr>
        <p:spPr>
          <a:xfrm>
            <a:off x="4897521" y="2619813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7D282AA3-2093-448B-B8FE-E263D1E1AEF7}"/>
              </a:ext>
            </a:extLst>
          </p:cNvPr>
          <p:cNvSpPr/>
          <p:nvPr/>
        </p:nvSpPr>
        <p:spPr>
          <a:xfrm>
            <a:off x="1617641" y="2619813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6E2086F-C1DB-4FC6-AC40-394785725F75}"/>
              </a:ext>
            </a:extLst>
          </p:cNvPr>
          <p:cNvSpPr/>
          <p:nvPr/>
        </p:nvSpPr>
        <p:spPr>
          <a:xfrm>
            <a:off x="1398812" y="2741673"/>
            <a:ext cx="595055" cy="28261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3.8</a:t>
            </a:r>
            <a:endParaRPr kumimoji="0" lang="en-IE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D297D04C-D536-4402-AD0F-A3FB5068E3AD}"/>
              </a:ext>
            </a:extLst>
          </p:cNvPr>
          <p:cNvSpPr/>
          <p:nvPr/>
        </p:nvSpPr>
        <p:spPr>
          <a:xfrm>
            <a:off x="4741945" y="2741673"/>
            <a:ext cx="595055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3.31</a:t>
            </a:r>
            <a:endParaRPr kumimoji="0" lang="en-IE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4D7DFDBF-28CB-40BD-B0D8-D83C74BB0031}"/>
              </a:ext>
            </a:extLst>
          </p:cNvPr>
          <p:cNvSpPr/>
          <p:nvPr/>
        </p:nvSpPr>
        <p:spPr>
          <a:xfrm>
            <a:off x="10141411" y="2619813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28456E3-8760-44CC-A285-5AA94EC20CE5}"/>
              </a:ext>
            </a:extLst>
          </p:cNvPr>
          <p:cNvCxnSpPr>
            <a:cxnSpLocks/>
          </p:cNvCxnSpPr>
          <p:nvPr/>
        </p:nvCxnSpPr>
        <p:spPr>
          <a:xfrm flipV="1">
            <a:off x="9593772" y="2802248"/>
            <a:ext cx="1148251" cy="131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E498C78-9D66-4F18-AED3-A1973E1F7709}"/>
              </a:ext>
            </a:extLst>
          </p:cNvPr>
          <p:cNvSpPr txBox="1"/>
          <p:nvPr/>
        </p:nvSpPr>
        <p:spPr>
          <a:xfrm>
            <a:off x="4746790" y="5235663"/>
            <a:ext cx="274311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+mj-ea"/>
              <a:buAutoNum type="circleNumDbPlain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ANP standards deliverables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0" name="矩形 133">
            <a:extLst>
              <a:ext uri="{FF2B5EF4-FFF2-40B4-BE49-F238E27FC236}">
                <a16:creationId xmlns:a16="http://schemas.microsoft.com/office/drawing/2014/main" id="{DD60C3C8-5549-4CD2-98C4-F8475D43A60B}"/>
              </a:ext>
            </a:extLst>
          </p:cNvPr>
          <p:cNvSpPr/>
          <p:nvPr/>
        </p:nvSpPr>
        <p:spPr>
          <a:xfrm>
            <a:off x="9935432" y="4280933"/>
            <a:ext cx="505499" cy="2238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DTWA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C69F91-A4ED-457B-8FC1-583A364DC30D}"/>
              </a:ext>
            </a:extLst>
          </p:cNvPr>
          <p:cNvSpPr/>
          <p:nvPr/>
        </p:nvSpPr>
        <p:spPr>
          <a:xfrm>
            <a:off x="7776554" y="3822955"/>
            <a:ext cx="646034" cy="55399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8/13 kickoff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：④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94" name="椭圆 138">
            <a:extLst>
              <a:ext uri="{FF2B5EF4-FFF2-40B4-BE49-F238E27FC236}">
                <a16:creationId xmlns:a16="http://schemas.microsoft.com/office/drawing/2014/main" id="{E3D88DD6-E139-4A99-8672-C5A9983B29D4}"/>
              </a:ext>
            </a:extLst>
          </p:cNvPr>
          <p:cNvSpPr/>
          <p:nvPr/>
        </p:nvSpPr>
        <p:spPr>
          <a:xfrm>
            <a:off x="3816073" y="2619813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椭圆 54">
            <a:extLst>
              <a:ext uri="{FF2B5EF4-FFF2-40B4-BE49-F238E27FC236}">
                <a16:creationId xmlns:a16="http://schemas.microsoft.com/office/drawing/2014/main" id="{E61F4E1C-6CC4-4C1B-A8B4-A8F1FFEEAB8E}"/>
              </a:ext>
            </a:extLst>
          </p:cNvPr>
          <p:cNvSpPr/>
          <p:nvPr/>
        </p:nvSpPr>
        <p:spPr>
          <a:xfrm>
            <a:off x="5827165" y="2619813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矩形 37">
            <a:extLst>
              <a:ext uri="{FF2B5EF4-FFF2-40B4-BE49-F238E27FC236}">
                <a16:creationId xmlns:a16="http://schemas.microsoft.com/office/drawing/2014/main" id="{76C19A9B-3F33-421D-8789-4A679A1AE5D4}"/>
              </a:ext>
            </a:extLst>
          </p:cNvPr>
          <p:cNvSpPr/>
          <p:nvPr/>
        </p:nvSpPr>
        <p:spPr>
          <a:xfrm>
            <a:off x="5568707" y="2741673"/>
            <a:ext cx="733156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4.5</a:t>
            </a:r>
            <a:endParaRPr kumimoji="0" lang="en-IE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98" name="矩形 37">
            <a:extLst>
              <a:ext uri="{FF2B5EF4-FFF2-40B4-BE49-F238E27FC236}">
                <a16:creationId xmlns:a16="http://schemas.microsoft.com/office/drawing/2014/main" id="{FBBC8543-C272-4865-985F-905DFCBE06CB}"/>
              </a:ext>
            </a:extLst>
          </p:cNvPr>
          <p:cNvSpPr/>
          <p:nvPr/>
        </p:nvSpPr>
        <p:spPr>
          <a:xfrm>
            <a:off x="3532349" y="2741673"/>
            <a:ext cx="733156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3.22</a:t>
            </a:r>
            <a:endParaRPr kumimoji="0" lang="en-IE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99" name="椭圆 54">
            <a:extLst>
              <a:ext uri="{FF2B5EF4-FFF2-40B4-BE49-F238E27FC236}">
                <a16:creationId xmlns:a16="http://schemas.microsoft.com/office/drawing/2014/main" id="{F8A0B8E0-33FE-4500-84C2-67566A8AB5ED}"/>
              </a:ext>
            </a:extLst>
          </p:cNvPr>
          <p:cNvSpPr/>
          <p:nvPr/>
        </p:nvSpPr>
        <p:spPr>
          <a:xfrm>
            <a:off x="8424715" y="2619813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矩形 28">
            <a:extLst>
              <a:ext uri="{FF2B5EF4-FFF2-40B4-BE49-F238E27FC236}">
                <a16:creationId xmlns:a16="http://schemas.microsoft.com/office/drawing/2014/main" id="{CF6FD3F2-0270-4CC1-A82E-955D7B9DC30B}"/>
              </a:ext>
            </a:extLst>
          </p:cNvPr>
          <p:cNvSpPr/>
          <p:nvPr/>
        </p:nvSpPr>
        <p:spPr>
          <a:xfrm>
            <a:off x="8223484" y="2741673"/>
            <a:ext cx="591304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6.21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A2D603-EA47-4D03-94C9-A6A20FBAA9AF}"/>
              </a:ext>
            </a:extLst>
          </p:cNvPr>
          <p:cNvCxnSpPr>
            <a:cxnSpLocks/>
            <a:endCxn id="135" idx="0"/>
          </p:cNvCxnSpPr>
          <p:nvPr/>
        </p:nvCxnSpPr>
        <p:spPr>
          <a:xfrm flipH="1">
            <a:off x="5600803" y="2993548"/>
            <a:ext cx="1341655" cy="83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9C9EADF-3BCE-408F-853D-7707CC78EC09}"/>
              </a:ext>
            </a:extLst>
          </p:cNvPr>
          <p:cNvSpPr/>
          <p:nvPr/>
        </p:nvSpPr>
        <p:spPr>
          <a:xfrm>
            <a:off x="7279846" y="3810782"/>
            <a:ext cx="529592" cy="70788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7/30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release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：②③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B2D74D6-F73F-4C3C-8339-B738B9A1B935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7544642" y="2734454"/>
            <a:ext cx="3130131" cy="107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24">
            <a:extLst>
              <a:ext uri="{FF2B5EF4-FFF2-40B4-BE49-F238E27FC236}">
                <a16:creationId xmlns:a16="http://schemas.microsoft.com/office/drawing/2014/main" id="{D74A9D00-3D08-47C0-B978-105216F13E6B}"/>
              </a:ext>
            </a:extLst>
          </p:cNvPr>
          <p:cNvSpPr/>
          <p:nvPr/>
        </p:nvSpPr>
        <p:spPr>
          <a:xfrm>
            <a:off x="170596" y="4355115"/>
            <a:ext cx="861953" cy="461665"/>
          </a:xfrm>
          <a:prstGeom prst="rect">
            <a:avLst/>
          </a:prstGeom>
          <a:ln>
            <a:noFill/>
            <a:prstDash val="dash"/>
          </a:ln>
        </p:spPr>
        <p:txBody>
          <a:bodyPr wrap="square" anchor="b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Arial" panose="020B0604020202020204" pitchFamily="34" charset="0"/>
              </a:rPr>
              <a:t>Standard work Milestones</a:t>
            </a:r>
            <a:endParaRPr kumimoji="0" lang="en-IE" altLang="zh-CN" sz="800" b="1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E5DCC-0413-1BA6-61B0-3B03EA4C5165}"/>
              </a:ext>
            </a:extLst>
          </p:cNvPr>
          <p:cNvSpPr txBox="1"/>
          <p:nvPr/>
        </p:nvSpPr>
        <p:spPr>
          <a:xfrm>
            <a:off x="279989" y="19261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项目时间计划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4901-68C4-7B28-7D8B-263A734415C3}"/>
              </a:ext>
            </a:extLst>
          </p:cNvPr>
          <p:cNvSpPr txBox="1"/>
          <p:nvPr/>
        </p:nvSpPr>
        <p:spPr>
          <a:xfrm>
            <a:off x="4883042" y="192610"/>
            <a:ext cx="40575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ANL A&amp;C Pilot workstream (3/18 – 5/24)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GB1059 workstream </a:t>
            </a:r>
            <a:r>
              <a:rPr lang="zh-CN" altLang="en-US" sz="1100" b="1" dirty="0">
                <a:solidFill>
                  <a:schemeClr val="accent2">
                    <a:lumMod val="75000"/>
                  </a:schemeClr>
                </a:solidFill>
              </a:rPr>
              <a:t>（ </a:t>
            </a:r>
            <a:r>
              <a:rPr lang="en-US" altLang="zh-CN" sz="1100" b="1" dirty="0">
                <a:solidFill>
                  <a:schemeClr val="accent2">
                    <a:lumMod val="75000"/>
                  </a:schemeClr>
                </a:solidFill>
              </a:rPr>
              <a:t>now -- 5/30</a:t>
            </a:r>
            <a:r>
              <a:rPr lang="zh-CN" altLang="en-US" sz="1100" b="1" dirty="0">
                <a:solidFill>
                  <a:schemeClr val="accent2">
                    <a:lumMod val="75000"/>
                  </a:schemeClr>
                </a:solidFill>
              </a:rPr>
              <a:t>）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RAN domain workstream (5/14 – 7/30)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Cloud core domain workstream (5/14 – 7/30)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ANL White Paper workstream (8/13 –9/30)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ANL A&amp;C portal and online tool workstream (3/8—10/30)</a:t>
            </a:r>
          </a:p>
        </p:txBody>
      </p:sp>
    </p:spTree>
    <p:extLst>
      <p:ext uri="{BB962C8B-B14F-4D97-AF65-F5344CB8AC3E}">
        <p14:creationId xmlns:p14="http://schemas.microsoft.com/office/powerpoint/2010/main" val="389577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520D379-9222-47D9-A137-73C1708830ED}"/>
              </a:ext>
            </a:extLst>
          </p:cNvPr>
          <p:cNvSpPr/>
          <p:nvPr/>
        </p:nvSpPr>
        <p:spPr>
          <a:xfrm>
            <a:off x="1124197" y="3429000"/>
            <a:ext cx="9786183" cy="12595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1B4C426-78CA-4E79-9E5A-CCA9D9E95454}"/>
              </a:ext>
            </a:extLst>
          </p:cNvPr>
          <p:cNvSpPr/>
          <p:nvPr/>
        </p:nvSpPr>
        <p:spPr>
          <a:xfrm>
            <a:off x="9871649" y="4955295"/>
            <a:ext cx="595055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10.30</a:t>
            </a:r>
            <a:endParaRPr lang="en-IE" altLang="zh-CN" sz="1200" dirty="0">
              <a:solidFill>
                <a:srgbClr val="00B050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0471749-0684-4533-8256-2761D8AEA97F}"/>
              </a:ext>
            </a:extLst>
          </p:cNvPr>
          <p:cNvCxnSpPr>
            <a:cxnSpLocks/>
          </p:cNvCxnSpPr>
          <p:nvPr/>
        </p:nvCxnSpPr>
        <p:spPr>
          <a:xfrm flipV="1">
            <a:off x="1062128" y="4919762"/>
            <a:ext cx="10924320" cy="18411"/>
          </a:xfrm>
          <a:prstGeom prst="straightConnector1">
            <a:avLst/>
          </a:prstGeom>
          <a:noFill/>
          <a:ln w="28575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F430D4C-D014-422E-B574-FBC06BF7852F}"/>
              </a:ext>
            </a:extLst>
          </p:cNvPr>
          <p:cNvSpPr/>
          <p:nvPr/>
        </p:nvSpPr>
        <p:spPr>
          <a:xfrm>
            <a:off x="6229890" y="4787670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140D9756-0A5F-4495-8C3D-9D2C838658DD}"/>
              </a:ext>
            </a:extLst>
          </p:cNvPr>
          <p:cNvSpPr/>
          <p:nvPr/>
        </p:nvSpPr>
        <p:spPr>
          <a:xfrm>
            <a:off x="10765522" y="4762419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A65514-B660-474F-A227-D055772489A5}"/>
              </a:ext>
            </a:extLst>
          </p:cNvPr>
          <p:cNvSpPr/>
          <p:nvPr/>
        </p:nvSpPr>
        <p:spPr>
          <a:xfrm>
            <a:off x="6727720" y="4962514"/>
            <a:ext cx="988474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rPr>
              <a:t>5.24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9E0121-1299-4AA2-99BF-146F642BB3C2}"/>
              </a:ext>
            </a:extLst>
          </p:cNvPr>
          <p:cNvSpPr/>
          <p:nvPr/>
        </p:nvSpPr>
        <p:spPr>
          <a:xfrm>
            <a:off x="10716290" y="4962514"/>
            <a:ext cx="521001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altLang="zh-CN" sz="1200" dirty="0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rPr>
              <a:t>11.5</a:t>
            </a:r>
            <a:endParaRPr lang="en-IE" altLang="zh-CN" sz="1200" dirty="0">
              <a:solidFill>
                <a:srgbClr val="1D1D1A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560A10-C3D8-4EBB-AB5A-5E737C720E35}"/>
              </a:ext>
            </a:extLst>
          </p:cNvPr>
          <p:cNvSpPr/>
          <p:nvPr/>
        </p:nvSpPr>
        <p:spPr>
          <a:xfrm>
            <a:off x="5926985" y="4962514"/>
            <a:ext cx="733156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rPr>
              <a:t>4.24</a:t>
            </a:r>
            <a:endParaRPr lang="en-IE" altLang="zh-CN" sz="1200" dirty="0">
              <a:solidFill>
                <a:srgbClr val="1D1D1A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91819DB3-DC4A-453F-A916-8D767662DE62}"/>
              </a:ext>
            </a:extLst>
          </p:cNvPr>
          <p:cNvSpPr/>
          <p:nvPr/>
        </p:nvSpPr>
        <p:spPr>
          <a:xfrm>
            <a:off x="7129678" y="4787670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9FA9AC-A18B-42C8-BB47-B0C69A667578}"/>
              </a:ext>
            </a:extLst>
          </p:cNvPr>
          <p:cNvSpPr/>
          <p:nvPr/>
        </p:nvSpPr>
        <p:spPr>
          <a:xfrm>
            <a:off x="2004145" y="4962514"/>
            <a:ext cx="595055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rPr>
              <a:t>3.15</a:t>
            </a:r>
            <a:endParaRPr lang="en-IE" altLang="zh-CN" sz="1200" dirty="0">
              <a:solidFill>
                <a:srgbClr val="1D1D1A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CA3503A-EEE6-4EAF-8E08-801F0CBC055A}"/>
              </a:ext>
            </a:extLst>
          </p:cNvPr>
          <p:cNvSpPr/>
          <p:nvPr/>
        </p:nvSpPr>
        <p:spPr>
          <a:xfrm>
            <a:off x="4420447" y="4787670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1C0CB87-915B-48AE-892E-FE6FD9267E8F}"/>
              </a:ext>
            </a:extLst>
          </p:cNvPr>
          <p:cNvSpPr/>
          <p:nvPr/>
        </p:nvSpPr>
        <p:spPr>
          <a:xfrm>
            <a:off x="83972" y="4843601"/>
            <a:ext cx="861953" cy="369332"/>
          </a:xfrm>
          <a:prstGeom prst="rect">
            <a:avLst/>
          </a:prstGeom>
          <a:ln>
            <a:noFill/>
            <a:prstDash val="dash"/>
          </a:ln>
        </p:spPr>
        <p:txBody>
          <a:bodyPr wrap="square" anchor="b">
            <a:spAutoFit/>
          </a:bodyPr>
          <a:lstStyle/>
          <a:p>
            <a:pPr defTabSz="913943">
              <a:defRPr/>
            </a:pPr>
            <a:r>
              <a:rPr lang="en-US" altLang="zh-CN" sz="900" b="1" dirty="0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rPr>
              <a:t>Web Tool Milestones</a:t>
            </a:r>
            <a:endParaRPr lang="en-IE" altLang="zh-CN" sz="900" b="1" dirty="0">
              <a:solidFill>
                <a:srgbClr val="1D1D1A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6AC19E6-038D-4423-8C45-500041C17743}"/>
              </a:ext>
            </a:extLst>
          </p:cNvPr>
          <p:cNvSpPr/>
          <p:nvPr/>
        </p:nvSpPr>
        <p:spPr>
          <a:xfrm>
            <a:off x="4024012" y="4962514"/>
            <a:ext cx="850312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rPr>
              <a:t>3.25~29</a:t>
            </a:r>
            <a:endParaRPr lang="en-IE" altLang="zh-CN" sz="1200" dirty="0">
              <a:solidFill>
                <a:srgbClr val="1D1D1A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CB25BF9-2E83-478C-98E4-127F501E69F2}"/>
              </a:ext>
            </a:extLst>
          </p:cNvPr>
          <p:cNvSpPr/>
          <p:nvPr/>
        </p:nvSpPr>
        <p:spPr>
          <a:xfrm>
            <a:off x="7722923" y="4962514"/>
            <a:ext cx="591304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rPr>
              <a:t>6.18</a:t>
            </a:r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7537518-F09C-48F6-AA53-074BE5CEA59B}"/>
              </a:ext>
            </a:extLst>
          </p:cNvPr>
          <p:cNvSpPr/>
          <p:nvPr/>
        </p:nvSpPr>
        <p:spPr>
          <a:xfrm>
            <a:off x="7949496" y="4763937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1C8EC119-0BE2-4C86-8AB4-8EB5B4ABD923}"/>
              </a:ext>
            </a:extLst>
          </p:cNvPr>
          <p:cNvSpPr/>
          <p:nvPr/>
        </p:nvSpPr>
        <p:spPr>
          <a:xfrm>
            <a:off x="2216510" y="4787670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853F5B2A-9607-4193-959C-376A84EA9734}"/>
              </a:ext>
            </a:extLst>
          </p:cNvPr>
          <p:cNvSpPr/>
          <p:nvPr/>
        </p:nvSpPr>
        <p:spPr>
          <a:xfrm>
            <a:off x="3338340" y="4787670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EFA2A9B-E617-4250-80D8-A3BD65D6A81C}"/>
              </a:ext>
            </a:extLst>
          </p:cNvPr>
          <p:cNvSpPr/>
          <p:nvPr/>
        </p:nvSpPr>
        <p:spPr>
          <a:xfrm>
            <a:off x="2877987" y="4962514"/>
            <a:ext cx="991204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rPr>
              <a:t>3.18~22</a:t>
            </a:r>
            <a:endParaRPr lang="en-IE" altLang="zh-CN" sz="1200" dirty="0">
              <a:solidFill>
                <a:srgbClr val="1D1D1A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629599D4-0913-4164-971F-EFB6E5B8082F}"/>
              </a:ext>
            </a:extLst>
          </p:cNvPr>
          <p:cNvSpPr/>
          <p:nvPr/>
        </p:nvSpPr>
        <p:spPr>
          <a:xfrm>
            <a:off x="5317996" y="4787670"/>
            <a:ext cx="184558" cy="9723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47649A0-8A42-45F1-A6C2-159B11A8786B}"/>
              </a:ext>
            </a:extLst>
          </p:cNvPr>
          <p:cNvSpPr/>
          <p:nvPr/>
        </p:nvSpPr>
        <p:spPr>
          <a:xfrm>
            <a:off x="5024189" y="4962514"/>
            <a:ext cx="733156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rPr>
              <a:t>4.1</a:t>
            </a:r>
            <a:endParaRPr lang="en-IE" altLang="zh-CN" sz="1200" dirty="0">
              <a:solidFill>
                <a:srgbClr val="1D1D1A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8E4E3249-1A1E-4E24-BA4D-565245830C04}"/>
              </a:ext>
            </a:extLst>
          </p:cNvPr>
          <p:cNvSpPr/>
          <p:nvPr/>
        </p:nvSpPr>
        <p:spPr>
          <a:xfrm>
            <a:off x="7799260" y="4732188"/>
            <a:ext cx="485029" cy="2087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DTW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417C3B91-E5C1-4897-8ADB-068AD007F4BF}"/>
              </a:ext>
            </a:extLst>
          </p:cNvPr>
          <p:cNvSpPr/>
          <p:nvPr/>
        </p:nvSpPr>
        <p:spPr>
          <a:xfrm>
            <a:off x="10771668" y="4705668"/>
            <a:ext cx="505499" cy="2238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DTWA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035F7A0-8388-49F4-B99E-45C2AF757D00}"/>
              </a:ext>
            </a:extLst>
          </p:cNvPr>
          <p:cNvSpPr/>
          <p:nvPr/>
        </p:nvSpPr>
        <p:spPr>
          <a:xfrm>
            <a:off x="4878517" y="4840654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7D282AA3-2093-448B-B8FE-E263D1E1AEF7}"/>
              </a:ext>
            </a:extLst>
          </p:cNvPr>
          <p:cNvSpPr/>
          <p:nvPr/>
        </p:nvSpPr>
        <p:spPr>
          <a:xfrm>
            <a:off x="1598637" y="4840654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6E2086F-C1DB-4FC6-AC40-394785725F75}"/>
              </a:ext>
            </a:extLst>
          </p:cNvPr>
          <p:cNvSpPr/>
          <p:nvPr/>
        </p:nvSpPr>
        <p:spPr>
          <a:xfrm>
            <a:off x="1379808" y="4962514"/>
            <a:ext cx="595055" cy="28261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3.8</a:t>
            </a:r>
            <a:endParaRPr lang="en-IE" altLang="zh-CN" sz="1200" dirty="0">
              <a:solidFill>
                <a:srgbClr val="00B050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D297D04C-D536-4402-AD0F-A3FB5068E3AD}"/>
              </a:ext>
            </a:extLst>
          </p:cNvPr>
          <p:cNvSpPr/>
          <p:nvPr/>
        </p:nvSpPr>
        <p:spPr>
          <a:xfrm>
            <a:off x="4722941" y="4962514"/>
            <a:ext cx="595055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1D1D1A"/>
                </a:solidFill>
                <a:latin typeface="微软雅黑"/>
                <a:ea typeface="微软雅黑"/>
                <a:cs typeface="Arial" panose="020B0604020202020204" pitchFamily="34" charset="0"/>
              </a:rPr>
              <a:t>3.31</a:t>
            </a:r>
            <a:endParaRPr lang="en-IE" altLang="zh-CN" sz="1200" dirty="0">
              <a:solidFill>
                <a:srgbClr val="1D1D1A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4D7DFDBF-28CB-40BD-B0D8-D83C74BB0031}"/>
              </a:ext>
            </a:extLst>
          </p:cNvPr>
          <p:cNvSpPr/>
          <p:nvPr/>
        </p:nvSpPr>
        <p:spPr>
          <a:xfrm>
            <a:off x="10122407" y="4840654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92F3FC7-A867-420E-85DF-F588C3B0DC3E}"/>
              </a:ext>
            </a:extLst>
          </p:cNvPr>
          <p:cNvSpPr/>
          <p:nvPr/>
        </p:nvSpPr>
        <p:spPr>
          <a:xfrm>
            <a:off x="1262547" y="4004450"/>
            <a:ext cx="1017831" cy="400110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913943"/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3/8</a:t>
            </a:r>
            <a:r>
              <a:rPr lang="zh-CN" altLang="en-US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initiate discussion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66284A8-4DE0-44EC-B8A2-2AC6F9BFD3E0}"/>
              </a:ext>
            </a:extLst>
          </p:cNvPr>
          <p:cNvSpPr/>
          <p:nvPr/>
        </p:nvSpPr>
        <p:spPr>
          <a:xfrm>
            <a:off x="8100796" y="3515581"/>
            <a:ext cx="878611" cy="1015663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913943"/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6/21</a:t>
            </a:r>
            <a:r>
              <a:rPr lang="zh-CN" altLang="en-US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： </a:t>
            </a:r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demo and align high resolution with</a:t>
            </a:r>
            <a:r>
              <a:rPr lang="zh-CN" altLang="en-US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TMF IT</a:t>
            </a:r>
            <a:r>
              <a:rPr lang="zh-CN" altLang="en-US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endParaRPr lang="en-US" altLang="zh-CN" sz="1000" b="1" dirty="0">
              <a:solidFill>
                <a:srgbClr val="00B050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87753347-4B8B-4275-AE37-85D506B260C3}"/>
              </a:ext>
            </a:extLst>
          </p:cNvPr>
          <p:cNvSpPr/>
          <p:nvPr/>
        </p:nvSpPr>
        <p:spPr>
          <a:xfrm>
            <a:off x="9849068" y="3562637"/>
            <a:ext cx="878611" cy="70788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913943"/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10/30</a:t>
            </a:r>
            <a:r>
              <a:rPr lang="zh-CN" altLang="en-US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：</a:t>
            </a:r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Integration to TMF website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840CA13-15D0-4013-947D-7507DE74AD9E}"/>
              </a:ext>
            </a:extLst>
          </p:cNvPr>
          <p:cNvSpPr/>
          <p:nvPr/>
        </p:nvSpPr>
        <p:spPr>
          <a:xfrm>
            <a:off x="3570630" y="3562637"/>
            <a:ext cx="1101571" cy="116955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913943"/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3/22: demo low resolution and  TMF IT team coordinate plan</a:t>
            </a:r>
            <a:endParaRPr lang="zh-CN" altLang="en-US" sz="1000" b="1" dirty="0">
              <a:solidFill>
                <a:srgbClr val="00B050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94" name="椭圆 138">
            <a:extLst>
              <a:ext uri="{FF2B5EF4-FFF2-40B4-BE49-F238E27FC236}">
                <a16:creationId xmlns:a16="http://schemas.microsoft.com/office/drawing/2014/main" id="{E3D88DD6-E139-4A99-8672-C5A9983B29D4}"/>
              </a:ext>
            </a:extLst>
          </p:cNvPr>
          <p:cNvSpPr/>
          <p:nvPr/>
        </p:nvSpPr>
        <p:spPr>
          <a:xfrm>
            <a:off x="3797069" y="4840654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144">
            <a:extLst>
              <a:ext uri="{FF2B5EF4-FFF2-40B4-BE49-F238E27FC236}">
                <a16:creationId xmlns:a16="http://schemas.microsoft.com/office/drawing/2014/main" id="{CED61220-89BA-4808-98FA-B3FC90E9113E}"/>
              </a:ext>
            </a:extLst>
          </p:cNvPr>
          <p:cNvSpPr/>
          <p:nvPr/>
        </p:nvSpPr>
        <p:spPr>
          <a:xfrm>
            <a:off x="5575859" y="3489113"/>
            <a:ext cx="1101571" cy="116955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913943"/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4/5</a:t>
            </a:r>
            <a:r>
              <a:rPr lang="zh-CN" altLang="en-US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：</a:t>
            </a:r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demo the low resolution to TMF IT</a:t>
            </a:r>
            <a:r>
              <a:rPr lang="zh-CN" altLang="en-US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and</a:t>
            </a:r>
            <a:r>
              <a:rPr lang="zh-CN" altLang="en-US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discuss</a:t>
            </a:r>
            <a:r>
              <a:rPr lang="zh-CN" altLang="en-US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technical</a:t>
            </a:r>
            <a:r>
              <a:rPr lang="zh-CN" altLang="en-US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requirement</a:t>
            </a:r>
          </a:p>
        </p:txBody>
      </p:sp>
      <p:sp>
        <p:nvSpPr>
          <p:cNvPr id="96" name="椭圆 54">
            <a:extLst>
              <a:ext uri="{FF2B5EF4-FFF2-40B4-BE49-F238E27FC236}">
                <a16:creationId xmlns:a16="http://schemas.microsoft.com/office/drawing/2014/main" id="{E61F4E1C-6CC4-4C1B-A8B4-A8F1FFEEAB8E}"/>
              </a:ext>
            </a:extLst>
          </p:cNvPr>
          <p:cNvSpPr/>
          <p:nvPr/>
        </p:nvSpPr>
        <p:spPr>
          <a:xfrm>
            <a:off x="5808161" y="4840654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37">
            <a:extLst>
              <a:ext uri="{FF2B5EF4-FFF2-40B4-BE49-F238E27FC236}">
                <a16:creationId xmlns:a16="http://schemas.microsoft.com/office/drawing/2014/main" id="{76C19A9B-3F33-421D-8789-4A679A1AE5D4}"/>
              </a:ext>
            </a:extLst>
          </p:cNvPr>
          <p:cNvSpPr/>
          <p:nvPr/>
        </p:nvSpPr>
        <p:spPr>
          <a:xfrm>
            <a:off x="5549703" y="4962514"/>
            <a:ext cx="733156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4.5</a:t>
            </a:r>
            <a:endParaRPr lang="en-IE" altLang="zh-CN" sz="1200" dirty="0">
              <a:solidFill>
                <a:srgbClr val="00B050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98" name="矩形 37">
            <a:extLst>
              <a:ext uri="{FF2B5EF4-FFF2-40B4-BE49-F238E27FC236}">
                <a16:creationId xmlns:a16="http://schemas.microsoft.com/office/drawing/2014/main" id="{FBBC8543-C272-4865-985F-905DFCBE06CB}"/>
              </a:ext>
            </a:extLst>
          </p:cNvPr>
          <p:cNvSpPr/>
          <p:nvPr/>
        </p:nvSpPr>
        <p:spPr>
          <a:xfrm>
            <a:off x="3513345" y="4962514"/>
            <a:ext cx="733156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3.22</a:t>
            </a:r>
            <a:endParaRPr lang="en-IE" altLang="zh-CN" sz="1200" dirty="0">
              <a:solidFill>
                <a:srgbClr val="00B050"/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99" name="椭圆 54">
            <a:extLst>
              <a:ext uri="{FF2B5EF4-FFF2-40B4-BE49-F238E27FC236}">
                <a16:creationId xmlns:a16="http://schemas.microsoft.com/office/drawing/2014/main" id="{F8A0B8E0-33FE-4500-84C2-67566A8AB5ED}"/>
              </a:ext>
            </a:extLst>
          </p:cNvPr>
          <p:cNvSpPr/>
          <p:nvPr/>
        </p:nvSpPr>
        <p:spPr>
          <a:xfrm>
            <a:off x="8405711" y="4840654"/>
            <a:ext cx="165967" cy="129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28">
            <a:extLst>
              <a:ext uri="{FF2B5EF4-FFF2-40B4-BE49-F238E27FC236}">
                <a16:creationId xmlns:a16="http://schemas.microsoft.com/office/drawing/2014/main" id="{CF6FD3F2-0270-4CC1-A82E-955D7B9DC30B}"/>
              </a:ext>
            </a:extLst>
          </p:cNvPr>
          <p:cNvSpPr/>
          <p:nvPr/>
        </p:nvSpPr>
        <p:spPr>
          <a:xfrm>
            <a:off x="8204480" y="4962514"/>
            <a:ext cx="591304" cy="276999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913943">
              <a:defRPr/>
            </a:pPr>
            <a:r>
              <a:rPr lang="en-US" altLang="zh-CN" sz="1200" dirty="0">
                <a:solidFill>
                  <a:srgbClr val="00B050"/>
                </a:solidFill>
                <a:latin typeface="微软雅黑"/>
                <a:ea typeface="微软雅黑"/>
                <a:cs typeface="Arial" panose="020B0604020202020204" pitchFamily="34" charset="0"/>
              </a:rPr>
              <a:t>6.21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AB140-E000-F50A-238D-6B9D132AA935}"/>
              </a:ext>
            </a:extLst>
          </p:cNvPr>
          <p:cNvSpPr txBox="1"/>
          <p:nvPr/>
        </p:nvSpPr>
        <p:spPr>
          <a:xfrm>
            <a:off x="2925595" y="2077570"/>
            <a:ext cx="3577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E2E ANL A&amp;C Service workflow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tool design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with TMF web portal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DCE43-C942-6C9D-982F-821F8D132350}"/>
              </a:ext>
            </a:extLst>
          </p:cNvPr>
          <p:cNvSpPr txBox="1"/>
          <p:nvPr/>
        </p:nvSpPr>
        <p:spPr>
          <a:xfrm>
            <a:off x="1465072" y="2085555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D2BE56-3B1A-0FC3-80BB-0410CBA02215}"/>
              </a:ext>
            </a:extLst>
          </p:cNvPr>
          <p:cNvSpPr txBox="1"/>
          <p:nvPr/>
        </p:nvSpPr>
        <p:spPr>
          <a:xfrm>
            <a:off x="676060" y="346886"/>
            <a:ext cx="95293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工具开发计划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083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B7F5A7E-4014-C514-4138-99D677FDE6F8}"/>
              </a:ext>
            </a:extLst>
          </p:cNvPr>
          <p:cNvSpPr/>
          <p:nvPr/>
        </p:nvSpPr>
        <p:spPr>
          <a:xfrm>
            <a:off x="6355724" y="1757966"/>
            <a:ext cx="5119352" cy="35670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97AC2402-A5A7-9EB5-E8BF-0FAD277FB796}"/>
              </a:ext>
            </a:extLst>
          </p:cNvPr>
          <p:cNvSpPr/>
          <p:nvPr/>
        </p:nvSpPr>
        <p:spPr>
          <a:xfrm>
            <a:off x="8998042" y="2226457"/>
            <a:ext cx="1221344" cy="1202543"/>
          </a:xfrm>
          <a:prstGeom prst="donut">
            <a:avLst>
              <a:gd name="adj" fmla="val 401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0AE8-B00D-58FB-EA0E-C1218A37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目标及策略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F597-91AE-AAAA-FDC1-9F6F9207A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0324" cy="369941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目标：</a:t>
            </a:r>
            <a:r>
              <a:rPr lang="zh-CN" altLang="en-US" dirty="0"/>
              <a:t>在产业内建立一个基于标准的运营商</a:t>
            </a:r>
            <a:r>
              <a:rPr lang="en-US" altLang="zh-CN" dirty="0"/>
              <a:t>ANL</a:t>
            </a:r>
            <a:r>
              <a:rPr lang="zh-CN" altLang="en-US" dirty="0"/>
              <a:t>评测体系，使运营商能通过评测了解自身的自动化水平。同时，通过与其他运营商的横向比较，识别差异，加速自动化网络的投资和发展。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整体策略：</a:t>
            </a:r>
            <a:r>
              <a:rPr lang="zh-CN" altLang="en-US" dirty="0"/>
              <a:t>依托</a:t>
            </a:r>
            <a:r>
              <a:rPr lang="en-US" altLang="zh-CN" dirty="0"/>
              <a:t>TMF</a:t>
            </a:r>
            <a:r>
              <a:rPr lang="zh-CN" altLang="en-US" dirty="0"/>
              <a:t>平台，并基于</a:t>
            </a:r>
            <a:r>
              <a:rPr lang="en-US" altLang="zh-CN" dirty="0"/>
              <a:t>TMF</a:t>
            </a:r>
            <a:r>
              <a:rPr lang="zh-CN" altLang="en-US" dirty="0"/>
              <a:t> </a:t>
            </a:r>
            <a:r>
              <a:rPr lang="en-US" altLang="zh-CN" dirty="0"/>
              <a:t>IG1252</a:t>
            </a:r>
            <a:r>
              <a:rPr lang="zh-CN" altLang="en-US" dirty="0"/>
              <a:t>定义的方法论，旨在吸引运营商、制造商、咨询公司及行业标准组织的参与。策略的初期阶段包括为几个关键场景推出评测服务，随后根据</a:t>
            </a:r>
            <a:r>
              <a:rPr lang="en-US" altLang="zh-CN" dirty="0"/>
              <a:t>AN MAP</a:t>
            </a:r>
            <a:r>
              <a:rPr lang="zh-CN" altLang="en-US" dirty="0"/>
              <a:t>计划，不断扩展到更多领域和增加更多评测场景。达到建立起可持续的评测体系和生态系统的目标。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7EAFBD-053A-A889-46C2-4B46257541CE}"/>
              </a:ext>
            </a:extLst>
          </p:cNvPr>
          <p:cNvSpPr/>
          <p:nvPr/>
        </p:nvSpPr>
        <p:spPr>
          <a:xfrm>
            <a:off x="8438884" y="2015221"/>
            <a:ext cx="792050" cy="392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问卷生成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1EF9F2-358C-D805-9574-C6AE23D52DBB}"/>
              </a:ext>
            </a:extLst>
          </p:cNvPr>
          <p:cNvSpPr/>
          <p:nvPr/>
        </p:nvSpPr>
        <p:spPr>
          <a:xfrm>
            <a:off x="8362683" y="2718515"/>
            <a:ext cx="792050" cy="392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选择场景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92C9E-ACB1-2ABF-6ED1-90B9898AAA56}"/>
              </a:ext>
            </a:extLst>
          </p:cNvPr>
          <p:cNvSpPr/>
          <p:nvPr/>
        </p:nvSpPr>
        <p:spPr>
          <a:xfrm>
            <a:off x="9986494" y="2699399"/>
            <a:ext cx="792050" cy="392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问卷标准化</a:t>
            </a:r>
            <a:endParaRPr lang="en-US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A2C68E-4FA9-2BA1-BE22-D29C334CA049}"/>
              </a:ext>
            </a:extLst>
          </p:cNvPr>
          <p:cNvSpPr/>
          <p:nvPr/>
        </p:nvSpPr>
        <p:spPr>
          <a:xfrm>
            <a:off x="9970864" y="2012413"/>
            <a:ext cx="792050" cy="392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试点</a:t>
            </a: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9091B5-9A93-98E5-E814-14458F40161A}"/>
              </a:ext>
            </a:extLst>
          </p:cNvPr>
          <p:cNvSpPr/>
          <p:nvPr/>
        </p:nvSpPr>
        <p:spPr>
          <a:xfrm>
            <a:off x="9106899" y="3365633"/>
            <a:ext cx="1103289" cy="3928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评测服务上线</a:t>
            </a:r>
            <a:endParaRPr lang="en-US" sz="10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E707C61-6730-28C6-8727-F2381A2A1D59}"/>
              </a:ext>
            </a:extLst>
          </p:cNvPr>
          <p:cNvSpPr/>
          <p:nvPr/>
        </p:nvSpPr>
        <p:spPr>
          <a:xfrm>
            <a:off x="7896893" y="2827728"/>
            <a:ext cx="274751" cy="25113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08439BBF-DBE1-39DA-6737-C74DFC7CE637}"/>
              </a:ext>
            </a:extLst>
          </p:cNvPr>
          <p:cNvSpPr/>
          <p:nvPr/>
        </p:nvSpPr>
        <p:spPr>
          <a:xfrm rot="5244018">
            <a:off x="9603010" y="3825316"/>
            <a:ext cx="274751" cy="25113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9761D51-A3BE-7330-DB72-925B65885F48}"/>
              </a:ext>
            </a:extLst>
          </p:cNvPr>
          <p:cNvGraphicFramePr>
            <a:graphicFrameLocks noGrp="1"/>
          </p:cNvGraphicFramePr>
          <p:nvPr/>
        </p:nvGraphicFramePr>
        <p:xfrm>
          <a:off x="6827416" y="2718515"/>
          <a:ext cx="942840" cy="61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710">
                  <a:extLst>
                    <a:ext uri="{9D8B030D-6E8A-4147-A177-3AD203B41FA5}">
                      <a16:colId xmlns:a16="http://schemas.microsoft.com/office/drawing/2014/main" val="1922446618"/>
                    </a:ext>
                  </a:extLst>
                </a:gridCol>
                <a:gridCol w="235710">
                  <a:extLst>
                    <a:ext uri="{9D8B030D-6E8A-4147-A177-3AD203B41FA5}">
                      <a16:colId xmlns:a16="http://schemas.microsoft.com/office/drawing/2014/main" val="3004051840"/>
                    </a:ext>
                  </a:extLst>
                </a:gridCol>
                <a:gridCol w="235710">
                  <a:extLst>
                    <a:ext uri="{9D8B030D-6E8A-4147-A177-3AD203B41FA5}">
                      <a16:colId xmlns:a16="http://schemas.microsoft.com/office/drawing/2014/main" val="1182721733"/>
                    </a:ext>
                  </a:extLst>
                </a:gridCol>
                <a:gridCol w="235710">
                  <a:extLst>
                    <a:ext uri="{9D8B030D-6E8A-4147-A177-3AD203B41FA5}">
                      <a16:colId xmlns:a16="http://schemas.microsoft.com/office/drawing/2014/main" val="250957357"/>
                    </a:ext>
                  </a:extLst>
                </a:gridCol>
              </a:tblGrid>
              <a:tr h="20539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7036"/>
                  </a:ext>
                </a:extLst>
              </a:tr>
              <a:tr h="20539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150915"/>
                  </a:ext>
                </a:extLst>
              </a:tr>
              <a:tr h="20539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93488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AD08779-C844-8F1F-E02A-B1E2EA2445E8}"/>
              </a:ext>
            </a:extLst>
          </p:cNvPr>
          <p:cNvSpPr txBox="1"/>
          <p:nvPr/>
        </p:nvSpPr>
        <p:spPr>
          <a:xfrm>
            <a:off x="7022441" y="333470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AN</a:t>
            </a:r>
            <a:r>
              <a:rPr lang="zh-CN" altLang="en-US" sz="900" dirty="0"/>
              <a:t> </a:t>
            </a:r>
            <a:r>
              <a:rPr lang="en-US" sz="900" dirty="0"/>
              <a:t>MAP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B32E54-1089-BDD5-BB58-2B68A52ABB8F}"/>
              </a:ext>
            </a:extLst>
          </p:cNvPr>
          <p:cNvSpPr txBox="1"/>
          <p:nvPr/>
        </p:nvSpPr>
        <p:spPr>
          <a:xfrm>
            <a:off x="9199762" y="4778822"/>
            <a:ext cx="1457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TMF</a:t>
            </a:r>
            <a:r>
              <a:rPr lang="zh-CN" altLang="en-US" sz="900" dirty="0"/>
              <a:t> 评测服务支撑的场景</a:t>
            </a:r>
            <a:endParaRPr lang="en-US" altLang="zh-CN" sz="900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280D5A1C-0C12-4064-F8C5-E436E37D3176}"/>
              </a:ext>
            </a:extLst>
          </p:cNvPr>
          <p:cNvSpPr/>
          <p:nvPr/>
        </p:nvSpPr>
        <p:spPr>
          <a:xfrm rot="1307128">
            <a:off x="8996799" y="2500407"/>
            <a:ext cx="168477" cy="14718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73A03C10-8F19-596C-1B67-612B99606CC0}"/>
              </a:ext>
            </a:extLst>
          </p:cNvPr>
          <p:cNvSpPr/>
          <p:nvPr/>
        </p:nvSpPr>
        <p:spPr>
          <a:xfrm rot="5400000">
            <a:off x="9511068" y="2183029"/>
            <a:ext cx="168477" cy="14718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1B5FC4A9-21FD-DC73-3942-1C755E369B05}"/>
              </a:ext>
            </a:extLst>
          </p:cNvPr>
          <p:cNvSpPr/>
          <p:nvPr/>
        </p:nvSpPr>
        <p:spPr>
          <a:xfrm rot="9447534">
            <a:off x="10053203" y="2499168"/>
            <a:ext cx="168477" cy="14718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A8F9FB59-4565-E294-4DFA-B04459EE0888}"/>
              </a:ext>
            </a:extLst>
          </p:cNvPr>
          <p:cNvSpPr/>
          <p:nvPr/>
        </p:nvSpPr>
        <p:spPr>
          <a:xfrm rot="14225198">
            <a:off x="9924873" y="3159531"/>
            <a:ext cx="168477" cy="14718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1780E2FC-C165-7FFB-A8A5-598F9A2D0F10}"/>
              </a:ext>
            </a:extLst>
          </p:cNvPr>
          <p:cNvSpPr/>
          <p:nvPr/>
        </p:nvSpPr>
        <p:spPr>
          <a:xfrm rot="19097595">
            <a:off x="9130180" y="3173660"/>
            <a:ext cx="168477" cy="134164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1FF9F2-852B-8333-574A-0EEF513CE1D7}"/>
              </a:ext>
            </a:extLst>
          </p:cNvPr>
          <p:cNvSpPr txBox="1"/>
          <p:nvPr/>
        </p:nvSpPr>
        <p:spPr>
          <a:xfrm>
            <a:off x="6827416" y="5324968"/>
            <a:ext cx="4473261" cy="282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zh-CN" altLang="en-US" sz="1100" dirty="0">
                <a:latin typeface="+mn-ea"/>
              </a:rPr>
              <a:t>根据</a:t>
            </a:r>
            <a:r>
              <a:rPr lang="en-US" altLang="zh-CN" sz="1100" dirty="0">
                <a:latin typeface="+mn-ea"/>
              </a:rPr>
              <a:t>AN MAP</a:t>
            </a:r>
            <a:r>
              <a:rPr lang="zh-CN" altLang="en-US" sz="1100" dirty="0">
                <a:latin typeface="+mn-ea"/>
              </a:rPr>
              <a:t>持续迭代，为更多领域场景提供评测服务</a:t>
            </a:r>
            <a:endParaRPr lang="zh-CN" altLang="en-US" sz="1100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7A63A4D-AF21-5612-95A7-4B4C44CC0DE8}"/>
              </a:ext>
            </a:extLst>
          </p:cNvPr>
          <p:cNvGraphicFramePr>
            <a:graphicFrameLocks noGrp="1"/>
          </p:cNvGraphicFramePr>
          <p:nvPr/>
        </p:nvGraphicFramePr>
        <p:xfrm>
          <a:off x="9321939" y="4114007"/>
          <a:ext cx="942840" cy="61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710">
                  <a:extLst>
                    <a:ext uri="{9D8B030D-6E8A-4147-A177-3AD203B41FA5}">
                      <a16:colId xmlns:a16="http://schemas.microsoft.com/office/drawing/2014/main" val="1922446618"/>
                    </a:ext>
                  </a:extLst>
                </a:gridCol>
                <a:gridCol w="235710">
                  <a:extLst>
                    <a:ext uri="{9D8B030D-6E8A-4147-A177-3AD203B41FA5}">
                      <a16:colId xmlns:a16="http://schemas.microsoft.com/office/drawing/2014/main" val="3004051840"/>
                    </a:ext>
                  </a:extLst>
                </a:gridCol>
                <a:gridCol w="235710">
                  <a:extLst>
                    <a:ext uri="{9D8B030D-6E8A-4147-A177-3AD203B41FA5}">
                      <a16:colId xmlns:a16="http://schemas.microsoft.com/office/drawing/2014/main" val="1182721733"/>
                    </a:ext>
                  </a:extLst>
                </a:gridCol>
                <a:gridCol w="235710">
                  <a:extLst>
                    <a:ext uri="{9D8B030D-6E8A-4147-A177-3AD203B41FA5}">
                      <a16:colId xmlns:a16="http://schemas.microsoft.com/office/drawing/2014/main" val="250957357"/>
                    </a:ext>
                  </a:extLst>
                </a:gridCol>
              </a:tblGrid>
              <a:tr h="20539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7036"/>
                  </a:ext>
                </a:extLst>
              </a:tr>
              <a:tr h="205395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150915"/>
                  </a:ext>
                </a:extLst>
              </a:tr>
              <a:tr h="20539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9348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806EA13-2C12-C46B-5007-465DB0B13F31}"/>
              </a:ext>
            </a:extLst>
          </p:cNvPr>
          <p:cNvSpPr txBox="1"/>
          <p:nvPr/>
        </p:nvSpPr>
        <p:spPr>
          <a:xfrm>
            <a:off x="813547" y="5822576"/>
            <a:ext cx="10629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C00000"/>
                </a:solidFill>
                <a:effectLst/>
                <a:latin typeface="Söhne"/>
              </a:rPr>
              <a:t>基于目标和整体策略， 按照</a:t>
            </a:r>
            <a:r>
              <a:rPr lang="en-US" altLang="zh-CN" sz="1600" b="0" i="0" dirty="0">
                <a:solidFill>
                  <a:srgbClr val="C00000"/>
                </a:solidFill>
                <a:effectLst/>
                <a:latin typeface="Söhne"/>
              </a:rPr>
              <a:t>TMF</a:t>
            </a:r>
            <a:r>
              <a:rPr lang="zh-CN" altLang="en-US" sz="1600" b="0" i="0" dirty="0">
                <a:solidFill>
                  <a:srgbClr val="C00000"/>
                </a:solidFill>
                <a:effectLst/>
                <a:latin typeface="Söhne"/>
              </a:rPr>
              <a:t>的主要会议节奏， 制定具体实现步骤。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21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3079-476D-8572-1FB3-7CED6205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61" y="54042"/>
            <a:ext cx="10515600" cy="882013"/>
          </a:xfrm>
        </p:spPr>
        <p:txBody>
          <a:bodyPr>
            <a:normAutofit/>
          </a:bodyPr>
          <a:lstStyle/>
          <a:p>
            <a:r>
              <a:rPr lang="en-US" sz="3200" dirty="0" err="1"/>
              <a:t>进程设计</a:t>
            </a:r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74F1EB-F6C5-1CDD-F1B8-7E22900DA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137034"/>
              </p:ext>
            </p:extLst>
          </p:nvPr>
        </p:nvGraphicFramePr>
        <p:xfrm>
          <a:off x="691562" y="936055"/>
          <a:ext cx="10348959" cy="1064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4DE135F-032B-38AC-EB2D-A037B45E83C7}"/>
              </a:ext>
            </a:extLst>
          </p:cNvPr>
          <p:cNvSpPr/>
          <p:nvPr/>
        </p:nvSpPr>
        <p:spPr>
          <a:xfrm>
            <a:off x="691563" y="1831985"/>
            <a:ext cx="1130203" cy="349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TMF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洞察现有评测项目（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</a:rPr>
              <a:t>ODA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，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</a:rPr>
              <a:t>ETOM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， 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</a:rPr>
              <a:t>DOMM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， 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</a:rPr>
              <a:t>TL9000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， 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</a:rPr>
              <a:t>ITIL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 。。）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定义项目范围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定义项目计划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09234F-CA94-7B3E-CE36-14742471B9A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256374" y="1664462"/>
            <a:ext cx="291" cy="16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C6919-9FD5-2555-DC98-A178A2659692}"/>
              </a:ext>
            </a:extLst>
          </p:cNvPr>
          <p:cNvSpPr/>
          <p:nvPr/>
        </p:nvSpPr>
        <p:spPr>
          <a:xfrm>
            <a:off x="2009649" y="1831985"/>
            <a:ext cx="1130203" cy="349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调研问卷设计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问卷发放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</a:rPr>
              <a:t>CSP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 访谈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调研结果分析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</a:rPr>
              <a:t>Acceleration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</a:rPr>
              <a:t>Week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 上分享调研结果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454C4B-F4B4-6181-2C98-99B02DE6E1E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574460" y="1664462"/>
            <a:ext cx="291" cy="16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21ECC30-B341-B881-B308-68D5C17AC1B7}"/>
              </a:ext>
            </a:extLst>
          </p:cNvPr>
          <p:cNvSpPr/>
          <p:nvPr/>
        </p:nvSpPr>
        <p:spPr>
          <a:xfrm>
            <a:off x="3327445" y="1838965"/>
            <a:ext cx="1130203" cy="34875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无线故障管理 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云核故障管理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云核高稳网络设计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打分机制设计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问卷工具设计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798590-A22E-DF02-EB9F-FF81298B3EC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892256" y="1671442"/>
            <a:ext cx="291" cy="16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036B9C4-61BF-93AA-4EE1-DAB17198BD12}"/>
              </a:ext>
            </a:extLst>
          </p:cNvPr>
          <p:cNvSpPr/>
          <p:nvPr/>
        </p:nvSpPr>
        <p:spPr>
          <a:xfrm>
            <a:off x="4644951" y="1838965"/>
            <a:ext cx="1130203" cy="34875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bg1">
                    <a:lumMod val="75000"/>
                  </a:schemeClr>
                </a:solidFill>
                <a:latin typeface="+mn-ea"/>
              </a:rPr>
              <a:t>开启Pilot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ANP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项目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建立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CSP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回答问卷，存储，分享机制。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根据反馈修改完善问卷。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撰写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Pilot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结果文档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72382F-A759-5386-1D1A-9CEEE450B75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209762" y="1671442"/>
            <a:ext cx="291" cy="16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4A1006-6525-63CA-F8CF-742A3AAB3269}"/>
              </a:ext>
            </a:extLst>
          </p:cNvPr>
          <p:cNvSpPr txBox="1"/>
          <p:nvPr/>
        </p:nvSpPr>
        <p:spPr>
          <a:xfrm>
            <a:off x="4644660" y="4772478"/>
            <a:ext cx="1130203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rgbClr val="FFC000"/>
                </a:solidFill>
              </a:rPr>
              <a:t>10+</a:t>
            </a:r>
            <a:r>
              <a:rPr lang="zh-CN" altLang="en-US" sz="1000" dirty="0">
                <a:solidFill>
                  <a:srgbClr val="FFC000"/>
                </a:solidFill>
              </a:rPr>
              <a:t>运营商， </a:t>
            </a:r>
            <a:r>
              <a:rPr lang="en-US" altLang="zh-CN" sz="1000" dirty="0">
                <a:solidFill>
                  <a:srgbClr val="FFC000"/>
                </a:solidFill>
              </a:rPr>
              <a:t>15+</a:t>
            </a:r>
            <a:r>
              <a:rPr lang="zh-CN" altLang="en-US" sz="1000" dirty="0">
                <a:solidFill>
                  <a:srgbClr val="FFC000"/>
                </a:solidFill>
              </a:rPr>
              <a:t>个网路参与</a:t>
            </a:r>
            <a:r>
              <a:rPr lang="en-US" altLang="zh-CN" sz="1000" dirty="0">
                <a:solidFill>
                  <a:srgbClr val="FFC000"/>
                </a:solidFill>
              </a:rPr>
              <a:t>Pilot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00B24A-5693-D20B-5082-616396B6C74F}"/>
              </a:ext>
            </a:extLst>
          </p:cNvPr>
          <p:cNvSpPr/>
          <p:nvPr/>
        </p:nvSpPr>
        <p:spPr>
          <a:xfrm>
            <a:off x="5962166" y="1859905"/>
            <a:ext cx="1130203" cy="34875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/>
              <a:t>DTW</a:t>
            </a:r>
            <a:r>
              <a:rPr lang="zh-CN" altLang="en-US" sz="1050" dirty="0"/>
              <a:t> 主题宣讲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/>
              <a:t>策划宣讲格式，宣讲人，并颁奖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/>
              <a:t>其他推广活动：进入主题演讲；</a:t>
            </a:r>
            <a:r>
              <a:rPr lang="en-US" altLang="zh-CN" sz="1050" dirty="0"/>
              <a:t>AN</a:t>
            </a:r>
            <a:r>
              <a:rPr lang="zh-CN" altLang="en-US" sz="1050" dirty="0"/>
              <a:t> </a:t>
            </a:r>
            <a:r>
              <a:rPr lang="en-US" altLang="zh-CN" sz="1050" dirty="0"/>
              <a:t>Summit</a:t>
            </a:r>
            <a:r>
              <a:rPr lang="zh-CN" altLang="en-US" sz="1050" dirty="0"/>
              <a:t> 上发言运营商提及；滚动大屏显示等。</a:t>
            </a: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dirty="0"/>
              <a:t>启动</a:t>
            </a:r>
            <a:r>
              <a:rPr lang="en-US" altLang="zh-CN" sz="1050" dirty="0"/>
              <a:t>ANL</a:t>
            </a:r>
            <a:r>
              <a:rPr lang="zh-CN" altLang="en-US" sz="1050" dirty="0"/>
              <a:t>测评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白皮书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09AEB6-20F1-D758-D1BA-3ED6C8A2C94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526977" y="1692382"/>
            <a:ext cx="291" cy="16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3A86AB-503C-7FCC-AF1C-1E643046E467}"/>
              </a:ext>
            </a:extLst>
          </p:cNvPr>
          <p:cNvSpPr txBox="1"/>
          <p:nvPr/>
        </p:nvSpPr>
        <p:spPr>
          <a:xfrm>
            <a:off x="5961875" y="4793418"/>
            <a:ext cx="1130203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rgbClr val="FFC000"/>
                </a:solidFill>
              </a:rPr>
              <a:t>DTW</a:t>
            </a:r>
            <a:r>
              <a:rPr lang="zh-CN" altLang="en-US" sz="1000" dirty="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June</a:t>
            </a:r>
            <a:r>
              <a:rPr lang="zh-CN" altLang="en-US" sz="1000" dirty="0">
                <a:solidFill>
                  <a:srgbClr val="FFC000"/>
                </a:solidFill>
              </a:rPr>
              <a:t>， </a:t>
            </a:r>
            <a:r>
              <a:rPr lang="en-US" altLang="zh-CN" sz="1000" dirty="0">
                <a:solidFill>
                  <a:srgbClr val="FFC000"/>
                </a:solidFill>
              </a:rPr>
              <a:t>2024</a:t>
            </a:r>
          </a:p>
          <a:p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1CB3F1-85A5-0F9B-2EFB-ABE05586007A}"/>
              </a:ext>
            </a:extLst>
          </p:cNvPr>
          <p:cNvSpPr/>
          <p:nvPr/>
        </p:nvSpPr>
        <p:spPr>
          <a:xfrm>
            <a:off x="7278799" y="1838965"/>
            <a:ext cx="1130203" cy="34875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850D7-01FC-A270-569F-CB008D5C50A5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843610" y="1671442"/>
            <a:ext cx="291" cy="16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F992C2E-84EB-1C93-BF6E-5B0FD7642FB5}"/>
              </a:ext>
            </a:extLst>
          </p:cNvPr>
          <p:cNvSpPr txBox="1"/>
          <p:nvPr/>
        </p:nvSpPr>
        <p:spPr>
          <a:xfrm>
            <a:off x="7323809" y="1892563"/>
            <a:ext cx="1039599" cy="295465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推标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GB1059 ANL Assessment high-level guideline and common questionnaire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and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playbook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GB/IG10** RAN domain questionnaire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and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playbook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GB/IG10** Cloud Core domain questionnaire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and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playbook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。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评测工具及端到端</a:t>
            </a:r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Web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流程开发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B26956-9EAB-9115-5D2D-2CB701A961A9}"/>
              </a:ext>
            </a:extLst>
          </p:cNvPr>
          <p:cNvSpPr txBox="1"/>
          <p:nvPr/>
        </p:nvSpPr>
        <p:spPr>
          <a:xfrm>
            <a:off x="2007905" y="4772478"/>
            <a:ext cx="1130203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C000"/>
                </a:solidFill>
              </a:rPr>
              <a:t>Acceleration</a:t>
            </a:r>
            <a:r>
              <a:rPr lang="zh-CN" altLang="en-US" sz="1000" dirty="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Week</a:t>
            </a:r>
            <a:r>
              <a:rPr lang="zh-CN" altLang="en-US" sz="1000" dirty="0">
                <a:solidFill>
                  <a:srgbClr val="FFC000"/>
                </a:solidFill>
              </a:rPr>
              <a:t> 上分享调研结果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20446A-BA08-CB5D-50DC-E0D5F544A235}"/>
              </a:ext>
            </a:extLst>
          </p:cNvPr>
          <p:cNvSpPr/>
          <p:nvPr/>
        </p:nvSpPr>
        <p:spPr>
          <a:xfrm>
            <a:off x="8594850" y="1824887"/>
            <a:ext cx="1130203" cy="34875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26A6FC-9B99-60E0-E639-539B4AD3188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159661" y="1657364"/>
            <a:ext cx="291" cy="16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706E0D4-C26F-0D45-7B13-DD52B5560F51}"/>
              </a:ext>
            </a:extLst>
          </p:cNvPr>
          <p:cNvSpPr txBox="1"/>
          <p:nvPr/>
        </p:nvSpPr>
        <p:spPr>
          <a:xfrm>
            <a:off x="8594559" y="4758400"/>
            <a:ext cx="1130203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C000"/>
                </a:solidFill>
              </a:rPr>
              <a:t>DTA</a:t>
            </a:r>
            <a:r>
              <a:rPr lang="zh-CN" altLang="en-US" sz="1000" dirty="0">
                <a:solidFill>
                  <a:srgbClr val="FFC000"/>
                </a:solidFill>
              </a:rPr>
              <a:t>  </a:t>
            </a:r>
            <a:r>
              <a:rPr lang="en-US" altLang="zh-CN" sz="1000" dirty="0">
                <a:solidFill>
                  <a:srgbClr val="FFC000"/>
                </a:solidFill>
              </a:rPr>
              <a:t>Nov. 2024</a:t>
            </a:r>
            <a:r>
              <a:rPr lang="zh-CN" altLang="en-US" sz="1000" dirty="0">
                <a:solidFill>
                  <a:srgbClr val="FFC000"/>
                </a:solidFill>
              </a:rPr>
              <a:t> </a:t>
            </a:r>
            <a:endParaRPr lang="en-US" altLang="zh-CN" sz="1000" dirty="0">
              <a:solidFill>
                <a:srgbClr val="FFC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FF2E12-803E-DADD-0E03-99F346D70E11}"/>
              </a:ext>
            </a:extLst>
          </p:cNvPr>
          <p:cNvSpPr txBox="1"/>
          <p:nvPr/>
        </p:nvSpPr>
        <p:spPr>
          <a:xfrm>
            <a:off x="8639860" y="1878485"/>
            <a:ext cx="1039599" cy="18697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标准发布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白皮书发布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宣布即将上线的评测服务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宣布基于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AN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MAP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第二轮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Pilot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场景（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5G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节能）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C8F5D8-7918-5C3B-EBE9-08AD505369D4}"/>
              </a:ext>
            </a:extLst>
          </p:cNvPr>
          <p:cNvSpPr/>
          <p:nvPr/>
        </p:nvSpPr>
        <p:spPr>
          <a:xfrm>
            <a:off x="9910609" y="1824887"/>
            <a:ext cx="1130203" cy="34875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CC0911-450A-B9CA-BF0A-1C87E45C0721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0475420" y="1657364"/>
            <a:ext cx="291" cy="167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A58FD3A-9A48-07AC-83FB-970105E8E4BE}"/>
              </a:ext>
            </a:extLst>
          </p:cNvPr>
          <p:cNvSpPr txBox="1"/>
          <p:nvPr/>
        </p:nvSpPr>
        <p:spPr>
          <a:xfrm>
            <a:off x="9910318" y="4758400"/>
            <a:ext cx="1130203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rgbClr val="FFC000"/>
                </a:solidFill>
              </a:rPr>
              <a:t>Dec. 2024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00" dirty="0">
              <a:solidFill>
                <a:srgbClr val="FFC000"/>
              </a:solidFill>
            </a:endParaRPr>
          </a:p>
          <a:p>
            <a:r>
              <a:rPr lang="zh-CN" altLang="en-US" sz="1000" dirty="0">
                <a:solidFill>
                  <a:srgbClr val="FFC000"/>
                </a:solidFill>
              </a:rPr>
              <a:t> 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EA309E-4AE6-A39F-08FC-6CE5A2F40D45}"/>
              </a:ext>
            </a:extLst>
          </p:cNvPr>
          <p:cNvSpPr txBox="1"/>
          <p:nvPr/>
        </p:nvSpPr>
        <p:spPr>
          <a:xfrm>
            <a:off x="9955619" y="1878485"/>
            <a:ext cx="1039599" cy="18697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评测服务运营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运营机制建立。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评测服务端到端</a:t>
            </a:r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Web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工具上线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第一轮</a:t>
            </a:r>
            <a:r>
              <a:rPr lang="en-US" altLang="zh-CN" sz="1050" dirty="0">
                <a:solidFill>
                  <a:schemeClr val="bg1"/>
                </a:solidFill>
                <a:latin typeface="+mn-ea"/>
              </a:rPr>
              <a:t>Pilot</a:t>
            </a:r>
            <a:r>
              <a:rPr lang="zh-CN" altLang="en-US" sz="1050" dirty="0">
                <a:solidFill>
                  <a:schemeClr val="bg1"/>
                </a:solidFill>
                <a:latin typeface="+mn-ea"/>
              </a:rPr>
              <a:t>的场景评测服务上线。</a:t>
            </a:r>
            <a:endParaRPr lang="en-US" altLang="zh-CN" sz="1050" dirty="0">
              <a:solidFill>
                <a:schemeClr val="bg1"/>
              </a:solidFill>
              <a:latin typeface="+mn-e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ACCF9D-1597-3210-84D3-66EA108C22AD}"/>
              </a:ext>
            </a:extLst>
          </p:cNvPr>
          <p:cNvSpPr txBox="1"/>
          <p:nvPr/>
        </p:nvSpPr>
        <p:spPr>
          <a:xfrm>
            <a:off x="906759" y="923012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Feb. 2024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851C23-B48A-A093-5627-3412B4CD2D67}"/>
              </a:ext>
            </a:extLst>
          </p:cNvPr>
          <p:cNvSpPr txBox="1"/>
          <p:nvPr/>
        </p:nvSpPr>
        <p:spPr>
          <a:xfrm>
            <a:off x="2223391" y="923012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Feb. 2024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3478EA-F982-88E8-B02A-DA77E9C80535}"/>
              </a:ext>
            </a:extLst>
          </p:cNvPr>
          <p:cNvSpPr txBox="1"/>
          <p:nvPr/>
        </p:nvSpPr>
        <p:spPr>
          <a:xfrm>
            <a:off x="3474608" y="923012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Mar. 2024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19CC35-BB3A-1FBE-140C-130FA983FCC7}"/>
              </a:ext>
            </a:extLst>
          </p:cNvPr>
          <p:cNvSpPr txBox="1"/>
          <p:nvPr/>
        </p:nvSpPr>
        <p:spPr>
          <a:xfrm>
            <a:off x="4654048" y="932880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Apr.</a:t>
            </a:r>
            <a:r>
              <a:rPr lang="zh-CN" altLang="en-US" sz="1000" dirty="0"/>
              <a:t> </a:t>
            </a:r>
            <a:r>
              <a:rPr lang="en-US" altLang="zh-CN" sz="1000" dirty="0"/>
              <a:t>-</a:t>
            </a:r>
            <a:r>
              <a:rPr lang="zh-CN" altLang="en-US" sz="1000" dirty="0"/>
              <a:t> </a:t>
            </a:r>
            <a:r>
              <a:rPr lang="en-US" altLang="zh-CN" sz="1000" dirty="0"/>
              <a:t>May</a:t>
            </a:r>
            <a:r>
              <a:rPr lang="en-US" sz="1000" dirty="0"/>
              <a:t> 2024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E18552-B60C-7FC5-8086-1195765376E7}"/>
              </a:ext>
            </a:extLst>
          </p:cNvPr>
          <p:cNvSpPr txBox="1"/>
          <p:nvPr/>
        </p:nvSpPr>
        <p:spPr>
          <a:xfrm>
            <a:off x="6124600" y="923012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June</a:t>
            </a:r>
            <a:r>
              <a:rPr lang="zh-CN" altLang="en-US" sz="1000" dirty="0"/>
              <a:t> </a:t>
            </a:r>
            <a:r>
              <a:rPr lang="en-US" sz="1000" dirty="0"/>
              <a:t>2024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69BB85-3477-068C-B5CB-D05CC28F5B9C}"/>
              </a:ext>
            </a:extLst>
          </p:cNvPr>
          <p:cNvSpPr txBox="1"/>
          <p:nvPr/>
        </p:nvSpPr>
        <p:spPr>
          <a:xfrm>
            <a:off x="7239382" y="923012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June</a:t>
            </a:r>
            <a:r>
              <a:rPr lang="zh-CN" altLang="en-US" sz="1000" dirty="0"/>
              <a:t> </a:t>
            </a:r>
            <a:r>
              <a:rPr lang="en-US" altLang="zh-CN" sz="1000" dirty="0"/>
              <a:t>–</a:t>
            </a:r>
            <a:r>
              <a:rPr lang="zh-CN" altLang="en-US" sz="1000" dirty="0"/>
              <a:t> </a:t>
            </a:r>
            <a:r>
              <a:rPr lang="en-US" altLang="zh-CN" sz="1000" dirty="0"/>
              <a:t>Oct. </a:t>
            </a:r>
            <a:r>
              <a:rPr lang="en-US" sz="1000" dirty="0"/>
              <a:t>2024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7A8939-307F-C9B9-058A-F4E87492F27C}"/>
              </a:ext>
            </a:extLst>
          </p:cNvPr>
          <p:cNvSpPr txBox="1"/>
          <p:nvPr/>
        </p:nvSpPr>
        <p:spPr>
          <a:xfrm>
            <a:off x="8705993" y="923012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Nov. 2024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31C266-0529-E81B-6004-5E19DEC86FFC}"/>
              </a:ext>
            </a:extLst>
          </p:cNvPr>
          <p:cNvSpPr txBox="1"/>
          <p:nvPr/>
        </p:nvSpPr>
        <p:spPr>
          <a:xfrm>
            <a:off x="10016944" y="923012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Dec. 2024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3D60F7-2856-3268-A55F-3C6EA8085AFB}"/>
              </a:ext>
            </a:extLst>
          </p:cNvPr>
          <p:cNvCxnSpPr>
            <a:cxnSpLocks/>
          </p:cNvCxnSpPr>
          <p:nvPr/>
        </p:nvCxnSpPr>
        <p:spPr>
          <a:xfrm>
            <a:off x="5651846" y="721239"/>
            <a:ext cx="20429" cy="501282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E25C911-DA17-7403-4939-0A245FAE8E15}"/>
              </a:ext>
            </a:extLst>
          </p:cNvPr>
          <p:cNvSpPr txBox="1"/>
          <p:nvPr/>
        </p:nvSpPr>
        <p:spPr>
          <a:xfrm>
            <a:off x="5331050" y="313648"/>
            <a:ext cx="6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B4FEA0-FF31-E4F3-D22E-7F6C06EA1167}"/>
              </a:ext>
            </a:extLst>
          </p:cNvPr>
          <p:cNvSpPr txBox="1"/>
          <p:nvPr/>
        </p:nvSpPr>
        <p:spPr>
          <a:xfrm>
            <a:off x="813547" y="5822576"/>
            <a:ext cx="10629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C00000"/>
                </a:solidFill>
                <a:effectLst/>
                <a:latin typeface="Söhne"/>
              </a:rPr>
              <a:t>按照设定的目标进程，目前进展顺利。但我们预计在前行过程中将面临许多细节性挑战，如理解问卷问题，问卷的细致程度是否既能体现差异又不显得繁琐，是从流程还是从网络能力来评估，以及如何处理证据收集、评审和客户数据安全等问题。我们需要在标准制定过程中形成共识。年底完上线评测服务是我们的目标，但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TMF</a:t>
            </a:r>
            <a:r>
              <a:rPr lang="zh-CN" altLang="en-US" sz="1600" b="0" i="0" dirty="0">
                <a:solidFill>
                  <a:srgbClr val="C00000"/>
                </a:solidFill>
                <a:effectLst/>
                <a:latin typeface="Söhne"/>
              </a:rPr>
              <a:t>尚未承诺此目标。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46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B17A-8C3C-45C3-BD9A-227B0980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376" y="729872"/>
            <a:ext cx="11085667" cy="51224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sz="2400" b="1" dirty="0">
                <a:latin typeface="+mn-ea"/>
              </a:rPr>
              <a:t>六月</a:t>
            </a:r>
            <a:r>
              <a:rPr lang="en-US" altLang="zh-CN" sz="2400" b="1" dirty="0">
                <a:latin typeface="+mn-ea"/>
              </a:rPr>
              <a:t>DTW</a:t>
            </a:r>
            <a:r>
              <a:rPr lang="zh-CN" altLang="en-US" sz="2400" b="1" dirty="0">
                <a:latin typeface="+mn-ea"/>
              </a:rPr>
              <a:t>：（哥本哈根）</a:t>
            </a:r>
          </a:p>
          <a:p>
            <a:pPr lvl="1"/>
            <a:r>
              <a:rPr lang="en-US" altLang="zh-CN" sz="2000" dirty="0">
                <a:latin typeface="+mn-ea"/>
              </a:rPr>
              <a:t>CSP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ANL </a:t>
            </a:r>
            <a:r>
              <a:rPr lang="zh-CN" altLang="en-US" sz="2000" dirty="0">
                <a:latin typeface="+mn-ea"/>
              </a:rPr>
              <a:t>评测需求调研结果</a:t>
            </a:r>
          </a:p>
          <a:p>
            <a:pPr lvl="1"/>
            <a:r>
              <a:rPr lang="en-US" altLang="zh-CN" sz="2000" dirty="0">
                <a:latin typeface="+mn-ea"/>
              </a:rPr>
              <a:t>Pilot</a:t>
            </a:r>
            <a:r>
              <a:rPr lang="zh-CN" altLang="en-US" sz="2000" dirty="0">
                <a:latin typeface="+mn-ea"/>
              </a:rPr>
              <a:t>结果及经验</a:t>
            </a:r>
          </a:p>
          <a:p>
            <a:pPr lvl="1"/>
            <a:r>
              <a:rPr lang="en-US" altLang="zh-CN" sz="2000" dirty="0">
                <a:latin typeface="+mn-ea"/>
              </a:rPr>
              <a:t>GB1059</a:t>
            </a:r>
            <a:r>
              <a:rPr lang="zh-CN" altLang="en-US" sz="2000" dirty="0">
                <a:latin typeface="+mn-ea"/>
              </a:rPr>
              <a:t>标准发布（该标准将于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DTW</a:t>
            </a:r>
            <a:r>
              <a:rPr lang="zh-CN" altLang="en-US" sz="2000" dirty="0">
                <a:latin typeface="+mn-ea"/>
              </a:rPr>
              <a:t>前发布）</a:t>
            </a:r>
          </a:p>
          <a:p>
            <a:pPr lvl="1"/>
            <a:r>
              <a:rPr lang="zh-CN" altLang="en-US" sz="2000" dirty="0">
                <a:latin typeface="+mn-ea"/>
              </a:rPr>
              <a:t>启动</a:t>
            </a:r>
            <a:r>
              <a:rPr lang="en-US" altLang="zh-CN" sz="2000" dirty="0">
                <a:latin typeface="+mn-ea"/>
              </a:rPr>
              <a:t>RAN</a:t>
            </a:r>
            <a:r>
              <a:rPr lang="zh-CN" altLang="en-US" sz="2000" dirty="0">
                <a:latin typeface="+mn-ea"/>
              </a:rPr>
              <a:t> 和 </a:t>
            </a:r>
            <a:r>
              <a:rPr lang="en-US" altLang="zh-CN" sz="2000" dirty="0">
                <a:latin typeface="+mn-ea"/>
              </a:rPr>
              <a:t>Core</a:t>
            </a:r>
            <a:r>
              <a:rPr lang="zh-CN" altLang="en-US" sz="2000" dirty="0">
                <a:latin typeface="+mn-ea"/>
              </a:rPr>
              <a:t> 故障管理问卷标准制定工作，并计划在</a:t>
            </a:r>
            <a:r>
              <a:rPr lang="en-US" altLang="zh-CN" sz="2000" dirty="0">
                <a:latin typeface="+mn-ea"/>
              </a:rPr>
              <a:t>DTWA</a:t>
            </a:r>
            <a:r>
              <a:rPr lang="zh-CN" altLang="en-US" sz="2000" dirty="0">
                <a:latin typeface="+mn-ea"/>
              </a:rPr>
              <a:t>交付</a:t>
            </a:r>
          </a:p>
          <a:p>
            <a:pPr lvl="1"/>
            <a:r>
              <a:rPr lang="en-US" altLang="zh-CN" sz="2000" dirty="0">
                <a:latin typeface="+mn-ea"/>
              </a:rPr>
              <a:t>TMF</a:t>
            </a:r>
            <a:r>
              <a:rPr lang="zh-CN" altLang="en-US" sz="2000" dirty="0">
                <a:latin typeface="+mn-ea"/>
              </a:rPr>
              <a:t>运营商</a:t>
            </a:r>
            <a:r>
              <a:rPr lang="en-US" altLang="zh-CN" sz="2000" dirty="0">
                <a:latin typeface="+mn-ea"/>
              </a:rPr>
              <a:t>ANL</a:t>
            </a:r>
            <a:r>
              <a:rPr lang="zh-CN" altLang="en-US" sz="2000" dirty="0">
                <a:latin typeface="+mn-ea"/>
              </a:rPr>
              <a:t>评估白皮书启动</a:t>
            </a:r>
            <a:endParaRPr lang="en-US" altLang="zh-CN" sz="2000" dirty="0">
              <a:latin typeface="+mn-ea"/>
            </a:endParaRPr>
          </a:p>
          <a:p>
            <a:pPr lvl="1"/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+mn-ea"/>
              </a:rPr>
              <a:t>11</a:t>
            </a:r>
            <a:r>
              <a:rPr lang="zh-CN" altLang="en-US" sz="2400" b="1" dirty="0">
                <a:latin typeface="+mn-ea"/>
              </a:rPr>
              <a:t>月</a:t>
            </a:r>
            <a:r>
              <a:rPr lang="en-US" altLang="zh-CN" sz="2400" b="1" dirty="0">
                <a:latin typeface="+mn-ea"/>
              </a:rPr>
              <a:t>DTWA</a:t>
            </a:r>
            <a:r>
              <a:rPr lang="zh-CN" altLang="en-US" sz="2400" b="1" dirty="0">
                <a:latin typeface="+mn-ea"/>
              </a:rPr>
              <a:t>：（泰国）</a:t>
            </a:r>
          </a:p>
          <a:p>
            <a:pPr lvl="1"/>
            <a:r>
              <a:rPr lang="en-US" altLang="zh-CN" sz="2000" dirty="0">
                <a:latin typeface="+mn-ea"/>
              </a:rPr>
              <a:t>TMF ANL</a:t>
            </a:r>
            <a:r>
              <a:rPr lang="zh-CN" altLang="en-US" sz="2000" dirty="0">
                <a:latin typeface="+mn-ea"/>
              </a:rPr>
              <a:t>评估白皮书</a:t>
            </a:r>
            <a:r>
              <a:rPr lang="en-US" altLang="zh-CN" sz="2000" dirty="0">
                <a:latin typeface="+mn-ea"/>
              </a:rPr>
              <a:t>1.0</a:t>
            </a:r>
            <a:r>
              <a:rPr lang="zh-CN" altLang="en-US" sz="2000" dirty="0">
                <a:latin typeface="+mn-ea"/>
              </a:rPr>
              <a:t>版发布</a:t>
            </a:r>
          </a:p>
          <a:p>
            <a:pPr lvl="1"/>
            <a:r>
              <a:rPr lang="en-US" altLang="zh-CN" sz="2000" dirty="0">
                <a:latin typeface="+mn-ea"/>
              </a:rPr>
              <a:t>RAN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Core</a:t>
            </a:r>
            <a:r>
              <a:rPr lang="zh-CN" altLang="en-US" sz="2000" dirty="0">
                <a:latin typeface="+mn-ea"/>
              </a:rPr>
              <a:t> 问卷标准发布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第二轮</a:t>
            </a:r>
            <a:r>
              <a:rPr lang="en-US" altLang="zh-CN" sz="2000" dirty="0">
                <a:latin typeface="+mn-ea"/>
              </a:rPr>
              <a:t>Pilot</a:t>
            </a:r>
            <a:r>
              <a:rPr lang="zh-CN" altLang="en-US" sz="2000" dirty="0">
                <a:latin typeface="+mn-ea"/>
              </a:rPr>
              <a:t> 开始（</a:t>
            </a:r>
            <a:r>
              <a:rPr lang="en-US" altLang="zh-CN" sz="2000" dirty="0">
                <a:latin typeface="+mn-ea"/>
              </a:rPr>
              <a:t>5G</a:t>
            </a:r>
            <a:r>
              <a:rPr lang="zh-CN" altLang="en-US" sz="2000" dirty="0">
                <a:latin typeface="+mn-ea"/>
              </a:rPr>
              <a:t> 节能场景）</a:t>
            </a:r>
          </a:p>
          <a:p>
            <a:pPr lvl="1"/>
            <a:r>
              <a:rPr lang="zh-CN" altLang="en-US" sz="2000" dirty="0">
                <a:latin typeface="+mn-ea"/>
              </a:rPr>
              <a:t>宣布</a:t>
            </a:r>
            <a:r>
              <a:rPr lang="en-US" altLang="zh-CN" sz="2000" dirty="0">
                <a:latin typeface="+mn-ea"/>
              </a:rPr>
              <a:t>TMF ANL </a:t>
            </a:r>
            <a:r>
              <a:rPr lang="zh-CN" altLang="en-US" sz="2000" dirty="0">
                <a:latin typeface="+mn-ea"/>
              </a:rPr>
              <a:t>服务评测服务将上线（内容基于标准）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87A35-44AD-981B-6256-75672BA45A13}"/>
              </a:ext>
            </a:extLst>
          </p:cNvPr>
          <p:cNvSpPr txBox="1"/>
          <p:nvPr/>
        </p:nvSpPr>
        <p:spPr>
          <a:xfrm>
            <a:off x="463923" y="206652"/>
            <a:ext cx="790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发布内容策划</a:t>
            </a:r>
            <a:endParaRPr lang="en-US" sz="11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21637-941A-5CE1-8C6D-FBC37B1FB473}"/>
              </a:ext>
            </a:extLst>
          </p:cNvPr>
          <p:cNvSpPr txBox="1"/>
          <p:nvPr/>
        </p:nvSpPr>
        <p:spPr>
          <a:xfrm>
            <a:off x="1983889" y="5958851"/>
            <a:ext cx="6528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Söhne"/>
              </a:rPr>
              <a:t>按</a:t>
            </a:r>
            <a:r>
              <a:rPr lang="en-US" altLang="zh-CN" sz="2000" dirty="0">
                <a:solidFill>
                  <a:srgbClr val="C00000"/>
                </a:solidFill>
                <a:latin typeface="Söhne"/>
              </a:rPr>
              <a:t>TMF</a:t>
            </a:r>
            <a:r>
              <a:rPr lang="zh-CN" altLang="en-US" sz="2000" dirty="0">
                <a:solidFill>
                  <a:srgbClr val="C00000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Söhne"/>
              </a:rPr>
              <a:t>DTW</a:t>
            </a:r>
            <a:r>
              <a:rPr lang="zh-CN" altLang="en-US" sz="2000" dirty="0">
                <a:solidFill>
                  <a:srgbClr val="C00000"/>
                </a:solidFill>
                <a:latin typeface="Söhne"/>
              </a:rPr>
              <a:t>会议节奏和</a:t>
            </a:r>
            <a:r>
              <a:rPr lang="en-US" altLang="zh-CN" sz="2000" dirty="0">
                <a:solidFill>
                  <a:srgbClr val="C00000"/>
                </a:solidFill>
                <a:latin typeface="Söhne"/>
              </a:rPr>
              <a:t>Spring</a:t>
            </a:r>
            <a:r>
              <a:rPr lang="zh-CN" altLang="en-US" sz="2000" dirty="0">
                <a:solidFill>
                  <a:srgbClr val="C00000"/>
                </a:solidFill>
                <a:latin typeface="Söhne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Söhne"/>
              </a:rPr>
              <a:t>Schedule</a:t>
            </a:r>
            <a:r>
              <a:rPr lang="zh-CN" altLang="en-US" sz="2000" dirty="0">
                <a:solidFill>
                  <a:srgbClr val="C00000"/>
                </a:solidFill>
                <a:latin typeface="Söhne"/>
              </a:rPr>
              <a:t>策划交付件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81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61FFB3-8D67-A599-785F-D8319ADDEF38}"/>
              </a:ext>
            </a:extLst>
          </p:cNvPr>
          <p:cNvSpPr/>
          <p:nvPr/>
        </p:nvSpPr>
        <p:spPr>
          <a:xfrm>
            <a:off x="639355" y="1494195"/>
            <a:ext cx="4618103" cy="3949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02FB1-8184-E1E3-AFAA-E997315B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76" y="37828"/>
            <a:ext cx="10405400" cy="889222"/>
          </a:xfrm>
        </p:spPr>
        <p:txBody>
          <a:bodyPr>
            <a:normAutofit/>
          </a:bodyPr>
          <a:lstStyle/>
          <a:p>
            <a:r>
              <a:rPr lang="en-US" sz="4000" dirty="0" err="1"/>
              <a:t>目前进展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9097B-E0D7-F86A-D50E-5FBF5E1B1ECA}"/>
              </a:ext>
            </a:extLst>
          </p:cNvPr>
          <p:cNvSpPr txBox="1"/>
          <p:nvPr/>
        </p:nvSpPr>
        <p:spPr>
          <a:xfrm>
            <a:off x="3580419" y="3049761"/>
            <a:ext cx="6902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 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AA8B48-05D0-79A8-8E5F-78CE4D379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17" y="1717598"/>
            <a:ext cx="3606376" cy="23995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186585-E09B-821D-22FE-08C4634B7C9C}"/>
              </a:ext>
            </a:extLst>
          </p:cNvPr>
          <p:cNvSpPr txBox="1"/>
          <p:nvPr/>
        </p:nvSpPr>
        <p:spPr>
          <a:xfrm>
            <a:off x="727896" y="4437257"/>
            <a:ext cx="444101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zh-CN" altLang="en-US" sz="1100" b="0" i="0" dirty="0">
                <a:solidFill>
                  <a:srgbClr val="0D0D0D"/>
                </a:solidFill>
                <a:effectLst/>
                <a:latin typeface="+mn-ea"/>
              </a:rPr>
              <a:t>全球范围内与同行运营商进行比较有很强的兴趣（</a:t>
            </a:r>
            <a:r>
              <a:rPr lang="en-US" altLang="zh-CN" sz="1100" b="0" i="0" dirty="0">
                <a:solidFill>
                  <a:srgbClr val="0D0D0D"/>
                </a:solidFill>
                <a:effectLst/>
                <a:latin typeface="+mn-ea"/>
              </a:rPr>
              <a:t>17</a:t>
            </a:r>
            <a:r>
              <a:rPr lang="zh-CN" altLang="en-US" sz="1100" b="0" i="0" dirty="0">
                <a:solidFill>
                  <a:srgbClr val="0D0D0D"/>
                </a:solidFill>
                <a:effectLst/>
                <a:latin typeface="+mn-ea"/>
              </a:rPr>
              <a:t>名回应者中的</a:t>
            </a:r>
            <a:r>
              <a:rPr lang="en-US" altLang="zh-CN" sz="1100" b="0" i="0" dirty="0">
                <a:solidFill>
                  <a:srgbClr val="0D0D0D"/>
                </a:solidFill>
                <a:effectLst/>
                <a:latin typeface="+mn-ea"/>
              </a:rPr>
              <a:t>14</a:t>
            </a:r>
            <a:r>
              <a:rPr lang="zh-CN" altLang="en-US" sz="1100" b="0" i="0" dirty="0">
                <a:solidFill>
                  <a:srgbClr val="0D0D0D"/>
                </a:solidFill>
                <a:effectLst/>
                <a:latin typeface="+mn-ea"/>
              </a:rPr>
              <a:t>名表示有兴趣）。运营商有意愿分享结果（</a:t>
            </a:r>
            <a:r>
              <a:rPr lang="en-US" altLang="zh-CN" sz="1100" b="0" i="0" dirty="0">
                <a:solidFill>
                  <a:srgbClr val="0D0D0D"/>
                </a:solidFill>
                <a:effectLst/>
                <a:latin typeface="+mn-ea"/>
              </a:rPr>
              <a:t>17</a:t>
            </a:r>
            <a:r>
              <a:rPr lang="zh-CN" altLang="en-US" sz="1100" b="0" i="0" dirty="0">
                <a:solidFill>
                  <a:srgbClr val="0D0D0D"/>
                </a:solidFill>
                <a:effectLst/>
                <a:latin typeface="+mn-ea"/>
              </a:rPr>
              <a:t>家受访运营商中有</a:t>
            </a:r>
            <a:r>
              <a:rPr lang="en-US" altLang="zh-CN" sz="1100" b="0" i="0" dirty="0">
                <a:solidFill>
                  <a:srgbClr val="0D0D0D"/>
                </a:solidFill>
                <a:effectLst/>
                <a:latin typeface="+mn-ea"/>
              </a:rPr>
              <a:t>10</a:t>
            </a:r>
            <a:r>
              <a:rPr lang="zh-CN" altLang="en-US" sz="1100" b="0" i="0" dirty="0">
                <a:solidFill>
                  <a:srgbClr val="0D0D0D"/>
                </a:solidFill>
                <a:effectLst/>
                <a:latin typeface="+mn-ea"/>
              </a:rPr>
              <a:t>家），但不一定提供详细的评分。对于正式的</a:t>
            </a:r>
            <a:r>
              <a:rPr lang="en-US" sz="1100" b="0" i="0" dirty="0">
                <a:solidFill>
                  <a:srgbClr val="0D0D0D"/>
                </a:solidFill>
                <a:effectLst/>
                <a:latin typeface="+mn-ea"/>
              </a:rPr>
              <a:t>AN</a:t>
            </a:r>
            <a:r>
              <a:rPr lang="zh-CN" altLang="en-US" sz="1100" b="0" i="0" dirty="0">
                <a:solidFill>
                  <a:srgbClr val="0D0D0D"/>
                </a:solidFill>
                <a:effectLst/>
                <a:latin typeface="+mn-ea"/>
              </a:rPr>
              <a:t>级别评估和认证服务，有潜在的兴趣（</a:t>
            </a:r>
            <a:r>
              <a:rPr lang="en-US" altLang="zh-CN" sz="1100" b="0" i="0" dirty="0">
                <a:solidFill>
                  <a:srgbClr val="0D0D0D"/>
                </a:solidFill>
                <a:effectLst/>
                <a:latin typeface="+mn-ea"/>
              </a:rPr>
              <a:t>10</a:t>
            </a:r>
            <a:r>
              <a:rPr lang="zh-CN" altLang="en-US" sz="1100" b="0" i="0" dirty="0">
                <a:solidFill>
                  <a:srgbClr val="0D0D0D"/>
                </a:solidFill>
                <a:effectLst/>
                <a:latin typeface="+mn-ea"/>
              </a:rPr>
              <a:t>个肯定，</a:t>
            </a:r>
            <a:r>
              <a:rPr lang="en-US" altLang="zh-CN" sz="1100" b="0" i="0" dirty="0">
                <a:solidFill>
                  <a:srgbClr val="0D0D0D"/>
                </a:solidFill>
                <a:effectLst/>
                <a:latin typeface="+mn-ea"/>
              </a:rPr>
              <a:t>7</a:t>
            </a:r>
            <a:r>
              <a:rPr lang="zh-CN" altLang="en-US" sz="1100" b="0" i="0" dirty="0">
                <a:solidFill>
                  <a:srgbClr val="0D0D0D"/>
                </a:solidFill>
                <a:effectLst/>
                <a:latin typeface="+mn-ea"/>
              </a:rPr>
              <a:t>个可能</a:t>
            </a:r>
            <a:r>
              <a:rPr lang="en-US" altLang="zh-CN" sz="1100" b="0" i="0" dirty="0">
                <a:solidFill>
                  <a:srgbClr val="0D0D0D"/>
                </a:solidFill>
                <a:effectLst/>
                <a:latin typeface="+mn-ea"/>
              </a:rPr>
              <a:t>)</a:t>
            </a:r>
            <a:r>
              <a:rPr lang="zh-CN" altLang="en-US" sz="1100" b="0" i="0" dirty="0">
                <a:solidFill>
                  <a:srgbClr val="0D0D0D"/>
                </a:solidFill>
                <a:effectLst/>
                <a:latin typeface="+mn-ea"/>
              </a:rPr>
              <a:t>。</a:t>
            </a:r>
            <a:endParaRPr lang="en-US" altLang="zh-CN" sz="1100" b="0" i="0" dirty="0">
              <a:solidFill>
                <a:srgbClr val="0D0D0D"/>
              </a:solidFill>
              <a:effectLst/>
              <a:latin typeface="+mn-ea"/>
            </a:endParaRP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zh-CN" altLang="en-US" sz="1100" b="0" i="0" dirty="0">
                <a:solidFill>
                  <a:srgbClr val="0D0D0D"/>
                </a:solidFill>
                <a:effectLst/>
                <a:latin typeface="+mn-ea"/>
              </a:rPr>
              <a:t>故障管理和网络优化是目前评估中最受欢迎的场景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+mn-ea"/>
              </a:rPr>
              <a:t>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158A4-7255-FA49-ED82-B8D91B1D8BC0}"/>
              </a:ext>
            </a:extLst>
          </p:cNvPr>
          <p:cNvSpPr txBox="1"/>
          <p:nvPr/>
        </p:nvSpPr>
        <p:spPr>
          <a:xfrm>
            <a:off x="1748131" y="1363390"/>
            <a:ext cx="212109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CSP</a:t>
            </a:r>
            <a:r>
              <a:rPr lang="zh-CN" altLang="en-US" sz="1050" dirty="0"/>
              <a:t> 对</a:t>
            </a:r>
            <a:r>
              <a:rPr lang="en-US" altLang="zh-CN" sz="1050" dirty="0"/>
              <a:t>ANL</a:t>
            </a:r>
            <a:r>
              <a:rPr lang="zh-CN" altLang="en-US" sz="1050" dirty="0"/>
              <a:t>评测服务需求调研结果</a:t>
            </a:r>
            <a:endParaRPr lang="en-US" sz="10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60615E-FCE8-F2E5-ECFB-5446D2978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42" y="1625107"/>
            <a:ext cx="6008376" cy="273094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6668F7-0B06-6545-D935-5D35D75E3FD3}"/>
              </a:ext>
            </a:extLst>
          </p:cNvPr>
          <p:cNvSpPr/>
          <p:nvPr/>
        </p:nvSpPr>
        <p:spPr>
          <a:xfrm>
            <a:off x="5417532" y="1490348"/>
            <a:ext cx="6025386" cy="3949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6DAD7-91EA-66FD-85C2-8F804AEC2DC7}"/>
              </a:ext>
            </a:extLst>
          </p:cNvPr>
          <p:cNvSpPr txBox="1"/>
          <p:nvPr/>
        </p:nvSpPr>
        <p:spPr>
          <a:xfrm>
            <a:off x="5489631" y="4491117"/>
            <a:ext cx="588118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0D0D0D"/>
                </a:solidFill>
                <a:latin typeface="+mn-ea"/>
              </a:rPr>
              <a:t>运营商基本完成了问卷回答</a:t>
            </a:r>
            <a:r>
              <a:rPr lang="zh-CN" altLang="en-US" sz="1000" dirty="0">
                <a:solidFill>
                  <a:srgbClr val="0D0D0D"/>
                </a:solidFill>
                <a:latin typeface="+mn-ea"/>
              </a:rPr>
              <a:t>。计划</a:t>
            </a:r>
            <a:r>
              <a:rPr lang="en-US" altLang="zh-CN" sz="1000" dirty="0">
                <a:solidFill>
                  <a:srgbClr val="0D0D0D"/>
                </a:solidFill>
                <a:latin typeface="+mn-ea"/>
              </a:rPr>
              <a:t>5/29</a:t>
            </a:r>
            <a:r>
              <a:rPr lang="zh-CN" altLang="en-US" sz="1000" dirty="0">
                <a:solidFill>
                  <a:srgbClr val="0D0D0D"/>
                </a:solidFill>
                <a:latin typeface="+mn-ea"/>
              </a:rPr>
              <a:t>号所有运营商把自己的答卷在大会上解读一遍。</a:t>
            </a:r>
            <a:endParaRPr lang="en-US" altLang="zh-CN" sz="1000" dirty="0">
              <a:solidFill>
                <a:srgbClr val="0D0D0D"/>
              </a:solidFill>
              <a:latin typeface="+mn-ea"/>
            </a:endParaRP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+mn-ea"/>
              </a:rPr>
              <a:t>爱立信给代维的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+mn-ea"/>
              </a:rPr>
              <a:t>3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+mn-ea"/>
              </a:rPr>
              <a:t>个运营商网络进行评估。具体运营商名字和问卷细节没有披露， 只提供了最后分数。</a:t>
            </a:r>
            <a:endParaRPr lang="en-US" altLang="zh-CN" sz="1000" b="0" i="0" dirty="0">
              <a:solidFill>
                <a:srgbClr val="000000"/>
              </a:solidFill>
              <a:effectLst/>
              <a:latin typeface="+mn-ea"/>
            </a:endParaRP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具体问卷回答人不同类型：运维人员， 管理服务， 设备厂商。但</a:t>
            </a:r>
            <a:r>
              <a:rPr lang="en-US" altLang="zh-CN" sz="1000" dirty="0">
                <a:solidFill>
                  <a:srgbClr val="000000"/>
                </a:solidFill>
                <a:latin typeface="+mn-ea"/>
              </a:rPr>
              <a:t>AN</a:t>
            </a: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接口人会内部审核一下。</a:t>
            </a:r>
            <a:endParaRPr lang="en-US" altLang="zh-CN" sz="1000" b="0" i="0" dirty="0">
              <a:solidFill>
                <a:srgbClr val="000000"/>
              </a:solidFill>
              <a:effectLst/>
              <a:latin typeface="+mn-ea"/>
            </a:endParaRP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就目前看到的数据，存在有个别打分虚高的现象。需要和</a:t>
            </a:r>
            <a:r>
              <a:rPr lang="en-US" altLang="zh-CN" sz="1000" dirty="0">
                <a:solidFill>
                  <a:srgbClr val="000000"/>
                </a:solidFill>
                <a:latin typeface="+mn-ea"/>
              </a:rPr>
              <a:t>TMF</a:t>
            </a:r>
            <a:r>
              <a:rPr lang="zh-CN" altLang="en-US" sz="1000" dirty="0">
                <a:solidFill>
                  <a:srgbClr val="000000"/>
                </a:solidFill>
                <a:latin typeface="+mn-ea"/>
              </a:rPr>
              <a:t>讨论如何建立审核机制。</a:t>
            </a:r>
            <a:endParaRPr lang="en-US" sz="105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747513-453D-475F-77FB-59DCB19130B1}"/>
              </a:ext>
            </a:extLst>
          </p:cNvPr>
          <p:cNvSpPr txBox="1"/>
          <p:nvPr/>
        </p:nvSpPr>
        <p:spPr>
          <a:xfrm>
            <a:off x="7733654" y="1363390"/>
            <a:ext cx="998991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Pilot </a:t>
            </a:r>
            <a:r>
              <a:rPr lang="en-US" sz="1050" dirty="0" err="1"/>
              <a:t>进展情况</a:t>
            </a:r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95E57C-0D9B-53EF-4393-944931F005C3}"/>
              </a:ext>
            </a:extLst>
          </p:cNvPr>
          <p:cNvSpPr txBox="1"/>
          <p:nvPr/>
        </p:nvSpPr>
        <p:spPr>
          <a:xfrm>
            <a:off x="813547" y="5822576"/>
            <a:ext cx="10629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C00000"/>
                </a:solidFill>
                <a:effectLst/>
                <a:latin typeface="Söhne"/>
              </a:rPr>
              <a:t>从需求调研结果和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Pilot</a:t>
            </a:r>
            <a:r>
              <a:rPr lang="zh-CN" altLang="en-US" sz="1600" b="0" i="0" dirty="0">
                <a:solidFill>
                  <a:srgbClr val="C00000"/>
                </a:solidFill>
                <a:effectLst/>
                <a:latin typeface="Söhne"/>
              </a:rPr>
              <a:t>的广泛参与度可以看出，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CSP </a:t>
            </a:r>
            <a:r>
              <a:rPr lang="zh-CN" altLang="en-US" sz="1600" b="0" i="0" dirty="0">
                <a:solidFill>
                  <a:srgbClr val="C00000"/>
                </a:solidFill>
                <a:effectLst/>
                <a:latin typeface="Söhne"/>
              </a:rPr>
              <a:t>对标准化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ANL</a:t>
            </a:r>
            <a:r>
              <a:rPr lang="zh-CN" altLang="en-US" sz="1600" b="0" i="0" dirty="0">
                <a:solidFill>
                  <a:srgbClr val="C00000"/>
                </a:solidFill>
                <a:effectLst/>
                <a:latin typeface="Söhne"/>
              </a:rPr>
              <a:t>评测是有需求的。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Pilot</a:t>
            </a:r>
            <a:r>
              <a:rPr lang="zh-CN" altLang="en-US" sz="1600" b="0" i="0" dirty="0">
                <a:solidFill>
                  <a:srgbClr val="C00000"/>
                </a:solidFill>
                <a:effectLst/>
                <a:latin typeface="Söhne"/>
              </a:rPr>
              <a:t>提供了如何实操的宝贵经验，既看到了可行性，也看到了不确定性和复杂性。 商业闭环能否形成还有待观察。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ACFD59-7537-AAF2-A6E4-3F37BA3CAA40}"/>
              </a:ext>
            </a:extLst>
          </p:cNvPr>
          <p:cNvSpPr txBox="1"/>
          <p:nvPr/>
        </p:nvSpPr>
        <p:spPr>
          <a:xfrm>
            <a:off x="3580419" y="87900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✓</a:t>
            </a:r>
            <a:r>
              <a:rPr lang="en-US" dirty="0" err="1"/>
              <a:t>项目计划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03C648-C583-98F8-CCCA-4C42F35D6562}"/>
              </a:ext>
            </a:extLst>
          </p:cNvPr>
          <p:cNvSpPr txBox="1"/>
          <p:nvPr/>
        </p:nvSpPr>
        <p:spPr>
          <a:xfrm>
            <a:off x="5065914" y="897821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✓</a:t>
            </a:r>
            <a:r>
              <a:rPr lang="zh-CN" altLang="en-US" dirty="0"/>
              <a:t> </a:t>
            </a:r>
            <a:r>
              <a:rPr lang="en-US" dirty="0" err="1"/>
              <a:t>评测服务需求调研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058500-B32D-A1D5-A65D-6086103771CA}"/>
              </a:ext>
            </a:extLst>
          </p:cNvPr>
          <p:cNvSpPr txBox="1"/>
          <p:nvPr/>
        </p:nvSpPr>
        <p:spPr>
          <a:xfrm>
            <a:off x="7585375" y="896047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✓</a:t>
            </a:r>
            <a:r>
              <a:rPr lang="zh-CN" altLang="en-US" dirty="0"/>
              <a:t> </a:t>
            </a:r>
            <a:r>
              <a:rPr lang="en-US" dirty="0" err="1"/>
              <a:t>启动Pilot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2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4C7CA11-0245-5147-41D5-87ACF20074F4}"/>
              </a:ext>
            </a:extLst>
          </p:cNvPr>
          <p:cNvSpPr txBox="1"/>
          <p:nvPr/>
        </p:nvSpPr>
        <p:spPr>
          <a:xfrm>
            <a:off x="595616" y="3792288"/>
            <a:ext cx="4905086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000" dirty="0"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目标 </a:t>
            </a:r>
            <a:r>
              <a:rPr lang="en-US" altLang="zh-CN" sz="1000" b="1" dirty="0">
                <a:latin typeface="+mn-ea"/>
              </a:rPr>
              <a:t>1</a:t>
            </a:r>
            <a:r>
              <a:rPr lang="zh-CN" altLang="en-US" sz="1000" b="1" dirty="0">
                <a:latin typeface="+mn-ea"/>
              </a:rPr>
              <a:t>：</a:t>
            </a:r>
            <a:r>
              <a:rPr lang="zh-CN" altLang="en-US" sz="1000" dirty="0">
                <a:latin typeface="+mn-ea"/>
              </a:rPr>
              <a:t>确保项目计划和我们的既定计划同步。</a:t>
            </a:r>
            <a:endParaRPr lang="en-US" altLang="zh-CN" sz="1000" dirty="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+mn-ea"/>
              </a:rPr>
              <a:t>将建议以下议题：</a:t>
            </a:r>
            <a:endParaRPr lang="en-US" altLang="zh-CN" sz="1000" dirty="0">
              <a:latin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+mn-ea"/>
              </a:rPr>
              <a:t>DTA</a:t>
            </a:r>
            <a:r>
              <a:rPr lang="zh-CN" altLang="en-US" sz="1000" dirty="0">
                <a:latin typeface="+mn-ea"/>
              </a:rPr>
              <a:t> 交付内容</a:t>
            </a:r>
            <a:endParaRPr lang="en-US" altLang="zh-CN" sz="1000" dirty="0">
              <a:latin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+mn-ea"/>
              </a:rPr>
              <a:t>ANL</a:t>
            </a:r>
            <a:r>
              <a:rPr lang="zh-CN" altLang="en-US" sz="1000" dirty="0">
                <a:latin typeface="+mn-ea"/>
              </a:rPr>
              <a:t> 评测白皮书策划</a:t>
            </a:r>
            <a:endParaRPr lang="en-US" altLang="zh-CN" sz="1000" dirty="0">
              <a:latin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+mn-ea"/>
              </a:rPr>
              <a:t>Core</a:t>
            </a:r>
            <a:r>
              <a:rPr lang="zh-CN" altLang="en-US" sz="1000" dirty="0">
                <a:latin typeface="+mn-ea"/>
              </a:rPr>
              <a:t> </a:t>
            </a:r>
            <a:r>
              <a:rPr lang="en-US" altLang="zh-CN" sz="1000" dirty="0">
                <a:latin typeface="+mn-ea"/>
              </a:rPr>
              <a:t>and</a:t>
            </a:r>
            <a:r>
              <a:rPr lang="zh-CN" altLang="en-US" sz="1000" dirty="0">
                <a:latin typeface="+mn-ea"/>
              </a:rPr>
              <a:t> </a:t>
            </a:r>
            <a:r>
              <a:rPr lang="en-US" altLang="zh-CN" sz="1000" dirty="0">
                <a:latin typeface="+mn-ea"/>
              </a:rPr>
              <a:t>RAN</a:t>
            </a:r>
            <a:r>
              <a:rPr lang="zh-CN" altLang="en-US" sz="1000" dirty="0">
                <a:latin typeface="+mn-ea"/>
              </a:rPr>
              <a:t> 故障标准制定</a:t>
            </a:r>
            <a:endParaRPr lang="en-US" altLang="zh-CN" sz="1000" dirty="0">
              <a:latin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+mn-ea"/>
              </a:rPr>
              <a:t>Normalization</a:t>
            </a:r>
            <a:r>
              <a:rPr lang="zh-CN" altLang="en-US" sz="1000" dirty="0">
                <a:latin typeface="+mn-ea"/>
              </a:rPr>
              <a:t> 机制（评审小组）</a:t>
            </a:r>
            <a:endParaRPr lang="en-US" altLang="zh-CN" sz="1000" dirty="0">
              <a:latin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+mn-ea"/>
              </a:rPr>
              <a:t>第二阶段</a:t>
            </a:r>
            <a:r>
              <a:rPr lang="en-US" altLang="zh-CN" sz="1000" dirty="0">
                <a:latin typeface="+mn-ea"/>
              </a:rPr>
              <a:t>Pilot</a:t>
            </a:r>
            <a:r>
              <a:rPr lang="zh-CN" altLang="en-US" sz="1000" dirty="0">
                <a:latin typeface="+mn-ea"/>
              </a:rPr>
              <a:t> （</a:t>
            </a:r>
            <a:r>
              <a:rPr lang="en-US" altLang="zh-CN" sz="1000" dirty="0">
                <a:latin typeface="+mn-ea"/>
              </a:rPr>
              <a:t>RAN</a:t>
            </a:r>
            <a:r>
              <a:rPr lang="zh-CN" altLang="en-US" sz="1000" dirty="0">
                <a:latin typeface="+mn-ea"/>
              </a:rPr>
              <a:t> </a:t>
            </a:r>
            <a:r>
              <a:rPr lang="en-US" altLang="zh-CN" sz="1000" dirty="0">
                <a:latin typeface="+mn-ea"/>
              </a:rPr>
              <a:t>5G</a:t>
            </a:r>
            <a:r>
              <a:rPr lang="zh-CN" altLang="en-US" sz="1000" dirty="0">
                <a:latin typeface="+mn-ea"/>
              </a:rPr>
              <a:t> 节能）</a:t>
            </a:r>
            <a:endParaRPr lang="en-US" altLang="zh-CN" sz="1000" dirty="0">
              <a:latin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+mn-ea"/>
              </a:rPr>
              <a:t>AN</a:t>
            </a:r>
            <a:r>
              <a:rPr lang="zh-CN" altLang="en-US" sz="1000" dirty="0">
                <a:latin typeface="+mn-ea"/>
              </a:rPr>
              <a:t> 白皮书贡献。</a:t>
            </a:r>
            <a:endParaRPr lang="en-US" altLang="zh-CN" sz="1000" dirty="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+mn-ea"/>
              </a:rPr>
              <a:t>参会人员：</a:t>
            </a:r>
            <a:endParaRPr lang="en-US" altLang="zh-CN" sz="1000" dirty="0">
              <a:latin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+mn-ea"/>
              </a:rPr>
              <a:t>将建议小规模， 限于项目组骨干， 避免太发散。</a:t>
            </a:r>
            <a:endParaRPr lang="en-US" altLang="zh-CN" sz="1000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目标 </a:t>
            </a:r>
            <a:r>
              <a:rPr lang="en-US" altLang="zh-CN" sz="1000" b="1" dirty="0">
                <a:latin typeface="+mn-ea"/>
              </a:rPr>
              <a:t>2:</a:t>
            </a:r>
            <a:r>
              <a:rPr lang="zh-CN" altLang="en-US" sz="1000" b="1" dirty="0">
                <a:latin typeface="+mn-ea"/>
              </a:rPr>
              <a:t> </a:t>
            </a:r>
            <a:r>
              <a:rPr lang="zh-CN" altLang="en-US" sz="1000" dirty="0">
                <a:latin typeface="+mn-ea"/>
              </a:rPr>
              <a:t>建立起良好的社交关系，有助于今后项目沟通和生态建立</a:t>
            </a:r>
            <a:endParaRPr lang="en-US" altLang="zh-CN" sz="1000" dirty="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+mn-ea"/>
              </a:rPr>
              <a:t>晚宴， 将建议广泛邀请参加评测项目的</a:t>
            </a:r>
            <a:r>
              <a:rPr lang="en-US" altLang="zh-CN" sz="1000" dirty="0">
                <a:latin typeface="+mn-ea"/>
              </a:rPr>
              <a:t>CSP</a:t>
            </a:r>
            <a:r>
              <a:rPr lang="zh-CN" altLang="en-US" sz="1000" dirty="0">
                <a:latin typeface="+mn-ea"/>
              </a:rPr>
              <a:t>，厂商，及咨询公司。</a:t>
            </a:r>
            <a:endParaRPr lang="en-US" altLang="zh-CN" sz="1000" dirty="0">
              <a:latin typeface="+mn-ea"/>
            </a:endParaRPr>
          </a:p>
          <a:p>
            <a:endParaRPr lang="en-US" altLang="zh-CN" sz="1000" dirty="0">
              <a:latin typeface="+mn-ea"/>
            </a:endParaRPr>
          </a:p>
          <a:p>
            <a:r>
              <a:rPr lang="zh-CN" altLang="en-US" sz="1000" b="1" dirty="0">
                <a:highlight>
                  <a:srgbClr val="FFFF00"/>
                </a:highlight>
                <a:latin typeface="+mn-ea"/>
              </a:rPr>
              <a:t>备注</a:t>
            </a:r>
            <a:r>
              <a:rPr lang="zh-CN" altLang="en-US" sz="1000" dirty="0">
                <a:highlight>
                  <a:srgbClr val="FFFF00"/>
                </a:highlight>
                <a:latin typeface="+mn-ea"/>
              </a:rPr>
              <a:t>：会议时间地点已确定。晚宴费用系统部表示如果人不是太多有必要的话可以资助。</a:t>
            </a:r>
            <a:endParaRPr lang="en-US" altLang="zh-CN" sz="1000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2BDB9-4352-19D1-A251-834A328FF611}"/>
              </a:ext>
            </a:extLst>
          </p:cNvPr>
          <p:cNvSpPr txBox="1"/>
          <p:nvPr/>
        </p:nvSpPr>
        <p:spPr>
          <a:xfrm>
            <a:off x="595616" y="1165812"/>
            <a:ext cx="4905086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目标 </a:t>
            </a:r>
            <a:r>
              <a:rPr lang="en-US" altLang="zh-CN" sz="1050" b="1" dirty="0">
                <a:latin typeface="+mn-ea"/>
              </a:rPr>
              <a:t>1</a:t>
            </a:r>
            <a:r>
              <a:rPr lang="zh-CN" altLang="en-US" sz="1050" b="1" dirty="0">
                <a:latin typeface="+mn-ea"/>
              </a:rPr>
              <a:t>：</a:t>
            </a:r>
            <a:r>
              <a:rPr lang="zh-CN" altLang="en-US" sz="1050" dirty="0">
                <a:latin typeface="+mn-ea"/>
              </a:rPr>
              <a:t>展示标准化</a:t>
            </a:r>
            <a:r>
              <a:rPr lang="en-US" altLang="zh-CN" sz="1050" dirty="0">
                <a:latin typeface="+mn-ea"/>
              </a:rPr>
              <a:t>ANL</a:t>
            </a:r>
            <a:r>
              <a:rPr lang="zh-CN" altLang="en-US" sz="1050" dirty="0">
                <a:latin typeface="+mn-ea"/>
              </a:rPr>
              <a:t>评测的可行性和通过</a:t>
            </a:r>
            <a:r>
              <a:rPr lang="en-US" altLang="zh-CN" sz="1050" dirty="0">
                <a:latin typeface="+mn-ea"/>
              </a:rPr>
              <a:t>Pilot</a:t>
            </a:r>
            <a:r>
              <a:rPr lang="zh-CN" altLang="en-US" sz="1050" dirty="0">
                <a:latin typeface="+mn-ea"/>
              </a:rPr>
              <a:t>学到的东西</a:t>
            </a:r>
            <a:r>
              <a:rPr lang="en-US" altLang="zh-CN" sz="1050" dirty="0">
                <a:latin typeface="+mn-ea"/>
              </a:rPr>
              <a:t>.</a:t>
            </a:r>
          </a:p>
          <a:p>
            <a:r>
              <a:rPr lang="zh-CN" altLang="en-US" sz="1050" b="1" dirty="0">
                <a:latin typeface="+mn-ea"/>
              </a:rPr>
              <a:t>目标 </a:t>
            </a:r>
            <a:r>
              <a:rPr lang="en-US" altLang="zh-CN" sz="1050" b="1" dirty="0">
                <a:latin typeface="+mn-ea"/>
              </a:rPr>
              <a:t>2</a:t>
            </a:r>
            <a:r>
              <a:rPr lang="zh-CN" altLang="en-US" sz="1050" b="1" dirty="0">
                <a:latin typeface="+mn-ea"/>
              </a:rPr>
              <a:t>：</a:t>
            </a:r>
            <a:r>
              <a:rPr lang="zh-CN" altLang="en-US" sz="1050" dirty="0">
                <a:latin typeface="+mn-ea"/>
              </a:rPr>
              <a:t>扩大项目产业影响， 吸引更多的运营商参与到</a:t>
            </a:r>
            <a:r>
              <a:rPr lang="en-US" altLang="zh-CN" sz="1050" dirty="0">
                <a:latin typeface="+mn-ea"/>
              </a:rPr>
              <a:t>ANL</a:t>
            </a:r>
            <a:r>
              <a:rPr lang="zh-CN" altLang="en-US" sz="1050" dirty="0">
                <a:latin typeface="+mn-ea"/>
              </a:rPr>
              <a:t>评测活动中，为将来推出的评测服务打好基础。</a:t>
            </a:r>
            <a:endParaRPr lang="en-US" altLang="zh-CN" sz="1050" dirty="0">
              <a:latin typeface="+mn-ea"/>
            </a:endParaRPr>
          </a:p>
          <a:p>
            <a:r>
              <a:rPr lang="zh-CN" altLang="en-US" sz="900" b="1" dirty="0">
                <a:latin typeface="+mn-ea"/>
              </a:rPr>
              <a:t>策划方案</a:t>
            </a:r>
            <a:r>
              <a:rPr lang="en-US" altLang="zh-CN" sz="900" b="1" dirty="0">
                <a:latin typeface="+mn-ea"/>
              </a:rPr>
              <a:t>1</a:t>
            </a:r>
            <a:r>
              <a:rPr lang="zh-CN" altLang="en-US" sz="900" b="1" dirty="0">
                <a:latin typeface="+mn-ea"/>
              </a:rPr>
              <a:t> </a:t>
            </a:r>
            <a:r>
              <a:rPr lang="zh-CN" altLang="en-US" sz="900" dirty="0">
                <a:latin typeface="+mn-ea"/>
              </a:rPr>
              <a:t>（如果只有半小时）</a:t>
            </a:r>
            <a:endParaRPr lang="en-US" altLang="zh-CN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+mn-ea"/>
              </a:rPr>
              <a:t>主持  </a:t>
            </a:r>
            <a:r>
              <a:rPr lang="en-US" altLang="zh-CN" sz="900" dirty="0">
                <a:latin typeface="+mn-ea"/>
              </a:rPr>
              <a:t>---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Andy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+mn-ea"/>
              </a:rPr>
              <a:t>介绍项目背景和运营商需求调研结果  </a:t>
            </a:r>
            <a:r>
              <a:rPr lang="en-US" altLang="zh-CN" sz="900" dirty="0">
                <a:latin typeface="+mn-ea"/>
              </a:rPr>
              <a:t>---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Andy</a:t>
            </a:r>
            <a:r>
              <a:rPr lang="zh-CN" altLang="en-US" sz="900" dirty="0">
                <a:latin typeface="+mn-ea"/>
              </a:rPr>
              <a:t> （</a:t>
            </a:r>
            <a:r>
              <a:rPr lang="en-US" altLang="zh-CN" sz="900" dirty="0">
                <a:latin typeface="+mn-ea"/>
              </a:rPr>
              <a:t>TMF</a:t>
            </a:r>
            <a:r>
              <a:rPr lang="zh-CN" altLang="en-US" sz="900" dirty="0">
                <a:latin typeface="+mn-ea"/>
              </a:rPr>
              <a:t>）</a:t>
            </a:r>
            <a:endParaRPr lang="en-US" altLang="zh-CN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+mn-ea"/>
              </a:rPr>
              <a:t>Telefonica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Pilot</a:t>
            </a:r>
            <a:r>
              <a:rPr lang="zh-CN" altLang="en-US" sz="900" dirty="0">
                <a:latin typeface="+mn-ea"/>
              </a:rPr>
              <a:t>问卷回答体验  </a:t>
            </a:r>
            <a:r>
              <a:rPr lang="en-US" altLang="zh-CN" sz="900" dirty="0">
                <a:latin typeface="+mn-ea"/>
              </a:rPr>
              <a:t>---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Pedro</a:t>
            </a:r>
            <a:r>
              <a:rPr lang="zh-CN" altLang="en-US" sz="900" dirty="0">
                <a:latin typeface="+mn-ea"/>
              </a:rPr>
              <a:t>  （</a:t>
            </a:r>
            <a:r>
              <a:rPr lang="en-US" altLang="zh-CN" sz="900" dirty="0">
                <a:latin typeface="+mn-ea"/>
              </a:rPr>
              <a:t>Telefonica</a:t>
            </a:r>
            <a:r>
              <a:rPr lang="zh-CN" altLang="en-US" sz="900" dirty="0">
                <a:latin typeface="+mn-ea"/>
              </a:rPr>
              <a:t>）</a:t>
            </a:r>
            <a:endParaRPr lang="en-US" altLang="zh-CN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+mn-ea"/>
              </a:rPr>
              <a:t>Globe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Pilot</a:t>
            </a:r>
            <a:r>
              <a:rPr lang="zh-CN" altLang="en-US" sz="900" dirty="0">
                <a:latin typeface="+mn-ea"/>
              </a:rPr>
              <a:t> 问卷回答体验 </a:t>
            </a:r>
            <a:r>
              <a:rPr lang="en-US" altLang="zh-CN" sz="900" dirty="0">
                <a:latin typeface="+mn-ea"/>
              </a:rPr>
              <a:t>---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James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Lam</a:t>
            </a:r>
            <a:r>
              <a:rPr lang="zh-CN" altLang="en-US" sz="900" dirty="0">
                <a:latin typeface="+mn-ea"/>
              </a:rPr>
              <a:t>评测情况</a:t>
            </a:r>
            <a:r>
              <a:rPr lang="en-US" altLang="zh-CN" sz="900" dirty="0">
                <a:latin typeface="+mn-ea"/>
              </a:rPr>
              <a:t>1</a:t>
            </a:r>
            <a:r>
              <a:rPr lang="zh-CN" altLang="en-US" sz="900" dirty="0">
                <a:latin typeface="+mn-ea"/>
              </a:rPr>
              <a:t> （</a:t>
            </a:r>
            <a:r>
              <a:rPr lang="en-US" altLang="zh-CN" sz="900" dirty="0">
                <a:latin typeface="+mn-ea"/>
              </a:rPr>
              <a:t>Globe</a:t>
            </a:r>
            <a:r>
              <a:rPr lang="zh-CN" altLang="en-US" sz="900" dirty="0">
                <a:latin typeface="+mn-ea"/>
              </a:rPr>
              <a:t>）</a:t>
            </a:r>
            <a:endParaRPr lang="en-US" altLang="zh-CN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+mn-ea"/>
              </a:rPr>
              <a:t>Pilot</a:t>
            </a:r>
            <a:r>
              <a:rPr lang="zh-CN" altLang="en-US" sz="900" dirty="0">
                <a:latin typeface="+mn-ea"/>
              </a:rPr>
              <a:t> 结果分享 和 </a:t>
            </a:r>
            <a:r>
              <a:rPr lang="en-US" altLang="zh-CN" sz="900" dirty="0">
                <a:latin typeface="+mn-ea"/>
              </a:rPr>
              <a:t>Lesson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learned</a:t>
            </a:r>
            <a:r>
              <a:rPr lang="zh-CN" altLang="en-US" sz="900" dirty="0">
                <a:latin typeface="+mn-ea"/>
              </a:rPr>
              <a:t>  </a:t>
            </a:r>
            <a:r>
              <a:rPr lang="en-US" altLang="zh-CN" sz="900" dirty="0">
                <a:latin typeface="+mn-ea"/>
              </a:rPr>
              <a:t>---</a:t>
            </a:r>
            <a:r>
              <a:rPr lang="zh-CN" altLang="en-US" sz="900" dirty="0">
                <a:latin typeface="+mn-ea"/>
              </a:rPr>
              <a:t> ？</a:t>
            </a:r>
            <a:endParaRPr lang="en-US" altLang="zh-CN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+mn-ea"/>
              </a:rPr>
              <a:t>总结及下一步   </a:t>
            </a:r>
            <a:r>
              <a:rPr lang="en-US" altLang="zh-CN" sz="900" dirty="0">
                <a:latin typeface="+mn-ea"/>
              </a:rPr>
              <a:t>--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 err="1">
                <a:latin typeface="+mn-ea"/>
              </a:rPr>
              <a:t>Fernado</a:t>
            </a:r>
            <a:r>
              <a:rPr lang="zh-CN" altLang="en-US" sz="900" dirty="0">
                <a:latin typeface="+mn-ea"/>
              </a:rPr>
              <a:t> （</a:t>
            </a:r>
            <a:r>
              <a:rPr lang="en-US" altLang="zh-CN" sz="900" dirty="0">
                <a:latin typeface="+mn-ea"/>
              </a:rPr>
              <a:t>HW</a:t>
            </a:r>
            <a:r>
              <a:rPr lang="zh-CN" altLang="en-US" sz="900" dirty="0">
                <a:latin typeface="+mn-ea"/>
              </a:rPr>
              <a:t>）</a:t>
            </a:r>
            <a:endParaRPr lang="en-US" altLang="zh-CN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+mn-ea"/>
              </a:rPr>
              <a:t>颁奖，照相（全体项目组人员）</a:t>
            </a:r>
            <a:endParaRPr lang="en-US" altLang="zh-CN" sz="900" dirty="0">
              <a:latin typeface="+mn-ea"/>
            </a:endParaRPr>
          </a:p>
          <a:p>
            <a:r>
              <a:rPr lang="zh-CN" altLang="en-US" sz="900" b="1" dirty="0">
                <a:latin typeface="+mn-ea"/>
              </a:rPr>
              <a:t>策划方案</a:t>
            </a:r>
            <a:r>
              <a:rPr lang="en-US" altLang="zh-CN" sz="900" b="1" dirty="0">
                <a:latin typeface="+mn-ea"/>
              </a:rPr>
              <a:t>2</a:t>
            </a:r>
            <a:r>
              <a:rPr lang="zh-CN" altLang="en-US" sz="900" b="1" dirty="0">
                <a:latin typeface="+mn-ea"/>
              </a:rPr>
              <a:t> </a:t>
            </a:r>
            <a:r>
              <a:rPr lang="zh-CN" altLang="en-US" sz="900" dirty="0">
                <a:latin typeface="+mn-ea"/>
              </a:rPr>
              <a:t>（如果有一小时）</a:t>
            </a:r>
            <a:endParaRPr lang="en-US" altLang="zh-CN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+mn-ea"/>
              </a:rPr>
              <a:t>方案</a:t>
            </a:r>
            <a:r>
              <a:rPr lang="en-US" altLang="zh-CN" sz="900" dirty="0">
                <a:latin typeface="+mn-ea"/>
              </a:rPr>
              <a:t>1</a:t>
            </a:r>
            <a:r>
              <a:rPr lang="zh-CN" altLang="en-US" sz="900" dirty="0">
                <a:latin typeface="+mn-ea"/>
              </a:rPr>
              <a:t> 的基础上多加一位运营商发言</a:t>
            </a:r>
            <a:endParaRPr lang="en-US" altLang="zh-CN" sz="9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latin typeface="+mn-ea"/>
              </a:rPr>
              <a:t>加上</a:t>
            </a:r>
            <a:r>
              <a:rPr lang="en-US" altLang="zh-CN" sz="900" dirty="0">
                <a:latin typeface="+mn-ea"/>
              </a:rPr>
              <a:t>Panel</a:t>
            </a:r>
            <a:r>
              <a:rPr lang="zh-CN" altLang="en-US" sz="900" dirty="0">
                <a:latin typeface="+mn-ea"/>
              </a:rPr>
              <a:t> </a:t>
            </a:r>
            <a:r>
              <a:rPr lang="en-US" altLang="zh-CN" sz="900" dirty="0">
                <a:latin typeface="+mn-ea"/>
              </a:rPr>
              <a:t>Discussion</a:t>
            </a:r>
            <a:r>
              <a:rPr lang="zh-CN" altLang="en-US" sz="900" dirty="0">
                <a:latin typeface="+mn-ea"/>
              </a:rPr>
              <a:t>。 </a:t>
            </a:r>
            <a:r>
              <a:rPr lang="en-US" altLang="zh-CN" sz="900" dirty="0">
                <a:latin typeface="+mn-ea"/>
              </a:rPr>
              <a:t>Panel</a:t>
            </a:r>
            <a:r>
              <a:rPr lang="zh-CN" altLang="en-US" sz="900" dirty="0">
                <a:latin typeface="+mn-ea"/>
              </a:rPr>
              <a:t> 成员包括</a:t>
            </a:r>
            <a:r>
              <a:rPr lang="en-US" altLang="zh-CN" sz="900" dirty="0">
                <a:latin typeface="+mn-ea"/>
              </a:rPr>
              <a:t>CSP</a:t>
            </a:r>
            <a:r>
              <a:rPr lang="zh-CN" altLang="en-US" sz="900" dirty="0">
                <a:latin typeface="+mn-ea"/>
              </a:rPr>
              <a:t>， </a:t>
            </a:r>
            <a:r>
              <a:rPr lang="en-US" altLang="zh-CN" sz="900" dirty="0">
                <a:latin typeface="+mn-ea"/>
              </a:rPr>
              <a:t>E///</a:t>
            </a:r>
            <a:r>
              <a:rPr lang="zh-CN" altLang="en-US" sz="900" dirty="0">
                <a:latin typeface="+mn-ea"/>
              </a:rPr>
              <a:t>， </a:t>
            </a:r>
            <a:r>
              <a:rPr lang="en-US" altLang="zh-CN" sz="900" dirty="0">
                <a:latin typeface="+mn-ea"/>
              </a:rPr>
              <a:t>HW</a:t>
            </a:r>
            <a:r>
              <a:rPr lang="zh-CN" altLang="en-US" sz="900" dirty="0">
                <a:latin typeface="+mn-ea"/>
              </a:rPr>
              <a:t>和咨询公司（</a:t>
            </a:r>
            <a:r>
              <a:rPr lang="en-US" altLang="zh-CN" sz="900" dirty="0" err="1">
                <a:latin typeface="+mn-ea"/>
              </a:rPr>
              <a:t>Detecon</a:t>
            </a:r>
            <a:r>
              <a:rPr lang="zh-CN" altLang="en-US" sz="900" dirty="0">
                <a:latin typeface="+mn-ea"/>
              </a:rPr>
              <a:t>）代表</a:t>
            </a:r>
            <a:endParaRPr lang="en-US" altLang="zh-CN" sz="9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CC6BA-2E3E-225C-C43B-03EB473B9BA0}"/>
              </a:ext>
            </a:extLst>
          </p:cNvPr>
          <p:cNvSpPr txBox="1"/>
          <p:nvPr/>
        </p:nvSpPr>
        <p:spPr>
          <a:xfrm>
            <a:off x="1745965" y="1016253"/>
            <a:ext cx="206979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DTW</a:t>
            </a:r>
            <a:r>
              <a:rPr lang="zh-CN" altLang="en-US" sz="1100" dirty="0"/>
              <a:t>  </a:t>
            </a:r>
            <a:r>
              <a:rPr lang="en-US" altLang="zh-CN" sz="1100" dirty="0"/>
              <a:t>ANL</a:t>
            </a:r>
            <a:r>
              <a:rPr lang="zh-CN" altLang="en-US" sz="1100" dirty="0"/>
              <a:t> </a:t>
            </a:r>
            <a:r>
              <a:rPr lang="en-US" altLang="zh-CN" sz="1100" dirty="0"/>
              <a:t>Pilot</a:t>
            </a:r>
            <a:r>
              <a:rPr lang="zh-CN" altLang="en-US" sz="1100" dirty="0"/>
              <a:t> 结果发布会策划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CCD71-02CD-C2A1-CA7A-AC982979575D}"/>
              </a:ext>
            </a:extLst>
          </p:cNvPr>
          <p:cNvSpPr txBox="1"/>
          <p:nvPr/>
        </p:nvSpPr>
        <p:spPr>
          <a:xfrm>
            <a:off x="1384645" y="3661483"/>
            <a:ext cx="311816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DTW</a:t>
            </a:r>
            <a:r>
              <a:rPr lang="zh-CN" altLang="en-US" sz="1100" dirty="0"/>
              <a:t> 骨干会策划（</a:t>
            </a:r>
            <a:r>
              <a:rPr lang="en-US" altLang="zh-CN" sz="1100" dirty="0"/>
              <a:t>ANL</a:t>
            </a:r>
            <a:r>
              <a:rPr lang="zh-CN" altLang="en-US" sz="1100" dirty="0"/>
              <a:t> </a:t>
            </a:r>
            <a:r>
              <a:rPr lang="en-US" altLang="zh-CN" sz="1100" dirty="0"/>
              <a:t>Leadership</a:t>
            </a:r>
            <a:r>
              <a:rPr lang="zh-CN" altLang="en-US" sz="1100" dirty="0"/>
              <a:t> </a:t>
            </a:r>
            <a:r>
              <a:rPr lang="en-US" altLang="zh-CN" sz="1100" dirty="0"/>
              <a:t>F2F</a:t>
            </a:r>
            <a:r>
              <a:rPr lang="zh-CN" altLang="en-US" sz="1100" dirty="0"/>
              <a:t> </a:t>
            </a:r>
            <a:r>
              <a:rPr lang="en-US" altLang="zh-CN" sz="1100" dirty="0"/>
              <a:t>Meeting</a:t>
            </a:r>
            <a:r>
              <a:rPr lang="zh-CN" altLang="en-US" sz="1100" dirty="0"/>
              <a:t>）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4540B5-19A5-A83D-A2D7-CD9E9BF1FFCD}"/>
              </a:ext>
            </a:extLst>
          </p:cNvPr>
          <p:cNvSpPr txBox="1"/>
          <p:nvPr/>
        </p:nvSpPr>
        <p:spPr>
          <a:xfrm>
            <a:off x="5904649" y="4234609"/>
            <a:ext cx="5182452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1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目标 ：</a:t>
            </a:r>
            <a:r>
              <a:rPr lang="zh-CN" altLang="en-US" sz="1000" dirty="0">
                <a:latin typeface="+mn-ea"/>
              </a:rPr>
              <a:t>提高</a:t>
            </a:r>
            <a:r>
              <a:rPr lang="en-US" altLang="zh-CN" sz="1000" dirty="0">
                <a:latin typeface="+mn-ea"/>
              </a:rPr>
              <a:t>ANL</a:t>
            </a:r>
            <a:r>
              <a:rPr lang="zh-CN" altLang="en-US" sz="1000" dirty="0">
                <a:latin typeface="+mn-ea"/>
              </a:rPr>
              <a:t>评测活动的知名度，体现其对</a:t>
            </a:r>
            <a:r>
              <a:rPr lang="en-US" altLang="zh-CN" sz="1000" dirty="0">
                <a:latin typeface="+mn-ea"/>
              </a:rPr>
              <a:t>AN</a:t>
            </a:r>
            <a:r>
              <a:rPr lang="zh-CN" altLang="en-US" sz="1000" dirty="0">
                <a:latin typeface="+mn-ea"/>
              </a:rPr>
              <a:t>的重要性</a:t>
            </a:r>
            <a:endParaRPr lang="en-US" altLang="zh-CN" sz="1000" dirty="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+mn-ea"/>
              </a:rPr>
              <a:t>提供一些素材内容加入到</a:t>
            </a:r>
            <a:r>
              <a:rPr lang="en-US" altLang="zh-CN" sz="1000" dirty="0">
                <a:latin typeface="+mn-ea"/>
              </a:rPr>
              <a:t>Nik’s</a:t>
            </a:r>
            <a:r>
              <a:rPr lang="zh-CN" altLang="en-US" sz="1000" dirty="0">
                <a:latin typeface="+mn-ea"/>
              </a:rPr>
              <a:t> </a:t>
            </a:r>
            <a:r>
              <a:rPr lang="en-US" altLang="zh-CN" sz="1000" dirty="0">
                <a:latin typeface="+mn-ea"/>
              </a:rPr>
              <a:t>Keynote</a:t>
            </a:r>
            <a:r>
              <a:rPr lang="zh-CN" altLang="en-US" sz="1000" dirty="0">
                <a:latin typeface="+mn-ea"/>
              </a:rPr>
              <a:t>中去。</a:t>
            </a:r>
            <a:r>
              <a:rPr lang="en-US" altLang="zh-CN" sz="1000" dirty="0">
                <a:highlight>
                  <a:srgbClr val="FFFF00"/>
                </a:highlight>
                <a:latin typeface="+mn-ea"/>
              </a:rPr>
              <a:t>--</a:t>
            </a:r>
            <a:r>
              <a:rPr lang="zh-CN" altLang="en-US" sz="1000" dirty="0">
                <a:highlight>
                  <a:srgbClr val="FFFF00"/>
                </a:highlight>
                <a:latin typeface="+mn-ea"/>
              </a:rPr>
              <a:t> 家里提供一页素材， 系统部联系</a:t>
            </a:r>
            <a:r>
              <a:rPr lang="en-US" altLang="zh-CN" sz="1000" dirty="0">
                <a:highlight>
                  <a:srgbClr val="FFFF00"/>
                </a:highlight>
                <a:latin typeface="+mn-ea"/>
              </a:rPr>
              <a:t>TMF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+mn-ea"/>
              </a:rPr>
              <a:t>AN</a:t>
            </a:r>
            <a:r>
              <a:rPr lang="zh-CN" altLang="en-US" sz="1000" dirty="0">
                <a:latin typeface="+mn-ea"/>
              </a:rPr>
              <a:t> </a:t>
            </a:r>
            <a:r>
              <a:rPr lang="en-US" altLang="zh-CN" sz="1000" dirty="0">
                <a:latin typeface="+mn-ea"/>
              </a:rPr>
              <a:t>Summit</a:t>
            </a:r>
            <a:r>
              <a:rPr lang="zh-CN" altLang="en-US" sz="1000" dirty="0">
                <a:latin typeface="+mn-ea"/>
              </a:rPr>
              <a:t> 运营商也参与了</a:t>
            </a:r>
            <a:r>
              <a:rPr lang="en-US" altLang="zh-CN" sz="1000" dirty="0">
                <a:latin typeface="+mn-ea"/>
              </a:rPr>
              <a:t>ANL</a:t>
            </a:r>
            <a:r>
              <a:rPr lang="zh-CN" altLang="en-US" sz="1000" dirty="0">
                <a:latin typeface="+mn-ea"/>
              </a:rPr>
              <a:t> </a:t>
            </a:r>
            <a:r>
              <a:rPr lang="en-US" altLang="zh-CN" sz="1000" dirty="0">
                <a:latin typeface="+mn-ea"/>
              </a:rPr>
              <a:t>Pilot</a:t>
            </a:r>
            <a:r>
              <a:rPr lang="zh-CN" altLang="en-US" sz="1000" dirty="0">
                <a:latin typeface="+mn-ea"/>
              </a:rPr>
              <a:t>， 把</a:t>
            </a:r>
            <a:r>
              <a:rPr lang="en-US" altLang="zh-CN" sz="1000" dirty="0">
                <a:latin typeface="+mn-ea"/>
              </a:rPr>
              <a:t>ANL</a:t>
            </a:r>
            <a:r>
              <a:rPr lang="zh-CN" altLang="en-US" sz="1000" dirty="0">
                <a:latin typeface="+mn-ea"/>
              </a:rPr>
              <a:t>一些内容加入进去。</a:t>
            </a:r>
            <a:r>
              <a:rPr lang="en-US" altLang="zh-CN" sz="1000" dirty="0">
                <a:highlight>
                  <a:srgbClr val="FFFF00"/>
                </a:highlight>
                <a:latin typeface="+mn-ea"/>
              </a:rPr>
              <a:t>--</a:t>
            </a:r>
            <a:r>
              <a:rPr lang="zh-CN" altLang="en-US" sz="1000" dirty="0">
                <a:highlight>
                  <a:srgbClr val="FFFF00"/>
                </a:highlight>
                <a:latin typeface="+mn-ea"/>
              </a:rPr>
              <a:t> 产品线</a:t>
            </a:r>
            <a:endParaRPr lang="en-US" altLang="zh-CN" sz="1000" dirty="0">
              <a:highlight>
                <a:srgbClr val="FFFF00"/>
              </a:highlight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+mn-ea"/>
              </a:rPr>
              <a:t>滚动屏  </a:t>
            </a:r>
            <a:r>
              <a:rPr lang="en-US" altLang="zh-CN" sz="1000" dirty="0">
                <a:highlight>
                  <a:srgbClr val="FFFF00"/>
                </a:highlight>
                <a:latin typeface="+mn-ea"/>
              </a:rPr>
              <a:t>--</a:t>
            </a:r>
            <a:r>
              <a:rPr lang="zh-CN" altLang="en-US" sz="1000" dirty="0">
                <a:highlight>
                  <a:srgbClr val="FFFF00"/>
                </a:highlight>
                <a:latin typeface="+mn-ea"/>
              </a:rPr>
              <a:t> 家里提供素材， 系统部联系</a:t>
            </a:r>
            <a:r>
              <a:rPr lang="en-US" altLang="zh-CN" sz="1000" dirty="0">
                <a:highlight>
                  <a:srgbClr val="FFFF00"/>
                </a:highlight>
                <a:latin typeface="+mn-ea"/>
              </a:rPr>
              <a:t>TMF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+mn-ea"/>
              </a:rPr>
              <a:t>发布会报道， 录像及</a:t>
            </a:r>
            <a:r>
              <a:rPr lang="en-US" altLang="zh-CN" sz="1000" dirty="0">
                <a:latin typeface="+mn-ea"/>
              </a:rPr>
              <a:t>ppt</a:t>
            </a:r>
            <a:r>
              <a:rPr lang="zh-CN" altLang="en-US" sz="1000" dirty="0">
                <a:latin typeface="+mn-ea"/>
              </a:rPr>
              <a:t>下载 </a:t>
            </a:r>
            <a:r>
              <a:rPr lang="en-US" altLang="zh-CN" sz="1000" dirty="0">
                <a:highlight>
                  <a:srgbClr val="FFFF00"/>
                </a:highlight>
                <a:latin typeface="+mn-ea"/>
              </a:rPr>
              <a:t>---</a:t>
            </a:r>
            <a:r>
              <a:rPr lang="zh-CN" altLang="en-US" sz="1000" dirty="0">
                <a:highlight>
                  <a:srgbClr val="FFFF00"/>
                </a:highlight>
                <a:latin typeface="+mn-ea"/>
              </a:rPr>
              <a:t>  了解</a:t>
            </a:r>
            <a:r>
              <a:rPr lang="en-US" altLang="zh-CN" sz="1000" dirty="0">
                <a:highlight>
                  <a:srgbClr val="FFFF00"/>
                </a:highlight>
                <a:latin typeface="+mn-ea"/>
              </a:rPr>
              <a:t>TMF</a:t>
            </a:r>
            <a:r>
              <a:rPr lang="zh-CN" altLang="en-US" sz="1000" dirty="0">
                <a:highlight>
                  <a:srgbClr val="FFFF00"/>
                </a:highlight>
                <a:latin typeface="+mn-ea"/>
              </a:rPr>
              <a:t>的计划</a:t>
            </a:r>
            <a:r>
              <a:rPr lang="zh-CN" altLang="en-US" sz="1000" dirty="0">
                <a:latin typeface="+mn-ea"/>
              </a:rPr>
              <a:t>。 </a:t>
            </a:r>
            <a:endParaRPr lang="en-US" altLang="zh-CN" sz="1000" dirty="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+mn-ea"/>
              </a:rPr>
              <a:t>中文报道，视频 </a:t>
            </a:r>
            <a:r>
              <a:rPr lang="en-US" altLang="zh-CN" sz="1000" dirty="0">
                <a:highlight>
                  <a:srgbClr val="FFFF00"/>
                </a:highlight>
                <a:latin typeface="+mn-ea"/>
              </a:rPr>
              <a:t>--</a:t>
            </a:r>
            <a:r>
              <a:rPr lang="zh-CN" altLang="en-US" sz="1000" dirty="0">
                <a:highlight>
                  <a:srgbClr val="FFFF00"/>
                </a:highlight>
                <a:latin typeface="+mn-ea"/>
              </a:rPr>
              <a:t> </a:t>
            </a:r>
            <a:r>
              <a:rPr lang="en-US" altLang="zh-CN" sz="1000" dirty="0">
                <a:highlight>
                  <a:srgbClr val="FFFF00"/>
                </a:highlight>
                <a:latin typeface="+mn-ea"/>
              </a:rPr>
              <a:t>MO</a:t>
            </a:r>
          </a:p>
          <a:p>
            <a:endParaRPr lang="en-US" altLang="zh-CN" sz="11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E1030C-C4D4-B315-1DF3-0A26CA01ABF8}"/>
              </a:ext>
            </a:extLst>
          </p:cNvPr>
          <p:cNvSpPr txBox="1"/>
          <p:nvPr/>
        </p:nvSpPr>
        <p:spPr>
          <a:xfrm>
            <a:off x="7752948" y="4064070"/>
            <a:ext cx="172427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DTW</a:t>
            </a:r>
            <a:r>
              <a:rPr lang="zh-CN" altLang="en-US" sz="1100" dirty="0"/>
              <a:t> 其他推广活动策划</a:t>
            </a:r>
            <a:endParaRPr lang="en-US" sz="11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4A40108-475B-DB6E-AD0F-D269264D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316" y="1197561"/>
            <a:ext cx="4315118" cy="27357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98215B-C145-2D47-D06A-7EF96EEF3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86" y="855275"/>
            <a:ext cx="2836877" cy="15147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B6D985F0-DE4F-C9BE-AEA6-33D7587E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37828"/>
            <a:ext cx="10264205" cy="77136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+mj-ea"/>
              </a:rPr>
              <a:t>当前活动策划</a:t>
            </a:r>
            <a:r>
              <a:rPr lang="zh-CN" altLang="en-US" sz="3600" dirty="0">
                <a:latin typeface="+mj-ea"/>
              </a:rPr>
              <a:t>：</a:t>
            </a:r>
            <a:r>
              <a:rPr lang="en-US" sz="3600" dirty="0">
                <a:latin typeface="+mj-ea"/>
              </a:rPr>
              <a:t>DTW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3C7F67-E35F-6B00-EE44-F8AC5A74DBD9}"/>
              </a:ext>
            </a:extLst>
          </p:cNvPr>
          <p:cNvSpPr txBox="1"/>
          <p:nvPr/>
        </p:nvSpPr>
        <p:spPr>
          <a:xfrm>
            <a:off x="5802406" y="5822576"/>
            <a:ext cx="564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Söhne"/>
              </a:rPr>
              <a:t>TMF</a:t>
            </a:r>
            <a:r>
              <a:rPr lang="zh-CN" altLang="en-US" sz="1600" dirty="0">
                <a:solidFill>
                  <a:srgbClr val="C00000"/>
                </a:solidFill>
                <a:latin typeface="Söhne"/>
              </a:rPr>
              <a:t>主导的活动，我们的策划不一定能完全实现，我们尽量进行有效的引导并提供必要的帮助。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3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03EE46-A45F-DA3A-DE86-A8D3B4A18ABD}"/>
              </a:ext>
            </a:extLst>
          </p:cNvPr>
          <p:cNvSpPr txBox="1">
            <a:spLocks/>
          </p:cNvSpPr>
          <p:nvPr/>
        </p:nvSpPr>
        <p:spPr>
          <a:xfrm>
            <a:off x="6096000" y="1709998"/>
            <a:ext cx="5107779" cy="37607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zh-CN" altLang="en-US" sz="1200" dirty="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200" dirty="0">
                <a:latin typeface="+mn-ea"/>
              </a:rPr>
              <a:t>目前由于</a:t>
            </a:r>
            <a:r>
              <a:rPr lang="en-US" altLang="zh-CN" sz="1200" dirty="0">
                <a:latin typeface="+mn-ea"/>
              </a:rPr>
              <a:t>TMF</a:t>
            </a:r>
            <a:r>
              <a:rPr lang="zh-CN" altLang="en-US" sz="1200" dirty="0">
                <a:latin typeface="+mn-ea"/>
              </a:rPr>
              <a:t>人手和专业知识不足，</a:t>
            </a:r>
            <a:r>
              <a:rPr lang="en-US" altLang="zh-CN" sz="1200" dirty="0">
                <a:latin typeface="+mn-ea"/>
              </a:rPr>
              <a:t>TMF</a:t>
            </a:r>
            <a:r>
              <a:rPr lang="zh-CN" altLang="en-US" sz="1200" dirty="0">
                <a:latin typeface="+mn-ea"/>
              </a:rPr>
              <a:t>对于“</a:t>
            </a:r>
            <a:r>
              <a:rPr lang="en-US" altLang="zh-CN" sz="1200" dirty="0">
                <a:latin typeface="+mn-ea"/>
              </a:rPr>
              <a:t>Verification</a:t>
            </a:r>
            <a:r>
              <a:rPr lang="zh-CN" altLang="en-US" sz="1200" dirty="0">
                <a:latin typeface="+mn-ea"/>
              </a:rPr>
              <a:t>“采取比较谨慎态度。 在</a:t>
            </a:r>
            <a:r>
              <a:rPr lang="en-US" altLang="zh-CN" sz="1200" dirty="0">
                <a:latin typeface="+mn-ea"/>
              </a:rPr>
              <a:t>Pilot</a:t>
            </a:r>
            <a:r>
              <a:rPr lang="zh-CN" altLang="en-US" sz="1200" dirty="0">
                <a:latin typeface="+mn-ea"/>
              </a:rPr>
              <a:t>设计阶段特意把</a:t>
            </a:r>
            <a:r>
              <a:rPr lang="en-US" altLang="zh-CN" sz="1200" dirty="0">
                <a:latin typeface="+mn-ea"/>
              </a:rPr>
              <a:t>Verification</a:t>
            </a:r>
            <a:r>
              <a:rPr lang="zh-CN" altLang="en-US" sz="1200" dirty="0">
                <a:latin typeface="+mn-ea"/>
              </a:rPr>
              <a:t>步骤移除</a:t>
            </a:r>
            <a:r>
              <a:rPr lang="en-US" altLang="zh-CN" sz="1200" dirty="0">
                <a:latin typeface="+mn-ea"/>
              </a:rPr>
              <a:t>Pilot</a:t>
            </a:r>
            <a:r>
              <a:rPr lang="zh-CN" altLang="en-US" sz="1200" dirty="0">
                <a:latin typeface="+mn-ea"/>
              </a:rPr>
              <a:t>范围之外。但在</a:t>
            </a:r>
            <a:r>
              <a:rPr lang="en-US" altLang="zh-CN" sz="1200" dirty="0">
                <a:latin typeface="+mn-ea"/>
              </a:rPr>
              <a:t>Pilot</a:t>
            </a:r>
            <a:r>
              <a:rPr lang="zh-CN" altLang="en-US" sz="1200" dirty="0">
                <a:latin typeface="+mn-ea"/>
              </a:rPr>
              <a:t>结论报告中会作为一个点提出来。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1200" b="1" dirty="0">
                <a:latin typeface="+mn-ea"/>
              </a:rPr>
              <a:t>从多个角度推演体现评审的必要性。</a:t>
            </a:r>
            <a:endParaRPr lang="en-US" altLang="zh-CN" sz="1200" b="1" dirty="0">
              <a:latin typeface="+mn-ea"/>
            </a:endParaRPr>
          </a:p>
          <a:p>
            <a:pPr lvl="1">
              <a:lnSpc>
                <a:spcPct val="110000"/>
              </a:lnSpc>
              <a:buAutoNum type="arabicPeriod"/>
            </a:pPr>
            <a:r>
              <a:rPr lang="en-US" sz="1200" dirty="0">
                <a:latin typeface="+mn-ea"/>
              </a:rPr>
              <a:t>Dashboard</a:t>
            </a:r>
            <a:r>
              <a:rPr lang="en-US" altLang="zh-CN" sz="1200" dirty="0">
                <a:latin typeface="+mn-ea"/>
              </a:rPr>
              <a:t>/Benchmark</a:t>
            </a:r>
            <a:r>
              <a:rPr lang="zh-CN" altLang="en-US" sz="1200" dirty="0">
                <a:latin typeface="+mn-ea"/>
              </a:rPr>
              <a:t> 的需求 （来源于</a:t>
            </a:r>
            <a:r>
              <a:rPr lang="en-US" altLang="zh-CN" sz="1200" dirty="0">
                <a:latin typeface="+mn-ea"/>
              </a:rPr>
              <a:t>Nik/George</a:t>
            </a:r>
            <a:r>
              <a:rPr lang="zh-CN" altLang="en-US" sz="1200" dirty="0">
                <a:latin typeface="+mn-ea"/>
              </a:rPr>
              <a:t>）</a:t>
            </a:r>
            <a:endParaRPr lang="en-US" altLang="zh-CN" sz="1200" dirty="0">
              <a:latin typeface="+mn-ea"/>
            </a:endParaRPr>
          </a:p>
          <a:p>
            <a:pPr lvl="1">
              <a:lnSpc>
                <a:spcPct val="110000"/>
              </a:lnSpc>
              <a:buAutoNum type="arabicPeriod"/>
            </a:pPr>
            <a:r>
              <a:rPr lang="zh-CN" altLang="en-US" sz="1200" dirty="0">
                <a:latin typeface="+mn-ea"/>
              </a:rPr>
              <a:t>运营商横向比较的需求。</a:t>
            </a:r>
            <a:endParaRPr lang="en-US" altLang="zh-CN" sz="1200" dirty="0">
              <a:latin typeface="+mn-ea"/>
            </a:endParaRPr>
          </a:p>
          <a:p>
            <a:pPr lvl="1">
              <a:lnSpc>
                <a:spcPct val="110000"/>
              </a:lnSpc>
              <a:buAutoNum type="arabicPeriod"/>
            </a:pPr>
            <a:r>
              <a:rPr lang="en-US" altLang="zh-CN" sz="1200" dirty="0">
                <a:latin typeface="+mn-ea"/>
              </a:rPr>
              <a:t>Pilot</a:t>
            </a:r>
            <a:r>
              <a:rPr lang="zh-CN" altLang="en-US" sz="1200" dirty="0">
                <a:latin typeface="+mn-ea"/>
              </a:rPr>
              <a:t>里看到每个运营商对问题和选项理解的多样性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en-US" sz="1200" b="1" dirty="0" err="1">
                <a:latin typeface="+mn-ea"/>
              </a:rPr>
              <a:t>在认可必要性的基础上</a:t>
            </a:r>
            <a:r>
              <a:rPr lang="zh-CN" altLang="en-US" sz="1200" b="1" dirty="0">
                <a:latin typeface="+mn-ea"/>
              </a:rPr>
              <a:t>，讨论评审的机制选择。 从成本，效率及</a:t>
            </a:r>
            <a:r>
              <a:rPr lang="en-US" altLang="zh-CN" sz="1200" b="1" dirty="0">
                <a:latin typeface="+mn-ea"/>
              </a:rPr>
              <a:t>TMF</a:t>
            </a:r>
            <a:r>
              <a:rPr lang="zh-CN" altLang="en-US" sz="1200" b="1" dirty="0">
                <a:latin typeface="+mn-ea"/>
              </a:rPr>
              <a:t>投入几方面评估选项</a:t>
            </a:r>
            <a:endParaRPr lang="en-US" altLang="zh-CN" sz="1200" b="1" dirty="0">
              <a:latin typeface="+mn-ea"/>
            </a:endParaRPr>
          </a:p>
          <a:p>
            <a:pPr lvl="1">
              <a:lnSpc>
                <a:spcPct val="110000"/>
              </a:lnSpc>
              <a:buAutoNum type="arabicPeriod"/>
            </a:pPr>
            <a:r>
              <a:rPr lang="en-US" altLang="zh-CN" sz="1200" dirty="0">
                <a:latin typeface="+mn-ea"/>
              </a:rPr>
              <a:t>CSP</a:t>
            </a:r>
            <a:r>
              <a:rPr lang="zh-CN" altLang="en-US" sz="1200" dirty="0">
                <a:latin typeface="+mn-ea"/>
              </a:rPr>
              <a:t>自测，评审小组 （</a:t>
            </a:r>
            <a:r>
              <a:rPr lang="en-US" altLang="zh-CN" sz="1200" dirty="0">
                <a:latin typeface="+mn-ea"/>
              </a:rPr>
              <a:t>Normalization</a:t>
            </a:r>
            <a:r>
              <a:rPr lang="zh-CN" altLang="en-US" sz="1200" dirty="0">
                <a:latin typeface="+mn-ea"/>
              </a:rPr>
              <a:t> </a:t>
            </a:r>
            <a:r>
              <a:rPr lang="en-US" altLang="zh-CN" sz="1200" dirty="0">
                <a:latin typeface="+mn-ea"/>
              </a:rPr>
              <a:t>Group</a:t>
            </a:r>
            <a:r>
              <a:rPr lang="zh-CN" altLang="en-US" sz="1200" dirty="0">
                <a:latin typeface="+mn-ea"/>
              </a:rPr>
              <a:t>）评审提价的证据。</a:t>
            </a:r>
            <a:endParaRPr lang="en-US" altLang="zh-CN" sz="1200" dirty="0">
              <a:latin typeface="+mn-ea"/>
            </a:endParaRPr>
          </a:p>
          <a:p>
            <a:pPr lvl="1">
              <a:lnSpc>
                <a:spcPct val="110000"/>
              </a:lnSpc>
              <a:buAutoNum type="arabicPeriod"/>
            </a:pPr>
            <a:r>
              <a:rPr lang="en-US" sz="1200" dirty="0">
                <a:latin typeface="+mn-ea"/>
              </a:rPr>
              <a:t>Consultant</a:t>
            </a:r>
            <a:r>
              <a:rPr lang="zh-CN" altLang="en-US" sz="1200" dirty="0">
                <a:latin typeface="+mn-ea"/>
              </a:rPr>
              <a:t> </a:t>
            </a:r>
            <a:r>
              <a:rPr lang="en-US" altLang="zh-CN" sz="1200" dirty="0">
                <a:latin typeface="+mn-ea"/>
              </a:rPr>
              <a:t>Onsite</a:t>
            </a:r>
            <a:r>
              <a:rPr lang="zh-CN" altLang="en-US" sz="1200" dirty="0">
                <a:latin typeface="+mn-ea"/>
              </a:rPr>
              <a:t> </a:t>
            </a:r>
            <a:r>
              <a:rPr lang="en-US" altLang="zh-CN" sz="1200" dirty="0">
                <a:latin typeface="+mn-ea"/>
              </a:rPr>
              <a:t>Audit</a:t>
            </a:r>
          </a:p>
          <a:p>
            <a:pPr lvl="1">
              <a:lnSpc>
                <a:spcPct val="110000"/>
              </a:lnSpc>
              <a:buAutoNum type="arabicPeriod"/>
            </a:pPr>
            <a:r>
              <a:rPr lang="zh-CN" altLang="en-US" sz="1200" dirty="0">
                <a:latin typeface="+mn-ea"/>
              </a:rPr>
              <a:t>。。。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1200" b="1" dirty="0">
                <a:latin typeface="+mn-ea"/>
              </a:rPr>
              <a:t>在这次</a:t>
            </a:r>
            <a:r>
              <a:rPr lang="en-US" altLang="zh-CN" sz="1200" b="1" dirty="0">
                <a:latin typeface="+mn-ea"/>
              </a:rPr>
              <a:t>Pilot</a:t>
            </a:r>
            <a:r>
              <a:rPr lang="zh-CN" altLang="en-US" sz="1200" b="1" dirty="0">
                <a:latin typeface="+mn-ea"/>
              </a:rPr>
              <a:t>中作为“范围外”活动非正式验证评审机制。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1200" b="1" dirty="0">
                <a:latin typeface="+mn-ea"/>
              </a:rPr>
              <a:t>下一次</a:t>
            </a:r>
            <a:r>
              <a:rPr lang="en-US" altLang="zh-CN" sz="1200" b="1" dirty="0">
                <a:latin typeface="+mn-ea"/>
              </a:rPr>
              <a:t>Pilot</a:t>
            </a:r>
            <a:r>
              <a:rPr lang="zh-CN" altLang="en-US" sz="1200" b="1" dirty="0">
                <a:latin typeface="+mn-ea"/>
              </a:rPr>
              <a:t>中变成“范围内”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1200" dirty="0">
                <a:latin typeface="+mn-ea"/>
              </a:rPr>
              <a:t>落地</a:t>
            </a:r>
            <a:endParaRPr lang="en-US" altLang="zh-CN" sz="1200" dirty="0">
              <a:latin typeface="+mn-ea"/>
            </a:endParaRPr>
          </a:p>
          <a:p>
            <a:pPr>
              <a:buAutoNum type="arabicPeriod"/>
            </a:pPr>
            <a:endParaRPr lang="en-US" altLang="zh-CN" sz="1200" dirty="0">
              <a:latin typeface="+mn-ea"/>
            </a:endParaRPr>
          </a:p>
          <a:p>
            <a:pPr lvl="1">
              <a:buAutoNum type="arabicPeriod"/>
            </a:pPr>
            <a:endParaRPr lang="en-US" sz="800" dirty="0">
              <a:latin typeface="+mn-ea"/>
            </a:endParaRPr>
          </a:p>
          <a:p>
            <a:pPr lvl="1">
              <a:buAutoNum type="arabicPeriod"/>
            </a:pPr>
            <a:endParaRPr lang="en-US" sz="800" dirty="0">
              <a:latin typeface="+mn-ea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F55FE5-A450-9DDD-4C10-F4423A1D33BD}"/>
              </a:ext>
            </a:extLst>
          </p:cNvPr>
          <p:cNvSpPr txBox="1">
            <a:spLocks/>
          </p:cNvSpPr>
          <p:nvPr/>
        </p:nvSpPr>
        <p:spPr>
          <a:xfrm>
            <a:off x="7809658" y="1499256"/>
            <a:ext cx="2486025" cy="4214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+mn-ea"/>
                <a:ea typeface="+mn-ea"/>
              </a:rPr>
              <a:t>ANL</a:t>
            </a:r>
            <a:r>
              <a:rPr lang="zh-CN" altLang="en-US" sz="1200" dirty="0">
                <a:latin typeface="+mn-ea"/>
                <a:ea typeface="+mn-ea"/>
              </a:rPr>
              <a:t> 问卷评审小组建立策略</a:t>
            </a:r>
            <a:endParaRPr lang="en-US" sz="1200" dirty="0">
              <a:latin typeface="+mn-ea"/>
              <a:ea typeface="+mn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EE95C-E9BD-1EA8-C630-EA2D34AE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37828"/>
            <a:ext cx="10465911" cy="904078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+mj-ea"/>
              </a:rPr>
              <a:t>当前活动策划</a:t>
            </a:r>
            <a:endParaRPr lang="en-US" sz="3600" dirty="0">
              <a:latin typeface="+mj-ea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38D0361-FB21-39C9-9977-454CD5B2A7D0}"/>
              </a:ext>
            </a:extLst>
          </p:cNvPr>
          <p:cNvSpPr txBox="1">
            <a:spLocks/>
          </p:cNvSpPr>
          <p:nvPr/>
        </p:nvSpPr>
        <p:spPr>
          <a:xfrm>
            <a:off x="445994" y="1709998"/>
            <a:ext cx="5107779" cy="37607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zh-CN" altLang="en-US" sz="1200" dirty="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200" dirty="0">
                <a:latin typeface="+mn-ea"/>
              </a:rPr>
              <a:t>在比较不同运营商的答卷过程中，发现有许多理解不一样的地方。 </a:t>
            </a:r>
            <a:r>
              <a:rPr lang="en-US" altLang="zh-CN" sz="1200" dirty="0">
                <a:latin typeface="+mn-ea"/>
              </a:rPr>
              <a:t>TMF</a:t>
            </a:r>
            <a:r>
              <a:rPr lang="zh-CN" altLang="en-US" sz="1200" dirty="0">
                <a:latin typeface="+mn-ea"/>
              </a:rPr>
              <a:t>组织了</a:t>
            </a:r>
            <a:r>
              <a:rPr lang="en-US" altLang="zh-CN" sz="1200" dirty="0">
                <a:latin typeface="+mn-ea"/>
              </a:rPr>
              <a:t>Sub-Taskforce</a:t>
            </a:r>
            <a:r>
              <a:rPr lang="zh-CN" altLang="en-US" sz="1200" dirty="0">
                <a:latin typeface="+mn-ea"/>
              </a:rPr>
              <a:t>团队对特定问题寻找答案，给出共识。</a:t>
            </a:r>
            <a:r>
              <a:rPr lang="en-US" altLang="zh-CN" sz="1200" dirty="0">
                <a:latin typeface="+mn-ea"/>
              </a:rPr>
              <a:t>Sub-taskforce</a:t>
            </a:r>
            <a:r>
              <a:rPr lang="zh-CN" altLang="en-US" sz="1200" dirty="0">
                <a:latin typeface="+mn-ea"/>
              </a:rPr>
              <a:t>团队队员是志愿的。为了把控好细节不出现意外，我们参与到决策过程中去。策划如下：</a:t>
            </a:r>
            <a:endParaRPr lang="en-US" altLang="zh-CN" sz="1200" dirty="0">
              <a:latin typeface="+mn-ea"/>
            </a:endParaRPr>
          </a:p>
          <a:p>
            <a:pPr>
              <a:buAutoNum type="arabicPeriod"/>
            </a:pPr>
            <a:r>
              <a:rPr lang="zh-CN" altLang="en-US" sz="1200" dirty="0">
                <a:latin typeface="+mn-ea"/>
              </a:rPr>
              <a:t>预先决定要参加的</a:t>
            </a:r>
            <a:r>
              <a:rPr lang="en-US" altLang="zh-CN" sz="1200" dirty="0">
                <a:latin typeface="+mn-ea"/>
              </a:rPr>
              <a:t>Sub-taskforce</a:t>
            </a:r>
            <a:r>
              <a:rPr lang="zh-CN" altLang="en-US" sz="1200" dirty="0">
                <a:latin typeface="+mn-ea"/>
              </a:rPr>
              <a:t>  </a:t>
            </a:r>
            <a:r>
              <a:rPr lang="en-US" altLang="zh-CN" sz="1200" dirty="0">
                <a:highlight>
                  <a:srgbClr val="FFFF00"/>
                </a:highlight>
                <a:latin typeface="+mn-ea"/>
              </a:rPr>
              <a:t>---</a:t>
            </a:r>
            <a:r>
              <a:rPr lang="zh-CN" altLang="en-US" sz="1200" dirty="0">
                <a:highlight>
                  <a:srgbClr val="FFFF00"/>
                </a:highlight>
                <a:latin typeface="+mn-ea"/>
              </a:rPr>
              <a:t> 公开部</a:t>
            </a:r>
            <a:endParaRPr lang="en-US" altLang="zh-CN" sz="1200" dirty="0">
              <a:highlight>
                <a:srgbClr val="FFFF00"/>
              </a:highlight>
              <a:latin typeface="+mn-ea"/>
            </a:endParaRPr>
          </a:p>
          <a:p>
            <a:pPr>
              <a:buAutoNum type="arabicPeriod"/>
            </a:pPr>
            <a:r>
              <a:rPr lang="zh-CN" altLang="en-US" sz="1200" dirty="0">
                <a:latin typeface="+mn-ea"/>
              </a:rPr>
              <a:t>选派合适的专家参与   </a:t>
            </a:r>
            <a:r>
              <a:rPr lang="en-US" altLang="zh-CN" sz="1200" dirty="0">
                <a:highlight>
                  <a:srgbClr val="FFFF00"/>
                </a:highlight>
                <a:latin typeface="+mn-ea"/>
              </a:rPr>
              <a:t>---</a:t>
            </a:r>
            <a:r>
              <a:rPr lang="zh-CN" altLang="en-US" sz="1200" dirty="0">
                <a:highlight>
                  <a:srgbClr val="FFFF00"/>
                </a:highlight>
                <a:latin typeface="+mn-ea"/>
              </a:rPr>
              <a:t> 产品线</a:t>
            </a:r>
            <a:r>
              <a:rPr lang="en-US" altLang="zh-CN" sz="1200" dirty="0">
                <a:highlight>
                  <a:srgbClr val="FFFF00"/>
                </a:highlight>
                <a:latin typeface="+mn-ea"/>
              </a:rPr>
              <a:t>/</a:t>
            </a:r>
            <a:r>
              <a:rPr lang="zh-CN" altLang="en-US" sz="1200" dirty="0">
                <a:highlight>
                  <a:srgbClr val="FFFF00"/>
                </a:highlight>
                <a:latin typeface="+mn-ea"/>
              </a:rPr>
              <a:t>解决方案</a:t>
            </a:r>
            <a:endParaRPr lang="en-US" altLang="zh-CN" sz="1200" dirty="0">
              <a:highlight>
                <a:srgbClr val="FFFF00"/>
              </a:highlight>
              <a:latin typeface="+mn-ea"/>
            </a:endParaRPr>
          </a:p>
          <a:p>
            <a:pPr>
              <a:buAutoNum type="arabicPeriod"/>
            </a:pPr>
            <a:r>
              <a:rPr lang="zh-CN" altLang="en-US" sz="1200" dirty="0">
                <a:latin typeface="+mn-ea"/>
              </a:rPr>
              <a:t>及时反馈出现不可控情况 </a:t>
            </a:r>
            <a:r>
              <a:rPr lang="en-US" altLang="zh-CN" sz="1200" dirty="0">
                <a:highlight>
                  <a:srgbClr val="FFFF00"/>
                </a:highlight>
                <a:latin typeface="+mn-ea"/>
              </a:rPr>
              <a:t>---</a:t>
            </a:r>
            <a:r>
              <a:rPr lang="zh-CN" altLang="en-US" sz="1200" dirty="0">
                <a:highlight>
                  <a:srgbClr val="FFFF00"/>
                </a:highlight>
                <a:latin typeface="+mn-ea"/>
              </a:rPr>
              <a:t> 专家</a:t>
            </a:r>
            <a:endParaRPr lang="en-US" altLang="zh-CN" sz="1200" dirty="0">
              <a:highlight>
                <a:srgbClr val="FFFF00"/>
              </a:highlight>
              <a:latin typeface="+mn-ea"/>
            </a:endParaRPr>
          </a:p>
          <a:p>
            <a:pPr>
              <a:buAutoNum type="arabicPeriod"/>
            </a:pPr>
            <a:r>
              <a:rPr lang="zh-CN" altLang="en-US" sz="1200" dirty="0">
                <a:latin typeface="+mn-ea"/>
              </a:rPr>
              <a:t>决策</a:t>
            </a:r>
            <a:endParaRPr lang="en-US" altLang="zh-CN" sz="1200" dirty="0">
              <a:latin typeface="+mn-ea"/>
            </a:endParaRPr>
          </a:p>
          <a:p>
            <a:pPr>
              <a:buAutoNum type="arabicPeriod"/>
            </a:pPr>
            <a:endParaRPr lang="en-US" altLang="zh-CN" sz="1200" dirty="0">
              <a:latin typeface="+mn-ea"/>
            </a:endParaRPr>
          </a:p>
          <a:p>
            <a:pPr lvl="1">
              <a:buAutoNum type="arabicPeriod"/>
            </a:pPr>
            <a:endParaRPr lang="en-US" sz="800" dirty="0">
              <a:latin typeface="+mn-ea"/>
            </a:endParaRPr>
          </a:p>
          <a:p>
            <a:pPr lvl="1">
              <a:buAutoNum type="arabicPeriod"/>
            </a:pPr>
            <a:endParaRPr lang="en-US" sz="800" dirty="0">
              <a:latin typeface="+mn-ea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85E016-E0FE-8B85-C80C-84EE8DC72BEC}"/>
              </a:ext>
            </a:extLst>
          </p:cNvPr>
          <p:cNvSpPr txBox="1">
            <a:spLocks/>
          </p:cNvSpPr>
          <p:nvPr/>
        </p:nvSpPr>
        <p:spPr>
          <a:xfrm>
            <a:off x="2146206" y="1499257"/>
            <a:ext cx="1823194" cy="4214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+mn-ea"/>
                <a:ea typeface="+mn-ea"/>
              </a:rPr>
              <a:t>Pilot</a:t>
            </a:r>
            <a:r>
              <a:rPr lang="zh-CN" altLang="en-US" sz="1200" dirty="0">
                <a:latin typeface="+mn-ea"/>
                <a:ea typeface="+mn-ea"/>
              </a:rPr>
              <a:t> </a:t>
            </a:r>
            <a:r>
              <a:rPr lang="en-US" altLang="zh-CN" sz="1200" dirty="0">
                <a:latin typeface="+mn-ea"/>
                <a:ea typeface="+mn-ea"/>
              </a:rPr>
              <a:t>Sub-Taskforce</a:t>
            </a:r>
            <a:r>
              <a:rPr lang="zh-CN" altLang="en-US" sz="1200" dirty="0">
                <a:latin typeface="+mn-ea"/>
                <a:ea typeface="+mn-ea"/>
              </a:rPr>
              <a:t> 参与 </a:t>
            </a:r>
            <a:endParaRPr lang="en-US" sz="1200" dirty="0"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0A3DF-13F7-C02D-DEE5-8AE5AEF94C7E}"/>
              </a:ext>
            </a:extLst>
          </p:cNvPr>
          <p:cNvSpPr txBox="1"/>
          <p:nvPr/>
        </p:nvSpPr>
        <p:spPr>
          <a:xfrm>
            <a:off x="0" y="6028135"/>
            <a:ext cx="11873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Söhne"/>
              </a:rPr>
              <a:t>因为这是会员合作项目，在引导到我们期望的方案时要把握好节奏和方式方法，非原则性的东西要有灵活性。  避免“主导”的误解。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1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F974-E503-2BD7-27F8-9FBB6B9EC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31" y="857251"/>
            <a:ext cx="10580603" cy="4535020"/>
          </a:xfrm>
          <a:ln>
            <a:noFill/>
          </a:ln>
        </p:spPr>
        <p:txBody>
          <a:bodyPr>
            <a:normAutofit fontScale="25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endParaRPr lang="en-US" altLang="zh-CN" sz="48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zh-CN" altLang="en-US" sz="4800" b="1" dirty="0">
                <a:latin typeface="+mn-ea"/>
              </a:rPr>
              <a:t>建立持久沟通机制</a:t>
            </a:r>
            <a:endParaRPr lang="en-US" altLang="zh-CN" sz="4800" b="1" dirty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4800" dirty="0">
                <a:latin typeface="+mn-ea"/>
              </a:rPr>
              <a:t>项目开始以来， 与</a:t>
            </a:r>
            <a:r>
              <a:rPr lang="en-US" altLang="zh-CN" sz="4800" dirty="0">
                <a:latin typeface="+mn-ea"/>
              </a:rPr>
              <a:t>Andy</a:t>
            </a:r>
            <a:r>
              <a:rPr lang="zh-CN" altLang="en-US" sz="4800" dirty="0">
                <a:latin typeface="+mn-ea"/>
              </a:rPr>
              <a:t>团队进行了</a:t>
            </a:r>
            <a:r>
              <a:rPr lang="en-US" altLang="zh-CN" sz="4800" dirty="0">
                <a:latin typeface="+mn-ea"/>
              </a:rPr>
              <a:t>15</a:t>
            </a:r>
            <a:r>
              <a:rPr lang="zh-CN" altLang="en-US" sz="4800" dirty="0">
                <a:latin typeface="+mn-ea"/>
              </a:rPr>
              <a:t>次双周会（我们负责制定议题， 发布纪要， 跟进</a:t>
            </a:r>
            <a:r>
              <a:rPr lang="en-US" altLang="zh-CN" sz="4800" dirty="0">
                <a:latin typeface="+mn-ea"/>
              </a:rPr>
              <a:t>Action</a:t>
            </a:r>
            <a:r>
              <a:rPr lang="zh-CN" altLang="en-US" sz="4800" dirty="0">
                <a:latin typeface="+mn-ea"/>
              </a:rPr>
              <a:t> </a:t>
            </a:r>
            <a:r>
              <a:rPr lang="en-US" altLang="zh-CN" sz="4800" dirty="0">
                <a:latin typeface="+mn-ea"/>
              </a:rPr>
              <a:t>Items</a:t>
            </a:r>
            <a:r>
              <a:rPr lang="zh-CN" altLang="en-US" sz="4800" dirty="0">
                <a:latin typeface="+mn-ea"/>
              </a:rPr>
              <a:t>）， </a:t>
            </a:r>
            <a:r>
              <a:rPr lang="en-US" sz="4800" dirty="0">
                <a:latin typeface="+mn-ea"/>
              </a:rPr>
              <a:t>Andy</a:t>
            </a:r>
            <a:r>
              <a:rPr lang="zh-CN" altLang="en-US" sz="4800" dirty="0">
                <a:latin typeface="+mn-ea"/>
              </a:rPr>
              <a:t>个人和他的团队投入了大量时间</a:t>
            </a:r>
            <a:r>
              <a:rPr lang="en-US" altLang="zh-CN" sz="4800" dirty="0">
                <a:latin typeface="+mn-ea"/>
              </a:rPr>
              <a:t>,</a:t>
            </a:r>
            <a:r>
              <a:rPr lang="zh-CN" altLang="en-US" sz="4800" dirty="0">
                <a:latin typeface="+mn-ea"/>
              </a:rPr>
              <a:t>全程参加所有会议。</a:t>
            </a:r>
          </a:p>
          <a:p>
            <a:pPr>
              <a:lnSpc>
                <a:spcPct val="120000"/>
              </a:lnSpc>
            </a:pPr>
            <a:r>
              <a:rPr lang="zh-CN" altLang="en-US" sz="4800" dirty="0">
                <a:latin typeface="+mn-ea"/>
              </a:rPr>
              <a:t>通过这一系列会议，我们于</a:t>
            </a:r>
            <a:r>
              <a:rPr lang="en-US" altLang="zh-CN" sz="4800" dirty="0">
                <a:latin typeface="+mn-ea"/>
              </a:rPr>
              <a:t>TMF</a:t>
            </a:r>
            <a:r>
              <a:rPr lang="zh-CN" altLang="en-US" sz="4800" dirty="0">
                <a:latin typeface="+mn-ea"/>
              </a:rPr>
              <a:t>达成了一系列共识， 牵引这个项目， 比如：</a:t>
            </a:r>
            <a:endParaRPr lang="en-US" altLang="zh-CN" sz="4800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z="4800" dirty="0">
                <a:latin typeface="+mn-ea"/>
              </a:rPr>
              <a:t>整体项目节奏</a:t>
            </a:r>
            <a:endParaRPr lang="en-US" altLang="zh-CN" sz="4800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z="4800" dirty="0">
                <a:latin typeface="+mn-ea"/>
              </a:rPr>
              <a:t>运营商参与评测动力的调研</a:t>
            </a:r>
            <a:endParaRPr lang="en-US" altLang="zh-CN" sz="4800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z="4800" dirty="0">
                <a:latin typeface="+mn-ea"/>
              </a:rPr>
              <a:t>处理</a:t>
            </a:r>
            <a:r>
              <a:rPr lang="en-US" altLang="zh-CN" sz="4800" dirty="0">
                <a:latin typeface="+mn-ea"/>
              </a:rPr>
              <a:t>Multi-SDO</a:t>
            </a:r>
            <a:r>
              <a:rPr lang="zh-CN" altLang="en-US" sz="4800" dirty="0">
                <a:latin typeface="+mn-ea"/>
              </a:rPr>
              <a:t>策略</a:t>
            </a:r>
            <a:endParaRPr lang="en-US" altLang="zh-CN" sz="4800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sz="4800" dirty="0">
                <a:latin typeface="+mn-ea"/>
              </a:rPr>
              <a:t>Pilot</a:t>
            </a:r>
            <a:r>
              <a:rPr lang="zh-CN" altLang="en-US" sz="4800" dirty="0">
                <a:latin typeface="+mn-ea"/>
              </a:rPr>
              <a:t>机制的建立和推广</a:t>
            </a:r>
            <a:endParaRPr lang="en-US" altLang="zh-CN" sz="4800" dirty="0"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sz="4800" dirty="0">
                <a:latin typeface="+mn-ea"/>
              </a:rPr>
              <a:t>DTW</a:t>
            </a:r>
            <a:r>
              <a:rPr lang="zh-CN" altLang="en-US" sz="4800" dirty="0">
                <a:latin typeface="+mn-ea"/>
              </a:rPr>
              <a:t>计划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800" b="1" dirty="0">
                <a:latin typeface="+mn-ea"/>
              </a:rPr>
              <a:t>解决重大挑战时的沟通机制</a:t>
            </a:r>
            <a:endParaRPr lang="en-US" altLang="zh-CN" sz="4800" b="1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800" dirty="0">
                <a:latin typeface="+mn-ea"/>
              </a:rPr>
              <a:t>在紧急情况下， 与系统部密切合作</a:t>
            </a:r>
            <a:r>
              <a:rPr lang="en-US" altLang="zh-CN" sz="4800" dirty="0">
                <a:latin typeface="+mn-ea"/>
              </a:rPr>
              <a:t>,</a:t>
            </a:r>
            <a:r>
              <a:rPr lang="zh-CN" altLang="en-US" sz="4800" dirty="0">
                <a:latin typeface="+mn-ea"/>
              </a:rPr>
              <a:t>单独沟通找到解决方案</a:t>
            </a:r>
            <a:r>
              <a:rPr lang="en-US" altLang="zh-CN" sz="4800" dirty="0">
                <a:latin typeface="+mn-ea"/>
              </a:rPr>
              <a:t>,</a:t>
            </a:r>
            <a:r>
              <a:rPr lang="zh-CN" altLang="en-US" sz="4800" dirty="0">
                <a:latin typeface="+mn-ea"/>
              </a:rPr>
              <a:t>展现了高效的问题解决能力。比如：</a:t>
            </a:r>
            <a:endParaRPr lang="zh-CN" altLang="en-US" sz="4800" b="1" dirty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4800" dirty="0">
                <a:latin typeface="+mn-ea"/>
              </a:rPr>
              <a:t>在</a:t>
            </a:r>
            <a:r>
              <a:rPr lang="en-US" sz="4800" dirty="0">
                <a:latin typeface="+mn-ea"/>
              </a:rPr>
              <a:t>ANL pilot</a:t>
            </a:r>
            <a:r>
              <a:rPr lang="zh-CN" altLang="en-US" sz="4800" dirty="0">
                <a:latin typeface="+mn-ea"/>
              </a:rPr>
              <a:t>项目成为</a:t>
            </a:r>
            <a:r>
              <a:rPr lang="en-US" sz="4800" dirty="0">
                <a:latin typeface="+mn-ea"/>
              </a:rPr>
              <a:t>ANP</a:t>
            </a:r>
            <a:r>
              <a:rPr lang="zh-CN" altLang="en-US" sz="4800" dirty="0">
                <a:latin typeface="+mn-ea"/>
              </a:rPr>
              <a:t>项目后</a:t>
            </a:r>
            <a:r>
              <a:rPr lang="en-US" altLang="zh-CN" sz="4800" dirty="0">
                <a:latin typeface="+mn-ea"/>
              </a:rPr>
              <a:t>,</a:t>
            </a:r>
            <a:r>
              <a:rPr lang="zh-CN" altLang="en-US" sz="4800" dirty="0">
                <a:latin typeface="+mn-ea"/>
              </a:rPr>
              <a:t>如何稳定了现有问卷</a:t>
            </a:r>
            <a:r>
              <a:rPr lang="en-US" altLang="zh-CN" sz="4800" dirty="0">
                <a:latin typeface="+mn-ea"/>
              </a:rPr>
              <a:t>,</a:t>
            </a:r>
            <a:r>
              <a:rPr lang="zh-CN" altLang="en-US" sz="4800" dirty="0">
                <a:latin typeface="+mn-ea"/>
              </a:rPr>
              <a:t>确保了</a:t>
            </a:r>
            <a:r>
              <a:rPr lang="en-US" sz="4800" dirty="0">
                <a:latin typeface="+mn-ea"/>
              </a:rPr>
              <a:t>Pilot</a:t>
            </a:r>
            <a:r>
              <a:rPr lang="zh-CN" altLang="en-US" sz="4800" dirty="0">
                <a:latin typeface="+mn-ea"/>
              </a:rPr>
              <a:t>按时进行。</a:t>
            </a:r>
          </a:p>
          <a:p>
            <a:pPr algn="l">
              <a:lnSpc>
                <a:spcPct val="120000"/>
              </a:lnSpc>
            </a:pPr>
            <a:r>
              <a:rPr lang="zh-CN" altLang="en-US" sz="4800" dirty="0">
                <a:latin typeface="+mn-ea"/>
              </a:rPr>
              <a:t>处理了</a:t>
            </a:r>
            <a:r>
              <a:rPr lang="en-US" sz="4800" dirty="0">
                <a:latin typeface="+mn-ea"/>
              </a:rPr>
              <a:t>E///</a:t>
            </a:r>
            <a:r>
              <a:rPr lang="en-US" sz="4800" dirty="0" err="1">
                <a:latin typeface="+mn-ea"/>
              </a:rPr>
              <a:t>参与带来的复杂性</a:t>
            </a:r>
            <a:r>
              <a:rPr lang="zh-CN" altLang="en-US" sz="4800" dirty="0">
                <a:latin typeface="+mn-ea"/>
              </a:rPr>
              <a:t>。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zh-CN" altLang="en-US" sz="4800" dirty="0">
                <a:latin typeface="+mn-ea"/>
              </a:rPr>
              <a:t>总的来说 与</a:t>
            </a:r>
            <a:r>
              <a:rPr lang="en-US" altLang="zh-CN" sz="4800" dirty="0">
                <a:latin typeface="+mn-ea"/>
              </a:rPr>
              <a:t>TMF</a:t>
            </a:r>
            <a:r>
              <a:rPr lang="zh-CN" altLang="en-US" sz="4800" dirty="0">
                <a:latin typeface="+mn-ea"/>
              </a:rPr>
              <a:t> </a:t>
            </a:r>
            <a:r>
              <a:rPr lang="en-US" sz="4800" dirty="0">
                <a:latin typeface="+mn-ea"/>
              </a:rPr>
              <a:t>Andy</a:t>
            </a:r>
            <a:r>
              <a:rPr lang="zh-CN" altLang="en-US" sz="4800" dirty="0">
                <a:latin typeface="+mn-ea"/>
              </a:rPr>
              <a:t>团队合作高效</a:t>
            </a:r>
            <a:r>
              <a:rPr lang="en-US" altLang="zh-CN" sz="4800" dirty="0">
                <a:latin typeface="+mn-ea"/>
              </a:rPr>
              <a:t>,</a:t>
            </a:r>
            <a:r>
              <a:rPr lang="zh-CN" altLang="en-US" sz="4800" dirty="0">
                <a:latin typeface="+mn-ea"/>
              </a:rPr>
              <a:t>体现了高度的专业精神、和创新意识</a:t>
            </a:r>
            <a:r>
              <a:rPr lang="en-US" altLang="zh-CN" sz="4800" dirty="0">
                <a:latin typeface="+mn-ea"/>
              </a:rPr>
              <a:t>,</a:t>
            </a:r>
            <a:r>
              <a:rPr lang="zh-CN" altLang="en-US" sz="4800" dirty="0">
                <a:latin typeface="+mn-ea"/>
              </a:rPr>
              <a:t> 稳步推进第</a:t>
            </a:r>
            <a:r>
              <a:rPr lang="en-US" altLang="zh-CN" sz="4800" dirty="0">
                <a:latin typeface="+mn-ea"/>
              </a:rPr>
              <a:t>3</a:t>
            </a:r>
            <a:r>
              <a:rPr lang="zh-CN" altLang="en-US" sz="4800" dirty="0">
                <a:latin typeface="+mn-ea"/>
              </a:rPr>
              <a:t>方</a:t>
            </a:r>
            <a:r>
              <a:rPr lang="en-US" altLang="zh-CN" sz="4800" dirty="0">
                <a:latin typeface="+mn-ea"/>
              </a:rPr>
              <a:t>ANL</a:t>
            </a:r>
            <a:r>
              <a:rPr lang="zh-CN" altLang="en-US" sz="4800" dirty="0">
                <a:latin typeface="+mn-ea"/>
              </a:rPr>
              <a:t>评测体系建立的目标。</a:t>
            </a:r>
          </a:p>
          <a:p>
            <a:pPr marL="0" indent="0" algn="l">
              <a:buNone/>
            </a:pPr>
            <a:endParaRPr lang="zh-CN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F9B5A-E001-52A4-391B-85F39C37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18" y="37828"/>
            <a:ext cx="10365058" cy="589924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+mn-ea"/>
                <a:ea typeface="+mn-ea"/>
              </a:rPr>
              <a:t>与TMF</a:t>
            </a:r>
            <a:r>
              <a:rPr lang="zh-CN" altLang="en-US" sz="2800" dirty="0">
                <a:latin typeface="+mn-ea"/>
                <a:ea typeface="+mn-ea"/>
              </a:rPr>
              <a:t> </a:t>
            </a:r>
            <a:r>
              <a:rPr lang="en-US" altLang="zh-CN" sz="2800" dirty="0">
                <a:latin typeface="+mn-ea"/>
                <a:ea typeface="+mn-ea"/>
              </a:rPr>
              <a:t>Andy</a:t>
            </a:r>
            <a:r>
              <a:rPr lang="zh-CN" altLang="en-US" sz="2800" dirty="0">
                <a:latin typeface="+mn-ea"/>
                <a:ea typeface="+mn-ea"/>
              </a:rPr>
              <a:t>团队的沟通合作</a:t>
            </a:r>
            <a:endParaRPr lang="en-US" sz="28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E8118-8042-CD0F-F88D-AF1993CAC6B4}"/>
              </a:ext>
            </a:extLst>
          </p:cNvPr>
          <p:cNvSpPr txBox="1"/>
          <p:nvPr/>
        </p:nvSpPr>
        <p:spPr>
          <a:xfrm>
            <a:off x="3502958" y="5452493"/>
            <a:ext cx="4518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Söhne"/>
              </a:rPr>
              <a:t>TMF</a:t>
            </a:r>
            <a:r>
              <a:rPr lang="zh-CN" altLang="en-US" sz="1600" dirty="0">
                <a:solidFill>
                  <a:srgbClr val="C00000"/>
                </a:solidFill>
                <a:latin typeface="Söhne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Söhne"/>
              </a:rPr>
              <a:t>Andy</a:t>
            </a:r>
            <a:r>
              <a:rPr lang="zh-CN" altLang="en-US" sz="1600" dirty="0">
                <a:solidFill>
                  <a:srgbClr val="C00000"/>
                </a:solidFill>
                <a:latin typeface="Söhne"/>
              </a:rPr>
              <a:t>团队有效合作是项目成功的必要条件。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3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540FE17-599F-582D-6086-C24CA1E32DD3}"/>
              </a:ext>
            </a:extLst>
          </p:cNvPr>
          <p:cNvSpPr txBox="1"/>
          <p:nvPr/>
        </p:nvSpPr>
        <p:spPr>
          <a:xfrm>
            <a:off x="655017" y="1084952"/>
            <a:ext cx="10365058" cy="50475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  <a:p>
            <a:r>
              <a:rPr lang="zh-CN" altLang="en-US" sz="1400" b="1" dirty="0">
                <a:latin typeface="+mn-ea"/>
              </a:rPr>
              <a:t>运营商缺乏参与动力：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	</a:t>
            </a:r>
          </a:p>
          <a:p>
            <a:r>
              <a:rPr lang="en-US" altLang="zh-CN" sz="1400" dirty="0">
                <a:latin typeface="+mn-ea"/>
              </a:rPr>
              <a:t>	</a:t>
            </a:r>
            <a:r>
              <a:rPr lang="zh-CN" altLang="en-US" sz="1400" dirty="0">
                <a:latin typeface="+mn-ea"/>
              </a:rPr>
              <a:t>免费的</a:t>
            </a:r>
            <a:r>
              <a:rPr lang="en-US" altLang="zh-CN" sz="1400" dirty="0">
                <a:latin typeface="+mn-ea"/>
              </a:rPr>
              <a:t>Pilot</a:t>
            </a:r>
            <a:r>
              <a:rPr lang="zh-CN" altLang="en-US" sz="1400" dirty="0">
                <a:latin typeface="+mn-ea"/>
              </a:rPr>
              <a:t>，白皮书等手段让运营商卷起来。 </a:t>
            </a:r>
            <a:r>
              <a:rPr lang="en-US" altLang="zh-CN" sz="1400" dirty="0">
                <a:latin typeface="+mn-ea"/>
              </a:rPr>
              <a:t>TMF</a:t>
            </a:r>
            <a:r>
              <a:rPr lang="zh-CN" altLang="en-US" sz="1400" dirty="0">
                <a:latin typeface="+mn-ea"/>
              </a:rPr>
              <a:t>可以通过提供认证和</a:t>
            </a:r>
            <a:r>
              <a:rPr lang="en-US" altLang="zh-CN" sz="1400" dirty="0">
                <a:latin typeface="+mn-ea"/>
              </a:rPr>
              <a:t>Benchmark</a:t>
            </a:r>
            <a:r>
              <a:rPr lang="zh-CN" altLang="en-US" sz="1400" dirty="0">
                <a:latin typeface="+mn-ea"/>
              </a:rPr>
              <a:t>分析等激励措施，以及提供分级评测服务来促进参与。</a:t>
            </a:r>
          </a:p>
          <a:p>
            <a:endParaRPr lang="zh-CN" altLang="en-US" sz="1400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产品线缺乏长期投入动力：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	</a:t>
            </a:r>
          </a:p>
          <a:p>
            <a:r>
              <a:rPr lang="en-US" altLang="zh-CN" sz="1400" b="1" dirty="0">
                <a:latin typeface="+mn-ea"/>
              </a:rPr>
              <a:t>	</a:t>
            </a:r>
            <a:r>
              <a:rPr lang="zh-CN" altLang="en-US" sz="1400" dirty="0">
                <a:latin typeface="+mn-ea"/>
              </a:rPr>
              <a:t>通过战略讨论强调</a:t>
            </a:r>
            <a:r>
              <a:rPr lang="en-US" altLang="zh-CN" sz="1400" dirty="0">
                <a:latin typeface="+mn-ea"/>
              </a:rPr>
              <a:t>ANL</a:t>
            </a:r>
            <a:r>
              <a:rPr lang="zh-CN" altLang="en-US" sz="1400" dirty="0">
                <a:latin typeface="+mn-ea"/>
              </a:rPr>
              <a:t>评估的对</a:t>
            </a:r>
            <a:r>
              <a:rPr lang="en-US" altLang="zh-CN" sz="1400" dirty="0">
                <a:latin typeface="+mn-ea"/>
              </a:rPr>
              <a:t>HW</a:t>
            </a:r>
            <a:r>
              <a:rPr lang="zh-CN" altLang="en-US" sz="1400" dirty="0">
                <a:latin typeface="+mn-ea"/>
              </a:rPr>
              <a:t> </a:t>
            </a:r>
            <a:r>
              <a:rPr lang="en-US" altLang="zh-CN" sz="1400" dirty="0">
                <a:latin typeface="+mn-ea"/>
              </a:rPr>
              <a:t>AN</a:t>
            </a:r>
            <a:r>
              <a:rPr lang="zh-CN" altLang="en-US" sz="1400" dirty="0">
                <a:latin typeface="+mn-ea"/>
              </a:rPr>
              <a:t>整体战略长期利益。 促进</a:t>
            </a:r>
            <a:r>
              <a:rPr lang="en-US" altLang="zh-CN" sz="1400" dirty="0">
                <a:latin typeface="+mn-ea"/>
              </a:rPr>
              <a:t>CSP</a:t>
            </a:r>
            <a:r>
              <a:rPr lang="zh-CN" altLang="en-US" sz="1400" dirty="0">
                <a:latin typeface="+mn-ea"/>
              </a:rPr>
              <a:t>提高自动化水平，同时实施评估结果反馈到产品开发的机制。</a:t>
            </a:r>
          </a:p>
          <a:p>
            <a:endParaRPr lang="zh-CN" altLang="en-US" sz="1400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评测场景被他公司主导：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	</a:t>
            </a:r>
          </a:p>
          <a:p>
            <a:r>
              <a:rPr lang="en-US" altLang="zh-CN" sz="1400" b="1" dirty="0">
                <a:latin typeface="+mn-ea"/>
              </a:rPr>
              <a:t>	</a:t>
            </a:r>
            <a:r>
              <a:rPr lang="zh-CN" altLang="en-US" sz="1400" dirty="0">
                <a:latin typeface="+mn-ea"/>
              </a:rPr>
              <a:t>加强与这些公司的合作，共享资源和专业知识，同时专注于市场中独特或服务不足的领域。</a:t>
            </a:r>
          </a:p>
          <a:p>
            <a:endParaRPr lang="zh-CN" altLang="en-US" sz="1400" b="1" dirty="0">
              <a:latin typeface="+mn-ea"/>
            </a:endParaRPr>
          </a:p>
          <a:p>
            <a:r>
              <a:rPr lang="zh-CN" altLang="en-US" sz="1400" b="1" dirty="0">
                <a:latin typeface="+mn-ea"/>
              </a:rPr>
              <a:t>领域标准缺失：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	</a:t>
            </a:r>
            <a:r>
              <a:rPr lang="zh-CN" altLang="en-US" sz="1400" dirty="0">
                <a:latin typeface="+mn-ea"/>
              </a:rPr>
              <a:t>根据计划的场景，有计划推动产品线推动领域自动化分级标准。</a:t>
            </a:r>
            <a:endParaRPr lang="en-US" altLang="zh-CN" sz="1400" dirty="0">
              <a:latin typeface="+mn-ea"/>
            </a:endParaRPr>
          </a:p>
          <a:p>
            <a:endParaRPr lang="en-US" sz="1400" dirty="0">
              <a:latin typeface="+mn-ea"/>
            </a:endParaRPr>
          </a:p>
          <a:p>
            <a:endParaRPr lang="en-US" sz="1400" b="1" dirty="0">
              <a:solidFill>
                <a:srgbClr val="C00000"/>
              </a:solidFill>
              <a:latin typeface="+mn-ea"/>
            </a:endParaRPr>
          </a:p>
          <a:p>
            <a:r>
              <a:rPr lang="en-US" sz="1400" b="1" dirty="0">
                <a:solidFill>
                  <a:srgbClr val="C00000"/>
                </a:solidFill>
                <a:latin typeface="+mn-ea"/>
              </a:rPr>
              <a:t>L4细分后对应的评测方法</a:t>
            </a:r>
            <a:r>
              <a:rPr lang="zh-CN" altLang="en-US" sz="1400" b="1" dirty="0">
                <a:solidFill>
                  <a:srgbClr val="C00000"/>
                </a:solidFill>
                <a:latin typeface="+mn-ea"/>
              </a:rPr>
              <a:t>：</a:t>
            </a:r>
            <a:endParaRPr lang="en-US" altLang="zh-CN" sz="1400" b="1" dirty="0">
              <a:solidFill>
                <a:srgbClr val="C00000"/>
              </a:solidFill>
              <a:latin typeface="+mn-ea"/>
            </a:endParaRPr>
          </a:p>
          <a:p>
            <a:r>
              <a:rPr lang="zh-CN" altLang="en-US" sz="1400" b="1" dirty="0">
                <a:solidFill>
                  <a:srgbClr val="C00000"/>
                </a:solidFill>
                <a:latin typeface="+mn-ea"/>
              </a:rPr>
              <a:t> </a:t>
            </a:r>
            <a:endParaRPr lang="en-US" altLang="zh-CN" sz="1400" b="1" dirty="0">
              <a:solidFill>
                <a:srgbClr val="C00000"/>
              </a:solidFill>
              <a:latin typeface="+mn-ea"/>
            </a:endParaRPr>
          </a:p>
          <a:p>
            <a:r>
              <a:rPr lang="en-US" altLang="zh-CN" sz="1400" b="1" dirty="0">
                <a:solidFill>
                  <a:srgbClr val="C00000"/>
                </a:solidFill>
                <a:latin typeface="+mn-ea"/>
              </a:rPr>
              <a:t>	</a:t>
            </a:r>
            <a:r>
              <a:rPr lang="zh-CN" altLang="en-US" sz="1400" dirty="0">
                <a:solidFill>
                  <a:srgbClr val="C00000"/>
                </a:solidFill>
                <a:latin typeface="+mn-ea"/>
              </a:rPr>
              <a:t>这个是最大的挑战。 现有问卷设计和评分方法可能需要比较大的改动。 要开始思考，组织讨论。</a:t>
            </a:r>
            <a:endParaRPr lang="en-US" sz="1400" dirty="0">
              <a:solidFill>
                <a:srgbClr val="C00000"/>
              </a:solidFill>
              <a:latin typeface="+mn-ea"/>
            </a:endParaRPr>
          </a:p>
          <a:p>
            <a:endParaRPr lang="en-US" sz="1400" dirty="0">
              <a:latin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D538BD-BDB1-CA59-4A24-EA7AE2D4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18" y="37828"/>
            <a:ext cx="10365058" cy="589924"/>
          </a:xfrm>
        </p:spPr>
        <p:txBody>
          <a:bodyPr>
            <a:normAutofit/>
          </a:bodyPr>
          <a:lstStyle/>
          <a:p>
            <a:r>
              <a:rPr lang="en-US" sz="3200" dirty="0" err="1"/>
              <a:t>风险与挑战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82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9951</TotalTime>
  <Words>2325</Words>
  <Application>Microsoft Macintosh PowerPoint</Application>
  <PresentationFormat>Widescreen</PresentationFormat>
  <Paragraphs>322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微软雅黑</vt:lpstr>
      <vt:lpstr>Söhne</vt:lpstr>
      <vt:lpstr>Arial</vt:lpstr>
      <vt:lpstr>Calibri</vt:lpstr>
      <vt:lpstr>Calibri Light</vt:lpstr>
      <vt:lpstr>Times</vt:lpstr>
      <vt:lpstr>Office Theme</vt:lpstr>
      <vt:lpstr>标准化 CSP ANL 评测体系 目标及策略</vt:lpstr>
      <vt:lpstr>目标及策略</vt:lpstr>
      <vt:lpstr>进程设计</vt:lpstr>
      <vt:lpstr>PowerPoint Presentation</vt:lpstr>
      <vt:lpstr>目前进展</vt:lpstr>
      <vt:lpstr>当前活动策划：DTW</vt:lpstr>
      <vt:lpstr>当前活动策划</vt:lpstr>
      <vt:lpstr>与TMF Andy团队的沟通合作</vt:lpstr>
      <vt:lpstr>风险与挑战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 He</dc:creator>
  <cp:lastModifiedBy>Min He</cp:lastModifiedBy>
  <cp:revision>9</cp:revision>
  <dcterms:created xsi:type="dcterms:W3CDTF">2024-05-14T00:51:40Z</dcterms:created>
  <dcterms:modified xsi:type="dcterms:W3CDTF">2024-05-21T06:36:14Z</dcterms:modified>
</cp:coreProperties>
</file>