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71" r:id="rId4"/>
    <p:sldId id="282" r:id="rId5"/>
    <p:sldId id="257" r:id="rId6"/>
    <p:sldId id="273" r:id="rId7"/>
    <p:sldId id="274" r:id="rId8"/>
    <p:sldId id="275" r:id="rId9"/>
    <p:sldId id="276" r:id="rId10"/>
    <p:sldId id="262" r:id="rId11"/>
    <p:sldId id="328" r:id="rId12"/>
    <p:sldId id="329" r:id="rId13"/>
    <p:sldId id="321" r:id="rId14"/>
    <p:sldId id="278" r:id="rId15"/>
    <p:sldId id="27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 autoAdjust="0"/>
    <p:restoredTop sz="93758" autoAdjust="0"/>
  </p:normalViewPr>
  <p:slideViewPr>
    <p:cSldViewPr snapToGrid="0">
      <p:cViewPr>
        <p:scale>
          <a:sx n="52" d="100"/>
          <a:sy n="52" d="100"/>
        </p:scale>
        <p:origin x="108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67548-6E2B-40C3-9C94-84EF9BB38D5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31BEA-F391-4867-89A7-3BE3B8B7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1BEA-F391-4867-89A7-3BE3B8B7C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1BEA-F391-4867-89A7-3BE3B8B7C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3EFA-8CBF-4390-8A98-364FACEF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BF59B-8F4B-4659-87C2-FDECA71D8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7462-5E43-4E44-804A-D5514229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618C-4842-4746-9217-07193FA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BE96-40D0-40BD-BBCF-86F1C61C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3C8-7BFD-4F5B-A852-2B4045B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15F93-F9FD-485C-A3D3-269BCB06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1B5A-7306-4D1A-95CD-7E829740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27A4-B561-48FB-A420-0763FF4F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543D-547E-42AD-9094-87868C53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EEAF-58D7-44B6-A05D-F5CEC74A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67897-D3D9-4EAF-9CA9-5BFB1232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9C91-101C-40AB-84A4-8CC32EB2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29FC-5635-4DAF-9C51-8D5F7604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6A11-4B81-497B-B2BD-319051C0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740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DD7B-7E9A-43C9-B6AA-CE6976FB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EA52-AC21-448D-A690-65F73E99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BF0-5B56-4BEF-9DF2-8D1582BA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4B97-07F6-4B41-B905-2DA9D0E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D24E-194A-4ECB-8BF4-EA763850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ADB0-B6C9-436F-BBFB-F2BB31D2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90C11-9EEC-4061-B5E8-15C575B8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4F4D-0D55-4276-9DE8-EFB729A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3313-BFB3-45F6-B123-A9F90CF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18F5-386C-44FD-9D09-3D26F9D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11A-6548-4403-8FE8-B09EDC3F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7717-6B82-4D0D-ACC2-9C7DD4F05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D039E-A650-47DA-B5F8-47481E44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FE6D-087A-4728-A9A7-5CED10A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DB1D-3C94-4F5E-8A7B-44D13810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79BC-6A80-42DF-ADDA-AF060F05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F817-481F-4AE0-A81B-D2A8100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28BD1-C471-44FB-B63D-B7C635B2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44D2-8B43-4FC7-B455-2FA229F7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094E-5C4A-4CA0-A87E-BEC101874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A56EC-3028-47E4-A136-262D3602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B6AB7-FDCE-4B99-94EA-460D822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0DB8E-E64E-4F32-8825-9C06809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3F17-6F8F-4323-B5FA-B856F16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8810-85DB-479E-98DA-137C6220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80070-74B9-4AA1-86FF-327A273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DBCD7-5A51-4D46-B57F-DBFD717F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8838B-1FB3-4BD0-AE9A-28B3FF7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D6309-C3D8-463B-8095-6264B91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8F97F-4447-4BAD-938D-1B766CAD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6940-5BC5-41FD-A5BE-E97167C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4D96-FFBA-4147-A675-CF5D3007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55D3-788E-4746-9A4B-F8F4A747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4E83-9EDD-4E64-A1F1-DB8C5FCD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F3B04-13B6-4EC8-90F5-D1AFBF9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8A62-7B02-48E2-80FC-25A565C7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FD8B-5D28-42F5-A63A-07E2259A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DDE2-F758-42C1-9DEA-D8C256C8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5B0BF-105C-4F5E-853B-4E7D949D0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052C3-22A6-4E9A-B1DE-1A9DE24D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5D8-26AD-4B3D-8C5E-F3191A4D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D9A9-1B3F-4923-832E-B9D7927E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BB46-D657-4647-814C-FE2C46BF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8D015-541A-4D05-B42C-87FF3697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E4CF-D4C9-424A-A0DB-6EA5E958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0AFE-AD03-44AB-AA7D-E3F895455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AE54-A318-4EA9-8478-67A35461FFC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B72C-7542-40E0-B87E-CBEFBC736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0752-CE84-420A-BBE8-076A3C83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89DC-883D-4671-B234-49A39A6FC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ADN   </a:t>
            </a:r>
            <a:r>
              <a:rPr lang="zh-CN" altLang="en-US" dirty="0"/>
              <a:t>代际特征讨论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06E1-E296-46B2-A300-2DCC3822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468" y="5214527"/>
            <a:ext cx="9144000" cy="477078"/>
          </a:xfrm>
        </p:spPr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            </a:t>
            </a:r>
            <a:r>
              <a:rPr lang="en-US" altLang="zh-CN" dirty="0"/>
              <a:t>Min </a:t>
            </a:r>
            <a:r>
              <a:rPr lang="en-US" altLang="zh-CN"/>
              <a:t>He 8/23/2021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03FD3-4C9D-4DF5-9784-A2A97C22541A}"/>
              </a:ext>
            </a:extLst>
          </p:cNvPr>
          <p:cNvSpPr txBox="1"/>
          <p:nvPr/>
        </p:nvSpPr>
        <p:spPr>
          <a:xfrm>
            <a:off x="2887579" y="6343893"/>
            <a:ext cx="714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information are from public source and intended for public consumption</a:t>
            </a:r>
          </a:p>
        </p:txBody>
      </p:sp>
    </p:spTree>
    <p:extLst>
      <p:ext uri="{BB962C8B-B14F-4D97-AF65-F5344CB8AC3E}">
        <p14:creationId xmlns:p14="http://schemas.microsoft.com/office/powerpoint/2010/main" val="18045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614E59CF-3260-4841-A538-AB9E4D7E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55605"/>
              </p:ext>
            </p:extLst>
          </p:nvPr>
        </p:nvGraphicFramePr>
        <p:xfrm>
          <a:off x="1648877" y="1819808"/>
          <a:ext cx="8128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2334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0911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917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1781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727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2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0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0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58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826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1E5DBB-20CF-494D-9219-300BAEA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06" y="464828"/>
            <a:ext cx="10515600" cy="55874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ADN  Example:  Mapping  Optical Transport Self-healing Scenario with ODD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264431-4002-4DDC-BC6B-233A6C32B0D3}"/>
              </a:ext>
            </a:extLst>
          </p:cNvPr>
          <p:cNvGrpSpPr/>
          <p:nvPr/>
        </p:nvGrpSpPr>
        <p:grpSpPr>
          <a:xfrm>
            <a:off x="151965" y="1836167"/>
            <a:ext cx="1496912" cy="2945281"/>
            <a:chOff x="1958371" y="1534668"/>
            <a:chExt cx="1496912" cy="29452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8E6140-0A8A-445E-8851-75824F762E6B}"/>
                </a:ext>
              </a:extLst>
            </p:cNvPr>
            <p:cNvSpPr txBox="1"/>
            <p:nvPr/>
          </p:nvSpPr>
          <p:spPr>
            <a:xfrm>
              <a:off x="2640937" y="3377102"/>
              <a:ext cx="769477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collect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ED9E4F-23CA-498C-832E-8EDAF2AE4612}"/>
                </a:ext>
              </a:extLst>
            </p:cNvPr>
            <p:cNvSpPr txBox="1"/>
            <p:nvPr/>
          </p:nvSpPr>
          <p:spPr>
            <a:xfrm>
              <a:off x="2632013" y="4129541"/>
              <a:ext cx="757710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detect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4FAE31-4EB3-41C9-8326-5E5E76EDF487}"/>
                </a:ext>
              </a:extLst>
            </p:cNvPr>
            <p:cNvSpPr txBox="1"/>
            <p:nvPr/>
          </p:nvSpPr>
          <p:spPr>
            <a:xfrm>
              <a:off x="2667896" y="2976759"/>
              <a:ext cx="772046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isolate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6126D-8FDB-494D-9DC5-BF91763265A4}"/>
                </a:ext>
              </a:extLst>
            </p:cNvPr>
            <p:cNvSpPr txBox="1"/>
            <p:nvPr/>
          </p:nvSpPr>
          <p:spPr>
            <a:xfrm>
              <a:off x="2674580" y="2604953"/>
              <a:ext cx="780703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inform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226B46-0E0F-4773-BC57-D4B5D817FB78}"/>
                </a:ext>
              </a:extLst>
            </p:cNvPr>
            <p:cNvSpPr txBox="1"/>
            <p:nvPr/>
          </p:nvSpPr>
          <p:spPr>
            <a:xfrm>
              <a:off x="2654021" y="2228542"/>
              <a:ext cx="785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resolve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81A6B7-B8DE-460C-8FD5-91D28198C71A}"/>
                </a:ext>
              </a:extLst>
            </p:cNvPr>
            <p:cNvSpPr txBox="1"/>
            <p:nvPr/>
          </p:nvSpPr>
          <p:spPr>
            <a:xfrm>
              <a:off x="2732514" y="1534668"/>
              <a:ext cx="642809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C4801-F6F4-419B-BDFB-887B8AFE45E9}"/>
                </a:ext>
              </a:extLst>
            </p:cNvPr>
            <p:cNvSpPr txBox="1"/>
            <p:nvPr/>
          </p:nvSpPr>
          <p:spPr>
            <a:xfrm>
              <a:off x="1958371" y="3723129"/>
              <a:ext cx="1481679" cy="35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service restore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05FED00-B757-4E6F-9E9B-C5368E0493F3}"/>
              </a:ext>
            </a:extLst>
          </p:cNvPr>
          <p:cNvSpPr txBox="1"/>
          <p:nvPr/>
        </p:nvSpPr>
        <p:spPr>
          <a:xfrm>
            <a:off x="1122049" y="1209551"/>
            <a:ext cx="10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Steps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22DC1C-93E1-4FB5-9105-BE2D04E3A1E0}"/>
              </a:ext>
            </a:extLst>
          </p:cNvPr>
          <p:cNvSpPr txBox="1"/>
          <p:nvPr/>
        </p:nvSpPr>
        <p:spPr>
          <a:xfrm>
            <a:off x="7512371" y="487193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Always and All Conditions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4B2E37-CA5E-49B1-8C9D-65EF5D13F64C}"/>
              </a:ext>
            </a:extLst>
          </p:cNvPr>
          <p:cNvCxnSpPr>
            <a:cxnSpLocks/>
          </p:cNvCxnSpPr>
          <p:nvPr/>
        </p:nvCxnSpPr>
        <p:spPr>
          <a:xfrm flipH="1" flipV="1">
            <a:off x="1648337" y="1760986"/>
            <a:ext cx="540" cy="3020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BF5497-B027-49C6-BEE5-97291E6C0577}"/>
              </a:ext>
            </a:extLst>
          </p:cNvPr>
          <p:cNvCxnSpPr>
            <a:cxnSpLocks/>
          </p:cNvCxnSpPr>
          <p:nvPr/>
        </p:nvCxnSpPr>
        <p:spPr>
          <a:xfrm>
            <a:off x="1604008" y="4781448"/>
            <a:ext cx="82598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CEA2C0-2867-4A8E-9C42-7376DA13D6BA}"/>
              </a:ext>
            </a:extLst>
          </p:cNvPr>
          <p:cNvSpPr/>
          <p:nvPr/>
        </p:nvSpPr>
        <p:spPr>
          <a:xfrm>
            <a:off x="2317235" y="1905090"/>
            <a:ext cx="3108586" cy="2684757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>
            <a:solidFill>
              <a:srgbClr val="C0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13C728-01FF-4357-9C2A-85F756FA002F}"/>
              </a:ext>
            </a:extLst>
          </p:cNvPr>
          <p:cNvSpPr txBox="1"/>
          <p:nvPr/>
        </p:nvSpPr>
        <p:spPr>
          <a:xfrm>
            <a:off x="2478780" y="5022373"/>
            <a:ext cx="910827" cy="954107"/>
          </a:xfrm>
          <a:custGeom>
            <a:avLst/>
            <a:gdLst>
              <a:gd name="connsiteX0" fmla="*/ 0 w 910827"/>
              <a:gd name="connsiteY0" fmla="*/ 0 h 954107"/>
              <a:gd name="connsiteX1" fmla="*/ 446305 w 910827"/>
              <a:gd name="connsiteY1" fmla="*/ 0 h 954107"/>
              <a:gd name="connsiteX2" fmla="*/ 910827 w 910827"/>
              <a:gd name="connsiteY2" fmla="*/ 0 h 954107"/>
              <a:gd name="connsiteX3" fmla="*/ 910827 w 910827"/>
              <a:gd name="connsiteY3" fmla="*/ 496136 h 954107"/>
              <a:gd name="connsiteX4" fmla="*/ 910827 w 910827"/>
              <a:gd name="connsiteY4" fmla="*/ 954107 h 954107"/>
              <a:gd name="connsiteX5" fmla="*/ 473630 w 910827"/>
              <a:gd name="connsiteY5" fmla="*/ 954107 h 954107"/>
              <a:gd name="connsiteX6" fmla="*/ 0 w 910827"/>
              <a:gd name="connsiteY6" fmla="*/ 954107 h 954107"/>
              <a:gd name="connsiteX7" fmla="*/ 0 w 910827"/>
              <a:gd name="connsiteY7" fmla="*/ 496136 h 954107"/>
              <a:gd name="connsiteX8" fmla="*/ 0 w 910827"/>
              <a:gd name="connsiteY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827" h="954107" extrusionOk="0">
                <a:moveTo>
                  <a:pt x="0" y="0"/>
                </a:moveTo>
                <a:cubicBezTo>
                  <a:pt x="93699" y="-42765"/>
                  <a:pt x="344410" y="22610"/>
                  <a:pt x="446305" y="0"/>
                </a:cubicBezTo>
                <a:cubicBezTo>
                  <a:pt x="548201" y="-22610"/>
                  <a:pt x="776752" y="33998"/>
                  <a:pt x="910827" y="0"/>
                </a:cubicBezTo>
                <a:cubicBezTo>
                  <a:pt x="949518" y="125556"/>
                  <a:pt x="886646" y="346560"/>
                  <a:pt x="910827" y="496136"/>
                </a:cubicBezTo>
                <a:cubicBezTo>
                  <a:pt x="935008" y="645712"/>
                  <a:pt x="900231" y="824126"/>
                  <a:pt x="910827" y="954107"/>
                </a:cubicBezTo>
                <a:cubicBezTo>
                  <a:pt x="701357" y="989412"/>
                  <a:pt x="630469" y="913547"/>
                  <a:pt x="473630" y="954107"/>
                </a:cubicBezTo>
                <a:cubicBezTo>
                  <a:pt x="316791" y="994667"/>
                  <a:pt x="149378" y="934396"/>
                  <a:pt x="0" y="954107"/>
                </a:cubicBezTo>
                <a:cubicBezTo>
                  <a:pt x="-43256" y="817595"/>
                  <a:pt x="14587" y="710849"/>
                  <a:pt x="0" y="496136"/>
                </a:cubicBezTo>
                <a:cubicBezTo>
                  <a:pt x="-14587" y="281423"/>
                  <a:pt x="40257" y="224522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Highly </a:t>
            </a:r>
          </a:p>
          <a:p>
            <a:r>
              <a:rPr lang="en-US" altLang="zh-CN" sz="800" dirty="0"/>
              <a:t>Protected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Multi-vendor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6E96FB-D42A-4000-A4BB-F42992277A42}"/>
              </a:ext>
            </a:extLst>
          </p:cNvPr>
          <p:cNvSpPr/>
          <p:nvPr/>
        </p:nvSpPr>
        <p:spPr>
          <a:xfrm>
            <a:off x="3071443" y="3286423"/>
            <a:ext cx="416293" cy="342244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AC5038-6D7F-401C-85A1-15B15A3A1F41}"/>
              </a:ext>
            </a:extLst>
          </p:cNvPr>
          <p:cNvSpPr/>
          <p:nvPr/>
        </p:nvSpPr>
        <p:spPr>
          <a:xfrm>
            <a:off x="3231924" y="2564906"/>
            <a:ext cx="577140" cy="376411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3B1FD93-FFA9-4801-B1B8-0C9CDACA446A}"/>
              </a:ext>
            </a:extLst>
          </p:cNvPr>
          <p:cNvSpPr/>
          <p:nvPr/>
        </p:nvSpPr>
        <p:spPr>
          <a:xfrm>
            <a:off x="3389607" y="1905091"/>
            <a:ext cx="4064848" cy="2777364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>
            <a:solidFill>
              <a:srgbClr val="FFC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B9E609-77E9-4212-9865-CB91A5475376}"/>
              </a:ext>
            </a:extLst>
          </p:cNvPr>
          <p:cNvSpPr/>
          <p:nvPr/>
        </p:nvSpPr>
        <p:spPr>
          <a:xfrm>
            <a:off x="3907647" y="3286423"/>
            <a:ext cx="973272" cy="771082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83A33A6-AD5A-4803-BB3F-B04A58B88BF0}"/>
              </a:ext>
            </a:extLst>
          </p:cNvPr>
          <p:cNvSpPr/>
          <p:nvPr/>
        </p:nvSpPr>
        <p:spPr>
          <a:xfrm>
            <a:off x="2317235" y="3628666"/>
            <a:ext cx="754208" cy="96835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58AF97D-1C4E-4B77-96AC-56D8175C6DD0}"/>
              </a:ext>
            </a:extLst>
          </p:cNvPr>
          <p:cNvSpPr/>
          <p:nvPr/>
        </p:nvSpPr>
        <p:spPr>
          <a:xfrm>
            <a:off x="5912491" y="1964725"/>
            <a:ext cx="2663098" cy="2618736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 cap="rnd">
            <a:solidFill>
              <a:schemeClr val="accent6">
                <a:lumMod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DDD1FC-1FFA-4061-82E6-FB632480B992}"/>
              </a:ext>
            </a:extLst>
          </p:cNvPr>
          <p:cNvSpPr txBox="1"/>
          <p:nvPr/>
        </p:nvSpPr>
        <p:spPr>
          <a:xfrm>
            <a:off x="895697" y="2184014"/>
            <a:ext cx="653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verify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62B033-6775-4028-846F-EBE20D23D261}"/>
              </a:ext>
            </a:extLst>
          </p:cNvPr>
          <p:cNvSpPr/>
          <p:nvPr/>
        </p:nvSpPr>
        <p:spPr>
          <a:xfrm>
            <a:off x="5912491" y="1990520"/>
            <a:ext cx="2663098" cy="2592941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948C55-322A-4404-9119-5EF19AB230CC}"/>
              </a:ext>
            </a:extLst>
          </p:cNvPr>
          <p:cNvSpPr txBox="1"/>
          <p:nvPr/>
        </p:nvSpPr>
        <p:spPr>
          <a:xfrm>
            <a:off x="3907646" y="5022373"/>
            <a:ext cx="934871" cy="830997"/>
          </a:xfrm>
          <a:custGeom>
            <a:avLst/>
            <a:gdLst>
              <a:gd name="connsiteX0" fmla="*/ 0 w 934871"/>
              <a:gd name="connsiteY0" fmla="*/ 0 h 830997"/>
              <a:gd name="connsiteX1" fmla="*/ 458087 w 934871"/>
              <a:gd name="connsiteY1" fmla="*/ 0 h 830997"/>
              <a:gd name="connsiteX2" fmla="*/ 934871 w 934871"/>
              <a:gd name="connsiteY2" fmla="*/ 0 h 830997"/>
              <a:gd name="connsiteX3" fmla="*/ 934871 w 934871"/>
              <a:gd name="connsiteY3" fmla="*/ 432118 h 830997"/>
              <a:gd name="connsiteX4" fmla="*/ 934871 w 934871"/>
              <a:gd name="connsiteY4" fmla="*/ 830997 h 830997"/>
              <a:gd name="connsiteX5" fmla="*/ 486133 w 934871"/>
              <a:gd name="connsiteY5" fmla="*/ 830997 h 830997"/>
              <a:gd name="connsiteX6" fmla="*/ 0 w 934871"/>
              <a:gd name="connsiteY6" fmla="*/ 830997 h 830997"/>
              <a:gd name="connsiteX7" fmla="*/ 0 w 934871"/>
              <a:gd name="connsiteY7" fmla="*/ 432118 h 830997"/>
              <a:gd name="connsiteX8" fmla="*/ 0 w 934871"/>
              <a:gd name="connsiteY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4871" h="830997" extrusionOk="0">
                <a:moveTo>
                  <a:pt x="0" y="0"/>
                </a:moveTo>
                <a:cubicBezTo>
                  <a:pt x="139622" y="-560"/>
                  <a:pt x="233526" y="37581"/>
                  <a:pt x="458087" y="0"/>
                </a:cubicBezTo>
                <a:cubicBezTo>
                  <a:pt x="682648" y="-37581"/>
                  <a:pt x="838975" y="47498"/>
                  <a:pt x="934871" y="0"/>
                </a:cubicBezTo>
                <a:cubicBezTo>
                  <a:pt x="970014" y="184849"/>
                  <a:pt x="886144" y="232977"/>
                  <a:pt x="934871" y="432118"/>
                </a:cubicBezTo>
                <a:cubicBezTo>
                  <a:pt x="983598" y="631259"/>
                  <a:pt x="910963" y="643043"/>
                  <a:pt x="934871" y="830997"/>
                </a:cubicBezTo>
                <a:cubicBezTo>
                  <a:pt x="724104" y="869621"/>
                  <a:pt x="654021" y="827672"/>
                  <a:pt x="486133" y="830997"/>
                </a:cubicBezTo>
                <a:cubicBezTo>
                  <a:pt x="318245" y="834322"/>
                  <a:pt x="198620" y="791317"/>
                  <a:pt x="0" y="830997"/>
                </a:cubicBezTo>
                <a:cubicBezTo>
                  <a:pt x="-13963" y="688712"/>
                  <a:pt x="31957" y="560060"/>
                  <a:pt x="0" y="432118"/>
                </a:cubicBezTo>
                <a:cubicBezTo>
                  <a:pt x="-31957" y="304176"/>
                  <a:pt x="39965" y="197189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/>
              <a:t>dDEG</a:t>
            </a:r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Single-vendor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F067B0-8331-42F1-9D8D-53808D2535A9}"/>
              </a:ext>
            </a:extLst>
          </p:cNvPr>
          <p:cNvSpPr txBox="1"/>
          <p:nvPr/>
        </p:nvSpPr>
        <p:spPr>
          <a:xfrm>
            <a:off x="6243735" y="5103233"/>
            <a:ext cx="934871" cy="584775"/>
          </a:xfrm>
          <a:custGeom>
            <a:avLst/>
            <a:gdLst>
              <a:gd name="connsiteX0" fmla="*/ 0 w 934871"/>
              <a:gd name="connsiteY0" fmla="*/ 0 h 584775"/>
              <a:gd name="connsiteX1" fmla="*/ 458087 w 934871"/>
              <a:gd name="connsiteY1" fmla="*/ 0 h 584775"/>
              <a:gd name="connsiteX2" fmla="*/ 934871 w 934871"/>
              <a:gd name="connsiteY2" fmla="*/ 0 h 584775"/>
              <a:gd name="connsiteX3" fmla="*/ 934871 w 934871"/>
              <a:gd name="connsiteY3" fmla="*/ 584775 h 584775"/>
              <a:gd name="connsiteX4" fmla="*/ 467436 w 934871"/>
              <a:gd name="connsiteY4" fmla="*/ 584775 h 584775"/>
              <a:gd name="connsiteX5" fmla="*/ 0 w 934871"/>
              <a:gd name="connsiteY5" fmla="*/ 584775 h 584775"/>
              <a:gd name="connsiteX6" fmla="*/ 0 w 934871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4871" h="584775" extrusionOk="0">
                <a:moveTo>
                  <a:pt x="0" y="0"/>
                </a:moveTo>
                <a:cubicBezTo>
                  <a:pt x="139622" y="-560"/>
                  <a:pt x="233526" y="37581"/>
                  <a:pt x="458087" y="0"/>
                </a:cubicBezTo>
                <a:cubicBezTo>
                  <a:pt x="682648" y="-37581"/>
                  <a:pt x="838975" y="47498"/>
                  <a:pt x="934871" y="0"/>
                </a:cubicBezTo>
                <a:cubicBezTo>
                  <a:pt x="944190" y="175068"/>
                  <a:pt x="921277" y="355742"/>
                  <a:pt x="934871" y="584775"/>
                </a:cubicBezTo>
                <a:cubicBezTo>
                  <a:pt x="774566" y="590125"/>
                  <a:pt x="579048" y="566818"/>
                  <a:pt x="467436" y="584775"/>
                </a:cubicBezTo>
                <a:cubicBezTo>
                  <a:pt x="355825" y="602732"/>
                  <a:pt x="157584" y="584687"/>
                  <a:pt x="0" y="584775"/>
                </a:cubicBezTo>
                <a:cubicBezTo>
                  <a:pt x="-39583" y="384123"/>
                  <a:pt x="16368" y="220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/>
              <a:t>dPLM</a:t>
            </a:r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Single-vendor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Mesh</a:t>
            </a:r>
            <a:endParaRPr lang="en-US" sz="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62C68B-BDE6-4BF4-B4F7-F4A193BE2A75}"/>
              </a:ext>
            </a:extLst>
          </p:cNvPr>
          <p:cNvSpPr/>
          <p:nvPr/>
        </p:nvSpPr>
        <p:spPr>
          <a:xfrm>
            <a:off x="5141911" y="2548162"/>
            <a:ext cx="166936" cy="42928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ED0290-84C1-4CCB-BE9A-99520AC00ADF}"/>
              </a:ext>
            </a:extLst>
          </p:cNvPr>
          <p:cNvSpPr txBox="1"/>
          <p:nvPr/>
        </p:nvSpPr>
        <p:spPr>
          <a:xfrm>
            <a:off x="1387078" y="53147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CA1DCF-4B60-4B62-AE8B-0961ED687291}"/>
              </a:ext>
            </a:extLst>
          </p:cNvPr>
          <p:cNvSpPr txBox="1"/>
          <p:nvPr/>
        </p:nvSpPr>
        <p:spPr>
          <a:xfrm>
            <a:off x="3769597" y="1309431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Multi-vendor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F4AA54-338B-4DC2-BC65-097FDB87B2F8}"/>
              </a:ext>
            </a:extLst>
          </p:cNvPr>
          <p:cNvCxnSpPr/>
          <p:nvPr/>
        </p:nvCxnSpPr>
        <p:spPr>
          <a:xfrm>
            <a:off x="4200790" y="1578883"/>
            <a:ext cx="0" cy="69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317AA3-7522-4908-93AD-7E26CD6A1837}"/>
              </a:ext>
            </a:extLst>
          </p:cNvPr>
          <p:cNvSpPr txBox="1"/>
          <p:nvPr/>
        </p:nvSpPr>
        <p:spPr>
          <a:xfrm>
            <a:off x="1989456" y="1378895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OSS  integration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B647E0-2E59-4765-A293-3B76D623E35E}"/>
              </a:ext>
            </a:extLst>
          </p:cNvPr>
          <p:cNvCxnSpPr>
            <a:cxnSpLocks/>
          </p:cNvCxnSpPr>
          <p:nvPr/>
        </p:nvCxnSpPr>
        <p:spPr>
          <a:xfrm>
            <a:off x="2694339" y="1606877"/>
            <a:ext cx="2360564" cy="4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A6D566-9D7D-4344-8C62-6D7FD9C0CF9F}"/>
              </a:ext>
            </a:extLst>
          </p:cNvPr>
          <p:cNvCxnSpPr>
            <a:cxnSpLocks/>
          </p:cNvCxnSpPr>
          <p:nvPr/>
        </p:nvCxnSpPr>
        <p:spPr>
          <a:xfrm>
            <a:off x="2303927" y="1653110"/>
            <a:ext cx="1081913" cy="150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42C36F-4E57-491A-9617-5CB153514CB7}"/>
              </a:ext>
            </a:extLst>
          </p:cNvPr>
          <p:cNvSpPr txBox="1"/>
          <p:nvPr/>
        </p:nvSpPr>
        <p:spPr>
          <a:xfrm>
            <a:off x="5866086" y="1023574"/>
            <a:ext cx="15167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Source = fault detected</a:t>
            </a:r>
          </a:p>
          <a:p>
            <a:r>
              <a:rPr lang="en-US" altLang="zh-CN" sz="1100" dirty="0" err="1"/>
              <a:t>Dest</a:t>
            </a:r>
            <a:r>
              <a:rPr lang="en-US" altLang="zh-CN" sz="1100" dirty="0"/>
              <a:t> = </a:t>
            </a:r>
            <a:r>
              <a:rPr lang="zh-CN" altLang="en-US" sz="1100" dirty="0"/>
              <a:t> </a:t>
            </a:r>
            <a:r>
              <a:rPr lang="en-US" altLang="zh-CN" sz="1100" dirty="0"/>
              <a:t>fault resolved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90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298"/>
          <p:cNvSpPr/>
          <p:nvPr/>
        </p:nvSpPr>
        <p:spPr>
          <a:xfrm>
            <a:off x="7290445" y="3468539"/>
            <a:ext cx="1633647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300" name="矩形 299"/>
          <p:cNvSpPr/>
          <p:nvPr/>
        </p:nvSpPr>
        <p:spPr>
          <a:xfrm>
            <a:off x="7487759" y="3532114"/>
            <a:ext cx="1367466" cy="14394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7" name="矩形 296"/>
          <p:cNvSpPr/>
          <p:nvPr/>
        </p:nvSpPr>
        <p:spPr>
          <a:xfrm>
            <a:off x="7280341" y="3972331"/>
            <a:ext cx="1633647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8" name="矩形 297"/>
          <p:cNvSpPr/>
          <p:nvPr/>
        </p:nvSpPr>
        <p:spPr>
          <a:xfrm>
            <a:off x="7477655" y="4035905"/>
            <a:ext cx="1367466" cy="14394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4" name="矩形 293"/>
          <p:cNvSpPr/>
          <p:nvPr/>
        </p:nvSpPr>
        <p:spPr>
          <a:xfrm>
            <a:off x="2284775" y="2463734"/>
            <a:ext cx="6621414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6" name="矩形 295"/>
          <p:cNvSpPr/>
          <p:nvPr/>
        </p:nvSpPr>
        <p:spPr>
          <a:xfrm>
            <a:off x="7515091" y="2534718"/>
            <a:ext cx="1367466" cy="14394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0" name="矩形 289"/>
          <p:cNvSpPr/>
          <p:nvPr/>
        </p:nvSpPr>
        <p:spPr>
          <a:xfrm>
            <a:off x="3385487" y="4500022"/>
            <a:ext cx="648582" cy="2521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1" name="矩形 290"/>
          <p:cNvSpPr/>
          <p:nvPr/>
        </p:nvSpPr>
        <p:spPr>
          <a:xfrm>
            <a:off x="3368067" y="3978369"/>
            <a:ext cx="1633647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2" name="矩形 291"/>
          <p:cNvSpPr/>
          <p:nvPr/>
        </p:nvSpPr>
        <p:spPr>
          <a:xfrm>
            <a:off x="3383367" y="3473614"/>
            <a:ext cx="2662960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3" name="矩形 292"/>
          <p:cNvSpPr/>
          <p:nvPr/>
        </p:nvSpPr>
        <p:spPr>
          <a:xfrm>
            <a:off x="3370287" y="2977585"/>
            <a:ext cx="5541835" cy="2519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5" name="矩形 294"/>
          <p:cNvSpPr/>
          <p:nvPr/>
        </p:nvSpPr>
        <p:spPr>
          <a:xfrm>
            <a:off x="7487759" y="3039473"/>
            <a:ext cx="1367466" cy="14394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以无线网</a:t>
            </a:r>
            <a:r>
              <a:rPr lang="en-US" altLang="zh-CN" dirty="0"/>
              <a:t>-5G-</a:t>
            </a:r>
            <a:r>
              <a:rPr lang="zh-CN" altLang="en-US" dirty="0"/>
              <a:t>基站脱管故障</a:t>
            </a:r>
            <a:r>
              <a:rPr lang="en-US" altLang="zh-CN" dirty="0"/>
              <a:t>ODD</a:t>
            </a:r>
            <a:r>
              <a:rPr lang="zh-CN" altLang="en-US" dirty="0"/>
              <a:t>为例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6869" y="2324842"/>
            <a:ext cx="0" cy="2520274"/>
          </a:xfrm>
          <a:prstGeom prst="line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02075" y="4780757"/>
            <a:ext cx="1384454" cy="276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故障处理过程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2146869" y="1975162"/>
            <a:ext cx="1403452" cy="30172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制定监控规则</a:t>
            </a:r>
          </a:p>
        </p:txBody>
      </p:sp>
      <p:sp>
        <p:nvSpPr>
          <p:cNvPr id="18" name="燕尾形 17"/>
          <p:cNvSpPr/>
          <p:nvPr/>
        </p:nvSpPr>
        <p:spPr>
          <a:xfrm>
            <a:off x="3522370" y="1975162"/>
            <a:ext cx="1403452" cy="30172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发现故障</a:t>
            </a:r>
          </a:p>
        </p:txBody>
      </p:sp>
      <p:sp>
        <p:nvSpPr>
          <p:cNvPr id="19" name="燕尾形 18"/>
          <p:cNvSpPr/>
          <p:nvPr/>
        </p:nvSpPr>
        <p:spPr>
          <a:xfrm>
            <a:off x="4897872" y="1975162"/>
            <a:ext cx="1403452" cy="30172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诊断故障</a:t>
            </a:r>
          </a:p>
        </p:txBody>
      </p:sp>
      <p:sp>
        <p:nvSpPr>
          <p:cNvPr id="20" name="燕尾形 19"/>
          <p:cNvSpPr/>
          <p:nvPr/>
        </p:nvSpPr>
        <p:spPr>
          <a:xfrm>
            <a:off x="7648875" y="1975162"/>
            <a:ext cx="1403452" cy="30172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修复故障</a:t>
            </a:r>
          </a:p>
        </p:txBody>
      </p:sp>
      <p:sp>
        <p:nvSpPr>
          <p:cNvPr id="21" name="燕尾形 20"/>
          <p:cNvSpPr/>
          <p:nvPr/>
        </p:nvSpPr>
        <p:spPr>
          <a:xfrm>
            <a:off x="6273374" y="1975162"/>
            <a:ext cx="1403452" cy="30172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生成修复方案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2178592" y="1583473"/>
            <a:ext cx="6842011" cy="30590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降低投诉率</a:t>
            </a:r>
          </a:p>
        </p:txBody>
      </p:sp>
      <p:sp>
        <p:nvSpPr>
          <p:cNvPr id="25" name="矩形 24"/>
          <p:cNvSpPr/>
          <p:nvPr/>
        </p:nvSpPr>
        <p:spPr>
          <a:xfrm>
            <a:off x="2304307" y="4919203"/>
            <a:ext cx="323165" cy="78483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  <a:sym typeface="Segoe UI Semilight"/>
              </a:rPr>
              <a:t>定义监控规则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3390237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告警采集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59074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告警解析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15780" y="4919203"/>
            <a:ext cx="323165" cy="66941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告警标准化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75745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告警关联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5794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生成工单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4453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故障定界</a:t>
            </a:r>
          </a:p>
        </p:txBody>
      </p:sp>
      <p:sp>
        <p:nvSpPr>
          <p:cNvPr id="33" name="矩形 32"/>
          <p:cNvSpPr/>
          <p:nvPr/>
        </p:nvSpPr>
        <p:spPr>
          <a:xfrm>
            <a:off x="5733973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故障定位</a:t>
            </a:r>
          </a:p>
        </p:txBody>
      </p:sp>
      <p:sp>
        <p:nvSpPr>
          <p:cNvPr id="34" name="矩形 33"/>
          <p:cNvSpPr/>
          <p:nvPr/>
        </p:nvSpPr>
        <p:spPr>
          <a:xfrm>
            <a:off x="6813830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确定方案</a:t>
            </a:r>
          </a:p>
        </p:txBody>
      </p:sp>
      <p:sp>
        <p:nvSpPr>
          <p:cNvPr id="35" name="矩形 34"/>
          <p:cNvSpPr/>
          <p:nvPr/>
        </p:nvSpPr>
        <p:spPr>
          <a:xfrm>
            <a:off x="7512093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</a:t>
            </a:r>
          </a:p>
        </p:txBody>
      </p:sp>
      <p:sp>
        <p:nvSpPr>
          <p:cNvPr id="36" name="矩形 35"/>
          <p:cNvSpPr/>
          <p:nvPr/>
        </p:nvSpPr>
        <p:spPr>
          <a:xfrm>
            <a:off x="8553653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工单关闭</a:t>
            </a:r>
          </a:p>
        </p:txBody>
      </p:sp>
      <p:sp>
        <p:nvSpPr>
          <p:cNvPr id="37" name="矩形 36"/>
          <p:cNvSpPr/>
          <p:nvPr/>
        </p:nvSpPr>
        <p:spPr>
          <a:xfrm>
            <a:off x="8032872" y="4919203"/>
            <a:ext cx="323165" cy="5539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font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业务验证</a:t>
            </a:r>
          </a:p>
        </p:txBody>
      </p:sp>
      <p:sp>
        <p:nvSpPr>
          <p:cNvPr id="38" name="矩形 37"/>
          <p:cNvSpPr/>
          <p:nvPr/>
        </p:nvSpPr>
        <p:spPr>
          <a:xfrm>
            <a:off x="2825086" y="4919203"/>
            <a:ext cx="323165" cy="78483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9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  <a:sym typeface="Segoe UI Semilight"/>
              </a:rPr>
              <a:t>配置监控规则</a:t>
            </a:r>
            <a:endParaRPr lang="zh-CN" altLang="en-US" sz="900" dirty="0"/>
          </a:p>
        </p:txBody>
      </p:sp>
      <p:grpSp>
        <p:nvGrpSpPr>
          <p:cNvPr id="181" name="组合 180"/>
          <p:cNvGrpSpPr/>
          <p:nvPr/>
        </p:nvGrpSpPr>
        <p:grpSpPr>
          <a:xfrm>
            <a:off x="1280389" y="2520959"/>
            <a:ext cx="7513447" cy="369188"/>
            <a:chOff x="1075504" y="3765019"/>
            <a:chExt cx="7516382" cy="369332"/>
          </a:xfrm>
        </p:grpSpPr>
        <p:sp>
          <p:nvSpPr>
            <p:cNvPr id="39" name="文本框 38"/>
            <p:cNvSpPr txBox="1"/>
            <p:nvPr/>
          </p:nvSpPr>
          <p:spPr>
            <a:xfrm>
              <a:off x="1075504" y="3765019"/>
              <a:ext cx="8864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5G-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基站脱管</a:t>
              </a:r>
              <a:endPara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L5</a:t>
              </a:r>
              <a:endPara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23000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1" name="椭圆 40"/>
            <p:cNvSpPr/>
            <p:nvPr/>
          </p:nvSpPr>
          <p:spPr>
            <a:xfrm>
              <a:off x="8499553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2" name="椭圆 41"/>
            <p:cNvSpPr/>
            <p:nvPr/>
          </p:nvSpPr>
          <p:spPr>
            <a:xfrm>
              <a:off x="2745616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3" name="椭圆 42"/>
            <p:cNvSpPr/>
            <p:nvPr/>
          </p:nvSpPr>
          <p:spPr>
            <a:xfrm>
              <a:off x="331168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4" name="椭圆 43"/>
            <p:cNvSpPr/>
            <p:nvPr/>
          </p:nvSpPr>
          <p:spPr>
            <a:xfrm>
              <a:off x="3659790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5" name="椭圆 44"/>
            <p:cNvSpPr/>
            <p:nvPr/>
          </p:nvSpPr>
          <p:spPr>
            <a:xfrm>
              <a:off x="4007898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6" name="椭圆 45"/>
            <p:cNvSpPr/>
            <p:nvPr/>
          </p:nvSpPr>
          <p:spPr>
            <a:xfrm>
              <a:off x="4309839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7" name="椭圆 46"/>
            <p:cNvSpPr/>
            <p:nvPr/>
          </p:nvSpPr>
          <p:spPr>
            <a:xfrm>
              <a:off x="4610175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1943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49" name="椭圆 48"/>
            <p:cNvSpPr/>
            <p:nvPr/>
          </p:nvSpPr>
          <p:spPr>
            <a:xfrm>
              <a:off x="56787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50" name="椭圆 49"/>
            <p:cNvSpPr/>
            <p:nvPr/>
          </p:nvSpPr>
          <p:spPr>
            <a:xfrm>
              <a:off x="673634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02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52" name="椭圆 51"/>
            <p:cNvSpPr/>
            <p:nvPr/>
          </p:nvSpPr>
          <p:spPr>
            <a:xfrm>
              <a:off x="795991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322340" y="3851184"/>
              <a:ext cx="4232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37949" y="3851184"/>
              <a:ext cx="468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320300" y="3851183"/>
              <a:ext cx="360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86380" y="3851183"/>
              <a:ext cx="324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4025870" y="3851183"/>
              <a:ext cx="252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4384152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4721523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5140610" y="3851184"/>
              <a:ext cx="5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805266" y="3845888"/>
              <a:ext cx="931081" cy="105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6844165" y="3851183"/>
              <a:ext cx="576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V="1">
              <a:off x="7542159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8126281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/>
          <p:cNvGrpSpPr/>
          <p:nvPr/>
        </p:nvGrpSpPr>
        <p:grpSpPr>
          <a:xfrm>
            <a:off x="1280389" y="3025713"/>
            <a:ext cx="7513447" cy="369188"/>
            <a:chOff x="1075504" y="3765019"/>
            <a:chExt cx="7516382" cy="369332"/>
          </a:xfrm>
        </p:grpSpPr>
        <p:sp>
          <p:nvSpPr>
            <p:cNvPr id="183" name="文本框 182"/>
            <p:cNvSpPr txBox="1"/>
            <p:nvPr/>
          </p:nvSpPr>
          <p:spPr>
            <a:xfrm>
              <a:off x="1075504" y="3765019"/>
              <a:ext cx="8864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5G-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基站脱管</a:t>
              </a:r>
              <a:endPara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L4</a:t>
              </a:r>
              <a:endPara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223000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8499553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745616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331168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3659790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007898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4309839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4610175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501943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56787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73634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74202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95991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cxnSp>
          <p:nvCxnSpPr>
            <p:cNvPr id="197" name="直接箭头连接符 196"/>
            <p:cNvCxnSpPr/>
            <p:nvPr/>
          </p:nvCxnSpPr>
          <p:spPr>
            <a:xfrm>
              <a:off x="2322340" y="3851184"/>
              <a:ext cx="4232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2837949" y="3851184"/>
              <a:ext cx="468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3320300" y="3851183"/>
              <a:ext cx="360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3686380" y="3851183"/>
              <a:ext cx="324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 flipV="1">
              <a:off x="4025870" y="3851183"/>
              <a:ext cx="252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 flipV="1">
              <a:off x="4384152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 flipV="1">
              <a:off x="4721523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>
              <a:off x="5140610" y="3851184"/>
              <a:ext cx="5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/>
            <p:nvPr/>
          </p:nvCxnSpPr>
          <p:spPr>
            <a:xfrm>
              <a:off x="5805266" y="3845888"/>
              <a:ext cx="931081" cy="105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6844165" y="3851183"/>
              <a:ext cx="576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/>
            <p:nvPr/>
          </p:nvCxnSpPr>
          <p:spPr>
            <a:xfrm flipV="1">
              <a:off x="7542159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 flipV="1">
              <a:off x="8126281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1280389" y="3530468"/>
            <a:ext cx="7513447" cy="369188"/>
            <a:chOff x="1075504" y="3765019"/>
            <a:chExt cx="7516382" cy="369332"/>
          </a:xfrm>
        </p:grpSpPr>
        <p:sp>
          <p:nvSpPr>
            <p:cNvPr id="210" name="文本框 209"/>
            <p:cNvSpPr txBox="1"/>
            <p:nvPr/>
          </p:nvSpPr>
          <p:spPr>
            <a:xfrm>
              <a:off x="1075504" y="3765019"/>
              <a:ext cx="8864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5G-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基站脱管</a:t>
              </a:r>
              <a:endPara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L3</a:t>
              </a:r>
              <a:endPara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223000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8499553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2745616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331168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3659790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4007898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4309839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4610175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01943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56787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673634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74202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795991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cxnSp>
          <p:nvCxnSpPr>
            <p:cNvPr id="224" name="直接箭头连接符 223"/>
            <p:cNvCxnSpPr/>
            <p:nvPr/>
          </p:nvCxnSpPr>
          <p:spPr>
            <a:xfrm>
              <a:off x="2322340" y="3851184"/>
              <a:ext cx="4232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>
              <a:off x="2837949" y="3851184"/>
              <a:ext cx="468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3320300" y="3851183"/>
              <a:ext cx="360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 flipV="1">
              <a:off x="3686380" y="3851183"/>
              <a:ext cx="324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flipV="1">
              <a:off x="4025870" y="3851183"/>
              <a:ext cx="252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flipV="1">
              <a:off x="4384152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 flipV="1">
              <a:off x="4721523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>
              <a:off x="5140610" y="3851184"/>
              <a:ext cx="5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5805266" y="3845888"/>
              <a:ext cx="931081" cy="105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6844165" y="3851183"/>
              <a:ext cx="576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7542159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8126281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1280389" y="4035223"/>
            <a:ext cx="7513447" cy="369188"/>
            <a:chOff x="1075504" y="3765019"/>
            <a:chExt cx="7516382" cy="369332"/>
          </a:xfrm>
        </p:grpSpPr>
        <p:sp>
          <p:nvSpPr>
            <p:cNvPr id="237" name="文本框 236"/>
            <p:cNvSpPr txBox="1"/>
            <p:nvPr/>
          </p:nvSpPr>
          <p:spPr>
            <a:xfrm>
              <a:off x="1075504" y="3765019"/>
              <a:ext cx="8864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5G-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基站脱管</a:t>
              </a:r>
              <a:endPara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L2</a:t>
              </a:r>
              <a:endPara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223000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8499553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745616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331168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3659790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4007898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309839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610175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01943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56787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673634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74202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795991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cxnSp>
          <p:nvCxnSpPr>
            <p:cNvPr id="251" name="直接箭头连接符 250"/>
            <p:cNvCxnSpPr/>
            <p:nvPr/>
          </p:nvCxnSpPr>
          <p:spPr>
            <a:xfrm>
              <a:off x="2322340" y="3851184"/>
              <a:ext cx="4232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>
              <a:off x="2837949" y="3851184"/>
              <a:ext cx="468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/>
            <p:nvPr/>
          </p:nvCxnSpPr>
          <p:spPr>
            <a:xfrm flipV="1">
              <a:off x="3320300" y="3851183"/>
              <a:ext cx="360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/>
            <p:nvPr/>
          </p:nvCxnSpPr>
          <p:spPr>
            <a:xfrm flipV="1">
              <a:off x="3686380" y="3851183"/>
              <a:ext cx="324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/>
            <p:nvPr/>
          </p:nvCxnSpPr>
          <p:spPr>
            <a:xfrm flipV="1">
              <a:off x="4025870" y="3851183"/>
              <a:ext cx="252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4384152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/>
            <p:nvPr/>
          </p:nvCxnSpPr>
          <p:spPr>
            <a:xfrm flipV="1">
              <a:off x="4721523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/>
            <p:nvPr/>
          </p:nvCxnSpPr>
          <p:spPr>
            <a:xfrm>
              <a:off x="5140610" y="3851184"/>
              <a:ext cx="5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>
              <a:off x="5805266" y="3845888"/>
              <a:ext cx="931081" cy="105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/>
            <p:nvPr/>
          </p:nvCxnSpPr>
          <p:spPr>
            <a:xfrm flipV="1">
              <a:off x="6844165" y="3851183"/>
              <a:ext cx="576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/>
            <p:nvPr/>
          </p:nvCxnSpPr>
          <p:spPr>
            <a:xfrm flipV="1">
              <a:off x="7542159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/>
            <p:nvPr/>
          </p:nvCxnSpPr>
          <p:spPr>
            <a:xfrm flipV="1">
              <a:off x="8126281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组合 262"/>
          <p:cNvGrpSpPr/>
          <p:nvPr/>
        </p:nvGrpSpPr>
        <p:grpSpPr>
          <a:xfrm>
            <a:off x="1280389" y="4539980"/>
            <a:ext cx="7513447" cy="369188"/>
            <a:chOff x="1075504" y="3765019"/>
            <a:chExt cx="7516382" cy="369332"/>
          </a:xfrm>
        </p:grpSpPr>
        <p:sp>
          <p:nvSpPr>
            <p:cNvPr id="264" name="文本框 263"/>
            <p:cNvSpPr txBox="1"/>
            <p:nvPr/>
          </p:nvSpPr>
          <p:spPr>
            <a:xfrm>
              <a:off x="1075504" y="3765019"/>
              <a:ext cx="8864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5G-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基站脱管</a:t>
              </a:r>
              <a:endPara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L1</a:t>
              </a:r>
              <a:endPara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223000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499553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745616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331168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3659790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007898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4309839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4610175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501943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56787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6736347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7420271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7959912" y="3805018"/>
              <a:ext cx="92333" cy="92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cxnSp>
          <p:nvCxnSpPr>
            <p:cNvPr id="278" name="直接箭头连接符 277"/>
            <p:cNvCxnSpPr/>
            <p:nvPr/>
          </p:nvCxnSpPr>
          <p:spPr>
            <a:xfrm>
              <a:off x="2322340" y="3851184"/>
              <a:ext cx="4232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278"/>
            <p:cNvCxnSpPr/>
            <p:nvPr/>
          </p:nvCxnSpPr>
          <p:spPr>
            <a:xfrm>
              <a:off x="2837949" y="3851184"/>
              <a:ext cx="468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/>
            <p:cNvCxnSpPr/>
            <p:nvPr/>
          </p:nvCxnSpPr>
          <p:spPr>
            <a:xfrm flipV="1">
              <a:off x="3320300" y="3851183"/>
              <a:ext cx="360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/>
            <p:cNvCxnSpPr/>
            <p:nvPr/>
          </p:nvCxnSpPr>
          <p:spPr>
            <a:xfrm flipV="1">
              <a:off x="3686380" y="3851183"/>
              <a:ext cx="324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 flipV="1">
              <a:off x="4025870" y="3851183"/>
              <a:ext cx="252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 flipV="1">
              <a:off x="4384152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/>
            <p:nvPr/>
          </p:nvCxnSpPr>
          <p:spPr>
            <a:xfrm flipV="1">
              <a:off x="4721523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/>
            <p:cNvCxnSpPr/>
            <p:nvPr/>
          </p:nvCxnSpPr>
          <p:spPr>
            <a:xfrm>
              <a:off x="5140610" y="3851184"/>
              <a:ext cx="5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箭头连接符 285"/>
            <p:cNvCxnSpPr/>
            <p:nvPr/>
          </p:nvCxnSpPr>
          <p:spPr>
            <a:xfrm>
              <a:off x="5805266" y="3845888"/>
              <a:ext cx="931081" cy="105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/>
            <p:nvPr/>
          </p:nvCxnSpPr>
          <p:spPr>
            <a:xfrm flipV="1">
              <a:off x="6844165" y="3851183"/>
              <a:ext cx="57600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/>
            <p:nvPr/>
          </p:nvCxnSpPr>
          <p:spPr>
            <a:xfrm flipV="1">
              <a:off x="7542159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/>
            <p:nvPr/>
          </p:nvCxnSpPr>
          <p:spPr>
            <a:xfrm flipV="1">
              <a:off x="8126281" y="3851183"/>
              <a:ext cx="339490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直接连接符 300"/>
          <p:cNvCxnSpPr/>
          <p:nvPr/>
        </p:nvCxnSpPr>
        <p:spPr>
          <a:xfrm flipH="1">
            <a:off x="2139854" y="4845116"/>
            <a:ext cx="6905458" cy="0"/>
          </a:xfrm>
          <a:prstGeom prst="line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9153003" y="1889378"/>
            <a:ext cx="692227" cy="276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价值流</a:t>
            </a:r>
          </a:p>
        </p:txBody>
      </p:sp>
      <p:sp>
        <p:nvSpPr>
          <p:cNvPr id="303" name="矩形 302"/>
          <p:cNvSpPr/>
          <p:nvPr/>
        </p:nvSpPr>
        <p:spPr>
          <a:xfrm>
            <a:off x="7380221" y="5849921"/>
            <a:ext cx="1367466" cy="14394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需人工上站修复</a:t>
            </a:r>
          </a:p>
        </p:txBody>
      </p:sp>
      <p:sp>
        <p:nvSpPr>
          <p:cNvPr id="304" name="矩形 303"/>
          <p:cNvSpPr/>
          <p:nvPr/>
        </p:nvSpPr>
        <p:spPr>
          <a:xfrm>
            <a:off x="9000978" y="2526849"/>
            <a:ext cx="1763311" cy="14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场景化监控，意图驱动</a:t>
            </a:r>
          </a:p>
        </p:txBody>
      </p:sp>
      <p:sp>
        <p:nvSpPr>
          <p:cNvPr id="305" name="矩形 304"/>
          <p:cNvSpPr/>
          <p:nvPr/>
        </p:nvSpPr>
        <p:spPr>
          <a:xfrm>
            <a:off x="9000978" y="3014050"/>
            <a:ext cx="2842889" cy="14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软故障自动修复，硬故障给出修复方案</a:t>
            </a:r>
          </a:p>
        </p:txBody>
      </p:sp>
      <p:sp>
        <p:nvSpPr>
          <p:cNvPr id="306" name="矩形 305"/>
          <p:cNvSpPr/>
          <p:nvPr/>
        </p:nvSpPr>
        <p:spPr>
          <a:xfrm>
            <a:off x="9000978" y="3498480"/>
            <a:ext cx="1727325" cy="14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基于故障派单自动诊断</a:t>
            </a:r>
          </a:p>
        </p:txBody>
      </p:sp>
      <p:sp>
        <p:nvSpPr>
          <p:cNvPr id="307" name="矩形 306"/>
          <p:cNvSpPr/>
          <p:nvPr/>
        </p:nvSpPr>
        <p:spPr>
          <a:xfrm>
            <a:off x="9000978" y="4000868"/>
            <a:ext cx="1403452" cy="14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基于规则告警派单</a:t>
            </a:r>
          </a:p>
        </p:txBody>
      </p:sp>
      <p:sp>
        <p:nvSpPr>
          <p:cNvPr id="308" name="矩形 307"/>
          <p:cNvSpPr/>
          <p:nvPr/>
        </p:nvSpPr>
        <p:spPr>
          <a:xfrm>
            <a:off x="9000978" y="4507991"/>
            <a:ext cx="1367466" cy="143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自动识别</a:t>
            </a:r>
          </a:p>
        </p:txBody>
      </p:sp>
    </p:spTree>
    <p:extLst>
      <p:ext uri="{BB962C8B-B14F-4D97-AF65-F5344CB8AC3E}">
        <p14:creationId xmlns:p14="http://schemas.microsoft.com/office/powerpoint/2010/main" val="365603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614E59CF-3260-4841-A538-AB9E4D7E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65471"/>
              </p:ext>
            </p:extLst>
          </p:nvPr>
        </p:nvGraphicFramePr>
        <p:xfrm>
          <a:off x="3425387" y="1488340"/>
          <a:ext cx="4876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2334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0911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91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0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58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826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1E5DBB-20CF-494D-9219-300BAEA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06" y="464828"/>
            <a:ext cx="10515600" cy="558746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endParaRPr lang="en-US" sz="2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264431-4002-4DDC-BC6B-233A6C32B0D3}"/>
              </a:ext>
            </a:extLst>
          </p:cNvPr>
          <p:cNvGrpSpPr/>
          <p:nvPr/>
        </p:nvGrpSpPr>
        <p:grpSpPr>
          <a:xfrm>
            <a:off x="1998752" y="1494667"/>
            <a:ext cx="1426635" cy="1822904"/>
            <a:chOff x="2049717" y="2607107"/>
            <a:chExt cx="1426635" cy="18229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8E6140-0A8A-445E-8851-75824F762E6B}"/>
                </a:ext>
              </a:extLst>
            </p:cNvPr>
            <p:cNvSpPr txBox="1"/>
            <p:nvPr/>
          </p:nvSpPr>
          <p:spPr>
            <a:xfrm>
              <a:off x="2450633" y="33743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诊断故障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ED9E4F-23CA-498C-832E-8EDAF2AE4612}"/>
                </a:ext>
              </a:extLst>
            </p:cNvPr>
            <p:cNvSpPr txBox="1"/>
            <p:nvPr/>
          </p:nvSpPr>
          <p:spPr>
            <a:xfrm>
              <a:off x="2049717" y="409145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制定监控规则</a:t>
              </a:r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4FAE31-4EB3-41C9-8326-5E5E76EDF487}"/>
                </a:ext>
              </a:extLst>
            </p:cNvPr>
            <p:cNvSpPr txBox="1"/>
            <p:nvPr/>
          </p:nvSpPr>
          <p:spPr>
            <a:xfrm>
              <a:off x="2060580" y="299185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生成修复方案</a:t>
              </a:r>
              <a:endParaRPr 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6126D-8FDB-494D-9DC5-BF91763265A4}"/>
                </a:ext>
              </a:extLst>
            </p:cNvPr>
            <p:cNvSpPr txBox="1"/>
            <p:nvPr/>
          </p:nvSpPr>
          <p:spPr>
            <a:xfrm>
              <a:off x="2425369" y="260710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恢复故障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C4801-F6F4-419B-BDFB-887B8AFE45E9}"/>
                </a:ext>
              </a:extLst>
            </p:cNvPr>
            <p:cNvSpPr txBox="1"/>
            <p:nvPr/>
          </p:nvSpPr>
          <p:spPr>
            <a:xfrm>
              <a:off x="2437192" y="3740419"/>
              <a:ext cx="1004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发现故障</a:t>
              </a:r>
              <a:endParaRPr lang="en-US" sz="16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822DC1C-93E1-4FB5-9105-BE2D04E3A1E0}"/>
              </a:ext>
            </a:extLst>
          </p:cNvPr>
          <p:cNvSpPr txBox="1"/>
          <p:nvPr/>
        </p:nvSpPr>
        <p:spPr>
          <a:xfrm>
            <a:off x="3019452" y="98756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All steps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4B2E37-CA5E-49B1-8C9D-65EF5D13F64C}"/>
              </a:ext>
            </a:extLst>
          </p:cNvPr>
          <p:cNvCxnSpPr>
            <a:cxnSpLocks/>
          </p:cNvCxnSpPr>
          <p:nvPr/>
        </p:nvCxnSpPr>
        <p:spPr>
          <a:xfrm flipH="1" flipV="1">
            <a:off x="3403507" y="1292685"/>
            <a:ext cx="811" cy="20748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BF5497-B027-49C6-BEE5-97291E6C0577}"/>
              </a:ext>
            </a:extLst>
          </p:cNvPr>
          <p:cNvCxnSpPr>
            <a:cxnSpLocks/>
          </p:cNvCxnSpPr>
          <p:nvPr/>
        </p:nvCxnSpPr>
        <p:spPr>
          <a:xfrm>
            <a:off x="3359449" y="3367509"/>
            <a:ext cx="51351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CEA2C0-2867-4A8E-9C42-7376DA13D6BA}"/>
              </a:ext>
            </a:extLst>
          </p:cNvPr>
          <p:cNvSpPr/>
          <p:nvPr/>
        </p:nvSpPr>
        <p:spPr>
          <a:xfrm>
            <a:off x="4072676" y="1596389"/>
            <a:ext cx="3209722" cy="1579519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>
            <a:solidFill>
              <a:srgbClr val="C0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6E96FB-D42A-4000-A4BB-F42992277A42}"/>
              </a:ext>
            </a:extLst>
          </p:cNvPr>
          <p:cNvSpPr/>
          <p:nvPr/>
        </p:nvSpPr>
        <p:spPr>
          <a:xfrm>
            <a:off x="4299717" y="2834198"/>
            <a:ext cx="265363" cy="14481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2C36F-4E57-491A-9617-5CB153514CB7}"/>
              </a:ext>
            </a:extLst>
          </p:cNvPr>
          <p:cNvSpPr txBox="1"/>
          <p:nvPr/>
        </p:nvSpPr>
        <p:spPr>
          <a:xfrm>
            <a:off x="4347025" y="780573"/>
            <a:ext cx="1524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Source =</a:t>
            </a:r>
            <a:r>
              <a:rPr lang="zh-CN" altLang="en-US" sz="1100" dirty="0"/>
              <a:t>定义监控规则</a:t>
            </a:r>
            <a:endParaRPr lang="en-US" altLang="zh-CN" sz="1100" dirty="0"/>
          </a:p>
          <a:p>
            <a:r>
              <a:rPr lang="en-US" altLang="zh-CN" sz="1100" dirty="0" err="1"/>
              <a:t>Dest</a:t>
            </a:r>
            <a:r>
              <a:rPr lang="en-US" altLang="zh-CN" sz="1100" dirty="0"/>
              <a:t> = </a:t>
            </a:r>
            <a:r>
              <a:rPr lang="zh-CN" altLang="en-US" sz="1100" dirty="0"/>
              <a:t> 工单关闭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64477-3191-4F63-A096-116C7A61A15B}"/>
              </a:ext>
            </a:extLst>
          </p:cNvPr>
          <p:cNvSpPr/>
          <p:nvPr/>
        </p:nvSpPr>
        <p:spPr>
          <a:xfrm>
            <a:off x="4299717" y="2600452"/>
            <a:ext cx="722906" cy="410234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E506B9-9DD7-4883-957C-12641D854EC2}"/>
              </a:ext>
            </a:extLst>
          </p:cNvPr>
          <p:cNvSpPr/>
          <p:nvPr/>
        </p:nvSpPr>
        <p:spPr>
          <a:xfrm>
            <a:off x="4299717" y="2261898"/>
            <a:ext cx="1133872" cy="747364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1B446E-4942-498F-B939-0EC6B72DBECA}"/>
              </a:ext>
            </a:extLst>
          </p:cNvPr>
          <p:cNvSpPr/>
          <p:nvPr/>
        </p:nvSpPr>
        <p:spPr>
          <a:xfrm>
            <a:off x="4299717" y="1545017"/>
            <a:ext cx="3051900" cy="1487922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9D272-021E-470B-859C-E2EF9E17A2F2}"/>
              </a:ext>
            </a:extLst>
          </p:cNvPr>
          <p:cNvSpPr txBox="1"/>
          <p:nvPr/>
        </p:nvSpPr>
        <p:spPr>
          <a:xfrm>
            <a:off x="4274342" y="2777739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L1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6AA64-4F14-4E12-A209-6546DC6DE928}"/>
              </a:ext>
            </a:extLst>
          </p:cNvPr>
          <p:cNvSpPr txBox="1"/>
          <p:nvPr/>
        </p:nvSpPr>
        <p:spPr>
          <a:xfrm>
            <a:off x="4712187" y="2673340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L2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E505B3-57A8-4540-9D7F-4F906BCC6A7C}"/>
              </a:ext>
            </a:extLst>
          </p:cNvPr>
          <p:cNvSpPr txBox="1"/>
          <p:nvPr/>
        </p:nvSpPr>
        <p:spPr>
          <a:xfrm>
            <a:off x="5154584" y="2348369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L3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C6CB6D-3B94-4C3D-BFE0-413C3F1EA202}"/>
              </a:ext>
            </a:extLst>
          </p:cNvPr>
          <p:cNvSpPr txBox="1"/>
          <p:nvPr/>
        </p:nvSpPr>
        <p:spPr>
          <a:xfrm>
            <a:off x="7078658" y="1663944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L4</a:t>
            </a:r>
            <a:endParaRPr lang="en-US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21E62-8CE5-40BA-A8C8-C6DF80106086}"/>
              </a:ext>
            </a:extLst>
          </p:cNvPr>
          <p:cNvSpPr/>
          <p:nvPr/>
        </p:nvSpPr>
        <p:spPr>
          <a:xfrm>
            <a:off x="4105038" y="1511486"/>
            <a:ext cx="3274176" cy="165663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E2B9C-C45D-4C6C-B4D2-31AE4A6B6D30}"/>
              </a:ext>
            </a:extLst>
          </p:cNvPr>
          <p:cNvSpPr txBox="1"/>
          <p:nvPr/>
        </p:nvSpPr>
        <p:spPr>
          <a:xfrm>
            <a:off x="1066633" y="3944318"/>
            <a:ext cx="1275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L1 </a:t>
            </a:r>
            <a:r>
              <a:rPr lang="zh-CN" altLang="en-US" sz="1200" b="1" dirty="0"/>
              <a:t>自动功能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自动识别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C750C3-BBE2-4F44-82B8-1286AC4B05FF}"/>
              </a:ext>
            </a:extLst>
          </p:cNvPr>
          <p:cNvSpPr txBox="1"/>
          <p:nvPr/>
        </p:nvSpPr>
        <p:spPr>
          <a:xfrm>
            <a:off x="7291542" y="3422400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Always and All Conditions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33B7E-24C3-4AE2-AFA6-3D6CD2779B4E}"/>
              </a:ext>
            </a:extLst>
          </p:cNvPr>
          <p:cNvSpPr txBox="1"/>
          <p:nvPr/>
        </p:nvSpPr>
        <p:spPr>
          <a:xfrm>
            <a:off x="2400525" y="3944318"/>
            <a:ext cx="1974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L2</a:t>
            </a:r>
            <a:r>
              <a:rPr lang="zh-CN" altLang="en-US" sz="1200" b="1" dirty="0"/>
              <a:t>自动功能：</a:t>
            </a:r>
            <a:endParaRPr lang="en-US" altLang="zh-CN" sz="1200" b="1" dirty="0"/>
          </a:p>
          <a:p>
            <a:r>
              <a:rPr lang="zh-CN" altLang="en-US" sz="1200" dirty="0"/>
              <a:t>自动识别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基于规则自动告警派单</a:t>
            </a:r>
            <a:endParaRPr lang="en-US" altLang="zh-CN" sz="1200" dirty="0"/>
          </a:p>
          <a:p>
            <a:endParaRPr lang="en-US" altLang="zh-CN" sz="1200" b="1" dirty="0"/>
          </a:p>
          <a:p>
            <a:r>
              <a:rPr lang="en-US" altLang="zh-CN" sz="1200" b="1" dirty="0"/>
              <a:t>ODD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r>
              <a:rPr lang="en-US" altLang="zh-CN" sz="1200" dirty="0"/>
              <a:t>Hardware</a:t>
            </a:r>
          </a:p>
          <a:p>
            <a:r>
              <a:rPr lang="en-US" altLang="zh-CN" sz="1200" dirty="0"/>
              <a:t>Software</a:t>
            </a:r>
          </a:p>
          <a:p>
            <a:r>
              <a:rPr lang="en-US" altLang="zh-CN" sz="1200" dirty="0"/>
              <a:t>Situational</a:t>
            </a:r>
          </a:p>
          <a:p>
            <a:r>
              <a:rPr lang="en-US" altLang="zh-CN" sz="1200" dirty="0"/>
              <a:t>…</a:t>
            </a:r>
          </a:p>
          <a:p>
            <a:endParaRPr lang="en-US" altLang="zh-CN" sz="1200" dirty="0"/>
          </a:p>
          <a:p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C01806-8764-465D-8C6F-20088F55D602}"/>
              </a:ext>
            </a:extLst>
          </p:cNvPr>
          <p:cNvSpPr txBox="1"/>
          <p:nvPr/>
        </p:nvSpPr>
        <p:spPr>
          <a:xfrm>
            <a:off x="6448467" y="3944318"/>
            <a:ext cx="183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L4</a:t>
            </a:r>
            <a:r>
              <a:rPr lang="zh-CN" altLang="en-US" sz="1200" b="1" dirty="0"/>
              <a:t>自动功能：</a:t>
            </a:r>
            <a:endParaRPr lang="en-US" altLang="zh-CN" sz="1200" b="1" dirty="0"/>
          </a:p>
          <a:p>
            <a:r>
              <a:rPr lang="zh-CN" altLang="en-US" sz="1200" dirty="0"/>
              <a:t>自动识别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基于规则自动告警派单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基于故障自动派单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自动诊断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软故障自动修复</a:t>
            </a:r>
            <a:r>
              <a:rPr lang="en-US" altLang="zh-CN" sz="12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硬故障给出修复方案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b="1" dirty="0"/>
          </a:p>
          <a:p>
            <a:r>
              <a:rPr lang="en-US" altLang="zh-CN" sz="1200" b="1" dirty="0"/>
              <a:t>ODD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r>
              <a:rPr lang="en-US" altLang="zh-CN" sz="1200" dirty="0"/>
              <a:t>Hardware</a:t>
            </a:r>
          </a:p>
          <a:p>
            <a:r>
              <a:rPr lang="en-US" altLang="zh-CN" sz="1200" dirty="0"/>
              <a:t>Software</a:t>
            </a:r>
          </a:p>
          <a:p>
            <a:r>
              <a:rPr lang="en-US" altLang="zh-CN" sz="1200" dirty="0"/>
              <a:t>Situational</a:t>
            </a:r>
          </a:p>
          <a:p>
            <a:r>
              <a:rPr lang="en-US" altLang="zh-CN" sz="1200" dirty="0"/>
              <a:t>…</a:t>
            </a:r>
          </a:p>
          <a:p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8BCE11-85DC-45C4-91F2-C55081E8427F}"/>
              </a:ext>
            </a:extLst>
          </p:cNvPr>
          <p:cNvSpPr txBox="1"/>
          <p:nvPr/>
        </p:nvSpPr>
        <p:spPr>
          <a:xfrm>
            <a:off x="4245502" y="3944318"/>
            <a:ext cx="18731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L3</a:t>
            </a:r>
            <a:r>
              <a:rPr lang="zh-CN" altLang="en-US" sz="1200" b="1" dirty="0"/>
              <a:t>自动功能：</a:t>
            </a:r>
            <a:endParaRPr lang="en-US" altLang="zh-CN" sz="1200" b="1" dirty="0"/>
          </a:p>
          <a:p>
            <a:r>
              <a:rPr lang="zh-CN" altLang="en-US" sz="1200" dirty="0"/>
              <a:t>自动识别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基于规则自动告警派单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基于故障自动派单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自动诊断</a:t>
            </a:r>
            <a:endParaRPr lang="en-US" altLang="zh-CN" sz="1200" dirty="0"/>
          </a:p>
          <a:p>
            <a:endParaRPr lang="en-US" altLang="zh-CN" sz="1200" b="1" dirty="0"/>
          </a:p>
          <a:p>
            <a:r>
              <a:rPr lang="en-US" altLang="zh-CN" sz="1200" b="1" dirty="0"/>
              <a:t>ODD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r>
              <a:rPr lang="en-US" altLang="zh-CN" sz="1200" dirty="0"/>
              <a:t>Hardware</a:t>
            </a:r>
          </a:p>
          <a:p>
            <a:r>
              <a:rPr lang="en-US" altLang="zh-CN" sz="1200" dirty="0"/>
              <a:t>Software</a:t>
            </a:r>
          </a:p>
          <a:p>
            <a:r>
              <a:rPr lang="en-US" altLang="zh-CN" sz="1200" dirty="0"/>
              <a:t>Situational</a:t>
            </a:r>
          </a:p>
          <a:p>
            <a:r>
              <a:rPr lang="en-US" altLang="zh-CN" sz="1200" dirty="0"/>
              <a:t>…</a:t>
            </a:r>
          </a:p>
          <a:p>
            <a:endParaRPr lang="en-US" altLang="zh-CN" sz="1200" dirty="0"/>
          </a:p>
          <a:p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6A3DE9-EE02-47C4-95D9-56105E33D06D}"/>
              </a:ext>
            </a:extLst>
          </p:cNvPr>
          <p:cNvSpPr txBox="1"/>
          <p:nvPr/>
        </p:nvSpPr>
        <p:spPr>
          <a:xfrm>
            <a:off x="8613184" y="3944318"/>
            <a:ext cx="18348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L5</a:t>
            </a:r>
            <a:r>
              <a:rPr lang="zh-CN" altLang="en-US" sz="1200" b="1" dirty="0"/>
              <a:t>自动功能</a:t>
            </a:r>
            <a:endParaRPr lang="en-US" altLang="zh-CN" sz="1200" b="1" dirty="0"/>
          </a:p>
          <a:p>
            <a:r>
              <a:rPr lang="zh-CN" altLang="en-US" sz="1200" dirty="0"/>
              <a:t>自动识别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基于规则自动告警派单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基于故障自动派单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/>
              <a:t>自动诊断</a:t>
            </a:r>
            <a:r>
              <a:rPr lang="en-US" altLang="zh-CN" sz="1200" dirty="0"/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软故障自动修复</a:t>
            </a:r>
            <a:r>
              <a:rPr lang="en-US" altLang="zh-CN" sz="12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硬故障给出修复方案</a:t>
            </a:r>
            <a:r>
              <a:rPr lang="en-US" altLang="zh-CN" sz="12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场景化自动监控</a:t>
            </a:r>
            <a:r>
              <a:rPr lang="en-US" altLang="zh-CN" sz="12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意图驱动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b="1" dirty="0"/>
          </a:p>
          <a:p>
            <a:r>
              <a:rPr lang="en-US" altLang="zh-CN" sz="1200" b="1" dirty="0"/>
              <a:t>ODD</a:t>
            </a:r>
            <a:r>
              <a:rPr lang="zh-CN" altLang="en-US" sz="1200" b="1" dirty="0"/>
              <a:t>：</a:t>
            </a:r>
            <a:endParaRPr lang="en-US" altLang="zh-CN" sz="1200" b="1" dirty="0"/>
          </a:p>
          <a:p>
            <a:r>
              <a:rPr lang="en-US" altLang="zh-CN" sz="1200" dirty="0"/>
              <a:t>Hardware</a:t>
            </a:r>
          </a:p>
          <a:p>
            <a:r>
              <a:rPr lang="en-US" altLang="zh-CN" sz="1200" dirty="0"/>
              <a:t>Software</a:t>
            </a:r>
          </a:p>
          <a:p>
            <a:r>
              <a:rPr lang="en-US" altLang="zh-CN" sz="1200" dirty="0"/>
              <a:t>Situational</a:t>
            </a:r>
          </a:p>
          <a:p>
            <a:r>
              <a:rPr lang="en-US" altLang="zh-CN" sz="1200" dirty="0"/>
              <a:t>…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83E6D-3CE3-44B4-9916-24CDE8BAE9C9}"/>
              </a:ext>
            </a:extLst>
          </p:cNvPr>
          <p:cNvSpPr txBox="1"/>
          <p:nvPr/>
        </p:nvSpPr>
        <p:spPr>
          <a:xfrm>
            <a:off x="1031401" y="3944318"/>
            <a:ext cx="9684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ODD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r>
              <a:rPr lang="en-US" altLang="zh-CN" sz="1400" dirty="0"/>
              <a:t>Hardware</a:t>
            </a:r>
          </a:p>
          <a:p>
            <a:r>
              <a:rPr lang="en-US" altLang="zh-CN" sz="1400" dirty="0"/>
              <a:t>Software</a:t>
            </a:r>
          </a:p>
          <a:p>
            <a:r>
              <a:rPr lang="en-US" altLang="zh-CN" sz="1400" dirty="0"/>
              <a:t>Situational</a:t>
            </a:r>
          </a:p>
          <a:p>
            <a:r>
              <a:rPr lang="en-US" altLang="zh-CN" sz="1400" dirty="0"/>
              <a:t>…</a:t>
            </a:r>
          </a:p>
          <a:p>
            <a:endParaRPr 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9F9951-D953-4A83-8B4E-AB6D522124E1}"/>
              </a:ext>
            </a:extLst>
          </p:cNvPr>
          <p:cNvSpPr txBox="1"/>
          <p:nvPr/>
        </p:nvSpPr>
        <p:spPr>
          <a:xfrm>
            <a:off x="2009615" y="1541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分析 无线网</a:t>
            </a:r>
            <a:r>
              <a:rPr lang="en-US" altLang="zh-CN" dirty="0"/>
              <a:t>-5G-</a:t>
            </a:r>
            <a:r>
              <a:rPr lang="zh-CN" altLang="en-US" dirty="0"/>
              <a:t>基站脱管故障修复场景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676C9-34FF-4605-B7F1-AEBBBDFB0C10}"/>
              </a:ext>
            </a:extLst>
          </p:cNvPr>
          <p:cNvSpPr txBox="1"/>
          <p:nvPr/>
        </p:nvSpPr>
        <p:spPr>
          <a:xfrm>
            <a:off x="9131644" y="987566"/>
            <a:ext cx="244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问题讨论：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这样的代际特征定义与抽象化的代际特征描述是否合拍？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799" b="1" dirty="0">
                <a:solidFill>
                  <a:srgbClr val="C00000"/>
                </a:solidFill>
              </a:rPr>
              <a:t>定性描述：</a:t>
            </a:r>
            <a:r>
              <a:rPr lang="zh-CN" altLang="en-US" sz="2799" b="1" dirty="0"/>
              <a:t>自动驾驶网络价值</a:t>
            </a:r>
          </a:p>
        </p:txBody>
      </p:sp>
      <p:cxnSp>
        <p:nvCxnSpPr>
          <p:cNvPr id="29" name="肘形连接符 28"/>
          <p:cNvCxnSpPr/>
          <p:nvPr/>
        </p:nvCxnSpPr>
        <p:spPr>
          <a:xfrm flipV="1">
            <a:off x="314658" y="2419794"/>
            <a:ext cx="3812846" cy="635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2221080" y="1786784"/>
            <a:ext cx="3812846" cy="635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14657" y="3297845"/>
            <a:ext cx="5498302" cy="2915227"/>
            <a:chOff x="6185886" y="3584648"/>
            <a:chExt cx="5500450" cy="2916366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6216963" y="5752895"/>
              <a:ext cx="25892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6484587" y="3959606"/>
              <a:ext cx="0" cy="1945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85886" y="3723684"/>
              <a:ext cx="7694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工单诊断率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06570" y="5903817"/>
              <a:ext cx="10772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网络智能化演进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55397" y="6131682"/>
              <a:ext cx="413093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关键指标</a:t>
              </a:r>
              <a:r>
                <a:rPr kumimoji="1" lang="en-US" altLang="zh-CN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：工单诊断率</a:t>
              </a:r>
              <a:r>
                <a:rPr kumimoji="1" lang="en-US" altLang="zh-CN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有诊断信息的工单数量</a:t>
              </a:r>
              <a:r>
                <a:rPr kumimoji="1" lang="en-US" altLang="zh-CN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工单总数量</a:t>
              </a:r>
              <a:endParaRPr kumimoji="1" lang="en-US" altLang="zh-CN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工单诊断准确率</a:t>
              </a:r>
              <a:r>
                <a:rPr kumimoji="1" lang="en-US" altLang="zh-CN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诊断信息准确的工单数量</a:t>
              </a:r>
              <a:r>
                <a:rPr kumimoji="1" lang="en-US" altLang="zh-CN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工单总数量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484588" y="4438835"/>
              <a:ext cx="2153386" cy="1072143"/>
            </a:xfrm>
            <a:custGeom>
              <a:avLst/>
              <a:gdLst>
                <a:gd name="connsiteX0" fmla="*/ 0 w 1926455"/>
                <a:gd name="connsiteY0" fmla="*/ 1065320 h 1072143"/>
                <a:gd name="connsiteX1" fmla="*/ 568171 w 1926455"/>
                <a:gd name="connsiteY1" fmla="*/ 932155 h 1072143"/>
                <a:gd name="connsiteX2" fmla="*/ 1038688 w 1926455"/>
                <a:gd name="connsiteY2" fmla="*/ 115410 h 1072143"/>
                <a:gd name="connsiteX3" fmla="*/ 1926455 w 1926455"/>
                <a:gd name="connsiteY3" fmla="*/ 0 h 107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55" h="1072143">
                  <a:moveTo>
                    <a:pt x="0" y="1065320"/>
                  </a:moveTo>
                  <a:cubicBezTo>
                    <a:pt x="197528" y="1077896"/>
                    <a:pt x="395056" y="1090473"/>
                    <a:pt x="568171" y="932155"/>
                  </a:cubicBezTo>
                  <a:cubicBezTo>
                    <a:pt x="741286" y="773837"/>
                    <a:pt x="812307" y="270769"/>
                    <a:pt x="1038688" y="115410"/>
                  </a:cubicBezTo>
                  <a:cubicBezTo>
                    <a:pt x="1265069" y="-39949"/>
                    <a:pt x="1769616" y="26633"/>
                    <a:pt x="192645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41" name="矩形 40"/>
            <p:cNvSpPr/>
            <p:nvPr/>
          </p:nvSpPr>
          <p:spPr>
            <a:xfrm>
              <a:off x="6425377" y="4242334"/>
              <a:ext cx="1035856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Level2</a:t>
              </a:r>
            </a:p>
            <a:p>
              <a:pPr algn="ctr"/>
              <a:r>
                <a:rPr kumimoji="1" lang="zh-CN" altLang="en-US" sz="9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基于静态规则诊断，准确性不高</a:t>
              </a:r>
              <a:endPara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9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工单中的诊断结果可参考</a:t>
              </a:r>
              <a:endPara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659155" y="5800639"/>
              <a:ext cx="126957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100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衡量故障分析的效率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7392523" y="4889638"/>
              <a:ext cx="1323203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Level3</a:t>
              </a:r>
            </a:p>
            <a:p>
              <a:r>
                <a:rPr kumimoji="1" lang="zh-CN" altLang="en-US" sz="9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基于动态规则诊断，工单中的诊断信息可指导故障修复</a:t>
              </a:r>
              <a:endPara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872701" y="3709034"/>
              <a:ext cx="1035856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70C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Level4</a:t>
              </a:r>
            </a:p>
            <a:p>
              <a:r>
                <a:rPr kumimoji="1" lang="zh-CN" altLang="en-US" sz="9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基于动态规则诊断，依据工单中的诊断信息修复故障</a:t>
              </a:r>
              <a:endPara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052848" y="3584648"/>
              <a:ext cx="2630648" cy="24929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工单诊断率与网络智能化演进的关系</a:t>
              </a:r>
              <a:endParaRPr kumimoji="1" lang="en-US" altLang="zh-CN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工单诊断率随网络智能化演进呈上升趋势，当前工单中故障诊断信息缺失，需要人工定界定位。智能化水平达到</a:t>
              </a:r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L2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，系统基于规则定界定位，准确性不高，工单中的诊断信息可参考。智能化水平达到</a:t>
              </a:r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L3/L4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，基于</a:t>
              </a:r>
              <a:r>
                <a:rPr kumimoji="1"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AI</a:t>
              </a:r>
              <a:r>
                <a:rPr kumimoji="1"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定界定位，工单中提供精准诊断信息，工单诊断率准确率提升。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 flipV="1">
              <a:off x="6856175" y="5523300"/>
              <a:ext cx="212926" cy="22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913057" y="5764326"/>
              <a:ext cx="8829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12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 are here</a:t>
              </a:r>
              <a:endPara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487909" y="5404145"/>
              <a:ext cx="132693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49" name="椭圆 48"/>
            <p:cNvSpPr/>
            <p:nvPr/>
          </p:nvSpPr>
          <p:spPr>
            <a:xfrm>
              <a:off x="7106628" y="5239054"/>
              <a:ext cx="132693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 flipV="1">
              <a:off x="6906025" y="4964758"/>
              <a:ext cx="212926" cy="22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7326177" y="4828390"/>
              <a:ext cx="132693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52" name="椭圆 51"/>
            <p:cNvSpPr/>
            <p:nvPr/>
          </p:nvSpPr>
          <p:spPr>
            <a:xfrm>
              <a:off x="7596445" y="4467317"/>
              <a:ext cx="132693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 flipV="1">
              <a:off x="7449329" y="4935939"/>
              <a:ext cx="218723" cy="104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4" idx="1"/>
            </p:cNvCxnSpPr>
            <p:nvPr/>
          </p:nvCxnSpPr>
          <p:spPr>
            <a:xfrm flipH="1">
              <a:off x="7668053" y="4109144"/>
              <a:ext cx="204648" cy="289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3952752" y="1288972"/>
            <a:ext cx="2073801" cy="430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3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L4</a:t>
            </a:r>
            <a:r>
              <a:rPr kumimoji="1" lang="zh-CN" altLang="en-US" sz="13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智能监控，隐患预测，智能诊断，软故障自愈</a:t>
            </a:r>
            <a:endParaRPr lang="zh-CN" altLang="en-US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172064" y="1897641"/>
            <a:ext cx="1979227" cy="430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109"/>
            <a:r>
              <a:rPr lang="en-US" altLang="zh-CN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zh-CN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：智能监控，</a:t>
            </a:r>
            <a:r>
              <a:rPr lang="zh-CN" altLang="en-US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zh-CN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诊断，人工修复</a:t>
            </a:r>
            <a:endParaRPr lang="zh-CN" altLang="en-US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1205" y="2545443"/>
            <a:ext cx="1979227" cy="430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109"/>
            <a:r>
              <a:rPr lang="en-US" altLang="zh-CN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：机器监控，人工诊断，人工修复</a:t>
            </a:r>
            <a:endParaRPr lang="zh-CN" altLang="zh-CN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416850" y="1196342"/>
            <a:ext cx="5400470" cy="1779820"/>
            <a:chOff x="427002" y="833323"/>
            <a:chExt cx="6294382" cy="1780515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427002" y="2299537"/>
              <a:ext cx="623574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915147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61" name="椭圆 60"/>
            <p:cNvSpPr/>
            <p:nvPr/>
          </p:nvSpPr>
          <p:spPr>
            <a:xfrm>
              <a:off x="817566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13274" y="245225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告警上报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710856" y="245225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生成工单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2844041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69804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152629" y="207720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生成方案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399116" y="2452255"/>
              <a:ext cx="1322268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告警清除</a:t>
              </a:r>
              <a:r>
                <a:rPr kumimoji="1" lang="en-US" altLang="zh-CN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工单关闭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4939308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901459" y="833323"/>
              <a:ext cx="0" cy="136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984180" y="1461336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894862" y="1781792"/>
              <a:ext cx="10893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972789" y="1612515"/>
              <a:ext cx="98049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Fault </a:t>
              </a:r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Identify</a:t>
              </a:r>
            </a:p>
            <a:p>
              <a:pPr algn="ctr"/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2912624" y="1451810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1984180" y="1781792"/>
              <a:ext cx="9284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138340" y="1612515"/>
              <a:ext cx="73397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Diagnosis</a:t>
              </a:r>
            </a:p>
            <a:p>
              <a:pPr algn="ctr"/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947102" y="1245863"/>
              <a:ext cx="0" cy="955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3158849" y="1621722"/>
              <a:ext cx="64059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Decision</a:t>
              </a:r>
            </a:p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2921339" y="1781792"/>
              <a:ext cx="10257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16606" y="1643323"/>
              <a:ext cx="0" cy="578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3962210" y="1781792"/>
              <a:ext cx="1064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4234213" y="1612515"/>
              <a:ext cx="58082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Fix </a:t>
              </a:r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977566" y="2215051"/>
              <a:ext cx="154596" cy="168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99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054864" y="861261"/>
              <a:ext cx="0" cy="136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016606" y="1781792"/>
              <a:ext cx="104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5188530" y="1612515"/>
              <a:ext cx="76945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Validation</a:t>
              </a:r>
            </a:p>
            <a:p>
              <a:pPr algn="ctr"/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954435" y="1489718"/>
              <a:ext cx="21004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4514430" y="1281321"/>
              <a:ext cx="84976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Repair </a:t>
              </a:r>
              <a:r>
                <a:rPr kumimoji="1" lang="en-US" altLang="zh-CN" sz="1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894862" y="1108524"/>
              <a:ext cx="51526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2727825" y="879854"/>
              <a:ext cx="13409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MTTR</a:t>
              </a:r>
              <a:r>
                <a:rPr kumimoji="1" lang="zh-CN" altLang="en-US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故障历时</a:t>
              </a:r>
              <a:r>
                <a:rPr kumimoji="1" lang="zh-CN" altLang="en-US" sz="1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213394" y="207720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故障诊断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243039" y="207720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方案实施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300556" y="207720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业务验证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193362" y="2077205"/>
              <a:ext cx="62751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故障识别</a:t>
              </a:r>
            </a:p>
          </p:txBody>
        </p:sp>
      </p:grpSp>
      <p:cxnSp>
        <p:nvCxnSpPr>
          <p:cNvPr id="95" name="直接箭头连接符 94"/>
          <p:cNvCxnSpPr/>
          <p:nvPr/>
        </p:nvCxnSpPr>
        <p:spPr>
          <a:xfrm>
            <a:off x="6780153" y="5212953"/>
            <a:ext cx="258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7047672" y="3420365"/>
            <a:ext cx="0" cy="194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820082" y="3184534"/>
            <a:ext cx="461485" cy="184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MTTR</a:t>
            </a:r>
            <a:endParaRPr kumimoji="1" lang="zh-CN" altLang="en-US" sz="1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279499" y="5472848"/>
            <a:ext cx="5487508" cy="1107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关键指标</a:t>
            </a:r>
            <a:r>
              <a:rPr kumimoji="1" lang="en-US" altLang="zh-CN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MTTR=</a:t>
            </a:r>
            <a:r>
              <a:rPr kumimoji="1"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所有工单历时</a:t>
            </a:r>
            <a:r>
              <a:rPr kumimoji="1" lang="en-US" altLang="zh-CN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工单数量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MTTR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随网络智能化演进呈下降趋势，当前基于规则派单，人工定界定位。若智能化水平达到</a:t>
            </a: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L4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，可远程修复的故障自动修复，需上站修复的故障按照工单中的修复方案进行修复</a:t>
            </a:r>
          </a:p>
        </p:txBody>
      </p:sp>
      <p:sp>
        <p:nvSpPr>
          <p:cNvPr id="99" name="矩形 98"/>
          <p:cNvSpPr/>
          <p:nvPr/>
        </p:nvSpPr>
        <p:spPr>
          <a:xfrm>
            <a:off x="8458954" y="5269338"/>
            <a:ext cx="1076797" cy="184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网络智能化演进</a:t>
            </a:r>
          </a:p>
        </p:txBody>
      </p:sp>
      <p:sp>
        <p:nvSpPr>
          <p:cNvPr id="100" name="矩形 99"/>
          <p:cNvSpPr/>
          <p:nvPr/>
        </p:nvSpPr>
        <p:spPr>
          <a:xfrm>
            <a:off x="8319594" y="3873253"/>
            <a:ext cx="1960527" cy="66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Level3</a:t>
            </a:r>
          </a:p>
          <a:p>
            <a:r>
              <a:rPr kumimoji="1"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基于故障派单，实现工单压降，减少派单；工单中具备诊断信息，上站人员根据诊断信息修复故障</a:t>
            </a:r>
            <a:endParaRPr kumimoji="1" lang="en-US" altLang="zh-CN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009137" y="4689594"/>
            <a:ext cx="1869659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Level4</a:t>
            </a:r>
          </a:p>
          <a:p>
            <a:r>
              <a:rPr kumimoji="1"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自动定位、自动给出修复方案，可远程修复的故障远程自动修复</a:t>
            </a:r>
            <a:endParaRPr kumimoji="1" lang="en-US" altLang="zh-CN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任意多边形 101"/>
          <p:cNvSpPr/>
          <p:nvPr/>
        </p:nvSpPr>
        <p:spPr>
          <a:xfrm>
            <a:off x="7154866" y="3565473"/>
            <a:ext cx="2138684" cy="1210166"/>
          </a:xfrm>
          <a:custGeom>
            <a:avLst/>
            <a:gdLst>
              <a:gd name="connsiteX0" fmla="*/ 0 w 2139519"/>
              <a:gd name="connsiteY0" fmla="*/ 0 h 1210639"/>
              <a:gd name="connsiteX1" fmla="*/ 355107 w 2139519"/>
              <a:gd name="connsiteY1" fmla="*/ 133165 h 1210639"/>
              <a:gd name="connsiteX2" fmla="*/ 727969 w 2139519"/>
              <a:gd name="connsiteY2" fmla="*/ 390617 h 1210639"/>
              <a:gd name="connsiteX3" fmla="*/ 932155 w 2139519"/>
              <a:gd name="connsiteY3" fmla="*/ 878889 h 1210639"/>
              <a:gd name="connsiteX4" fmla="*/ 1296140 w 2139519"/>
              <a:gd name="connsiteY4" fmla="*/ 1171852 h 1210639"/>
              <a:gd name="connsiteX5" fmla="*/ 2139519 w 2139519"/>
              <a:gd name="connsiteY5" fmla="*/ 1207363 h 12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519" h="1210639">
                <a:moveTo>
                  <a:pt x="0" y="0"/>
                </a:moveTo>
                <a:cubicBezTo>
                  <a:pt x="116889" y="34031"/>
                  <a:pt x="233779" y="68062"/>
                  <a:pt x="355107" y="133165"/>
                </a:cubicBezTo>
                <a:cubicBezTo>
                  <a:pt x="476435" y="198268"/>
                  <a:pt x="631794" y="266330"/>
                  <a:pt x="727969" y="390617"/>
                </a:cubicBezTo>
                <a:cubicBezTo>
                  <a:pt x="824144" y="514904"/>
                  <a:pt x="837460" y="748683"/>
                  <a:pt x="932155" y="878889"/>
                </a:cubicBezTo>
                <a:cubicBezTo>
                  <a:pt x="1026850" y="1009095"/>
                  <a:pt x="1094913" y="1117106"/>
                  <a:pt x="1296140" y="1171852"/>
                </a:cubicBezTo>
                <a:cubicBezTo>
                  <a:pt x="1497367" y="1226598"/>
                  <a:pt x="2139519" y="1207363"/>
                  <a:pt x="2139519" y="120736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3" name="矩形 102"/>
          <p:cNvSpPr/>
          <p:nvPr/>
        </p:nvSpPr>
        <p:spPr>
          <a:xfrm>
            <a:off x="8045146" y="3301845"/>
            <a:ext cx="1693496" cy="530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Level2</a:t>
            </a:r>
          </a:p>
          <a:p>
            <a:r>
              <a:rPr kumimoji="1"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人辅助系统识别故障，人辅助系统定界定位</a:t>
            </a:r>
            <a:endParaRPr kumimoji="1" lang="en-US" altLang="zh-CN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925342" y="4390796"/>
            <a:ext cx="1519138" cy="338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衡量故障分析、生成方案、故障修复的效率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80539" y="3462073"/>
            <a:ext cx="132641" cy="1689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99"/>
          </a:p>
        </p:txBody>
      </p:sp>
      <p:cxnSp>
        <p:nvCxnSpPr>
          <p:cNvPr id="106" name="直接箭头连接符 105"/>
          <p:cNvCxnSpPr/>
          <p:nvPr/>
        </p:nvCxnSpPr>
        <p:spPr>
          <a:xfrm flipH="1">
            <a:off x="7414901" y="3211541"/>
            <a:ext cx="278751" cy="34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757037" y="3171352"/>
            <a:ext cx="882589" cy="184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are here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7507735" y="3662154"/>
            <a:ext cx="132641" cy="1689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99"/>
          </a:p>
        </p:txBody>
      </p:sp>
      <p:cxnSp>
        <p:nvCxnSpPr>
          <p:cNvPr id="109" name="直接箭头连接符 108"/>
          <p:cNvCxnSpPr>
            <a:stCxn id="103" idx="1"/>
          </p:cNvCxnSpPr>
          <p:nvPr/>
        </p:nvCxnSpPr>
        <p:spPr>
          <a:xfrm flipH="1">
            <a:off x="7688618" y="3567199"/>
            <a:ext cx="356528" cy="17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7966136" y="4177599"/>
            <a:ext cx="132641" cy="1689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99"/>
          </a:p>
        </p:txBody>
      </p:sp>
      <p:sp>
        <p:nvSpPr>
          <p:cNvPr id="111" name="椭圆 110"/>
          <p:cNvSpPr/>
          <p:nvPr/>
        </p:nvSpPr>
        <p:spPr>
          <a:xfrm>
            <a:off x="8207568" y="4537257"/>
            <a:ext cx="132641" cy="1689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99"/>
          </a:p>
        </p:txBody>
      </p:sp>
      <p:cxnSp>
        <p:nvCxnSpPr>
          <p:cNvPr id="112" name="直接箭头连接符 111"/>
          <p:cNvCxnSpPr/>
          <p:nvPr/>
        </p:nvCxnSpPr>
        <p:spPr>
          <a:xfrm flipH="1">
            <a:off x="8080163" y="4042232"/>
            <a:ext cx="356528" cy="17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1" idx="0"/>
          </p:cNvCxnSpPr>
          <p:nvPr/>
        </p:nvCxnSpPr>
        <p:spPr>
          <a:xfrm flipV="1">
            <a:off x="7943967" y="4639770"/>
            <a:ext cx="209649" cy="4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2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84-4310-4262-A8D6-1CD012E2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F7B5-C7DB-4803-B2C2-029C50FF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55726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自动驾驶汽车的</a:t>
            </a:r>
            <a:r>
              <a:rPr lang="en-US" altLang="zh-CN" sz="1800" dirty="0"/>
              <a:t>ODD</a:t>
            </a:r>
            <a:r>
              <a:rPr lang="zh-CN" altLang="en-US" sz="1800" dirty="0"/>
              <a:t>思路对</a:t>
            </a:r>
            <a:r>
              <a:rPr lang="en-US" altLang="zh-CN" sz="1800" dirty="0"/>
              <a:t>ADN</a:t>
            </a:r>
            <a:r>
              <a:rPr lang="zh-CN" altLang="en-US" sz="1800" dirty="0"/>
              <a:t>有帮助吗？</a:t>
            </a:r>
            <a:endParaRPr lang="en-US" altLang="zh-CN" sz="1800" dirty="0"/>
          </a:p>
          <a:p>
            <a:r>
              <a:rPr lang="zh-CN" altLang="en-US" sz="1800" dirty="0"/>
              <a:t>如果有帮助，</a:t>
            </a:r>
            <a:r>
              <a:rPr lang="en-US" altLang="zh-CN" sz="1800" dirty="0"/>
              <a:t>ADN</a:t>
            </a:r>
            <a:r>
              <a:rPr lang="zh-CN" altLang="en-US" sz="1800" dirty="0"/>
              <a:t>场景下如何定量化定义</a:t>
            </a:r>
            <a:r>
              <a:rPr lang="en-US" altLang="zh-CN" sz="1800" dirty="0"/>
              <a:t>ODD	</a:t>
            </a:r>
          </a:p>
          <a:p>
            <a:pPr lvl="1"/>
            <a:r>
              <a:rPr lang="zh-CN" altLang="en-US" sz="1600" dirty="0"/>
              <a:t>按自动化场景百分比？</a:t>
            </a:r>
            <a:endParaRPr lang="en-US" altLang="zh-CN" sz="1600" dirty="0"/>
          </a:p>
          <a:p>
            <a:pPr lvl="1"/>
            <a:r>
              <a:rPr lang="zh-CN" altLang="en-US" sz="1600" dirty="0"/>
              <a:t>按完成流程步骤？</a:t>
            </a:r>
            <a:endParaRPr lang="en-US" altLang="zh-CN" sz="1600" dirty="0"/>
          </a:p>
          <a:p>
            <a:pPr lvl="1"/>
            <a:r>
              <a:rPr lang="zh-CN" altLang="en-US" sz="1600" dirty="0"/>
              <a:t>其他？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1800" dirty="0"/>
              <a:t>自动驾驶汽车里定义的</a:t>
            </a:r>
            <a:r>
              <a:rPr lang="en-US" altLang="zh-CN" sz="1800" dirty="0"/>
              <a:t>L3</a:t>
            </a:r>
            <a:r>
              <a:rPr lang="zh-CN" altLang="en-US" sz="1800" dirty="0"/>
              <a:t>到</a:t>
            </a:r>
            <a:r>
              <a:rPr lang="en-US" altLang="zh-CN" sz="1800" dirty="0"/>
              <a:t>L4</a:t>
            </a:r>
            <a:r>
              <a:rPr lang="zh-CN" altLang="en-US" sz="1800" dirty="0"/>
              <a:t>代际差异点：</a:t>
            </a:r>
            <a:endParaRPr lang="en-US" altLang="zh-CN" sz="1800" dirty="0"/>
          </a:p>
          <a:p>
            <a:pPr lvl="1"/>
            <a:r>
              <a:rPr lang="en-US" altLang="zh-CN" sz="1600" dirty="0"/>
              <a:t>ODD</a:t>
            </a:r>
            <a:r>
              <a:rPr lang="zh-CN" altLang="en-US" sz="1600" dirty="0"/>
              <a:t>增大</a:t>
            </a:r>
            <a:endParaRPr lang="en-US" altLang="zh-CN" sz="1600" dirty="0"/>
          </a:p>
          <a:p>
            <a:pPr lvl="1"/>
            <a:r>
              <a:rPr lang="en-US" altLang="zh-CN" sz="1600" dirty="0"/>
              <a:t>Fallback Strategy</a:t>
            </a:r>
            <a:r>
              <a:rPr lang="zh-CN" altLang="en-US" sz="1600" dirty="0"/>
              <a:t>的差异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这对</a:t>
            </a:r>
            <a:r>
              <a:rPr lang="en-US" altLang="zh-CN" sz="1600" dirty="0"/>
              <a:t>ADN</a:t>
            </a:r>
            <a:r>
              <a:rPr lang="zh-CN" altLang="en-US" sz="1600" dirty="0"/>
              <a:t>适用吗？如果定义</a:t>
            </a:r>
            <a:r>
              <a:rPr lang="en-US" altLang="zh-CN" sz="1600" dirty="0"/>
              <a:t>Fallback Strategy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如何融合产品使用者</a:t>
            </a:r>
            <a:r>
              <a:rPr lang="en-US" altLang="zh-CN" sz="2000" dirty="0"/>
              <a:t>ODD</a:t>
            </a:r>
            <a:r>
              <a:rPr lang="zh-CN" altLang="en-US" sz="2000" dirty="0"/>
              <a:t>和产品生产者</a:t>
            </a:r>
            <a:r>
              <a:rPr lang="en-US" altLang="zh-CN" sz="2000" dirty="0"/>
              <a:t>ODD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800" dirty="0"/>
          </a:p>
          <a:p>
            <a:pPr lvl="1"/>
            <a:endParaRPr lang="en-US" altLang="zh-CN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53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08F6-3765-4B09-8B60-C39C34B3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F396127-044C-4F41-90CA-CE9990C2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9" y="2177147"/>
            <a:ext cx="9168703" cy="4127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B076D-0751-4C15-AFBE-6C664E769ED4}"/>
              </a:ext>
            </a:extLst>
          </p:cNvPr>
          <p:cNvSpPr txBox="1"/>
          <p:nvPr/>
        </p:nvSpPr>
        <p:spPr>
          <a:xfrm>
            <a:off x="9769011" y="34925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适应能力演进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A1F7A-7A93-4899-B211-9D734E7AD0DA}"/>
              </a:ext>
            </a:extLst>
          </p:cNvPr>
          <p:cNvSpPr txBox="1"/>
          <p:nvPr/>
        </p:nvSpPr>
        <p:spPr>
          <a:xfrm>
            <a:off x="9769012" y="4241127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人机关系演进， 人的视角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80B8-0357-4601-BB4E-35FC21E4E776}"/>
              </a:ext>
            </a:extLst>
          </p:cNvPr>
          <p:cNvSpPr txBox="1"/>
          <p:nvPr/>
        </p:nvSpPr>
        <p:spPr>
          <a:xfrm>
            <a:off x="9769010" y="274400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ODD 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演进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0FB16-FBCE-4900-9C5F-F4974002C773}"/>
              </a:ext>
            </a:extLst>
          </p:cNvPr>
          <p:cNvSpPr txBox="1"/>
          <p:nvPr/>
        </p:nvSpPr>
        <p:spPr>
          <a:xfrm>
            <a:off x="9769010" y="316346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ODD 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演进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0DDEB-76B7-40C9-8710-11CE901EE305}"/>
              </a:ext>
            </a:extLst>
          </p:cNvPr>
          <p:cNvSpPr txBox="1"/>
          <p:nvPr/>
        </p:nvSpPr>
        <p:spPr>
          <a:xfrm>
            <a:off x="9772869" y="4691806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人机关系演进， 机器的视角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6CD24-2D8F-4455-8A4C-41B08D338D09}"/>
              </a:ext>
            </a:extLst>
          </p:cNvPr>
          <p:cNvSpPr txBox="1"/>
          <p:nvPr/>
        </p:nvSpPr>
        <p:spPr>
          <a:xfrm>
            <a:off x="5435319" y="2024747"/>
            <a:ext cx="59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Eyes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7EB7-1DCF-4ADF-804F-15D3EBE4D70B}"/>
              </a:ext>
            </a:extLst>
          </p:cNvPr>
          <p:cNvSpPr txBox="1"/>
          <p:nvPr/>
        </p:nvSpPr>
        <p:spPr>
          <a:xfrm>
            <a:off x="3998845" y="19924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4E1E5-0753-49DD-B960-76389FB9B09C}"/>
              </a:ext>
            </a:extLst>
          </p:cNvPr>
          <p:cNvSpPr txBox="1"/>
          <p:nvPr/>
        </p:nvSpPr>
        <p:spPr>
          <a:xfrm>
            <a:off x="6916799" y="19924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76AF-7DB2-4946-8380-1EDD949DB758}"/>
              </a:ext>
            </a:extLst>
          </p:cNvPr>
          <p:cNvSpPr txBox="1"/>
          <p:nvPr/>
        </p:nvSpPr>
        <p:spPr>
          <a:xfrm>
            <a:off x="8363742" y="197634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0A20C-4A55-4D02-81C5-960ABC2FDE6B}"/>
              </a:ext>
            </a:extLst>
          </p:cNvPr>
          <p:cNvSpPr txBox="1"/>
          <p:nvPr/>
        </p:nvSpPr>
        <p:spPr>
          <a:xfrm>
            <a:off x="9700574" y="20316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技能替代视角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CC273-8FD3-4B1D-8E56-CB8035D18181}"/>
              </a:ext>
            </a:extLst>
          </p:cNvPr>
          <p:cNvSpPr txBox="1"/>
          <p:nvPr/>
        </p:nvSpPr>
        <p:spPr>
          <a:xfrm>
            <a:off x="9766740" y="3871795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人机关系演进， 机器的视角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DBCC-6AE6-4F85-8C90-5984942C00B8}"/>
              </a:ext>
            </a:extLst>
          </p:cNvPr>
          <p:cNvSpPr txBox="1"/>
          <p:nvPr/>
        </p:nvSpPr>
        <p:spPr>
          <a:xfrm>
            <a:off x="2479902" y="1961416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Foot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3714F7-EE63-4DB6-AEC1-329A9E65E7EF}"/>
              </a:ext>
            </a:extLst>
          </p:cNvPr>
          <p:cNvCxnSpPr/>
          <p:nvPr/>
        </p:nvCxnSpPr>
        <p:spPr>
          <a:xfrm>
            <a:off x="9518208" y="3110296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67E4C-9467-433E-AB82-9EF314F16D40}"/>
              </a:ext>
            </a:extLst>
          </p:cNvPr>
          <p:cNvCxnSpPr/>
          <p:nvPr/>
        </p:nvCxnSpPr>
        <p:spPr>
          <a:xfrm>
            <a:off x="9633099" y="3849030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DE35F8-30B5-4B3B-9659-65BBD95BF4E7}"/>
              </a:ext>
            </a:extLst>
          </p:cNvPr>
          <p:cNvCxnSpPr/>
          <p:nvPr/>
        </p:nvCxnSpPr>
        <p:spPr>
          <a:xfrm>
            <a:off x="9611833" y="4211471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6C6958-FB3B-4C36-AAFF-130E3A6EE440}"/>
              </a:ext>
            </a:extLst>
          </p:cNvPr>
          <p:cNvCxnSpPr/>
          <p:nvPr/>
        </p:nvCxnSpPr>
        <p:spPr>
          <a:xfrm>
            <a:off x="9611833" y="4597025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6275EF-DC81-4050-A1E9-462F2144995D}"/>
              </a:ext>
            </a:extLst>
          </p:cNvPr>
          <p:cNvCxnSpPr/>
          <p:nvPr/>
        </p:nvCxnSpPr>
        <p:spPr>
          <a:xfrm>
            <a:off x="9633099" y="5059597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7F823-F486-4105-B4B8-A41DF89CBC06}"/>
              </a:ext>
            </a:extLst>
          </p:cNvPr>
          <p:cNvCxnSpPr/>
          <p:nvPr/>
        </p:nvCxnSpPr>
        <p:spPr>
          <a:xfrm>
            <a:off x="9633099" y="3481871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9071F2-3556-4CD6-9CEA-09CF3DED65D2}"/>
              </a:ext>
            </a:extLst>
          </p:cNvPr>
          <p:cNvCxnSpPr/>
          <p:nvPr/>
        </p:nvCxnSpPr>
        <p:spPr>
          <a:xfrm>
            <a:off x="9656204" y="2370946"/>
            <a:ext cx="13506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2DE-0928-49DD-8589-D303FE3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5" y="0"/>
            <a:ext cx="10515600" cy="1325563"/>
          </a:xfrm>
        </p:spPr>
        <p:txBody>
          <a:bodyPr/>
          <a:lstStyle/>
          <a:p>
            <a:r>
              <a:rPr lang="zh-CN" altLang="en-US" dirty="0"/>
              <a:t>几种角度的关联性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06E7E-432A-4994-83B0-3C8FF0038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9277"/>
              </p:ext>
            </p:extLst>
          </p:nvPr>
        </p:nvGraphicFramePr>
        <p:xfrm>
          <a:off x="359955" y="1392313"/>
          <a:ext cx="11832045" cy="528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2">
                  <a:extLst>
                    <a:ext uri="{9D8B030D-6E8A-4147-A177-3AD203B41FA5}">
                      <a16:colId xmlns:a16="http://schemas.microsoft.com/office/drawing/2014/main" val="1746566219"/>
                    </a:ext>
                  </a:extLst>
                </a:gridCol>
                <a:gridCol w="3409116">
                  <a:extLst>
                    <a:ext uri="{9D8B030D-6E8A-4147-A177-3AD203B41FA5}">
                      <a16:colId xmlns:a16="http://schemas.microsoft.com/office/drawing/2014/main" val="1028169374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2144647320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2045970625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1092814534"/>
                    </a:ext>
                  </a:extLst>
                </a:gridCol>
              </a:tblGrid>
              <a:tr h="53001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L3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L4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L5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适用场景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9123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Limited product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Frequent in/out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always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Broader but still Limited product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Long time in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Assume human not there to help.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No ODD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human help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构建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开发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架构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1402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Digital Co-worker </a:t>
                      </a:r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Digital worker</a:t>
                      </a:r>
                      <a:r>
                        <a:rPr lang="zh-CN" altLang="en-US" sz="1400" dirty="0"/>
                        <a:t>， </a:t>
                      </a:r>
                      <a:r>
                        <a:rPr lang="en-US" altLang="zh-CN" sz="1400" dirty="0"/>
                        <a:t>Digital employee</a:t>
                      </a:r>
                      <a:r>
                        <a:rPr lang="zh-CN" altLang="en-US" sz="1400" dirty="0"/>
                        <a:t>， </a:t>
                      </a:r>
                      <a:r>
                        <a:rPr lang="en-US" altLang="zh-CN" sz="1400" dirty="0"/>
                        <a:t>Virtual assistant</a:t>
                      </a:r>
                      <a:r>
                        <a:rPr lang="zh-CN" altLang="en-US" sz="1400" dirty="0"/>
                        <a:t>）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Junior skill, limited user/client ODD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Frequent help from human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is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Senior skill in broader user/client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Complete more complex work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not always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Has all the required skills to complete the task under all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human help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人机界面设计</a:t>
                      </a:r>
                      <a:endParaRPr lang="en-US" altLang="zh-CN" sz="14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Conversational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Intent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NLP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自动化能力包装上市</a:t>
                      </a:r>
                      <a:endParaRPr lang="en-US" altLang="zh-CN" sz="14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digital worker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skills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3902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Human in the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Loop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Human on the loop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Limited, relatively narrow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is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out of the loop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may or </a:t>
                      </a:r>
                      <a:r>
                        <a:rPr lang="en-US" sz="1400" dirty="0" err="1"/>
                        <a:t>maynot</a:t>
                      </a:r>
                      <a:r>
                        <a:rPr lang="en-US" sz="1400" dirty="0"/>
                        <a:t> be there to help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Limited, but broader ODD than L3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out of the loop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need help from human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ODD, all conditions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科普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8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64E89FD-BA0A-4AC8-9088-3246ACC01389}"/>
              </a:ext>
            </a:extLst>
          </p:cNvPr>
          <p:cNvSpPr/>
          <p:nvPr/>
        </p:nvSpPr>
        <p:spPr>
          <a:xfrm>
            <a:off x="2830916" y="4702508"/>
            <a:ext cx="3242929" cy="799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311DD-EC02-451D-81CE-88AFC0D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65"/>
            <a:ext cx="10515600" cy="1222907"/>
          </a:xfrm>
        </p:spPr>
        <p:txBody>
          <a:bodyPr/>
          <a:lstStyle/>
          <a:p>
            <a:r>
              <a:rPr lang="en-US" altLang="zh-CN" dirty="0"/>
              <a:t>ADN </a:t>
            </a:r>
            <a:r>
              <a:rPr lang="zh-CN" altLang="en-US" dirty="0"/>
              <a:t>代际特征讨论两个目标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B7E0-73BF-4A8E-8305-7DE2A2B7619A}"/>
              </a:ext>
            </a:extLst>
          </p:cNvPr>
          <p:cNvSpPr txBox="1"/>
          <p:nvPr/>
        </p:nvSpPr>
        <p:spPr>
          <a:xfrm>
            <a:off x="3873974" y="1822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抽象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F4ECF-F835-4886-A160-3543B4C290A1}"/>
              </a:ext>
            </a:extLst>
          </p:cNvPr>
          <p:cNvSpPr txBox="1"/>
          <p:nvPr/>
        </p:nvSpPr>
        <p:spPr>
          <a:xfrm>
            <a:off x="3873974" y="4194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细化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E578B-2F83-46C6-987E-EF4D001D8BCA}"/>
              </a:ext>
            </a:extLst>
          </p:cNvPr>
          <p:cNvSpPr txBox="1"/>
          <p:nvPr/>
        </p:nvSpPr>
        <p:spPr>
          <a:xfrm>
            <a:off x="6515199" y="1890275"/>
            <a:ext cx="1580882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CXO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Public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Industry Consensus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2E8D-6383-4F03-9FB0-5EAF1DC4A01B}"/>
              </a:ext>
            </a:extLst>
          </p:cNvPr>
          <p:cNvSpPr txBox="1"/>
          <p:nvPr/>
        </p:nvSpPr>
        <p:spPr>
          <a:xfrm>
            <a:off x="6548194" y="4716168"/>
            <a:ext cx="210743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Business Value Realization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Implementation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Product Roadmap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94B0-8171-4FAA-814D-0CC38AAFADCC}"/>
              </a:ext>
            </a:extLst>
          </p:cNvPr>
          <p:cNvSpPr txBox="1"/>
          <p:nvPr/>
        </p:nvSpPr>
        <p:spPr>
          <a:xfrm>
            <a:off x="2700042" y="387406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ODD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F543-0CB9-4057-96E7-DE27B5ECB80A}"/>
              </a:ext>
            </a:extLst>
          </p:cNvPr>
          <p:cNvSpPr txBox="1"/>
          <p:nvPr/>
        </p:nvSpPr>
        <p:spPr>
          <a:xfrm>
            <a:off x="2700042" y="2875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人机关系</a:t>
            </a:r>
            <a:endParaRPr lang="en-US" sz="11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8DF55-A553-45CC-A557-46C327E30716}"/>
              </a:ext>
            </a:extLst>
          </p:cNvPr>
          <p:cNvCxnSpPr>
            <a:cxnSpLocks/>
          </p:cNvCxnSpPr>
          <p:nvPr/>
        </p:nvCxnSpPr>
        <p:spPr>
          <a:xfrm flipH="1">
            <a:off x="4067565" y="4318821"/>
            <a:ext cx="10213" cy="52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FC53EB-CED8-429C-851D-9E513639FFD2}"/>
              </a:ext>
            </a:extLst>
          </p:cNvPr>
          <p:cNvCxnSpPr>
            <a:cxnSpLocks/>
          </p:cNvCxnSpPr>
          <p:nvPr/>
        </p:nvCxnSpPr>
        <p:spPr>
          <a:xfrm flipH="1" flipV="1">
            <a:off x="7198941" y="2659716"/>
            <a:ext cx="2804" cy="94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208D4D-1B67-44B2-95DF-CC61E4A681F3}"/>
              </a:ext>
            </a:extLst>
          </p:cNvPr>
          <p:cNvCxnSpPr>
            <a:cxnSpLocks/>
          </p:cNvCxnSpPr>
          <p:nvPr/>
        </p:nvCxnSpPr>
        <p:spPr>
          <a:xfrm>
            <a:off x="7198941" y="3741784"/>
            <a:ext cx="0" cy="9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DBA0AA-142D-4BCD-84C2-00C645D33BE2}"/>
              </a:ext>
            </a:extLst>
          </p:cNvPr>
          <p:cNvSpPr txBox="1"/>
          <p:nvPr/>
        </p:nvSpPr>
        <p:spPr>
          <a:xfrm>
            <a:off x="7305640" y="303811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抽象化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6B801B-850C-4370-A73B-185FD4911001}"/>
              </a:ext>
            </a:extLst>
          </p:cNvPr>
          <p:cNvSpPr txBox="1"/>
          <p:nvPr/>
        </p:nvSpPr>
        <p:spPr>
          <a:xfrm>
            <a:off x="7213131" y="42136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具体化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6299BBF-A3FD-4897-BBC6-29BBE3C86F76}"/>
              </a:ext>
            </a:extLst>
          </p:cNvPr>
          <p:cNvSpPr/>
          <p:nvPr/>
        </p:nvSpPr>
        <p:spPr>
          <a:xfrm>
            <a:off x="5137209" y="5076925"/>
            <a:ext cx="145600" cy="66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规</a:t>
            </a:r>
            <a:endParaRPr lang="en-US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D87FBB-EDF9-4492-8BB8-0318276E6F69}"/>
              </a:ext>
            </a:extLst>
          </p:cNvPr>
          <p:cNvSpPr/>
          <p:nvPr/>
        </p:nvSpPr>
        <p:spPr>
          <a:xfrm>
            <a:off x="5412701" y="4994275"/>
            <a:ext cx="165986" cy="583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建</a:t>
            </a:r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F69B13-3AAD-4838-9540-21E2F4282015}"/>
              </a:ext>
            </a:extLst>
          </p:cNvPr>
          <p:cNvSpPr/>
          <p:nvPr/>
        </p:nvSpPr>
        <p:spPr>
          <a:xfrm>
            <a:off x="5694065" y="4884648"/>
            <a:ext cx="146406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维</a:t>
            </a:r>
            <a:endParaRPr lang="en-US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FA7538-0BFC-439A-BE00-D390B9B621E6}"/>
              </a:ext>
            </a:extLst>
          </p:cNvPr>
          <p:cNvSpPr/>
          <p:nvPr/>
        </p:nvSpPr>
        <p:spPr>
          <a:xfrm>
            <a:off x="5888671" y="4768804"/>
            <a:ext cx="160012" cy="49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</a:t>
            </a:r>
            <a:endParaRPr lang="en-US" sz="1000" dirty="0"/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6436B89-20D8-4E05-BB57-80D749A9C3AB}"/>
              </a:ext>
            </a:extLst>
          </p:cNvPr>
          <p:cNvSpPr/>
          <p:nvPr/>
        </p:nvSpPr>
        <p:spPr>
          <a:xfrm>
            <a:off x="2239297" y="4828550"/>
            <a:ext cx="3614002" cy="1171826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82B641-735B-4C0B-86A5-D22686BA2592}"/>
              </a:ext>
            </a:extLst>
          </p:cNvPr>
          <p:cNvSpPr/>
          <p:nvPr/>
        </p:nvSpPr>
        <p:spPr>
          <a:xfrm>
            <a:off x="5658693" y="4932131"/>
            <a:ext cx="160012" cy="49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</a:t>
            </a:r>
            <a:endParaRPr lang="en-US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1E91B9-E49F-4CD9-9D61-5DD5C62DD925}"/>
              </a:ext>
            </a:extLst>
          </p:cNvPr>
          <p:cNvSpPr/>
          <p:nvPr/>
        </p:nvSpPr>
        <p:spPr>
          <a:xfrm>
            <a:off x="5397409" y="5097680"/>
            <a:ext cx="160012" cy="49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建</a:t>
            </a:r>
            <a:endParaRPr lang="en-US" sz="1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B83594D-DABE-4C49-8640-4332A296640E}"/>
              </a:ext>
            </a:extLst>
          </p:cNvPr>
          <p:cNvSpPr/>
          <p:nvPr/>
        </p:nvSpPr>
        <p:spPr>
          <a:xfrm>
            <a:off x="5150338" y="5206433"/>
            <a:ext cx="160012" cy="49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规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A2C4F0-08D5-4309-B855-C963DDD2F951}"/>
              </a:ext>
            </a:extLst>
          </p:cNvPr>
          <p:cNvSpPr txBox="1"/>
          <p:nvPr/>
        </p:nvSpPr>
        <p:spPr>
          <a:xfrm>
            <a:off x="2389510" y="5148235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</a:rPr>
              <a:t>起点：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终点：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重要过程步骤：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en-US" altLang="zh-CN" sz="1000" dirty="0">
                <a:solidFill>
                  <a:srgbClr val="C00000"/>
                </a:solidFill>
              </a:rPr>
              <a:t>ODD</a:t>
            </a:r>
            <a:r>
              <a:rPr lang="zh-CN" altLang="en-US" sz="1000" dirty="0">
                <a:solidFill>
                  <a:srgbClr val="C00000"/>
                </a:solidFill>
              </a:rPr>
              <a:t>：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1F47B3-597F-4BC7-AFFC-938E1CC3FC71}"/>
              </a:ext>
            </a:extLst>
          </p:cNvPr>
          <p:cNvCxnSpPr>
            <a:cxnSpLocks/>
          </p:cNvCxnSpPr>
          <p:nvPr/>
        </p:nvCxnSpPr>
        <p:spPr>
          <a:xfrm>
            <a:off x="3738228" y="4416693"/>
            <a:ext cx="0" cy="598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4C4234-7D9C-43EE-A820-9CAC6A839BB9}"/>
              </a:ext>
            </a:extLst>
          </p:cNvPr>
          <p:cNvCxnSpPr>
            <a:cxnSpLocks/>
          </p:cNvCxnSpPr>
          <p:nvPr/>
        </p:nvCxnSpPr>
        <p:spPr>
          <a:xfrm>
            <a:off x="3891695" y="4379664"/>
            <a:ext cx="0" cy="54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D12986-AB89-4581-9E59-3AF012384E7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197140" y="4194998"/>
            <a:ext cx="17443" cy="50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Chart, line chart&#10;&#10;Description automatically generated">
            <a:extLst>
              <a:ext uri="{FF2B5EF4-FFF2-40B4-BE49-F238E27FC236}">
                <a16:creationId xmlns:a16="http://schemas.microsoft.com/office/drawing/2014/main" id="{93AEC4D2-31AD-46F9-B0D5-00084E79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75" y="5124997"/>
            <a:ext cx="1621257" cy="754744"/>
          </a:xfrm>
          <a:prstGeom prst="rect">
            <a:avLst/>
          </a:prstGeom>
        </p:spPr>
      </p:pic>
      <p:sp>
        <p:nvSpPr>
          <p:cNvPr id="22" name="Flowchart: Extract 21">
            <a:extLst>
              <a:ext uri="{FF2B5EF4-FFF2-40B4-BE49-F238E27FC236}">
                <a16:creationId xmlns:a16="http://schemas.microsoft.com/office/drawing/2014/main" id="{3197EF6C-8CEE-4C40-A57E-30FEAA5AABA1}"/>
              </a:ext>
            </a:extLst>
          </p:cNvPr>
          <p:cNvSpPr/>
          <p:nvPr/>
        </p:nvSpPr>
        <p:spPr>
          <a:xfrm>
            <a:off x="3204978" y="2327543"/>
            <a:ext cx="1424491" cy="2246274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7000">
                <a:schemeClr val="accent5">
                  <a:lumMod val="97000"/>
                  <a:lumOff val="3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4400000" scaled="0"/>
            <a:tileRect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F3067-B572-48B0-891B-30BD92E94821}"/>
              </a:ext>
            </a:extLst>
          </p:cNvPr>
          <p:cNvSpPr txBox="1"/>
          <p:nvPr/>
        </p:nvSpPr>
        <p:spPr>
          <a:xfrm>
            <a:off x="3030796" y="3372452"/>
            <a:ext cx="58137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ADN </a:t>
            </a:r>
            <a:r>
              <a:rPr lang="zh-CN" altLang="en-US" b="1" dirty="0"/>
              <a:t>代际特征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76D14D-75CD-4A89-9540-2FAB0163A981}"/>
              </a:ext>
            </a:extLst>
          </p:cNvPr>
          <p:cNvSpPr/>
          <p:nvPr/>
        </p:nvSpPr>
        <p:spPr>
          <a:xfrm>
            <a:off x="3500656" y="2274996"/>
            <a:ext cx="782077" cy="5047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8122-CC7C-465D-AB9C-35F37F13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74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Four Dimensions to Define Autonomy Levels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F297DFF-E93F-480E-B976-4F05A68D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41" y="0"/>
            <a:ext cx="722893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497477-2324-42AC-B804-D4CA8DAE912F}"/>
              </a:ext>
            </a:extLst>
          </p:cNvPr>
          <p:cNvSpPr txBox="1"/>
          <p:nvPr/>
        </p:nvSpPr>
        <p:spPr>
          <a:xfrm>
            <a:off x="611649" y="3413662"/>
            <a:ext cx="33274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333333"/>
                </a:solidFill>
                <a:latin typeface="Georgia" panose="02040502050405020303" pitchFamily="18" charset="0"/>
              </a:rPr>
              <a:t>DDT</a:t>
            </a:r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 --  Dynamic Driving Task </a:t>
            </a:r>
          </a:p>
          <a:p>
            <a:r>
              <a:rPr lang="en-US" sz="18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OEDR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---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Object and Event Detection and Response</a:t>
            </a:r>
          </a:p>
          <a:p>
            <a:r>
              <a:rPr lang="en-US" sz="1800" b="1" dirty="0">
                <a:solidFill>
                  <a:srgbClr val="333333"/>
                </a:solidFill>
                <a:latin typeface="Georgia" panose="02040502050405020303" pitchFamily="18" charset="0"/>
              </a:rPr>
              <a:t>OOD </a:t>
            </a:r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--  Operational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DD6888-8185-48F0-A494-F0144FF517E1}"/>
              </a:ext>
            </a:extLst>
          </p:cNvPr>
          <p:cNvSpPr/>
          <p:nvPr/>
        </p:nvSpPr>
        <p:spPr>
          <a:xfrm rot="5400000">
            <a:off x="8587945" y="2755559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F0AB74-65E5-4452-9EDA-F1B033C50142}"/>
              </a:ext>
            </a:extLst>
          </p:cNvPr>
          <p:cNvSpPr/>
          <p:nvPr/>
        </p:nvSpPr>
        <p:spPr>
          <a:xfrm rot="5400000">
            <a:off x="9345826" y="3661722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4EC347-5A2D-4190-9B0D-22878E40376D}"/>
              </a:ext>
            </a:extLst>
          </p:cNvPr>
          <p:cNvSpPr/>
          <p:nvPr/>
        </p:nvSpPr>
        <p:spPr>
          <a:xfrm rot="5400000">
            <a:off x="9992495" y="5037442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B6DCB5-AAB0-427D-A275-64D8C562748D}"/>
              </a:ext>
            </a:extLst>
          </p:cNvPr>
          <p:cNvSpPr/>
          <p:nvPr/>
        </p:nvSpPr>
        <p:spPr>
          <a:xfrm rot="5400000">
            <a:off x="10709188" y="5769940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D9297-FB80-4488-80E6-21CF792F8785}"/>
              </a:ext>
            </a:extLst>
          </p:cNvPr>
          <p:cNvSpPr txBox="1"/>
          <p:nvPr/>
        </p:nvSpPr>
        <p:spPr>
          <a:xfrm>
            <a:off x="838200" y="1992573"/>
            <a:ext cx="1993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Driving Control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OEDR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DDT Fallback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1EB-AE55-42C0-8E05-89E67658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ADN </a:t>
            </a:r>
            <a:r>
              <a:rPr lang="zh-CN" altLang="en-US" dirty="0"/>
              <a:t>代际特征抽象化描述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75BB5-F9AA-4BEC-B8F9-75F3AB4D2B2D}"/>
              </a:ext>
            </a:extLst>
          </p:cNvPr>
          <p:cNvSpPr txBox="1"/>
          <p:nvPr/>
        </p:nvSpPr>
        <p:spPr>
          <a:xfrm>
            <a:off x="7961755" y="6598638"/>
            <a:ext cx="43187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自动系统</a:t>
            </a:r>
            <a:r>
              <a:rPr lang="en-US" altLang="zh-CN" sz="1100" dirty="0"/>
              <a:t>3</a:t>
            </a:r>
            <a:r>
              <a:rPr lang="zh-CN" altLang="en-US" sz="1100" dirty="0"/>
              <a:t>种技能</a:t>
            </a:r>
            <a:r>
              <a:rPr lang="en-US" altLang="zh-CN" sz="1100" dirty="0"/>
              <a:t>, </a:t>
            </a:r>
            <a:r>
              <a:rPr lang="zh-CN" altLang="en-US" sz="1100" dirty="0"/>
              <a:t>适用范围</a:t>
            </a:r>
            <a:endParaRPr lang="en-US" altLang="zh-CN" sz="1100" dirty="0"/>
          </a:p>
          <a:p>
            <a:r>
              <a:rPr lang="zh-CN" altLang="en-US" sz="1100" dirty="0"/>
              <a:t>适用范围</a:t>
            </a:r>
            <a:endParaRPr lang="en-US" altLang="zh-CN" sz="1100" dirty="0"/>
          </a:p>
          <a:p>
            <a:r>
              <a:rPr lang="zh-CN" altLang="en-US" sz="1100" dirty="0"/>
              <a:t>执行能力  区分</a:t>
            </a:r>
            <a:r>
              <a:rPr lang="en-US" altLang="zh-CN" sz="1100" dirty="0"/>
              <a:t>1</a:t>
            </a:r>
            <a:r>
              <a:rPr lang="zh-CN" altLang="en-US" sz="1100" dirty="0"/>
              <a:t>， </a:t>
            </a:r>
            <a:r>
              <a:rPr lang="en-US" altLang="zh-CN" sz="1100" dirty="0"/>
              <a:t>2</a:t>
            </a:r>
          </a:p>
          <a:p>
            <a:r>
              <a:rPr lang="zh-CN" altLang="en-US" sz="1100" dirty="0"/>
              <a:t>感知环境能力 区分 </a:t>
            </a:r>
            <a:r>
              <a:rPr lang="en-US" altLang="zh-CN" sz="1100" dirty="0"/>
              <a:t>2</a:t>
            </a:r>
            <a:r>
              <a:rPr lang="zh-CN" altLang="en-US" sz="1100" dirty="0"/>
              <a:t>，</a:t>
            </a:r>
            <a:r>
              <a:rPr lang="en-US" altLang="zh-CN" sz="1100" dirty="0"/>
              <a:t>3</a:t>
            </a:r>
          </a:p>
          <a:p>
            <a:r>
              <a:rPr lang="zh-CN" altLang="en-US" sz="1100" dirty="0"/>
              <a:t>全流程能力</a:t>
            </a:r>
            <a:endParaRPr lang="en-US" altLang="zh-CN" sz="1100" dirty="0"/>
          </a:p>
          <a:p>
            <a:r>
              <a:rPr lang="zh-CN" altLang="en-US" sz="1100" dirty="0"/>
              <a:t>非正常情况处理能力 区分 </a:t>
            </a:r>
            <a:r>
              <a:rPr lang="en-US" altLang="zh-CN" sz="1100" dirty="0"/>
              <a:t>3</a:t>
            </a:r>
            <a:r>
              <a:rPr lang="zh-CN" altLang="en-US" sz="1100" dirty="0"/>
              <a:t>，</a:t>
            </a:r>
            <a:r>
              <a:rPr lang="en-US" altLang="zh-CN" sz="1100" dirty="0"/>
              <a:t>4</a:t>
            </a:r>
          </a:p>
          <a:p>
            <a:r>
              <a:rPr lang="zh-CN" altLang="en-US" sz="1100" dirty="0"/>
              <a:t>适应场景   区分</a:t>
            </a:r>
            <a:r>
              <a:rPr lang="en-US" altLang="zh-CN" sz="1100" dirty="0"/>
              <a:t>4</a:t>
            </a:r>
            <a:r>
              <a:rPr lang="zh-CN" altLang="en-US" sz="1100" dirty="0"/>
              <a:t>， </a:t>
            </a:r>
            <a:r>
              <a:rPr lang="en-US" altLang="zh-CN" sz="1100" dirty="0"/>
              <a:t>5</a:t>
            </a:r>
            <a:endParaRPr lang="en-US" sz="11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D6BDDB-FA41-451C-904D-1D179B67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33951"/>
              </p:ext>
            </p:extLst>
          </p:nvPr>
        </p:nvGraphicFramePr>
        <p:xfrm>
          <a:off x="223284" y="1392969"/>
          <a:ext cx="11883648" cy="461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28">
                  <a:extLst>
                    <a:ext uri="{9D8B030D-6E8A-4147-A177-3AD203B41FA5}">
                      <a16:colId xmlns:a16="http://schemas.microsoft.com/office/drawing/2014/main" val="230916363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118654968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77757918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1868379721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441576714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4062184263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42675038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176828139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967027864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285211304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2390695765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66209415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106530627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859903897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9870316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4101805957"/>
                    </a:ext>
                  </a:extLst>
                </a:gridCol>
              </a:tblGrid>
              <a:tr h="37642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自动驾驶级别</a:t>
                      </a:r>
                      <a:endParaRPr 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能力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自动能力适用范围 （</a:t>
                      </a:r>
                      <a:r>
                        <a:rPr lang="en-US" altLang="zh-CN" sz="1100" dirty="0"/>
                        <a:t>ODD</a:t>
                      </a:r>
                      <a:r>
                        <a:rPr lang="zh-CN" altLang="en-US" sz="1100" dirty="0"/>
                        <a:t>）</a:t>
                      </a:r>
                      <a:endParaRPr lang="en-US" sz="1100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抽象化描述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34823"/>
                  </a:ext>
                </a:extLst>
              </a:tr>
              <a:tr h="60201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执行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感知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全流程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非正常情况处理</a:t>
                      </a:r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人机关系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人机关系</a:t>
                      </a:r>
                      <a:endParaRPr lang="en-US" altLang="zh-CN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人机关系</a:t>
                      </a:r>
                      <a:endParaRPr lang="en-US" altLang="zh-CN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技能替代</a:t>
                      </a:r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自适应能力演进</a:t>
                      </a:r>
                      <a:endParaRPr lang="en-US" sz="105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自动能力范围演进 （</a:t>
                      </a:r>
                      <a:r>
                        <a:rPr lang="en-US" altLang="zh-CN" sz="1050" dirty="0"/>
                        <a:t>ODD</a:t>
                      </a:r>
                      <a:r>
                        <a:rPr lang="zh-CN" altLang="en-US" sz="1050" dirty="0"/>
                        <a:t>）</a:t>
                      </a:r>
                      <a:endParaRPr lang="en-US" sz="105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人和流程关系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74420"/>
                  </a:ext>
                </a:extLst>
              </a:tr>
              <a:tr h="602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机人合作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zh-CN" altLang="en-US" sz="1050" dirty="0"/>
                        <a:t>视角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人</a:t>
                      </a:r>
                      <a:endParaRPr lang="en-US" altLang="zh-CN" sz="105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视角</a:t>
                      </a:r>
                      <a:endParaRPr lang="en-US" sz="105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机器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zh-CN" altLang="en-US" sz="1050" dirty="0"/>
                        <a:t>视角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48868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无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49090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能执行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一起做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一起做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能执行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工具化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信息化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Foot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线上记录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辅助运维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辅助运维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人在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流程中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27678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知环境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一起做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教它做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能感知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流程化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数字化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Hands off</a:t>
                      </a:r>
                    </a:p>
                    <a:p>
                      <a:pPr algn="ctr"/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固定规则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初级自治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部分自治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30825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自动做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扶一把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管决策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帮一把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能完成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自动化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自动化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Eyes off</a:t>
                      </a:r>
                    </a:p>
                    <a:p>
                      <a:pPr algn="ctr"/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规则解耦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中级自治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有条件自治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人在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流程上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3799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自动做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不用管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控需求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不用帮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能完成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智能化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智能化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Mind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规则注智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高级自治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高度自治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人在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流程外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93690"/>
                  </a:ext>
                </a:extLst>
              </a:tr>
              <a:tr h="52595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全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自动做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全场景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全解放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全场景</a:t>
                      </a:r>
                      <a:endParaRPr lang="en-US" altLang="zh-CN" sz="11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能完成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无人化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无人化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Wheel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自动演进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完全自治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完全自治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全场景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88853"/>
                  </a:ext>
                </a:extLst>
              </a:tr>
              <a:tr h="40822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建议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建议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华为营销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河南移动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中国移动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3GPP</a:t>
                      </a:r>
                      <a:r>
                        <a:rPr lang="zh-CN" altLang="en-US" sz="1100" dirty="0"/>
                        <a:t>、</a:t>
                      </a:r>
                      <a:r>
                        <a:rPr lang="en-US" altLang="zh-CN" sz="1100" dirty="0"/>
                        <a:t>ITU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TMF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</a:rPr>
                        <a:t>建议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23CC-886C-4D9A-AD74-89AF72B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ODD </a:t>
            </a:r>
            <a:r>
              <a:rPr lang="zh-CN" altLang="en-US" sz="4000" dirty="0"/>
              <a:t>（</a:t>
            </a:r>
            <a:r>
              <a:rPr lang="en-US" altLang="zh-CN" sz="4000" dirty="0"/>
              <a:t>Operation Design Domain, </a:t>
            </a:r>
            <a:r>
              <a:rPr lang="zh-CN" altLang="en-US" sz="4000" dirty="0"/>
              <a:t>运行设计域）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53C8-451C-454C-9F1C-D90D23F3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165" cy="4351338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 description of the specific operating conditions in which the automated driving system is designed to properly operate, including but not limited to roadway types, speed range, environmental conditions (weather, daytime/nighttime, etc.), prevailing traffic law and regulations, and other domain constraints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[Waymo 2017]</a:t>
            </a:r>
          </a:p>
          <a:p>
            <a:r>
              <a:rPr lang="zh-CN" altLang="en-US" sz="1200" dirty="0">
                <a:effectLst/>
                <a:latin typeface="Segoe UI Web (West European)"/>
              </a:rPr>
              <a:t>描述自动驾驶系统设计用于正常运行的具体操作条件，包括但不限于道路类型、速度范围、环境条件（天气、白天</a:t>
            </a:r>
            <a:r>
              <a:rPr lang="en-US" altLang="zh-CN" sz="1200" dirty="0">
                <a:effectLst/>
                <a:latin typeface="Segoe UI Web (West European)"/>
              </a:rPr>
              <a:t>/</a:t>
            </a:r>
            <a:r>
              <a:rPr lang="zh-CN" altLang="en-US" sz="1200" dirty="0">
                <a:effectLst/>
                <a:latin typeface="Segoe UI Web (West European)"/>
              </a:rPr>
              <a:t>夜间等）、现行交通法规和其他领域限制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ODD = Vehicle Capabilities + Geographic Domain + Traffic &amp; Situational Environment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9500D-C26E-416F-85C2-496FDAB4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20" y="1119228"/>
            <a:ext cx="4287425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C1B3-0167-46DA-B22A-27819043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2" y="55807"/>
            <a:ext cx="10515600" cy="1325563"/>
          </a:xfrm>
        </p:spPr>
        <p:txBody>
          <a:bodyPr/>
          <a:lstStyle/>
          <a:p>
            <a:r>
              <a:rPr lang="en-US" dirty="0"/>
              <a:t>ODD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A7B6-27B3-47B9-92E3-BADEA29D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02" y="1527151"/>
            <a:ext cx="4629873" cy="259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339E9-6996-41F2-8B77-DE13DDAE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84" y="1504489"/>
            <a:ext cx="4583575" cy="2582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8FDD6-52C1-4B6B-B27B-921018B5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2" y="4184634"/>
            <a:ext cx="4406969" cy="2600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71B99A-6C7C-4758-8485-9AC18F11E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184" y="4209782"/>
            <a:ext cx="5165616" cy="25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62EB-2AF6-4A10-B720-45EBBA32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and Physical and Digital Infrastructure</a:t>
            </a:r>
          </a:p>
        </p:txBody>
      </p:sp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0A4996FE-97EB-4915-A929-5DFE07FF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690688"/>
            <a:ext cx="1101243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CA3-42CA-497D-BD93-C8148D75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365125"/>
            <a:ext cx="117892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Differentiate L3/L4 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Examining  DDT Fallback Strategy</a:t>
            </a:r>
            <a:endParaRPr lang="en-US" sz="4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2544EA-FECF-408F-83B7-7016949A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3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5DBB-20CF-494D-9219-300BAEA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06" y="464828"/>
            <a:ext cx="10515600" cy="55874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Scenario: Optical Transport Fault Resolution</a:t>
            </a:r>
            <a:br>
              <a:rPr lang="en-US" sz="2400" dirty="0"/>
            </a:br>
            <a:r>
              <a:rPr lang="en-US" sz="2400" dirty="0"/>
              <a:t>ODD = Autonomous Domain </a:t>
            </a:r>
            <a:r>
              <a:rPr lang="en-US" altLang="zh-CN" sz="2400" dirty="0"/>
              <a:t>Capabilities + Physical + Software + Situational Environment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146-D8FA-46DD-B947-E78DFF3A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59" y="1587446"/>
            <a:ext cx="3781935" cy="4574037"/>
          </a:xfrm>
        </p:spPr>
        <p:txBody>
          <a:bodyPr numCol="2">
            <a:noAutofit/>
          </a:bodyPr>
          <a:lstStyle/>
          <a:p>
            <a:r>
              <a:rPr lang="en-US" altLang="zh-CN" sz="1200" dirty="0"/>
              <a:t>Network Domain</a:t>
            </a:r>
          </a:p>
          <a:p>
            <a:pPr lvl="1"/>
            <a:r>
              <a:rPr lang="en-US" altLang="zh-CN" sz="1200" dirty="0"/>
              <a:t>Optical</a:t>
            </a:r>
          </a:p>
          <a:p>
            <a:pPr lvl="2"/>
            <a:r>
              <a:rPr lang="en-US" altLang="zh-CN" sz="1200" dirty="0"/>
              <a:t>OTN</a:t>
            </a:r>
          </a:p>
          <a:p>
            <a:pPr lvl="2"/>
            <a:r>
              <a:rPr lang="en-US" altLang="zh-CN" sz="1200" dirty="0"/>
              <a:t>SDH</a:t>
            </a:r>
          </a:p>
          <a:p>
            <a:pPr lvl="2"/>
            <a:r>
              <a:rPr lang="en-US" altLang="zh-CN" sz="1200" dirty="0"/>
              <a:t>SONET</a:t>
            </a:r>
          </a:p>
          <a:p>
            <a:pPr lvl="2"/>
            <a:r>
              <a:rPr lang="en-US" altLang="zh-CN" sz="1200" dirty="0"/>
              <a:t>DWDM</a:t>
            </a:r>
          </a:p>
          <a:p>
            <a:r>
              <a:rPr lang="en-US" altLang="zh-CN" sz="1200" dirty="0"/>
              <a:t>NE</a:t>
            </a:r>
          </a:p>
          <a:p>
            <a:pPr lvl="1"/>
            <a:r>
              <a:rPr lang="en-US" altLang="zh-CN" sz="1200" dirty="0"/>
              <a:t>Types</a:t>
            </a:r>
          </a:p>
          <a:p>
            <a:pPr lvl="1"/>
            <a:r>
              <a:rPr lang="en-US" altLang="zh-CN" sz="1200" dirty="0"/>
              <a:t>Vendors</a:t>
            </a:r>
          </a:p>
          <a:p>
            <a:pPr lvl="1"/>
            <a:r>
              <a:rPr lang="en-US" altLang="zh-CN" sz="1200" dirty="0"/>
              <a:t>Hardware version</a:t>
            </a:r>
          </a:p>
          <a:p>
            <a:pPr lvl="1"/>
            <a:r>
              <a:rPr lang="en-US" altLang="zh-CN" sz="1200" dirty="0"/>
              <a:t>Configurations</a:t>
            </a:r>
          </a:p>
          <a:p>
            <a:r>
              <a:rPr lang="en-US" altLang="zh-CN" sz="1200" dirty="0"/>
              <a:t>Topology</a:t>
            </a:r>
          </a:p>
          <a:p>
            <a:pPr lvl="1"/>
            <a:r>
              <a:rPr lang="en-US" altLang="zh-CN" sz="1200" dirty="0"/>
              <a:t>Linear</a:t>
            </a:r>
          </a:p>
          <a:p>
            <a:pPr lvl="1"/>
            <a:r>
              <a:rPr lang="en-US" altLang="zh-CN" sz="1200" dirty="0"/>
              <a:t>Ring</a:t>
            </a:r>
          </a:p>
          <a:p>
            <a:pPr lvl="1"/>
            <a:r>
              <a:rPr lang="en-US" altLang="zh-CN" sz="1200" dirty="0"/>
              <a:t>Mesh</a:t>
            </a:r>
          </a:p>
          <a:p>
            <a:r>
              <a:rPr lang="en-US" altLang="zh-CN" sz="1400" dirty="0"/>
              <a:t>Links</a:t>
            </a:r>
          </a:p>
          <a:p>
            <a:pPr lvl="1"/>
            <a:r>
              <a:rPr lang="en-US" altLang="zh-CN" sz="1400" dirty="0"/>
              <a:t>Fiber</a:t>
            </a:r>
          </a:p>
          <a:p>
            <a:r>
              <a:rPr lang="en-US" altLang="zh-CN" sz="1200" dirty="0"/>
              <a:t>Multi-vendor</a:t>
            </a:r>
          </a:p>
          <a:p>
            <a:pPr lvl="1"/>
            <a:endParaRPr lang="en-US" altLang="zh-CN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BDE56-2061-46DA-87C8-731048EE0AA7}"/>
              </a:ext>
            </a:extLst>
          </p:cNvPr>
          <p:cNvSpPr txBox="1"/>
          <p:nvPr/>
        </p:nvSpPr>
        <p:spPr>
          <a:xfrm>
            <a:off x="8247245" y="1074663"/>
            <a:ext cx="244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Situational 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D2469-AB88-46F3-8295-DF15F980D8C1}"/>
              </a:ext>
            </a:extLst>
          </p:cNvPr>
          <p:cNvSpPr txBox="1"/>
          <p:nvPr/>
        </p:nvSpPr>
        <p:spPr>
          <a:xfrm>
            <a:off x="791361" y="100880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Physical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C87A82-9E34-4C26-ABD3-3FFEE4F604DD}"/>
              </a:ext>
            </a:extLst>
          </p:cNvPr>
          <p:cNvSpPr txBox="1"/>
          <p:nvPr/>
        </p:nvSpPr>
        <p:spPr>
          <a:xfrm>
            <a:off x="4819536" y="1055815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Software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FE4AE-F654-4EAF-914C-1A3D5E94681F}"/>
              </a:ext>
            </a:extLst>
          </p:cNvPr>
          <p:cNvSpPr txBox="1"/>
          <p:nvPr/>
        </p:nvSpPr>
        <p:spPr>
          <a:xfrm>
            <a:off x="8321194" y="1728977"/>
            <a:ext cx="3048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Impacted Services</a:t>
            </a:r>
          </a:p>
          <a:p>
            <a:pPr lvl="1"/>
            <a:r>
              <a:rPr lang="en-US" altLang="zh-CN" sz="1200" dirty="0"/>
              <a:t>Platinum (Highly Protected)</a:t>
            </a:r>
          </a:p>
          <a:p>
            <a:pPr lvl="1"/>
            <a:r>
              <a:rPr lang="en-US" altLang="zh-CN" sz="1200" dirty="0"/>
              <a:t>Gold (Protected)</a:t>
            </a:r>
          </a:p>
          <a:p>
            <a:pPr lvl="1"/>
            <a:r>
              <a:rPr lang="en-US" altLang="zh-CN" sz="1200" dirty="0"/>
              <a:t>Silver (Unprotected)</a:t>
            </a:r>
          </a:p>
          <a:p>
            <a:pPr lvl="1"/>
            <a:r>
              <a:rPr lang="en-US" altLang="zh-CN" sz="1200" dirty="0"/>
              <a:t>Regular(Preemptable)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Fault Root Cause Types</a:t>
            </a:r>
          </a:p>
          <a:p>
            <a:pPr lvl="1"/>
            <a:r>
              <a:rPr lang="en-US" altLang="zh-CN" sz="1200" dirty="0"/>
              <a:t>Transmission</a:t>
            </a:r>
          </a:p>
          <a:p>
            <a:pPr lvl="1"/>
            <a:r>
              <a:rPr lang="en-US" altLang="zh-CN" sz="1200" dirty="0"/>
              <a:t>Quality of services</a:t>
            </a:r>
          </a:p>
          <a:p>
            <a:pPr lvl="1"/>
            <a:r>
              <a:rPr lang="en-US" altLang="zh-CN" sz="1200" dirty="0"/>
              <a:t>Software processing</a:t>
            </a:r>
          </a:p>
          <a:p>
            <a:pPr lvl="1"/>
            <a:r>
              <a:rPr lang="en-US" altLang="zh-CN" sz="1200" dirty="0"/>
              <a:t>Equipment</a:t>
            </a:r>
          </a:p>
          <a:p>
            <a:pPr lvl="1"/>
            <a:r>
              <a:rPr lang="en-US" altLang="zh-CN" sz="1200" dirty="0"/>
              <a:t>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2C1E75E-A28C-46B4-9747-7DD0CE41C06D}"/>
              </a:ext>
            </a:extLst>
          </p:cNvPr>
          <p:cNvSpPr txBox="1">
            <a:spLocks/>
          </p:cNvSpPr>
          <p:nvPr/>
        </p:nvSpPr>
        <p:spPr>
          <a:xfrm>
            <a:off x="4028923" y="1650850"/>
            <a:ext cx="5411636" cy="45740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NE</a:t>
            </a:r>
          </a:p>
          <a:p>
            <a:pPr lvl="1"/>
            <a:r>
              <a:rPr lang="en-US" altLang="zh-CN" sz="1200" dirty="0"/>
              <a:t>Software version</a:t>
            </a:r>
          </a:p>
          <a:p>
            <a:pPr lvl="1"/>
            <a:r>
              <a:rPr lang="en-US" altLang="zh-CN" sz="1200" dirty="0"/>
              <a:t>Configurations</a:t>
            </a:r>
          </a:p>
          <a:p>
            <a:r>
              <a:rPr lang="en-US" altLang="zh-CN" sz="1600" dirty="0"/>
              <a:t>OSS </a:t>
            </a:r>
          </a:p>
          <a:p>
            <a:pPr lvl="1"/>
            <a:r>
              <a:rPr lang="en-US" altLang="zh-CN" sz="1200" dirty="0"/>
              <a:t>Trouble Ticket Management</a:t>
            </a:r>
          </a:p>
          <a:p>
            <a:pPr lvl="1"/>
            <a:r>
              <a:rPr lang="en-US" altLang="zh-CN" sz="1200" dirty="0"/>
              <a:t>Service Quality Management</a:t>
            </a:r>
          </a:p>
          <a:p>
            <a:pPr lvl="1"/>
            <a:r>
              <a:rPr lang="en-US" altLang="zh-CN" sz="1200" dirty="0"/>
              <a:t>Workforce Management</a:t>
            </a:r>
          </a:p>
          <a:p>
            <a:pPr lvl="1"/>
            <a:r>
              <a:rPr lang="en-US" altLang="zh-CN" sz="1200" dirty="0"/>
              <a:t>Performance Management</a:t>
            </a:r>
          </a:p>
          <a:p>
            <a:pPr lvl="1"/>
            <a:r>
              <a:rPr lang="en-US" altLang="zh-CN" sz="1200" dirty="0"/>
              <a:t>User usage management</a:t>
            </a:r>
          </a:p>
          <a:p>
            <a:r>
              <a:rPr lang="en-US" altLang="zh-CN" sz="1600" dirty="0"/>
              <a:t>Protocol</a:t>
            </a:r>
          </a:p>
          <a:p>
            <a:pPr lvl="1"/>
            <a:r>
              <a:rPr lang="en-US" altLang="zh-CN" sz="1200" dirty="0"/>
              <a:t>Data plane</a:t>
            </a:r>
          </a:p>
          <a:p>
            <a:pPr lvl="1"/>
            <a:r>
              <a:rPr lang="en-US" altLang="zh-CN" sz="1200" dirty="0"/>
              <a:t>Management Plane</a:t>
            </a:r>
          </a:p>
          <a:p>
            <a:pPr marL="457200" lvl="1" indent="0">
              <a:buNone/>
            </a:pPr>
            <a:endParaRPr lang="en-US" altLang="zh-CN" sz="1200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3D0E415-103C-4510-965A-A45FBB41CD0B}"/>
              </a:ext>
            </a:extLst>
          </p:cNvPr>
          <p:cNvSpPr txBox="1">
            <a:spLocks/>
          </p:cNvSpPr>
          <p:nvPr/>
        </p:nvSpPr>
        <p:spPr>
          <a:xfrm>
            <a:off x="6413154" y="4115428"/>
            <a:ext cx="5062151" cy="2125174"/>
          </a:xfrm>
          <a:prstGeom prst="rect">
            <a:avLst/>
          </a:prstGeom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Continuity supervision</a:t>
            </a:r>
          </a:p>
          <a:p>
            <a:pPr lvl="1"/>
            <a:r>
              <a:rPr lang="en-US" altLang="zh-CN" sz="1000" b="1" dirty="0" err="1"/>
              <a:t>d</a:t>
            </a:r>
            <a:r>
              <a:rPr lang="en-US" sz="1000" b="1" dirty="0" err="1"/>
              <a:t>LOS</a:t>
            </a:r>
            <a:endParaRPr lang="en-US" sz="1000" b="1" dirty="0"/>
          </a:p>
          <a:p>
            <a:pPr lvl="1"/>
            <a:r>
              <a:rPr lang="en-US" sz="1000" b="1" dirty="0" err="1"/>
              <a:t>dUNEQ</a:t>
            </a:r>
            <a:endParaRPr lang="en-US" sz="1000" b="1" dirty="0"/>
          </a:p>
          <a:p>
            <a:pPr lvl="1"/>
            <a:r>
              <a:rPr lang="en-US" sz="1000" b="1" dirty="0" err="1"/>
              <a:t>dLTC</a:t>
            </a:r>
            <a:endParaRPr lang="en-US" sz="1000" b="1" dirty="0"/>
          </a:p>
          <a:p>
            <a:r>
              <a:rPr lang="en-US" sz="1000" b="1" dirty="0"/>
              <a:t>Connectivity Supervision</a:t>
            </a:r>
          </a:p>
          <a:p>
            <a:pPr lvl="1"/>
            <a:r>
              <a:rPr lang="en-US" sz="1000" b="1" dirty="0" err="1"/>
              <a:t>dTIM</a:t>
            </a:r>
            <a:endParaRPr lang="en-US" sz="1000" b="1" dirty="0"/>
          </a:p>
          <a:p>
            <a:r>
              <a:rPr lang="en-US" sz="1000" b="1" dirty="0"/>
              <a:t>Signal Quality Supervision</a:t>
            </a:r>
          </a:p>
          <a:p>
            <a:pPr lvl="1"/>
            <a:r>
              <a:rPr lang="en-US" sz="1000" b="1" dirty="0" err="1"/>
              <a:t>dEXC</a:t>
            </a:r>
            <a:endParaRPr lang="en-US" sz="1000" b="1" dirty="0"/>
          </a:p>
          <a:p>
            <a:pPr lvl="1"/>
            <a:r>
              <a:rPr lang="en-US" sz="1000" b="1" dirty="0" err="1"/>
              <a:t>dDEG</a:t>
            </a:r>
            <a:endParaRPr lang="en-US" sz="1000" b="1" dirty="0"/>
          </a:p>
          <a:p>
            <a:pPr lvl="1"/>
            <a:endParaRPr lang="en-US" sz="1000" b="1" dirty="0"/>
          </a:p>
          <a:p>
            <a:r>
              <a:rPr lang="en-US" sz="1000" b="1" dirty="0"/>
              <a:t>Payload</a:t>
            </a:r>
          </a:p>
          <a:p>
            <a:pPr lvl="1"/>
            <a:r>
              <a:rPr lang="en-US" sz="1000" b="1" dirty="0" err="1"/>
              <a:t>dPLM</a:t>
            </a:r>
            <a:endParaRPr lang="en-US" sz="1000" b="1" dirty="0"/>
          </a:p>
          <a:p>
            <a:pPr lvl="1"/>
            <a:r>
              <a:rPr lang="en-US" sz="1000" b="1" dirty="0" err="1"/>
              <a:t>dUPM</a:t>
            </a:r>
            <a:endParaRPr lang="en-US" sz="1000" b="1" dirty="0"/>
          </a:p>
          <a:p>
            <a:pPr lvl="1"/>
            <a:r>
              <a:rPr lang="en-US" sz="1000" b="1" dirty="0" err="1"/>
              <a:t>dEPM</a:t>
            </a:r>
            <a:endParaRPr lang="en-US" sz="1000" b="1" dirty="0"/>
          </a:p>
          <a:p>
            <a:r>
              <a:rPr lang="en-US" sz="1000" b="1" dirty="0"/>
              <a:t>Alignment Supervision</a:t>
            </a:r>
          </a:p>
          <a:p>
            <a:pPr lvl="1"/>
            <a:r>
              <a:rPr lang="en-US" sz="1000" b="1" dirty="0" err="1"/>
              <a:t>dLOA</a:t>
            </a:r>
            <a:r>
              <a:rPr lang="en-US" sz="1000" b="1" dirty="0"/>
              <a:t> (loss of alignment defect)</a:t>
            </a:r>
          </a:p>
          <a:p>
            <a:pPr lvl="1"/>
            <a:r>
              <a:rPr lang="en-US" sz="1000" b="1" dirty="0" err="1"/>
              <a:t>dLFD</a:t>
            </a:r>
            <a:r>
              <a:rPr lang="en-US" sz="1000" dirty="0"/>
              <a:t> (</a:t>
            </a:r>
            <a:r>
              <a:rPr lang="en-US" sz="1000" b="1" dirty="0"/>
              <a:t>Loss of Frame Delineation defect)</a:t>
            </a:r>
          </a:p>
          <a:p>
            <a:pPr lvl="1"/>
            <a:endParaRPr lang="en-US" sz="1000" b="1" dirty="0"/>
          </a:p>
          <a:p>
            <a:r>
              <a:rPr lang="en-US" sz="1000" b="1" dirty="0"/>
              <a:t>Maintenance</a:t>
            </a:r>
          </a:p>
          <a:p>
            <a:pPr lvl="1"/>
            <a:r>
              <a:rPr lang="en-US" sz="1000" b="1" dirty="0"/>
              <a:t>AIS (AIS defect)</a:t>
            </a:r>
          </a:p>
          <a:p>
            <a:pPr lvl="1"/>
            <a:r>
              <a:rPr lang="en-US" sz="1000" b="1" dirty="0"/>
              <a:t>RDI/ODI (Remote/Outgoing Defect Indicator defect)</a:t>
            </a:r>
          </a:p>
          <a:p>
            <a:pPr lvl="1"/>
            <a:r>
              <a:rPr lang="en-US" sz="1000" b="1" dirty="0"/>
              <a:t>CSF (Client Signal Fail defect)</a:t>
            </a:r>
          </a:p>
          <a:p>
            <a:r>
              <a:rPr lang="en-US" sz="1000" b="1" dirty="0"/>
              <a:t>Protocol supervision</a:t>
            </a:r>
          </a:p>
          <a:p>
            <a:pPr lvl="1"/>
            <a:r>
              <a:rPr lang="en-US" sz="1000" b="1" dirty="0" err="1"/>
              <a:t>dFOP</a:t>
            </a:r>
            <a:r>
              <a:rPr lang="en-US" sz="1000" b="1" dirty="0"/>
              <a:t> (Failure of Protocol defect)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A0681B3-7089-44CA-BEEF-81E5FE7154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0160" y="3044020"/>
            <a:ext cx="1162162" cy="980654"/>
          </a:xfrm>
          <a:prstGeom prst="bentConnector3">
            <a:avLst>
              <a:gd name="adj1" fmla="val 1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2450</Words>
  <Application>Microsoft Office PowerPoint</Application>
  <PresentationFormat>Widescreen</PresentationFormat>
  <Paragraphs>523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.AppleSystemUIFont</vt:lpstr>
      <vt:lpstr>微软雅黑</vt:lpstr>
      <vt:lpstr>微软雅黑</vt:lpstr>
      <vt:lpstr>Segoe UI Web (West European)</vt:lpstr>
      <vt:lpstr>Arial</vt:lpstr>
      <vt:lpstr>Calibri</vt:lpstr>
      <vt:lpstr>Calibri Light</vt:lpstr>
      <vt:lpstr>Georgia</vt:lpstr>
      <vt:lpstr>Office Theme</vt:lpstr>
      <vt:lpstr>ADN   代际特征讨论 </vt:lpstr>
      <vt:lpstr>ADN 代际特征讨论两个目标</vt:lpstr>
      <vt:lpstr>Four Dimensions to Define Autonomy Levels</vt:lpstr>
      <vt:lpstr>ADN 代际特征抽象化描述</vt:lpstr>
      <vt:lpstr>ODD （Operation Design Domain, 运行设计域）</vt:lpstr>
      <vt:lpstr>ODD Examples</vt:lpstr>
      <vt:lpstr>ODD and Physical and Digital Infrastructure</vt:lpstr>
      <vt:lpstr>Differentiate L3/L4  By Examining  DDT Fallback Strategy</vt:lpstr>
      <vt:lpstr>Scenario: Optical Transport Fault Resolution ODD = Autonomous Domain Capabilities + Physical + Software + Situational Environment  </vt:lpstr>
      <vt:lpstr>ADN  Example:  Mapping  Optical Transport Self-healing Scenario with ODD </vt:lpstr>
      <vt:lpstr>PowerPoint Presentation</vt:lpstr>
      <vt:lpstr> </vt:lpstr>
      <vt:lpstr>PowerPoint Presentation</vt:lpstr>
      <vt:lpstr>讨论</vt:lpstr>
      <vt:lpstr>PowerPoint Presentation</vt:lpstr>
      <vt:lpstr>几种角度的关联性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  L4 代际特征讨论</dc:title>
  <dc:creator>Min He</dc:creator>
  <cp:lastModifiedBy>Min He</cp:lastModifiedBy>
  <cp:revision>22</cp:revision>
  <dcterms:created xsi:type="dcterms:W3CDTF">2021-08-13T17:12:15Z</dcterms:created>
  <dcterms:modified xsi:type="dcterms:W3CDTF">2021-08-24T00:07:08Z</dcterms:modified>
</cp:coreProperties>
</file>