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61" r:id="rId2"/>
    <p:sldId id="991" r:id="rId3"/>
    <p:sldId id="257" r:id="rId4"/>
    <p:sldId id="975" r:id="rId5"/>
    <p:sldId id="256" r:id="rId6"/>
    <p:sldId id="260" r:id="rId7"/>
    <p:sldId id="258" r:id="rId8"/>
    <p:sldId id="262" r:id="rId9"/>
    <p:sldId id="261" r:id="rId10"/>
    <p:sldId id="263" r:id="rId11"/>
    <p:sldId id="264" r:id="rId12"/>
    <p:sldId id="992" r:id="rId13"/>
    <p:sldId id="993" r:id="rId14"/>
    <p:sldId id="994" r:id="rId15"/>
    <p:sldId id="995" r:id="rId16"/>
    <p:sldId id="974" r:id="rId17"/>
    <p:sldId id="659" r:id="rId18"/>
    <p:sldId id="5086" r:id="rId19"/>
    <p:sldId id="660" r:id="rId20"/>
    <p:sldId id="656" r:id="rId21"/>
    <p:sldId id="50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>
        <p:scale>
          <a:sx n="72" d="100"/>
          <a:sy n="72" d="100"/>
        </p:scale>
        <p:origin x="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600C8-6791-4DCF-84EE-A9E36828DBD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B20E98-3AE6-4081-A045-A1936F5C5AB5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- </a:t>
          </a:r>
          <a:r>
            <a:rPr lang="en-US" sz="1200" dirty="0"/>
            <a:t>Think about differentiated  services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- Plan out how to monetize </a:t>
          </a:r>
          <a:r>
            <a:rPr lang="en-US" sz="1200" dirty="0" err="1"/>
            <a:t>NaaS</a:t>
          </a:r>
          <a:endParaRPr lang="en-US" sz="1200" dirty="0"/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- Embrace abstraction and open APIs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- Partner with customers and suppliers</a:t>
          </a:r>
        </a:p>
      </dgm:t>
    </dgm:pt>
    <dgm:pt modelId="{21EF7934-A4DD-4894-9668-B47BE4E7501E}" type="parTrans" cxnId="{6DC8CE37-0055-46D6-8679-4E9D5A2E94F6}">
      <dgm:prSet/>
      <dgm:spPr/>
      <dgm:t>
        <a:bodyPr/>
        <a:lstStyle/>
        <a:p>
          <a:endParaRPr lang="en-US"/>
        </a:p>
      </dgm:t>
    </dgm:pt>
    <dgm:pt modelId="{D7E9CC9D-7F47-4506-8514-3BAF867557DB}" type="sibTrans" cxnId="{6DC8CE37-0055-46D6-8679-4E9D5A2E94F6}">
      <dgm:prSet/>
      <dgm:spPr/>
      <dgm:t>
        <a:bodyPr/>
        <a:lstStyle/>
        <a:p>
          <a:endParaRPr lang="en-US"/>
        </a:p>
      </dgm:t>
    </dgm:pt>
    <dgm:pt modelId="{27F9A90F-9A98-40B0-AE4E-8267368EA95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Re-image OSS/BSS to take advantage of flexibility, programmability and user control provided by </a:t>
          </a:r>
          <a:r>
            <a:rPr lang="en-US" sz="1200" dirty="0" err="1"/>
            <a:t>NaaS</a:t>
          </a:r>
          <a:endParaRPr lang="en-US" sz="1200" dirty="0"/>
        </a:p>
        <a:p>
          <a:pPr>
            <a:lnSpc>
              <a:spcPct val="100000"/>
            </a:lnSpc>
          </a:pPr>
          <a:r>
            <a:rPr lang="en-US" sz="1200" dirty="0"/>
            <a:t>- Work with Network Vendors to Implement open APIs</a:t>
          </a:r>
        </a:p>
        <a:p>
          <a:pPr>
            <a:lnSpc>
              <a:spcPct val="100000"/>
            </a:lnSpc>
          </a:pPr>
          <a:r>
            <a:rPr lang="en-US" sz="1200" dirty="0"/>
            <a:t>- Internal Usage of </a:t>
          </a:r>
          <a:r>
            <a:rPr lang="en-US" sz="1200" dirty="0" err="1"/>
            <a:t>NaaS</a:t>
          </a:r>
          <a:endParaRPr lang="en-US" sz="1200" dirty="0"/>
        </a:p>
      </dgm:t>
    </dgm:pt>
    <dgm:pt modelId="{1B09CB7D-B032-49D9-8449-720339BFAB4C}" type="parTrans" cxnId="{E51FDA17-9C3E-40D9-AC80-EFA66C9F56E7}">
      <dgm:prSet/>
      <dgm:spPr/>
      <dgm:t>
        <a:bodyPr/>
        <a:lstStyle/>
        <a:p>
          <a:endParaRPr lang="en-US"/>
        </a:p>
      </dgm:t>
    </dgm:pt>
    <dgm:pt modelId="{01D5B9FD-E209-41E9-AE5F-ED812E690ACE}" type="sibTrans" cxnId="{E51FDA17-9C3E-40D9-AC80-EFA66C9F56E7}">
      <dgm:prSet/>
      <dgm:spPr/>
      <dgm:t>
        <a:bodyPr/>
        <a:lstStyle/>
        <a:p>
          <a:endParaRPr lang="en-US"/>
        </a:p>
      </dgm:t>
    </dgm:pt>
    <dgm:pt modelId="{E4DEA5A0-4986-4324-8038-0A6F56C9C79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Product innovation though gained agility</a:t>
          </a:r>
        </a:p>
        <a:p>
          <a:pPr>
            <a:lnSpc>
              <a:spcPct val="100000"/>
            </a:lnSpc>
          </a:pPr>
          <a:r>
            <a:rPr lang="en-US" sz="1200" dirty="0"/>
            <a:t>- Automation of </a:t>
          </a:r>
          <a:r>
            <a:rPr lang="en-US" sz="1200" dirty="0" err="1"/>
            <a:t>NaaS</a:t>
          </a:r>
          <a:endParaRPr lang="en-US" sz="1200" dirty="0"/>
        </a:p>
        <a:p>
          <a:pPr>
            <a:lnSpc>
              <a:spcPct val="100000"/>
            </a:lnSpc>
          </a:pPr>
          <a:r>
            <a:rPr lang="en-US" sz="1200" dirty="0"/>
            <a:t>- Open </a:t>
          </a:r>
          <a:r>
            <a:rPr lang="en-US" sz="1200" dirty="0" err="1"/>
            <a:t>NaaS</a:t>
          </a:r>
          <a:r>
            <a:rPr lang="en-US" sz="1200" dirty="0"/>
            <a:t> to partners</a:t>
          </a:r>
        </a:p>
        <a:p>
          <a:pPr>
            <a:lnSpc>
              <a:spcPct val="100000"/>
            </a:lnSpc>
          </a:pPr>
          <a:r>
            <a:rPr lang="en-US" sz="1200" dirty="0"/>
            <a:t>- Monetize </a:t>
          </a:r>
          <a:r>
            <a:rPr lang="en-US" sz="1200" dirty="0" err="1"/>
            <a:t>NaaS</a:t>
          </a:r>
          <a:endParaRPr lang="en-US" sz="1200" dirty="0"/>
        </a:p>
        <a:p>
          <a:pPr>
            <a:lnSpc>
              <a:spcPct val="100000"/>
            </a:lnSpc>
          </a:pPr>
          <a:endParaRPr lang="en-US" sz="2000" dirty="0"/>
        </a:p>
      </dgm:t>
    </dgm:pt>
    <dgm:pt modelId="{9165672D-37FC-425C-9048-9F5E55A643C2}" type="parTrans" cxnId="{98D8AFF0-A570-4F98-8F1C-6B4784968533}">
      <dgm:prSet/>
      <dgm:spPr/>
      <dgm:t>
        <a:bodyPr/>
        <a:lstStyle/>
        <a:p>
          <a:endParaRPr lang="en-US"/>
        </a:p>
      </dgm:t>
    </dgm:pt>
    <dgm:pt modelId="{DA44AE97-8589-4FE0-A7EB-D043AC303F67}" type="sibTrans" cxnId="{98D8AFF0-A570-4F98-8F1C-6B4784968533}">
      <dgm:prSet/>
      <dgm:spPr/>
      <dgm:t>
        <a:bodyPr/>
        <a:lstStyle/>
        <a:p>
          <a:endParaRPr lang="en-US"/>
        </a:p>
      </dgm:t>
    </dgm:pt>
    <dgm:pt modelId="{DE15B9C2-E37B-4DC2-A8A4-44BDA8B46DE4}" type="pres">
      <dgm:prSet presAssocID="{600600C8-6791-4DCF-84EE-A9E36828DBDE}" presName="rootnode" presStyleCnt="0">
        <dgm:presLayoutVars>
          <dgm:chMax/>
          <dgm:chPref/>
          <dgm:dir/>
          <dgm:animLvl val="lvl"/>
        </dgm:presLayoutVars>
      </dgm:prSet>
      <dgm:spPr/>
    </dgm:pt>
    <dgm:pt modelId="{E2895C20-4676-46C7-A23D-9CB9E88129D5}" type="pres">
      <dgm:prSet presAssocID="{EEB20E98-3AE6-4081-A045-A1936F5C5AB5}" presName="composite" presStyleCnt="0"/>
      <dgm:spPr/>
    </dgm:pt>
    <dgm:pt modelId="{F7B24935-0D3D-4EC1-A31C-F5A4E004A4E6}" type="pres">
      <dgm:prSet presAssocID="{EEB20E98-3AE6-4081-A045-A1936F5C5AB5}" presName="LShape" presStyleLbl="alignNode1" presStyleIdx="0" presStyleCnt="5"/>
      <dgm:spPr/>
    </dgm:pt>
    <dgm:pt modelId="{2B95B174-984F-44C9-AA74-BEA53933F70D}" type="pres">
      <dgm:prSet presAssocID="{EEB20E98-3AE6-4081-A045-A1936F5C5AB5}" presName="ParentText" presStyleLbl="revTx" presStyleIdx="0" presStyleCnt="3" custScaleX="109797" custScaleY="29563" custLinFactNeighborX="7829" custLinFactNeighborY="-32503">
        <dgm:presLayoutVars>
          <dgm:chMax val="0"/>
          <dgm:chPref val="0"/>
          <dgm:bulletEnabled val="1"/>
        </dgm:presLayoutVars>
      </dgm:prSet>
      <dgm:spPr/>
    </dgm:pt>
    <dgm:pt modelId="{6514587B-23B8-4A5E-B7EF-77BAAB8838C0}" type="pres">
      <dgm:prSet presAssocID="{EEB20E98-3AE6-4081-A045-A1936F5C5AB5}" presName="Triangle" presStyleLbl="alignNode1" presStyleIdx="1" presStyleCnt="5"/>
      <dgm:spPr/>
    </dgm:pt>
    <dgm:pt modelId="{27312761-1361-45D6-9DBE-273297605BB7}" type="pres">
      <dgm:prSet presAssocID="{D7E9CC9D-7F47-4506-8514-3BAF867557DB}" presName="sibTrans" presStyleCnt="0"/>
      <dgm:spPr/>
    </dgm:pt>
    <dgm:pt modelId="{B47E2E46-23BA-46D3-AF84-BA0A67E939F0}" type="pres">
      <dgm:prSet presAssocID="{D7E9CC9D-7F47-4506-8514-3BAF867557DB}" presName="space" presStyleCnt="0"/>
      <dgm:spPr/>
    </dgm:pt>
    <dgm:pt modelId="{4D7AB23C-A450-457C-9B10-683E10EA4F4C}" type="pres">
      <dgm:prSet presAssocID="{27F9A90F-9A98-40B0-AE4E-8267368EA95D}" presName="composite" presStyleCnt="0"/>
      <dgm:spPr/>
    </dgm:pt>
    <dgm:pt modelId="{C0C55BB5-9B0B-4582-855A-18645857BF3F}" type="pres">
      <dgm:prSet presAssocID="{27F9A90F-9A98-40B0-AE4E-8267368EA95D}" presName="LShape" presStyleLbl="alignNode1" presStyleIdx="2" presStyleCnt="5"/>
      <dgm:spPr/>
    </dgm:pt>
    <dgm:pt modelId="{EE5A1EAF-9FAD-4DDD-9AE8-77BCECC71BB0}" type="pres">
      <dgm:prSet presAssocID="{27F9A90F-9A98-40B0-AE4E-8267368EA95D}" presName="ParentText" presStyleLbl="revTx" presStyleIdx="1" presStyleCnt="3" custLinFactNeighborX="1532" custLinFactNeighborY="4207">
        <dgm:presLayoutVars>
          <dgm:chMax val="0"/>
          <dgm:chPref val="0"/>
          <dgm:bulletEnabled val="1"/>
        </dgm:presLayoutVars>
      </dgm:prSet>
      <dgm:spPr/>
    </dgm:pt>
    <dgm:pt modelId="{BBC57A53-00C2-4ABF-813F-D4E04BA9728A}" type="pres">
      <dgm:prSet presAssocID="{27F9A90F-9A98-40B0-AE4E-8267368EA95D}" presName="Triangle" presStyleLbl="alignNode1" presStyleIdx="3" presStyleCnt="5"/>
      <dgm:spPr/>
    </dgm:pt>
    <dgm:pt modelId="{A60AE921-F286-41E6-97B7-26F7A8B4BB6A}" type="pres">
      <dgm:prSet presAssocID="{01D5B9FD-E209-41E9-AE5F-ED812E690ACE}" presName="sibTrans" presStyleCnt="0"/>
      <dgm:spPr/>
    </dgm:pt>
    <dgm:pt modelId="{A25C3F89-E8C0-4F80-B317-E28CF03BAFC6}" type="pres">
      <dgm:prSet presAssocID="{01D5B9FD-E209-41E9-AE5F-ED812E690ACE}" presName="space" presStyleCnt="0"/>
      <dgm:spPr/>
    </dgm:pt>
    <dgm:pt modelId="{28454C91-710B-4248-BFB7-76F76D6B4718}" type="pres">
      <dgm:prSet presAssocID="{E4DEA5A0-4986-4324-8038-0A6F56C9C79A}" presName="composite" presStyleCnt="0"/>
      <dgm:spPr/>
    </dgm:pt>
    <dgm:pt modelId="{6EAB5F39-2C32-4E66-9834-E7C828477AD4}" type="pres">
      <dgm:prSet presAssocID="{E4DEA5A0-4986-4324-8038-0A6F56C9C79A}" presName="LShape" presStyleLbl="alignNode1" presStyleIdx="4" presStyleCnt="5" custLinFactNeighborX="-2190" custLinFactNeighborY="-37444"/>
      <dgm:spPr/>
    </dgm:pt>
    <dgm:pt modelId="{3FC0AFAD-15FD-4AF9-A817-B57811EE004E}" type="pres">
      <dgm:prSet presAssocID="{E4DEA5A0-4986-4324-8038-0A6F56C9C79A}" presName="ParentText" presStyleLbl="revTx" presStyleIdx="2" presStyleCnt="3" custScaleY="49567" custLinFactNeighborX="534" custLinFactNeighborY="-48277">
        <dgm:presLayoutVars>
          <dgm:chMax val="0"/>
          <dgm:chPref val="0"/>
          <dgm:bulletEnabled val="1"/>
        </dgm:presLayoutVars>
      </dgm:prSet>
      <dgm:spPr/>
    </dgm:pt>
  </dgm:ptLst>
  <dgm:cxnLst>
    <dgm:cxn modelId="{E51FDA17-9C3E-40D9-AC80-EFA66C9F56E7}" srcId="{600600C8-6791-4DCF-84EE-A9E36828DBDE}" destId="{27F9A90F-9A98-40B0-AE4E-8267368EA95D}" srcOrd="1" destOrd="0" parTransId="{1B09CB7D-B032-49D9-8449-720339BFAB4C}" sibTransId="{01D5B9FD-E209-41E9-AE5F-ED812E690ACE}"/>
    <dgm:cxn modelId="{6A38D236-6BBD-4FD7-A696-A33D5FC31779}" type="presOf" srcId="{600600C8-6791-4DCF-84EE-A9E36828DBDE}" destId="{DE15B9C2-E37B-4DC2-A8A4-44BDA8B46DE4}" srcOrd="0" destOrd="0" presId="urn:microsoft.com/office/officeart/2009/3/layout/StepUpProcess"/>
    <dgm:cxn modelId="{6DC8CE37-0055-46D6-8679-4E9D5A2E94F6}" srcId="{600600C8-6791-4DCF-84EE-A9E36828DBDE}" destId="{EEB20E98-3AE6-4081-A045-A1936F5C5AB5}" srcOrd="0" destOrd="0" parTransId="{21EF7934-A4DD-4894-9668-B47BE4E7501E}" sibTransId="{D7E9CC9D-7F47-4506-8514-3BAF867557DB}"/>
    <dgm:cxn modelId="{B8C1C168-9C60-42E9-A770-F446B808DA5E}" type="presOf" srcId="{E4DEA5A0-4986-4324-8038-0A6F56C9C79A}" destId="{3FC0AFAD-15FD-4AF9-A817-B57811EE004E}" srcOrd="0" destOrd="0" presId="urn:microsoft.com/office/officeart/2009/3/layout/StepUpProcess"/>
    <dgm:cxn modelId="{4EE33983-4A63-4890-9831-C6771049A868}" type="presOf" srcId="{EEB20E98-3AE6-4081-A045-A1936F5C5AB5}" destId="{2B95B174-984F-44C9-AA74-BEA53933F70D}" srcOrd="0" destOrd="0" presId="urn:microsoft.com/office/officeart/2009/3/layout/StepUpProcess"/>
    <dgm:cxn modelId="{A174C892-6D7A-4B40-8AF4-784B519DD35D}" type="presOf" srcId="{27F9A90F-9A98-40B0-AE4E-8267368EA95D}" destId="{EE5A1EAF-9FAD-4DDD-9AE8-77BCECC71BB0}" srcOrd="0" destOrd="0" presId="urn:microsoft.com/office/officeart/2009/3/layout/StepUpProcess"/>
    <dgm:cxn modelId="{98D8AFF0-A570-4F98-8F1C-6B4784968533}" srcId="{600600C8-6791-4DCF-84EE-A9E36828DBDE}" destId="{E4DEA5A0-4986-4324-8038-0A6F56C9C79A}" srcOrd="2" destOrd="0" parTransId="{9165672D-37FC-425C-9048-9F5E55A643C2}" sibTransId="{DA44AE97-8589-4FE0-A7EB-D043AC303F67}"/>
    <dgm:cxn modelId="{6E8CEF7B-3635-4168-8742-661E585EBB0A}" type="presParOf" srcId="{DE15B9C2-E37B-4DC2-A8A4-44BDA8B46DE4}" destId="{E2895C20-4676-46C7-A23D-9CB9E88129D5}" srcOrd="0" destOrd="0" presId="urn:microsoft.com/office/officeart/2009/3/layout/StepUpProcess"/>
    <dgm:cxn modelId="{07A309B1-695F-42E4-999B-EB312C6FD242}" type="presParOf" srcId="{E2895C20-4676-46C7-A23D-9CB9E88129D5}" destId="{F7B24935-0D3D-4EC1-A31C-F5A4E004A4E6}" srcOrd="0" destOrd="0" presId="urn:microsoft.com/office/officeart/2009/3/layout/StepUpProcess"/>
    <dgm:cxn modelId="{C03EB3B7-8801-4D4A-B41B-12D0BA11CD80}" type="presParOf" srcId="{E2895C20-4676-46C7-A23D-9CB9E88129D5}" destId="{2B95B174-984F-44C9-AA74-BEA53933F70D}" srcOrd="1" destOrd="0" presId="urn:microsoft.com/office/officeart/2009/3/layout/StepUpProcess"/>
    <dgm:cxn modelId="{982D6EFE-AEC9-4E90-A37C-3422A2B7F93F}" type="presParOf" srcId="{E2895C20-4676-46C7-A23D-9CB9E88129D5}" destId="{6514587B-23B8-4A5E-B7EF-77BAAB8838C0}" srcOrd="2" destOrd="0" presId="urn:microsoft.com/office/officeart/2009/3/layout/StepUpProcess"/>
    <dgm:cxn modelId="{D023B93D-08FA-4E88-BB65-7CDC9E806F09}" type="presParOf" srcId="{DE15B9C2-E37B-4DC2-A8A4-44BDA8B46DE4}" destId="{27312761-1361-45D6-9DBE-273297605BB7}" srcOrd="1" destOrd="0" presId="urn:microsoft.com/office/officeart/2009/3/layout/StepUpProcess"/>
    <dgm:cxn modelId="{2DDAE8D5-A8CB-4DB5-BC59-10F74D7C7A38}" type="presParOf" srcId="{27312761-1361-45D6-9DBE-273297605BB7}" destId="{B47E2E46-23BA-46D3-AF84-BA0A67E939F0}" srcOrd="0" destOrd="0" presId="urn:microsoft.com/office/officeart/2009/3/layout/StepUpProcess"/>
    <dgm:cxn modelId="{E2971CB9-1E74-4F94-A12E-3428FEC48B80}" type="presParOf" srcId="{DE15B9C2-E37B-4DC2-A8A4-44BDA8B46DE4}" destId="{4D7AB23C-A450-457C-9B10-683E10EA4F4C}" srcOrd="2" destOrd="0" presId="urn:microsoft.com/office/officeart/2009/3/layout/StepUpProcess"/>
    <dgm:cxn modelId="{9993A25E-ABC7-4FB8-A120-CDF935890C53}" type="presParOf" srcId="{4D7AB23C-A450-457C-9B10-683E10EA4F4C}" destId="{C0C55BB5-9B0B-4582-855A-18645857BF3F}" srcOrd="0" destOrd="0" presId="urn:microsoft.com/office/officeart/2009/3/layout/StepUpProcess"/>
    <dgm:cxn modelId="{A6F20F5B-F100-4CDD-9F64-7972B3EAFFE3}" type="presParOf" srcId="{4D7AB23C-A450-457C-9B10-683E10EA4F4C}" destId="{EE5A1EAF-9FAD-4DDD-9AE8-77BCECC71BB0}" srcOrd="1" destOrd="0" presId="urn:microsoft.com/office/officeart/2009/3/layout/StepUpProcess"/>
    <dgm:cxn modelId="{1B732D0D-9E03-46C5-BF9C-69E415B563DC}" type="presParOf" srcId="{4D7AB23C-A450-457C-9B10-683E10EA4F4C}" destId="{BBC57A53-00C2-4ABF-813F-D4E04BA9728A}" srcOrd="2" destOrd="0" presId="urn:microsoft.com/office/officeart/2009/3/layout/StepUpProcess"/>
    <dgm:cxn modelId="{5742ED6F-33B8-4718-B5C1-7EB91DA30380}" type="presParOf" srcId="{DE15B9C2-E37B-4DC2-A8A4-44BDA8B46DE4}" destId="{A60AE921-F286-41E6-97B7-26F7A8B4BB6A}" srcOrd="3" destOrd="0" presId="urn:microsoft.com/office/officeart/2009/3/layout/StepUpProcess"/>
    <dgm:cxn modelId="{E7D7DAA5-926B-4BE9-84DF-EA76CBB06721}" type="presParOf" srcId="{A60AE921-F286-41E6-97B7-26F7A8B4BB6A}" destId="{A25C3F89-E8C0-4F80-B317-E28CF03BAFC6}" srcOrd="0" destOrd="0" presId="urn:microsoft.com/office/officeart/2009/3/layout/StepUpProcess"/>
    <dgm:cxn modelId="{A8EB9262-7A61-43DF-A74E-85FC29DF307F}" type="presParOf" srcId="{DE15B9C2-E37B-4DC2-A8A4-44BDA8B46DE4}" destId="{28454C91-710B-4248-BFB7-76F76D6B4718}" srcOrd="4" destOrd="0" presId="urn:microsoft.com/office/officeart/2009/3/layout/StepUpProcess"/>
    <dgm:cxn modelId="{BAAD5ECA-879B-483E-850E-0EB96E58EC02}" type="presParOf" srcId="{28454C91-710B-4248-BFB7-76F76D6B4718}" destId="{6EAB5F39-2C32-4E66-9834-E7C828477AD4}" srcOrd="0" destOrd="0" presId="urn:microsoft.com/office/officeart/2009/3/layout/StepUpProcess"/>
    <dgm:cxn modelId="{6563C198-0A15-44FD-8790-EE6BABB8FF32}" type="presParOf" srcId="{28454C91-710B-4248-BFB7-76F76D6B4718}" destId="{3FC0AFAD-15FD-4AF9-A817-B57811EE004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70E11-CF9E-4E65-86AB-56953BCD477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BA206-1942-4D62-A052-EFB491B582B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Carriers</a:t>
          </a:r>
        </a:p>
      </dgm:t>
    </dgm:pt>
    <dgm:pt modelId="{DC639A41-F142-477F-9B31-363073F62CC2}" type="parTrans" cxnId="{7C2BCE15-7D3A-432F-B0A4-48F083017E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043538-670A-4E60-B891-B1A2FE57E086}" type="sibTrans" cxnId="{7C2BCE15-7D3A-432F-B0A4-48F083017E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209567-1C5D-4CDD-8DE5-4967F4546FBE}">
      <dgm:prSet/>
      <dgm:spPr/>
      <dgm:t>
        <a:bodyPr/>
        <a:lstStyle/>
        <a:p>
          <a:pPr algn="r"/>
          <a:r>
            <a:rPr lang="en-US" dirty="0">
              <a:solidFill>
                <a:schemeClr val="tx1"/>
              </a:solidFill>
            </a:rPr>
            <a:t>Network Equipment Vendors</a:t>
          </a:r>
        </a:p>
      </dgm:t>
    </dgm:pt>
    <dgm:pt modelId="{F710BDCA-0E8D-48DD-B3FF-CE4E12623715}" type="parTrans" cxnId="{AE835EEF-708D-42E0-B764-3F44F7D732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81780C-82DC-41E1-9369-FAD4401F98EB}" type="sibTrans" cxnId="{AE835EEF-708D-42E0-B764-3F44F7D732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DA27F3-4E0B-4893-B07E-9D27560B88A2}">
      <dgm:prSet/>
      <dgm:spPr/>
      <dgm:t>
        <a:bodyPr/>
        <a:lstStyle/>
        <a:p>
          <a:pPr algn="r"/>
          <a:r>
            <a:rPr lang="en-US" dirty="0">
              <a:solidFill>
                <a:schemeClr val="tx1"/>
              </a:solidFill>
            </a:rPr>
            <a:t>New Service Developers</a:t>
          </a:r>
        </a:p>
      </dgm:t>
    </dgm:pt>
    <dgm:pt modelId="{ACDF125D-A3B1-4C1F-B3DA-68E3155D56A7}" type="parTrans" cxnId="{CA99C9CA-2A8E-4112-93C4-B2BFC157E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124775-DAF5-497E-81E1-B583DA0BDF9A}" type="sibTrans" cxnId="{CA99C9CA-2A8E-4112-93C4-B2BFC157E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220E-3F29-4BD5-A194-6190E1114B3A}">
      <dgm:prSet/>
      <dgm:spPr/>
      <dgm:t>
        <a:bodyPr/>
        <a:lstStyle/>
        <a:p>
          <a:pPr algn="r"/>
          <a:r>
            <a:rPr lang="en-US" dirty="0">
              <a:solidFill>
                <a:schemeClr val="tx1"/>
              </a:solidFill>
            </a:rPr>
            <a:t>Academia Researchers</a:t>
          </a:r>
        </a:p>
      </dgm:t>
    </dgm:pt>
    <dgm:pt modelId="{8CA834E5-2B19-4EF9-B75A-34568A04651C}" type="parTrans" cxnId="{D95000C3-2713-4A70-ADB2-3496550E03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DC2ABC-3B16-43C7-8D06-2FBBF9048E69}" type="sibTrans" cxnId="{D95000C3-2713-4A70-ADB2-3496550E03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BA53E2-2E36-41F4-AD46-93A0E78D8E5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BOS Suppliers </a:t>
          </a:r>
        </a:p>
      </dgm:t>
    </dgm:pt>
    <dgm:pt modelId="{E76E65FE-8F34-468A-98A5-5729B940FC7C}" type="parTrans" cxnId="{5A078989-C9CA-4D4A-8349-23CFC335A6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E606FC-7C01-4057-8C1F-917D7DC97294}" type="sibTrans" cxnId="{5A078989-C9CA-4D4A-8349-23CFC335A6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1D0DB0-B88E-4BB0-9205-0ED51B5F10DD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Standard Organizations</a:t>
          </a:r>
        </a:p>
      </dgm:t>
    </dgm:pt>
    <dgm:pt modelId="{96D2A29A-6097-4302-988A-27666D381503}" type="parTrans" cxnId="{26F9EAE6-DB57-41D3-9F7D-573FC1C2D9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56D13C-1BB3-4EAB-AF84-272D62D9CBF2}" type="sibTrans" cxnId="{26F9EAE6-DB57-41D3-9F7D-573FC1C2D9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1931E9-0324-40F5-B74C-AA8A8C03FFD6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Open Source Communities</a:t>
          </a:r>
        </a:p>
      </dgm:t>
    </dgm:pt>
    <dgm:pt modelId="{75ED2D9D-74CC-4541-91DB-DBE51F1453E0}" type="parTrans" cxnId="{106819FF-98BD-493C-94BA-B0586BBDD0C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145F4E-46EB-432A-98FF-BD0F687DBF4E}" type="sibTrans" cxnId="{106819FF-98BD-493C-94BA-B0586BBDD0C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4F1805-E35C-4B73-A6CE-5549E481DE8A}" type="pres">
      <dgm:prSet presAssocID="{EB470E11-CF9E-4E65-86AB-56953BCD477B}" presName="compositeShape" presStyleCnt="0">
        <dgm:presLayoutVars>
          <dgm:chMax val="7"/>
          <dgm:dir/>
          <dgm:resizeHandles val="exact"/>
        </dgm:presLayoutVars>
      </dgm:prSet>
      <dgm:spPr/>
    </dgm:pt>
    <dgm:pt modelId="{9C092A8B-3FFD-4171-9AAC-0DC54731A5F0}" type="pres">
      <dgm:prSet presAssocID="{C2FBA206-1942-4D62-A052-EFB491B582B7}" presName="circ1" presStyleLbl="vennNode1" presStyleIdx="0" presStyleCnt="7"/>
      <dgm:spPr/>
    </dgm:pt>
    <dgm:pt modelId="{702738CC-05A1-484F-9029-4CD219397C0B}" type="pres">
      <dgm:prSet presAssocID="{C2FBA206-1942-4D62-A052-EFB491B582B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7862B66-036C-4A61-9016-3BC1576E8882}" type="pres">
      <dgm:prSet presAssocID="{5B209567-1C5D-4CDD-8DE5-4967F4546FBE}" presName="circ2" presStyleLbl="vennNode1" presStyleIdx="1" presStyleCnt="7"/>
      <dgm:spPr/>
    </dgm:pt>
    <dgm:pt modelId="{E6EBD4CD-F82A-46B5-9266-6695246C9B26}" type="pres">
      <dgm:prSet presAssocID="{5B209567-1C5D-4CDD-8DE5-4967F4546FB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B1BBA92-2A50-44F9-82AD-0183E56E5999}" type="pres">
      <dgm:prSet presAssocID="{4BDA27F3-4E0B-4893-B07E-9D27560B88A2}" presName="circ3" presStyleLbl="vennNode1" presStyleIdx="2" presStyleCnt="7"/>
      <dgm:spPr/>
    </dgm:pt>
    <dgm:pt modelId="{E2F9FD30-EDBF-4DF9-9DC2-FADF84295DAE}" type="pres">
      <dgm:prSet presAssocID="{4BDA27F3-4E0B-4893-B07E-9D27560B88A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0D67CD-38CC-4E93-81D1-F55591500D29}" type="pres">
      <dgm:prSet presAssocID="{219D220E-3F29-4BD5-A194-6190E1114B3A}" presName="circ4" presStyleLbl="vennNode1" presStyleIdx="3" presStyleCnt="7"/>
      <dgm:spPr/>
    </dgm:pt>
    <dgm:pt modelId="{2FE3EB57-3CC0-418D-AD62-4D253DE095FB}" type="pres">
      <dgm:prSet presAssocID="{219D220E-3F29-4BD5-A194-6190E1114B3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C01E44B-9127-4931-B3E7-100FF5CE6588}" type="pres">
      <dgm:prSet presAssocID="{E8BA53E2-2E36-41F4-AD46-93A0E78D8E50}" presName="circ5" presStyleLbl="vennNode1" presStyleIdx="4" presStyleCnt="7"/>
      <dgm:spPr/>
    </dgm:pt>
    <dgm:pt modelId="{D097E9C9-B1DD-4E2B-BFE6-F6FE6CC38DDD}" type="pres">
      <dgm:prSet presAssocID="{E8BA53E2-2E36-41F4-AD46-93A0E78D8E5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647169-1004-44F6-9175-BDF8164FD36B}" type="pres">
      <dgm:prSet presAssocID="{611D0DB0-B88E-4BB0-9205-0ED51B5F10DD}" presName="circ6" presStyleLbl="vennNode1" presStyleIdx="5" presStyleCnt="7"/>
      <dgm:spPr/>
    </dgm:pt>
    <dgm:pt modelId="{653751FC-C1DF-46E6-BF71-469AA6AF13E7}" type="pres">
      <dgm:prSet presAssocID="{611D0DB0-B88E-4BB0-9205-0ED51B5F10D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90AC3F3-28AE-4C58-8655-552FE60C2064}" type="pres">
      <dgm:prSet presAssocID="{931931E9-0324-40F5-B74C-AA8A8C03FFD6}" presName="circ7" presStyleLbl="vennNode1" presStyleIdx="6" presStyleCnt="7"/>
      <dgm:spPr/>
    </dgm:pt>
    <dgm:pt modelId="{691F7772-BEB6-4088-B97A-38030CDFE993}" type="pres">
      <dgm:prSet presAssocID="{931931E9-0324-40F5-B74C-AA8A8C03FFD6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C33120E-D177-45E2-9179-36EB38507FE7}" type="presOf" srcId="{931931E9-0324-40F5-B74C-AA8A8C03FFD6}" destId="{691F7772-BEB6-4088-B97A-38030CDFE993}" srcOrd="0" destOrd="0" presId="urn:microsoft.com/office/officeart/2005/8/layout/venn1"/>
    <dgm:cxn modelId="{7C2BCE15-7D3A-432F-B0A4-48F083017EA4}" srcId="{EB470E11-CF9E-4E65-86AB-56953BCD477B}" destId="{C2FBA206-1942-4D62-A052-EFB491B582B7}" srcOrd="0" destOrd="0" parTransId="{DC639A41-F142-477F-9B31-363073F62CC2}" sibTransId="{94043538-670A-4E60-B891-B1A2FE57E086}"/>
    <dgm:cxn modelId="{CE266817-2035-4502-A7AB-2F687DE33014}" type="presOf" srcId="{EB470E11-CF9E-4E65-86AB-56953BCD477B}" destId="{274F1805-E35C-4B73-A6CE-5549E481DE8A}" srcOrd="0" destOrd="0" presId="urn:microsoft.com/office/officeart/2005/8/layout/venn1"/>
    <dgm:cxn modelId="{AFDA2886-88FF-4F91-962A-9E11DB0323D6}" type="presOf" srcId="{E8BA53E2-2E36-41F4-AD46-93A0E78D8E50}" destId="{D097E9C9-B1DD-4E2B-BFE6-F6FE6CC38DDD}" srcOrd="0" destOrd="0" presId="urn:microsoft.com/office/officeart/2005/8/layout/venn1"/>
    <dgm:cxn modelId="{5A078989-C9CA-4D4A-8349-23CFC335A64E}" srcId="{EB470E11-CF9E-4E65-86AB-56953BCD477B}" destId="{E8BA53E2-2E36-41F4-AD46-93A0E78D8E50}" srcOrd="4" destOrd="0" parTransId="{E76E65FE-8F34-468A-98A5-5729B940FC7C}" sibTransId="{72E606FC-7C01-4057-8C1F-917D7DC97294}"/>
    <dgm:cxn modelId="{C3183A9D-9F02-4A62-8F2D-9F34A646B6E5}" type="presOf" srcId="{4BDA27F3-4E0B-4893-B07E-9D27560B88A2}" destId="{E2F9FD30-EDBF-4DF9-9DC2-FADF84295DAE}" srcOrd="0" destOrd="0" presId="urn:microsoft.com/office/officeart/2005/8/layout/venn1"/>
    <dgm:cxn modelId="{21DEC69F-CD01-441D-A4F2-7D42D35D7915}" type="presOf" srcId="{219D220E-3F29-4BD5-A194-6190E1114B3A}" destId="{2FE3EB57-3CC0-418D-AD62-4D253DE095FB}" srcOrd="0" destOrd="0" presId="urn:microsoft.com/office/officeart/2005/8/layout/venn1"/>
    <dgm:cxn modelId="{D95000C3-2713-4A70-ADB2-3496550E0368}" srcId="{EB470E11-CF9E-4E65-86AB-56953BCD477B}" destId="{219D220E-3F29-4BD5-A194-6190E1114B3A}" srcOrd="3" destOrd="0" parTransId="{8CA834E5-2B19-4EF9-B75A-34568A04651C}" sibTransId="{D7DC2ABC-3B16-43C7-8D06-2FBBF9048E69}"/>
    <dgm:cxn modelId="{6E7F44C3-C376-4F41-ACEF-CA348788B540}" type="presOf" srcId="{611D0DB0-B88E-4BB0-9205-0ED51B5F10DD}" destId="{653751FC-C1DF-46E6-BF71-469AA6AF13E7}" srcOrd="0" destOrd="0" presId="urn:microsoft.com/office/officeart/2005/8/layout/venn1"/>
    <dgm:cxn modelId="{1F3CCEC5-B4A8-4190-B9EA-3D7BB1F8A358}" type="presOf" srcId="{C2FBA206-1942-4D62-A052-EFB491B582B7}" destId="{702738CC-05A1-484F-9029-4CD219397C0B}" srcOrd="0" destOrd="0" presId="urn:microsoft.com/office/officeart/2005/8/layout/venn1"/>
    <dgm:cxn modelId="{CA99C9CA-2A8E-4112-93C4-B2BFC157E615}" srcId="{EB470E11-CF9E-4E65-86AB-56953BCD477B}" destId="{4BDA27F3-4E0B-4893-B07E-9D27560B88A2}" srcOrd="2" destOrd="0" parTransId="{ACDF125D-A3B1-4C1F-B3DA-68E3155D56A7}" sibTransId="{B0124775-DAF5-497E-81E1-B583DA0BDF9A}"/>
    <dgm:cxn modelId="{080447D6-429B-4FAF-B948-7C1291B542CB}" type="presOf" srcId="{5B209567-1C5D-4CDD-8DE5-4967F4546FBE}" destId="{E6EBD4CD-F82A-46B5-9266-6695246C9B26}" srcOrd="0" destOrd="0" presId="urn:microsoft.com/office/officeart/2005/8/layout/venn1"/>
    <dgm:cxn modelId="{26F9EAE6-DB57-41D3-9F7D-573FC1C2D998}" srcId="{EB470E11-CF9E-4E65-86AB-56953BCD477B}" destId="{611D0DB0-B88E-4BB0-9205-0ED51B5F10DD}" srcOrd="5" destOrd="0" parTransId="{96D2A29A-6097-4302-988A-27666D381503}" sibTransId="{BB56D13C-1BB3-4EAB-AF84-272D62D9CBF2}"/>
    <dgm:cxn modelId="{AE835EEF-708D-42E0-B764-3F44F7D7321E}" srcId="{EB470E11-CF9E-4E65-86AB-56953BCD477B}" destId="{5B209567-1C5D-4CDD-8DE5-4967F4546FBE}" srcOrd="1" destOrd="0" parTransId="{F710BDCA-0E8D-48DD-B3FF-CE4E12623715}" sibTransId="{B681780C-82DC-41E1-9369-FAD4401F98EB}"/>
    <dgm:cxn modelId="{106819FF-98BD-493C-94BA-B0586BBDD0C9}" srcId="{EB470E11-CF9E-4E65-86AB-56953BCD477B}" destId="{931931E9-0324-40F5-B74C-AA8A8C03FFD6}" srcOrd="6" destOrd="0" parTransId="{75ED2D9D-74CC-4541-91DB-DBE51F1453E0}" sibTransId="{3E145F4E-46EB-432A-98FF-BD0F687DBF4E}"/>
    <dgm:cxn modelId="{7549AA05-D616-4D49-AE85-51F5AE14ECE1}" type="presParOf" srcId="{274F1805-E35C-4B73-A6CE-5549E481DE8A}" destId="{9C092A8B-3FFD-4171-9AAC-0DC54731A5F0}" srcOrd="0" destOrd="0" presId="urn:microsoft.com/office/officeart/2005/8/layout/venn1"/>
    <dgm:cxn modelId="{DD07FA43-8052-43CC-B39D-95B74B872C3F}" type="presParOf" srcId="{274F1805-E35C-4B73-A6CE-5549E481DE8A}" destId="{702738CC-05A1-484F-9029-4CD219397C0B}" srcOrd="1" destOrd="0" presId="urn:microsoft.com/office/officeart/2005/8/layout/venn1"/>
    <dgm:cxn modelId="{EE47AF24-FF36-40F7-ACBA-D32B1EBE3A4D}" type="presParOf" srcId="{274F1805-E35C-4B73-A6CE-5549E481DE8A}" destId="{77862B66-036C-4A61-9016-3BC1576E8882}" srcOrd="2" destOrd="0" presId="urn:microsoft.com/office/officeart/2005/8/layout/venn1"/>
    <dgm:cxn modelId="{3E1ACDDA-66C9-4420-8FD4-0CBECEBC2421}" type="presParOf" srcId="{274F1805-E35C-4B73-A6CE-5549E481DE8A}" destId="{E6EBD4CD-F82A-46B5-9266-6695246C9B26}" srcOrd="3" destOrd="0" presId="urn:microsoft.com/office/officeart/2005/8/layout/venn1"/>
    <dgm:cxn modelId="{F3027618-A7F6-420C-BD68-5F50B0D76CF2}" type="presParOf" srcId="{274F1805-E35C-4B73-A6CE-5549E481DE8A}" destId="{6B1BBA92-2A50-44F9-82AD-0183E56E5999}" srcOrd="4" destOrd="0" presId="urn:microsoft.com/office/officeart/2005/8/layout/venn1"/>
    <dgm:cxn modelId="{84B3852D-828F-43FE-A051-BF3E44CC54A9}" type="presParOf" srcId="{274F1805-E35C-4B73-A6CE-5549E481DE8A}" destId="{E2F9FD30-EDBF-4DF9-9DC2-FADF84295DAE}" srcOrd="5" destOrd="0" presId="urn:microsoft.com/office/officeart/2005/8/layout/venn1"/>
    <dgm:cxn modelId="{E2E18743-6F42-4CD7-8A64-7871A455281F}" type="presParOf" srcId="{274F1805-E35C-4B73-A6CE-5549E481DE8A}" destId="{9E0D67CD-38CC-4E93-81D1-F55591500D29}" srcOrd="6" destOrd="0" presId="urn:microsoft.com/office/officeart/2005/8/layout/venn1"/>
    <dgm:cxn modelId="{42872799-7FD5-4CE5-B952-4901A6928A98}" type="presParOf" srcId="{274F1805-E35C-4B73-A6CE-5549E481DE8A}" destId="{2FE3EB57-3CC0-418D-AD62-4D253DE095FB}" srcOrd="7" destOrd="0" presId="urn:microsoft.com/office/officeart/2005/8/layout/venn1"/>
    <dgm:cxn modelId="{B043B9D2-7776-464A-9CA2-FA0905559139}" type="presParOf" srcId="{274F1805-E35C-4B73-A6CE-5549E481DE8A}" destId="{BC01E44B-9127-4931-B3E7-100FF5CE6588}" srcOrd="8" destOrd="0" presId="urn:microsoft.com/office/officeart/2005/8/layout/venn1"/>
    <dgm:cxn modelId="{C5BBEDA9-18F7-4089-A13B-C369ED5A2DE0}" type="presParOf" srcId="{274F1805-E35C-4B73-A6CE-5549E481DE8A}" destId="{D097E9C9-B1DD-4E2B-BFE6-F6FE6CC38DDD}" srcOrd="9" destOrd="0" presId="urn:microsoft.com/office/officeart/2005/8/layout/venn1"/>
    <dgm:cxn modelId="{87F3B3F8-9D8D-4A35-AFB4-B5DC312650FC}" type="presParOf" srcId="{274F1805-E35C-4B73-A6CE-5549E481DE8A}" destId="{A4647169-1004-44F6-9175-BDF8164FD36B}" srcOrd="10" destOrd="0" presId="urn:microsoft.com/office/officeart/2005/8/layout/venn1"/>
    <dgm:cxn modelId="{885A2747-4B68-4A1C-B4A5-8742A00D9148}" type="presParOf" srcId="{274F1805-E35C-4B73-A6CE-5549E481DE8A}" destId="{653751FC-C1DF-46E6-BF71-469AA6AF13E7}" srcOrd="11" destOrd="0" presId="urn:microsoft.com/office/officeart/2005/8/layout/venn1"/>
    <dgm:cxn modelId="{9F81A915-6BD0-4618-A5B7-1532F0732019}" type="presParOf" srcId="{274F1805-E35C-4B73-A6CE-5549E481DE8A}" destId="{090AC3F3-28AE-4C58-8655-552FE60C2064}" srcOrd="12" destOrd="0" presId="urn:microsoft.com/office/officeart/2005/8/layout/venn1"/>
    <dgm:cxn modelId="{CCD5E349-B2C5-436D-B3E2-6EC02B4553AB}" type="presParOf" srcId="{274F1805-E35C-4B73-A6CE-5549E481DE8A}" destId="{691F7772-BEB6-4088-B97A-38030CDFE99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24935-0D3D-4EC1-A31C-F5A4E004A4E6}">
      <dsp:nvSpPr>
        <dsp:cNvPr id="0" name=""/>
        <dsp:cNvSpPr/>
      </dsp:nvSpPr>
      <dsp:spPr>
        <a:xfrm rot="5400000">
          <a:off x="542483" y="1403933"/>
          <a:ext cx="1621238" cy="26977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5B174-984F-44C9-AA74-BEA53933F70D}">
      <dsp:nvSpPr>
        <dsp:cNvPr id="0" name=""/>
        <dsp:cNvSpPr/>
      </dsp:nvSpPr>
      <dsp:spPr>
        <a:xfrm>
          <a:off x="343231" y="2267938"/>
          <a:ext cx="2674108" cy="631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</a:t>
          </a:r>
          <a:r>
            <a:rPr lang="en-US" sz="1200" kern="1200" dirty="0"/>
            <a:t>Think about differentiated  services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- Plan out how to monetize </a:t>
          </a:r>
          <a:r>
            <a:rPr lang="en-US" sz="1200" kern="1200" dirty="0" err="1"/>
            <a:t>NaaS</a:t>
          </a:r>
          <a:endParaRPr lang="en-US" sz="12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- Embrace abstraction and open APIs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- Partner with customers and suppliers</a:t>
          </a:r>
        </a:p>
      </dsp:txBody>
      <dsp:txXfrm>
        <a:off x="343231" y="2267938"/>
        <a:ext cx="2674108" cy="631128"/>
      </dsp:txXfrm>
    </dsp:sp>
    <dsp:sp modelId="{6514587B-23B8-4A5E-B7EF-77BAAB8838C0}">
      <dsp:nvSpPr>
        <dsp:cNvPr id="0" name=""/>
        <dsp:cNvSpPr/>
      </dsp:nvSpPr>
      <dsp:spPr>
        <a:xfrm>
          <a:off x="2247832" y="1205325"/>
          <a:ext cx="459528" cy="45952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5BB5-9B0B-4582-855A-18645857BF3F}">
      <dsp:nvSpPr>
        <dsp:cNvPr id="0" name=""/>
        <dsp:cNvSpPr/>
      </dsp:nvSpPr>
      <dsp:spPr>
        <a:xfrm rot="5400000">
          <a:off x="3643317" y="666150"/>
          <a:ext cx="1621238" cy="26977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A1EAF-9FAD-4DDD-9AE8-77BCECC71BB0}">
      <dsp:nvSpPr>
        <dsp:cNvPr id="0" name=""/>
        <dsp:cNvSpPr/>
      </dsp:nvSpPr>
      <dsp:spPr>
        <a:xfrm>
          <a:off x="3410004" y="1561996"/>
          <a:ext cx="2435502" cy="213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Re-image OSS/BSS to take advantage of flexibility, programmability and user control provided by </a:t>
          </a:r>
          <a:r>
            <a:rPr lang="en-US" sz="1200" kern="1200" dirty="0" err="1"/>
            <a:t>NaaS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Work with Network Vendors to Implement open APIs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Internal Usage of </a:t>
          </a:r>
          <a:r>
            <a:rPr lang="en-US" sz="1200" kern="1200" dirty="0" err="1"/>
            <a:t>NaaS</a:t>
          </a:r>
          <a:endParaRPr lang="en-US" sz="1200" kern="1200" dirty="0"/>
        </a:p>
      </dsp:txBody>
      <dsp:txXfrm>
        <a:off x="3410004" y="1561996"/>
        <a:ext cx="2435502" cy="2134860"/>
      </dsp:txXfrm>
    </dsp:sp>
    <dsp:sp modelId="{BBC57A53-00C2-4ABF-813F-D4E04BA9728A}">
      <dsp:nvSpPr>
        <dsp:cNvPr id="0" name=""/>
        <dsp:cNvSpPr/>
      </dsp:nvSpPr>
      <dsp:spPr>
        <a:xfrm>
          <a:off x="5348666" y="467542"/>
          <a:ext cx="459528" cy="45952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B5F39-2C32-4E66-9834-E7C828477AD4}">
      <dsp:nvSpPr>
        <dsp:cNvPr id="0" name=""/>
        <dsp:cNvSpPr/>
      </dsp:nvSpPr>
      <dsp:spPr>
        <a:xfrm rot="5400000">
          <a:off x="6685071" y="-140351"/>
          <a:ext cx="1621238" cy="26977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0AFAD-15FD-4AF9-A817-B57811EE004E}">
      <dsp:nvSpPr>
        <dsp:cNvPr id="0" name=""/>
        <dsp:cNvSpPr/>
      </dsp:nvSpPr>
      <dsp:spPr>
        <a:xfrm>
          <a:off x="6477777" y="780428"/>
          <a:ext cx="2435502" cy="10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Product innovation though gained agility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Automation of </a:t>
          </a:r>
          <a:r>
            <a:rPr lang="en-US" sz="1200" kern="1200" dirty="0" err="1"/>
            <a:t>NaaS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Open </a:t>
          </a:r>
          <a:r>
            <a:rPr lang="en-US" sz="1200" kern="1200" dirty="0" err="1"/>
            <a:t>NaaS</a:t>
          </a:r>
          <a:r>
            <a:rPr lang="en-US" sz="1200" kern="1200" dirty="0"/>
            <a:t> to partners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Monetize </a:t>
          </a:r>
          <a:r>
            <a:rPr lang="en-US" sz="1200" kern="1200" dirty="0" err="1"/>
            <a:t>NaaS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477777" y="780428"/>
        <a:ext cx="2435502" cy="1058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92A8B-3FFD-4171-9AAC-0DC54731A5F0}">
      <dsp:nvSpPr>
        <dsp:cNvPr id="0" name=""/>
        <dsp:cNvSpPr/>
      </dsp:nvSpPr>
      <dsp:spPr>
        <a:xfrm>
          <a:off x="1847819" y="1160081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02738CC-05A1-484F-9029-4CD219397C0B}">
      <dsp:nvSpPr>
        <dsp:cNvPr id="0" name=""/>
        <dsp:cNvSpPr/>
      </dsp:nvSpPr>
      <dsp:spPr>
        <a:xfrm>
          <a:off x="1762722" y="249088"/>
          <a:ext cx="1337237" cy="71562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Carriers</a:t>
          </a:r>
        </a:p>
      </dsp:txBody>
      <dsp:txXfrm>
        <a:off x="1762722" y="249088"/>
        <a:ext cx="1337237" cy="715626"/>
      </dsp:txXfrm>
    </dsp:sp>
    <dsp:sp modelId="{77862B66-036C-4A61-9016-3BC1576E8882}">
      <dsp:nvSpPr>
        <dsp:cNvPr id="0" name=""/>
        <dsp:cNvSpPr/>
      </dsp:nvSpPr>
      <dsp:spPr>
        <a:xfrm>
          <a:off x="2190152" y="1324675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EBD4CD-F82A-46B5-9266-6695246C9B26}">
      <dsp:nvSpPr>
        <dsp:cNvPr id="0" name=""/>
        <dsp:cNvSpPr/>
      </dsp:nvSpPr>
      <dsp:spPr>
        <a:xfrm>
          <a:off x="3501131" y="928933"/>
          <a:ext cx="1264297" cy="7871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Network Equipment Vendors</a:t>
          </a:r>
        </a:p>
      </dsp:txBody>
      <dsp:txXfrm>
        <a:off x="3501131" y="928933"/>
        <a:ext cx="1264297" cy="787189"/>
      </dsp:txXfrm>
    </dsp:sp>
    <dsp:sp modelId="{6B1BBA92-2A50-44F9-82AD-0183E56E5999}">
      <dsp:nvSpPr>
        <dsp:cNvPr id="0" name=""/>
        <dsp:cNvSpPr/>
      </dsp:nvSpPr>
      <dsp:spPr>
        <a:xfrm>
          <a:off x="2274276" y="1695012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F9FD30-EDBF-4DF9-9DC2-FADF84295DAE}">
      <dsp:nvSpPr>
        <dsp:cNvPr id="0" name=""/>
        <dsp:cNvSpPr/>
      </dsp:nvSpPr>
      <dsp:spPr>
        <a:xfrm>
          <a:off x="3622698" y="1930811"/>
          <a:ext cx="1239984" cy="8408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New Service Developers</a:t>
          </a:r>
        </a:p>
      </dsp:txBody>
      <dsp:txXfrm>
        <a:off x="3622698" y="1930811"/>
        <a:ext cx="1239984" cy="840861"/>
      </dsp:txXfrm>
    </dsp:sp>
    <dsp:sp modelId="{9E0D67CD-38CC-4E93-81D1-F55591500D29}">
      <dsp:nvSpPr>
        <dsp:cNvPr id="0" name=""/>
        <dsp:cNvSpPr/>
      </dsp:nvSpPr>
      <dsp:spPr>
        <a:xfrm>
          <a:off x="2037464" y="1991997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E3EB57-3CC0-418D-AD62-4D253DE095FB}">
      <dsp:nvSpPr>
        <dsp:cNvPr id="0" name=""/>
        <dsp:cNvSpPr/>
      </dsp:nvSpPr>
      <dsp:spPr>
        <a:xfrm>
          <a:off x="3087803" y="3057922"/>
          <a:ext cx="1337237" cy="76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Academia Researchers</a:t>
          </a:r>
        </a:p>
      </dsp:txBody>
      <dsp:txXfrm>
        <a:off x="3087803" y="3057922"/>
        <a:ext cx="1337237" cy="769298"/>
      </dsp:txXfrm>
    </dsp:sp>
    <dsp:sp modelId="{BC01E44B-9127-4931-B3E7-100FF5CE6588}">
      <dsp:nvSpPr>
        <dsp:cNvPr id="0" name=""/>
        <dsp:cNvSpPr/>
      </dsp:nvSpPr>
      <dsp:spPr>
        <a:xfrm>
          <a:off x="1658174" y="1991997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97E9C9-B1DD-4E2B-BFE6-F6FE6CC38DDD}">
      <dsp:nvSpPr>
        <dsp:cNvPr id="0" name=""/>
        <dsp:cNvSpPr/>
      </dsp:nvSpPr>
      <dsp:spPr>
        <a:xfrm>
          <a:off x="437641" y="3057922"/>
          <a:ext cx="1337237" cy="7692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BOS Suppliers </a:t>
          </a:r>
        </a:p>
      </dsp:txBody>
      <dsp:txXfrm>
        <a:off x="437641" y="3057922"/>
        <a:ext cx="1337237" cy="769298"/>
      </dsp:txXfrm>
    </dsp:sp>
    <dsp:sp modelId="{A4647169-1004-44F6-9175-BDF8164FD36B}">
      <dsp:nvSpPr>
        <dsp:cNvPr id="0" name=""/>
        <dsp:cNvSpPr/>
      </dsp:nvSpPr>
      <dsp:spPr>
        <a:xfrm>
          <a:off x="1421362" y="1695012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3751FC-C1DF-46E6-BF71-469AA6AF13E7}">
      <dsp:nvSpPr>
        <dsp:cNvPr id="0" name=""/>
        <dsp:cNvSpPr/>
      </dsp:nvSpPr>
      <dsp:spPr>
        <a:xfrm>
          <a:off x="0" y="1930811"/>
          <a:ext cx="1239984" cy="8408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Standard Organizations</a:t>
          </a:r>
        </a:p>
      </dsp:txBody>
      <dsp:txXfrm>
        <a:off x="0" y="1930811"/>
        <a:ext cx="1239984" cy="840861"/>
      </dsp:txXfrm>
    </dsp:sp>
    <dsp:sp modelId="{090AC3F3-28AE-4C58-8655-552FE60C2064}">
      <dsp:nvSpPr>
        <dsp:cNvPr id="0" name=""/>
        <dsp:cNvSpPr/>
      </dsp:nvSpPr>
      <dsp:spPr>
        <a:xfrm>
          <a:off x="1505486" y="1324675"/>
          <a:ext cx="1167043" cy="11671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1F7772-BEB6-4088-B97A-38030CDFE993}">
      <dsp:nvSpPr>
        <dsp:cNvPr id="0" name=""/>
        <dsp:cNvSpPr/>
      </dsp:nvSpPr>
      <dsp:spPr>
        <a:xfrm>
          <a:off x="97253" y="928933"/>
          <a:ext cx="1264297" cy="7871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Open Source Communities</a:t>
          </a:r>
        </a:p>
      </dsp:txBody>
      <dsp:txXfrm>
        <a:off x="97253" y="928933"/>
        <a:ext cx="1264297" cy="78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8E886-B2F8-4EE2-8233-E49B442BA64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E049-EDF7-448A-9DBF-A3899820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TCO</a:t>
            </a:r>
            <a:r>
              <a:rPr lang="zh-CN" altLang="en-US" dirty="0"/>
              <a:t>：</a:t>
            </a:r>
            <a:r>
              <a:rPr lang="en-US" altLang="zh-CN" dirty="0" err="1"/>
              <a:t>OpEx</a:t>
            </a:r>
            <a:r>
              <a:rPr lang="zh-CN" altLang="en-US" dirty="0"/>
              <a:t>占比</a:t>
            </a:r>
            <a:r>
              <a:rPr lang="en-US" altLang="zh-CN" dirty="0"/>
              <a:t> 67%, </a:t>
            </a:r>
            <a:r>
              <a:rPr lang="zh-CN" altLang="en-US" dirty="0"/>
              <a:t>过去</a:t>
            </a:r>
            <a:r>
              <a:rPr lang="en-US" altLang="zh-CN" dirty="0"/>
              <a:t>x</a:t>
            </a:r>
            <a:r>
              <a:rPr lang="zh-CN" altLang="en-US" dirty="0"/>
              <a:t>年，增加了</a:t>
            </a:r>
            <a:r>
              <a:rPr lang="en-US" altLang="zh-CN" dirty="0"/>
              <a:t>x%</a:t>
            </a:r>
            <a:r>
              <a:rPr lang="zh-CN" altLang="en-US" dirty="0"/>
              <a:t>；</a:t>
            </a:r>
            <a:r>
              <a:rPr lang="en-US" altLang="zh-CN" dirty="0"/>
              <a:t>(Ovum) Operating expenses (</a:t>
            </a:r>
            <a:r>
              <a:rPr lang="en-US" altLang="zh-CN" dirty="0" err="1"/>
              <a:t>opex</a:t>
            </a:r>
            <a:r>
              <a:rPr lang="en-US" altLang="zh-CN" dirty="0"/>
              <a:t>) were 67% of revenues in 2015; </a:t>
            </a:r>
            <a:r>
              <a:rPr lang="en-US" altLang="zh-CN" dirty="0" err="1"/>
              <a:t>opex</a:t>
            </a:r>
            <a:r>
              <a:rPr lang="en-US" altLang="zh-CN" dirty="0"/>
              <a:t> outweighs capex &gt;3:1; globally, network operations was the largest expense category in 2015, at 23% of </a:t>
            </a:r>
            <a:r>
              <a:rPr lang="en-US" altLang="zh-CN" dirty="0" err="1"/>
              <a:t>opex</a:t>
            </a:r>
            <a:r>
              <a:rPr lang="en-US" altLang="zh-CN" dirty="0"/>
              <a:t>, followed by operational sales (21%), devices (15%), and G&amp;A (10%).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Revenue</a:t>
            </a:r>
            <a:r>
              <a:rPr lang="zh-CN" altLang="en-US" dirty="0"/>
              <a:t>，过去</a:t>
            </a:r>
            <a:r>
              <a:rPr lang="en-US" altLang="zh-CN" dirty="0"/>
              <a:t>5</a:t>
            </a:r>
            <a:r>
              <a:rPr lang="zh-CN" altLang="en-US" dirty="0"/>
              <a:t>年增加了</a:t>
            </a:r>
            <a:r>
              <a:rPr lang="en-US" altLang="zh-CN" dirty="0"/>
              <a:t>1.9%</a:t>
            </a:r>
            <a:r>
              <a:rPr lang="zh-CN" altLang="en-US" dirty="0"/>
              <a:t>，</a:t>
            </a:r>
            <a:r>
              <a:rPr lang="en-US" altLang="zh-CN" dirty="0"/>
              <a:t>2013</a:t>
            </a:r>
            <a:r>
              <a:rPr lang="zh-CN" altLang="en-US" dirty="0"/>
              <a:t>：</a:t>
            </a:r>
            <a:r>
              <a:rPr lang="en-US" altLang="zh-CN" dirty="0"/>
              <a:t>2781BUSD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r>
              <a:rPr lang="zh-CN" altLang="en-US" dirty="0"/>
              <a:t>：</a:t>
            </a:r>
            <a:r>
              <a:rPr lang="en-US" altLang="zh-CN" dirty="0"/>
              <a:t>2997BUSD</a:t>
            </a:r>
            <a:r>
              <a:rPr lang="zh-CN" altLang="en-US" dirty="0"/>
              <a:t>；</a:t>
            </a:r>
            <a:r>
              <a:rPr lang="en-US" altLang="zh-CN" dirty="0" err="1"/>
              <a:t>CapEx</a:t>
            </a:r>
            <a:r>
              <a:rPr lang="zh-CN" altLang="en-US" dirty="0"/>
              <a:t>增加</a:t>
            </a:r>
            <a:r>
              <a:rPr lang="en-US" altLang="zh-CN" dirty="0"/>
              <a:t>1%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B0018-7343-4A0A-B2C4-2A78347906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TCO</a:t>
            </a:r>
            <a:r>
              <a:rPr lang="zh-CN" altLang="en-US" dirty="0"/>
              <a:t>：</a:t>
            </a:r>
            <a:r>
              <a:rPr lang="en-US" altLang="zh-CN" dirty="0" err="1"/>
              <a:t>OpEx</a:t>
            </a:r>
            <a:r>
              <a:rPr lang="zh-CN" altLang="en-US" dirty="0"/>
              <a:t>占比</a:t>
            </a:r>
            <a:r>
              <a:rPr lang="en-US" altLang="zh-CN" dirty="0"/>
              <a:t> 67%, </a:t>
            </a:r>
            <a:r>
              <a:rPr lang="zh-CN" altLang="en-US" dirty="0"/>
              <a:t>过去</a:t>
            </a:r>
            <a:r>
              <a:rPr lang="en-US" altLang="zh-CN" dirty="0"/>
              <a:t>x</a:t>
            </a:r>
            <a:r>
              <a:rPr lang="zh-CN" altLang="en-US" dirty="0"/>
              <a:t>年，增加了</a:t>
            </a:r>
            <a:r>
              <a:rPr lang="en-US" altLang="zh-CN" dirty="0"/>
              <a:t>x%</a:t>
            </a:r>
            <a:r>
              <a:rPr lang="zh-CN" altLang="en-US" dirty="0"/>
              <a:t>；</a:t>
            </a:r>
            <a:r>
              <a:rPr lang="en-US" altLang="zh-CN" dirty="0"/>
              <a:t>(Ovum) Operating expenses (</a:t>
            </a:r>
            <a:r>
              <a:rPr lang="en-US" altLang="zh-CN" dirty="0" err="1"/>
              <a:t>opex</a:t>
            </a:r>
            <a:r>
              <a:rPr lang="en-US" altLang="zh-CN" dirty="0"/>
              <a:t>) were 67% of revenues in 2015; </a:t>
            </a:r>
            <a:r>
              <a:rPr lang="en-US" altLang="zh-CN" dirty="0" err="1"/>
              <a:t>opex</a:t>
            </a:r>
            <a:r>
              <a:rPr lang="en-US" altLang="zh-CN" dirty="0"/>
              <a:t> outweighs capex &gt;3:1; globally, network operations was the largest expense category in 2015, at 23% of </a:t>
            </a:r>
            <a:r>
              <a:rPr lang="en-US" altLang="zh-CN" dirty="0" err="1"/>
              <a:t>opex</a:t>
            </a:r>
            <a:r>
              <a:rPr lang="en-US" altLang="zh-CN" dirty="0"/>
              <a:t>, followed by operational sales (21%), devices (15%), and G&amp;A (10%).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Revenue</a:t>
            </a:r>
            <a:r>
              <a:rPr lang="zh-CN" altLang="en-US" dirty="0"/>
              <a:t>，过去</a:t>
            </a:r>
            <a:r>
              <a:rPr lang="en-US" altLang="zh-CN" dirty="0"/>
              <a:t>5</a:t>
            </a:r>
            <a:r>
              <a:rPr lang="zh-CN" altLang="en-US" dirty="0"/>
              <a:t>年增加了</a:t>
            </a:r>
            <a:r>
              <a:rPr lang="en-US" altLang="zh-CN" dirty="0"/>
              <a:t>1.9%</a:t>
            </a:r>
            <a:r>
              <a:rPr lang="zh-CN" altLang="en-US" dirty="0"/>
              <a:t>，</a:t>
            </a:r>
            <a:r>
              <a:rPr lang="en-US" altLang="zh-CN" dirty="0"/>
              <a:t>2013</a:t>
            </a:r>
            <a:r>
              <a:rPr lang="zh-CN" altLang="en-US" dirty="0"/>
              <a:t>：</a:t>
            </a:r>
            <a:r>
              <a:rPr lang="en-US" altLang="zh-CN" dirty="0"/>
              <a:t>2781BUSD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r>
              <a:rPr lang="zh-CN" altLang="en-US" dirty="0"/>
              <a:t>：</a:t>
            </a:r>
            <a:r>
              <a:rPr lang="en-US" altLang="zh-CN" dirty="0"/>
              <a:t>2997BUSD</a:t>
            </a:r>
            <a:r>
              <a:rPr lang="zh-CN" altLang="en-US" dirty="0"/>
              <a:t>；</a:t>
            </a:r>
            <a:r>
              <a:rPr lang="en-US" altLang="zh-CN" dirty="0" err="1"/>
              <a:t>CapEx</a:t>
            </a:r>
            <a:r>
              <a:rPr lang="zh-CN" altLang="en-US" dirty="0"/>
              <a:t>增加</a:t>
            </a:r>
            <a:r>
              <a:rPr lang="en-US" altLang="zh-CN" dirty="0"/>
              <a:t>1%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B0018-7343-4A0A-B2C4-2A78347906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B0018-7343-4A0A-B2C4-2A78347906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E4DE-D044-40F9-98B4-8B49F96B6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61E1-6F1C-4F4D-AB3E-0B385F7E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6521-E8EA-4BDE-9018-8A08468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F22A-C340-406D-9BF3-42C05E2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F292-FFF8-455C-858A-891EB96E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DD6A-CFED-4A67-8250-6FF3690B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BF37-3335-4B74-AC10-58C2F48C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1B04-80C2-448F-88E2-416901F8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4CBA-2292-43E0-9607-C587A469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2795-2EB0-4950-9798-BC85EAE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14E1E-6715-48D3-A9EC-C3E29FF1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E2E00-8EB7-4D9F-A4B7-B1575FEC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3F2C-8C3D-489A-B9C5-68781E38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DDF6-8269-4F61-9327-38DD258F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CBBB-1ED8-46B0-A292-287EF8B8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29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B4D-6B35-491E-8936-BECC272D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445A-0599-415D-9BDD-5F3167CE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CC7-0C4A-4CE7-ABF2-69A4BB8D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3A2E-2791-420E-A94C-F0AA104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F8F9-1DE9-446B-81E6-6214971D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890-EE1F-40AC-9C6B-014897C0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443B-869B-465E-9E5B-30DED863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9722-8E25-420F-B4DD-4F9B7BE2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3A16-F167-4D2D-9CCB-C4AF6525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3CF2-C29A-4303-B4A4-966ECB85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91E-9218-47B6-A0AF-CA1E3433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DC02-3AFA-4E6C-80EA-97DA62890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D2A5-EEE9-4DDD-9B6D-5B52E032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1165A-CD3E-4259-B0B2-7AD60D1F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2B08-CB85-46E1-B6CF-D6A8B94B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CBC-5C06-49B0-A2BF-9387625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08D3-8C2C-42C8-A645-2E1AF8CA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A072-BE4D-4F19-82AE-072001D9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FCEA-8BDF-43E0-8F99-B6B72F99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FA953-56D0-4E6D-86A1-0D1AC57A1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A5325-B326-471E-8A96-37C544F66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7E1BC-5ED1-4A5F-8895-C769B6A0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C86FE-1D1F-4B81-8CE5-E7D11EE4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29D49-5041-4261-A668-76D29AF7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D0B-81D5-43B0-BC79-AF46E23E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22AB8-97D2-453E-904D-7D74A553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176D9-1B6E-48E3-9554-28BDD08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94E1C-07C4-4B67-A819-2E29E80E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F0326-89AD-4379-AE51-01B75E3D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4967-3889-4B04-AE35-9BA7F28C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2FF1-14C8-462D-85ED-1262BF51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6D10-B83E-4F30-AFE4-EEA274E8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097F-1F4A-411B-8B9E-ACAE31CC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9EEB-D7AC-4343-904A-F5CF484F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0EF2-8B4B-4452-8CB8-3EC9637D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6034-4FEB-485A-BE5D-E7127F0F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1E460-577F-4CF0-86D6-B66644E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10B-0F3A-4D41-9D96-8DFC2084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59453-8ACE-4E55-9654-185FE574E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94CA-D4D7-4F84-95A1-C59C755A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DA0C7-F9FE-4C5C-B7BB-CB32E8DA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E8DA4-7044-4B6D-8D10-94249CB9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3232-CF47-45B7-B72C-A1EE0864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46C7-DA01-4A4D-89E9-50D43610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1FB4-FCCF-4667-80E3-F4C75C1A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5760-0ED2-44D1-B988-B81D4A724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7FE9-227D-42C4-A02E-13612AB3382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9A22-E1E7-4E8D-A6CD-E9E9AFCFB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33E4-95BE-4C52-B14A-363A629B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A41-6A1E-4AC7-BFE6-6CCF89A1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mtree.biz/category/mto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hyperlink" Target="https://www.tmforum.org/collaboration/autonomous-networks-projec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ruptive.asia/naas-to-networks-what-agile-to-soft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insights.com/industry-analysis/software-defined-networking-sdn-mark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1C8B-FEAE-4525-AB24-11F8FC4A2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812"/>
            <a:ext cx="8651132" cy="4778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69E54-7014-4487-8846-CEA9902C9468}"/>
              </a:ext>
            </a:extLst>
          </p:cNvPr>
          <p:cNvSpPr txBox="1"/>
          <p:nvPr/>
        </p:nvSpPr>
        <p:spPr>
          <a:xfrm>
            <a:off x="1246138" y="1115209"/>
            <a:ext cx="958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NaaS</a:t>
            </a:r>
            <a:r>
              <a:rPr lang="en-US" sz="2400" dirty="0"/>
              <a:t> is Current Industry’s Answer to CSP’s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1F303A"/>
                </a:solidFill>
              </a:rPr>
              <a:t>Only Full </a:t>
            </a:r>
            <a:r>
              <a:rPr lang="en-US" sz="2400" dirty="0">
                <a:solidFill>
                  <a:srgbClr val="1F303A"/>
                </a:solidFill>
              </a:rPr>
              <a:t>A</a:t>
            </a:r>
            <a:r>
              <a:rPr lang="en-US" sz="2400" b="0" i="0" u="none" strike="noStrike" baseline="0" dirty="0">
                <a:solidFill>
                  <a:srgbClr val="1F303A"/>
                </a:solidFill>
              </a:rPr>
              <a:t>utomation Can Allow CSPs to Realize  the Full Promise of </a:t>
            </a:r>
            <a:r>
              <a:rPr lang="en-US" sz="2400" b="0" i="0" u="none" strike="noStrike" baseline="0" dirty="0" err="1">
                <a:solidFill>
                  <a:srgbClr val="1F303A"/>
                </a:solidFill>
              </a:rPr>
              <a:t>NaaS</a:t>
            </a:r>
            <a:endParaRPr lang="en-US" sz="2400" b="0" i="0" u="none" strike="noStrike" baseline="0" dirty="0">
              <a:solidFill>
                <a:srgbClr val="1F303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303A"/>
                </a:solidFill>
              </a:rPr>
              <a:t>Industry Effort on Autonomous Network Initiatives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303A"/>
                </a:solidFill>
              </a:rPr>
              <a:t>Call for MTN to Participate and Contribute to Industry’s AN Initiative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303A"/>
                </a:solidFill>
              </a:rPr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8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9507-8A48-42B0-999B-613F283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TMF 909 </a:t>
            </a:r>
            <a:r>
              <a:rPr lang="en-US" sz="3600" dirty="0" err="1">
                <a:solidFill>
                  <a:srgbClr val="C00000"/>
                </a:solidFill>
              </a:rPr>
              <a:t>NaaS</a:t>
            </a:r>
            <a:r>
              <a:rPr lang="en-US" sz="3600" dirty="0">
                <a:solidFill>
                  <a:srgbClr val="C00000"/>
                </a:solidFill>
              </a:rPr>
              <a:t> Management REST API Specifications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85115-0B8E-46F6-AADD-DD46A896A1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3010" y="1690688"/>
            <a:ext cx="5622371" cy="4110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42B20-6C07-4BD9-B17A-12459DD12691}"/>
              </a:ext>
            </a:extLst>
          </p:cNvPr>
          <p:cNvSpPr txBox="1"/>
          <p:nvPr/>
        </p:nvSpPr>
        <p:spPr>
          <a:xfrm>
            <a:off x="5634152" y="6057918"/>
            <a:ext cx="6557848" cy="23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algn="l">
              <a:lnSpc>
                <a:spcPts val="1100"/>
              </a:lnSpc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100" b="1" spc="-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NaaS</a:t>
            </a:r>
            <a:r>
              <a:rPr lang="en-US" sz="1100" b="1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API component suite classified in the main lifecycle areas</a:t>
            </a:r>
            <a:endParaRPr lang="en-US" sz="1100" b="1" spc="-2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2FD314-114E-43FF-85EC-D59F77E0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8" y="1841937"/>
            <a:ext cx="4041435" cy="44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2D2-25A5-4F9F-9B97-4AF4CCEB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TMF </a:t>
            </a:r>
            <a:r>
              <a:rPr lang="en-US" dirty="0" err="1">
                <a:solidFill>
                  <a:srgbClr val="C00000"/>
                </a:solidFill>
              </a:rPr>
              <a:t>OpenAPIs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E4824A-DF32-4D33-A678-70333B2DF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23022"/>
              </p:ext>
            </p:extLst>
          </p:nvPr>
        </p:nvGraphicFramePr>
        <p:xfrm>
          <a:off x="2431702" y="1554764"/>
          <a:ext cx="4163543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0646">
                  <a:extLst>
                    <a:ext uri="{9D8B030D-6E8A-4147-A177-3AD203B41FA5}">
                      <a16:colId xmlns:a16="http://schemas.microsoft.com/office/drawing/2014/main" val="3688636220"/>
                    </a:ext>
                  </a:extLst>
                </a:gridCol>
                <a:gridCol w="892897">
                  <a:extLst>
                    <a:ext uri="{9D8B030D-6E8A-4147-A177-3AD203B41FA5}">
                      <a16:colId xmlns:a16="http://schemas.microsoft.com/office/drawing/2014/main" val="292890943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TM Forum Open APIs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Document 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64605958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Account Management API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27476606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Agreement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6885284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AI Management API Component Suite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TMF915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40100115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Alarm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98668125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Appointment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51697921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Change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41155945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Communication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718252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Customer Bill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53566276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Customer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41788786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Document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27191973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Entity Catalog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07087160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Federated Identity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65122148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Geographic Address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70600901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Geographic Location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41795661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Geographic Site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87604257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Loyalty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11028994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Network as a Service (NaaS) API Component Suite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TMF909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45455749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Partnership Type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0115235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Party Interaction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88815034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Party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41314649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Party Role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13250594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Payment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69242796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Payment Methods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76425616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Performance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67315510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Performance Management Threshold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07680236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Prepay Balance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75311620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Process Flow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TMF701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12117242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Product Catalog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84268865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Product Inventory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78508364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Product Offering Qualification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81450304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0" marR="0"/>
                      <a:r>
                        <a:rPr lang="en-US" sz="900">
                          <a:effectLst/>
                        </a:rPr>
                        <a:t>Product Ordering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TMF622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8392262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63D93C-7BB5-41C2-9E47-8472CDDD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36054"/>
              </p:ext>
            </p:extLst>
          </p:nvPr>
        </p:nvGraphicFramePr>
        <p:xfrm>
          <a:off x="6772187" y="1690687"/>
          <a:ext cx="4163543" cy="4537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0646">
                  <a:extLst>
                    <a:ext uri="{9D8B030D-6E8A-4147-A177-3AD203B41FA5}">
                      <a16:colId xmlns:a16="http://schemas.microsoft.com/office/drawing/2014/main" val="1672315931"/>
                    </a:ext>
                  </a:extLst>
                </a:gridCol>
                <a:gridCol w="892897">
                  <a:extLst>
                    <a:ext uri="{9D8B030D-6E8A-4147-A177-3AD203B41FA5}">
                      <a16:colId xmlns:a16="http://schemas.microsoft.com/office/drawing/2014/main" val="1696875221"/>
                    </a:ext>
                  </a:extLst>
                </a:gridCol>
              </a:tblGrid>
              <a:tr h="159701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Promotion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571873095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Quote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226688373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Recommendation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TMF680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728580298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Resource Catalog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868135791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Resource Function Activation and Configuration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714540198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Resource Inventory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05281442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Resource Ordering Management API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910212239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Resource Pool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65516334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Sales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092060983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Self Care API Component Suite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TMF910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106243196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Activation and Configuration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544433628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Catalog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47939237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Inventory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736566446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Ordering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324063246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Problem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876938233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Qualification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448066067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Quality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137238181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Service Test Management API 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499511089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Shipment Tracking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459034383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Shopping Cart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33228545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SLA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009430424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Trouble Ticket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3996176426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Usage Consumption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870509261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Usage Management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TMF635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2279237334"/>
                  </a:ext>
                </a:extLst>
              </a:tr>
              <a:tr h="182392">
                <a:tc>
                  <a:txBody>
                    <a:bodyPr/>
                    <a:lstStyle/>
                    <a:p>
                      <a:pPr marL="0" marR="0"/>
                      <a:r>
                        <a:rPr lang="en-US" sz="800">
                          <a:effectLst/>
                        </a:rPr>
                        <a:t>User Roles &amp; Permissions API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TMF672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65270" marR="65270" marT="0" marB="0"/>
                </a:tc>
                <a:extLst>
                  <a:ext uri="{0D108BD9-81ED-4DB2-BD59-A6C34878D82A}">
                    <a16:rowId xmlns:a16="http://schemas.microsoft.com/office/drawing/2014/main" val="167786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1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9ED9-60C2-493D-B2C5-1F70F60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7014"/>
            <a:ext cx="10972801" cy="73477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cs typeface="Arial" panose="020B0604020202020204" pitchFamily="34" charset="0"/>
              </a:rPr>
              <a:t>Challenges of Telecom/ICT Industry                                      </a:t>
            </a:r>
            <a:endParaRPr lang="zh-CN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圆角矩形 77">
            <a:extLst>
              <a:ext uri="{FF2B5EF4-FFF2-40B4-BE49-F238E27FC236}">
                <a16:creationId xmlns:a16="http://schemas.microsoft.com/office/drawing/2014/main" id="{662F6DED-D57F-49C6-83FD-C34E9F400A00}"/>
              </a:ext>
            </a:extLst>
          </p:cNvPr>
          <p:cNvSpPr/>
          <p:nvPr/>
        </p:nvSpPr>
        <p:spPr>
          <a:xfrm rot="10800000" flipV="1">
            <a:off x="5036595" y="1962862"/>
            <a:ext cx="2324485" cy="2324485"/>
          </a:xfrm>
          <a:prstGeom prst="roundRect">
            <a:avLst>
              <a:gd name="adj" fmla="val 4139"/>
            </a:avLst>
          </a:prstGeom>
          <a:noFill/>
          <a:ln w="28575">
            <a:gradFill flip="none" rotWithShape="1">
              <a:gsLst>
                <a:gs pos="0">
                  <a:srgbClr val="65BB70"/>
                </a:gs>
                <a:gs pos="100000">
                  <a:srgbClr val="E1B15B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BAAE5-80DB-433E-9AB0-F4C0BA30B4FC}"/>
              </a:ext>
            </a:extLst>
          </p:cNvPr>
          <p:cNvSpPr/>
          <p:nvPr/>
        </p:nvSpPr>
        <p:spPr>
          <a:xfrm>
            <a:off x="7441334" y="2312115"/>
            <a:ext cx="3767959" cy="3444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50000"/>
              </a:lnSpc>
              <a:spcAft>
                <a:spcPts val="2540"/>
              </a:spcAft>
              <a:buClr>
                <a:srgbClr val="A7A7A7"/>
              </a:buClr>
              <a:buSzPct val="75000"/>
            </a:pPr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TCO   </a:t>
            </a:r>
            <a:r>
              <a:rPr lang="zh-CN" altLang="en-US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＞</a:t>
            </a:r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Revenue</a:t>
            </a:r>
            <a:endParaRPr lang="zh-CN" altLang="en-US" sz="2800" b="1" dirty="0">
              <a:solidFill>
                <a:srgbClr val="DA6932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23C303-F57F-46FC-9491-5C052879DD17}"/>
              </a:ext>
            </a:extLst>
          </p:cNvPr>
          <p:cNvSpPr txBox="1"/>
          <p:nvPr/>
        </p:nvSpPr>
        <p:spPr>
          <a:xfrm>
            <a:off x="10421142" y="2495658"/>
            <a:ext cx="923651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Last 5 years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214A26-E1B3-450C-826B-A63C655F9A95}"/>
              </a:ext>
            </a:extLst>
          </p:cNvPr>
          <p:cNvSpPr/>
          <p:nvPr/>
        </p:nvSpPr>
        <p:spPr>
          <a:xfrm>
            <a:off x="3216493" y="4042382"/>
            <a:ext cx="1728358" cy="255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OTT Vs Telco to maintain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右箭头 79">
            <a:extLst>
              <a:ext uri="{FF2B5EF4-FFF2-40B4-BE49-F238E27FC236}">
                <a16:creationId xmlns:a16="http://schemas.microsoft.com/office/drawing/2014/main" id="{12AB0C35-B198-4AA3-9631-D2DBEE4CC82E}"/>
              </a:ext>
            </a:extLst>
          </p:cNvPr>
          <p:cNvSpPr/>
          <p:nvPr/>
        </p:nvSpPr>
        <p:spPr>
          <a:xfrm flipH="1">
            <a:off x="7066496" y="2730801"/>
            <a:ext cx="4157132" cy="789737"/>
          </a:xfrm>
          <a:prstGeom prst="rightArrow">
            <a:avLst>
              <a:gd name="adj1" fmla="val 70146"/>
              <a:gd name="adj2" fmla="val 57689"/>
            </a:avLst>
          </a:prstGeom>
          <a:solidFill>
            <a:schemeClr val="bg2"/>
          </a:solidFill>
          <a:ln w="28575">
            <a:gradFill flip="none" rotWithShape="1">
              <a:gsLst>
                <a:gs pos="0">
                  <a:srgbClr val="DA6932"/>
                </a:gs>
                <a:gs pos="100000">
                  <a:srgbClr val="DA9E3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Cost &amp; Growth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剪去单角的矩形 83">
            <a:extLst>
              <a:ext uri="{FF2B5EF4-FFF2-40B4-BE49-F238E27FC236}">
                <a16:creationId xmlns:a16="http://schemas.microsoft.com/office/drawing/2014/main" id="{CE7EEB03-10C1-43DB-82B6-B5F318F6C1D8}"/>
              </a:ext>
            </a:extLst>
          </p:cNvPr>
          <p:cNvSpPr/>
          <p:nvPr/>
        </p:nvSpPr>
        <p:spPr>
          <a:xfrm flipH="1" flipV="1">
            <a:off x="7488559" y="1962862"/>
            <a:ext cx="3735069" cy="757721"/>
          </a:xfrm>
          <a:prstGeom prst="snip1Rect">
            <a:avLst/>
          </a:prstGeom>
          <a:noFill/>
          <a:ln w="28575"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上箭头 8">
            <a:extLst>
              <a:ext uri="{FF2B5EF4-FFF2-40B4-BE49-F238E27FC236}">
                <a16:creationId xmlns:a16="http://schemas.microsoft.com/office/drawing/2014/main" id="{615FC788-9207-4855-B9E8-30926BF5719D}"/>
              </a:ext>
            </a:extLst>
          </p:cNvPr>
          <p:cNvSpPr/>
          <p:nvPr/>
        </p:nvSpPr>
        <p:spPr>
          <a:xfrm>
            <a:off x="8662763" y="2235622"/>
            <a:ext cx="194413" cy="273618"/>
          </a:xfrm>
          <a:prstGeom prst="upArrow">
            <a:avLst/>
          </a:prstGeom>
          <a:noFill/>
          <a:ln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上箭头 84">
            <a:extLst>
              <a:ext uri="{FF2B5EF4-FFF2-40B4-BE49-F238E27FC236}">
                <a16:creationId xmlns:a16="http://schemas.microsoft.com/office/drawing/2014/main" id="{752B3EB0-21B9-455C-B863-0F9D46DE3151}"/>
              </a:ext>
            </a:extLst>
          </p:cNvPr>
          <p:cNvSpPr/>
          <p:nvPr/>
        </p:nvSpPr>
        <p:spPr>
          <a:xfrm>
            <a:off x="10937744" y="2291998"/>
            <a:ext cx="155320" cy="135962"/>
          </a:xfrm>
          <a:prstGeom prst="upArrow">
            <a:avLst/>
          </a:prstGeom>
          <a:noFill/>
          <a:ln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剪去单角的矩形 85">
            <a:extLst>
              <a:ext uri="{FF2B5EF4-FFF2-40B4-BE49-F238E27FC236}">
                <a16:creationId xmlns:a16="http://schemas.microsoft.com/office/drawing/2014/main" id="{664B8A56-FCF4-4AD3-BACC-2C934E6E9B38}"/>
              </a:ext>
            </a:extLst>
          </p:cNvPr>
          <p:cNvSpPr/>
          <p:nvPr/>
        </p:nvSpPr>
        <p:spPr>
          <a:xfrm flipH="1">
            <a:off x="7488559" y="3508797"/>
            <a:ext cx="3735069" cy="778551"/>
          </a:xfrm>
          <a:prstGeom prst="snip1Rect">
            <a:avLst/>
          </a:prstGeom>
          <a:noFill/>
          <a:ln w="28575"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E6C37D-7439-4546-B950-DA1E7F193F4E}"/>
              </a:ext>
            </a:extLst>
          </p:cNvPr>
          <p:cNvSpPr/>
          <p:nvPr/>
        </p:nvSpPr>
        <p:spPr>
          <a:xfrm>
            <a:off x="4100128" y="3907634"/>
            <a:ext cx="259974" cy="255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A6624-196D-4797-A063-881F4E6550AD}"/>
              </a:ext>
            </a:extLst>
          </p:cNvPr>
          <p:cNvSpPr txBox="1"/>
          <p:nvPr/>
        </p:nvSpPr>
        <p:spPr>
          <a:xfrm>
            <a:off x="7800947" y="3537071"/>
            <a:ext cx="2033972" cy="53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Isolation</a:t>
            </a:r>
            <a:endParaRPr lang="zh-CN" altLang="en-US" sz="2800" b="1" dirty="0">
              <a:solidFill>
                <a:srgbClr val="DA6932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9A8A7B-AF4C-4F8B-A5CF-793B50CA4B9A}"/>
              </a:ext>
            </a:extLst>
          </p:cNvPr>
          <p:cNvSpPr txBox="1"/>
          <p:nvPr/>
        </p:nvSpPr>
        <p:spPr>
          <a:xfrm>
            <a:off x="4237981" y="3864457"/>
            <a:ext cx="615028" cy="32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vs</a:t>
            </a:r>
            <a:r>
              <a:rPr lang="en-US" altLang="zh-CN" sz="1482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482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2D9781-7706-42F8-BBC4-560F2CCA7177}"/>
              </a:ext>
            </a:extLst>
          </p:cNvPr>
          <p:cNvSpPr txBox="1"/>
          <p:nvPr/>
        </p:nvSpPr>
        <p:spPr>
          <a:xfrm>
            <a:off x="10774340" y="2032242"/>
            <a:ext cx="494046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1.9%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CDB9A7-C802-40CC-B306-18310CB31755}"/>
              </a:ext>
            </a:extLst>
          </p:cNvPr>
          <p:cNvSpPr/>
          <p:nvPr/>
        </p:nvSpPr>
        <p:spPr>
          <a:xfrm>
            <a:off x="4468325" y="3914831"/>
            <a:ext cx="489236" cy="255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300+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F5AA6D-48C0-4502-976F-3B29EAA3E6CA}"/>
              </a:ext>
            </a:extLst>
          </p:cNvPr>
          <p:cNvSpPr/>
          <p:nvPr/>
        </p:nvSpPr>
        <p:spPr>
          <a:xfrm>
            <a:off x="1206013" y="3604438"/>
            <a:ext cx="2410892" cy="52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99C3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Efficiency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右箭头 78">
            <a:extLst>
              <a:ext uri="{FF2B5EF4-FFF2-40B4-BE49-F238E27FC236}">
                <a16:creationId xmlns:a16="http://schemas.microsoft.com/office/drawing/2014/main" id="{56394E23-0CEB-452E-9DA9-B5508A5D632B}"/>
              </a:ext>
            </a:extLst>
          </p:cNvPr>
          <p:cNvSpPr/>
          <p:nvPr/>
        </p:nvSpPr>
        <p:spPr>
          <a:xfrm>
            <a:off x="1178920" y="2730802"/>
            <a:ext cx="4194389" cy="789737"/>
          </a:xfrm>
          <a:prstGeom prst="rightArrow">
            <a:avLst>
              <a:gd name="adj1" fmla="val 70146"/>
              <a:gd name="adj2" fmla="val 55238"/>
            </a:avLst>
          </a:prstGeom>
          <a:solidFill>
            <a:schemeClr val="bg2"/>
          </a:solidFill>
          <a:ln w="28575">
            <a:gradFill flip="none" rotWithShape="1">
              <a:gsLst>
                <a:gs pos="0">
                  <a:srgbClr val="5FEF99"/>
                </a:gs>
                <a:gs pos="100000">
                  <a:srgbClr val="4099C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Infrastructure &amp; Operations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剪去单角的矩形 4">
            <a:extLst>
              <a:ext uri="{FF2B5EF4-FFF2-40B4-BE49-F238E27FC236}">
                <a16:creationId xmlns:a16="http://schemas.microsoft.com/office/drawing/2014/main" id="{724F97D0-8D6F-4791-B5A3-DC7E2A5ED620}"/>
              </a:ext>
            </a:extLst>
          </p:cNvPr>
          <p:cNvSpPr/>
          <p:nvPr/>
        </p:nvSpPr>
        <p:spPr>
          <a:xfrm flipV="1">
            <a:off x="1178920" y="1962862"/>
            <a:ext cx="3730196" cy="757720"/>
          </a:xfrm>
          <a:prstGeom prst="snip1Rect">
            <a:avLst/>
          </a:prstGeom>
          <a:noFill/>
          <a:ln w="28575">
            <a:solidFill>
              <a:srgbClr val="409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6E6435-4067-4F77-9B83-F453EE507F11}"/>
              </a:ext>
            </a:extLst>
          </p:cNvPr>
          <p:cNvSpPr/>
          <p:nvPr/>
        </p:nvSpPr>
        <p:spPr>
          <a:xfrm>
            <a:off x="1181125" y="2092198"/>
            <a:ext cx="2367822" cy="5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99C3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Complexity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0F85D4-1264-46F2-8768-5DC881BFAAC6}"/>
              </a:ext>
            </a:extLst>
          </p:cNvPr>
          <p:cNvSpPr/>
          <p:nvPr/>
        </p:nvSpPr>
        <p:spPr>
          <a:xfrm>
            <a:off x="3410397" y="2440227"/>
            <a:ext cx="1630197" cy="27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75B devices by 2025</a:t>
            </a:r>
          </a:p>
        </p:txBody>
      </p:sp>
      <p:sp>
        <p:nvSpPr>
          <p:cNvPr id="37" name="剪去单角的矩形 82">
            <a:extLst>
              <a:ext uri="{FF2B5EF4-FFF2-40B4-BE49-F238E27FC236}">
                <a16:creationId xmlns:a16="http://schemas.microsoft.com/office/drawing/2014/main" id="{9408572C-7F89-49D9-BC87-5B5566EA36B1}"/>
              </a:ext>
            </a:extLst>
          </p:cNvPr>
          <p:cNvSpPr/>
          <p:nvPr/>
        </p:nvSpPr>
        <p:spPr>
          <a:xfrm>
            <a:off x="1165961" y="3509359"/>
            <a:ext cx="3730196" cy="767442"/>
          </a:xfrm>
          <a:prstGeom prst="snip1Rect">
            <a:avLst/>
          </a:prstGeom>
          <a:noFill/>
          <a:ln w="28575">
            <a:solidFill>
              <a:srgbClr val="409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DE4CFA-F602-4D65-898B-813FD541AEED}"/>
              </a:ext>
            </a:extLst>
          </p:cNvPr>
          <p:cNvSpPr/>
          <p:nvPr/>
        </p:nvSpPr>
        <p:spPr>
          <a:xfrm>
            <a:off x="9826262" y="3692341"/>
            <a:ext cx="1403573" cy="62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Lack of global business collaboration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BFF73C3-9267-42C9-A160-DBD63758F6C2}"/>
              </a:ext>
            </a:extLst>
          </p:cNvPr>
          <p:cNvSpPr/>
          <p:nvPr/>
        </p:nvSpPr>
        <p:spPr>
          <a:xfrm>
            <a:off x="3456553" y="3530349"/>
            <a:ext cx="1601563" cy="27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Manual, error-prone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B96FB73-16CB-4FA6-90A9-2E63AF19CE57}"/>
              </a:ext>
            </a:extLst>
          </p:cNvPr>
          <p:cNvSpPr txBox="1">
            <a:spLocks/>
          </p:cNvSpPr>
          <p:nvPr/>
        </p:nvSpPr>
        <p:spPr>
          <a:xfrm>
            <a:off x="5092575" y="2998462"/>
            <a:ext cx="2199355" cy="107721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effectLst>
                  <a:outerShdw blurRad="254000" dist="38100" dir="2700000" algn="tl">
                    <a:srgbClr val="000000">
                      <a:alpha val="43137"/>
                    </a:srgbClr>
                  </a:outerShdw>
                </a:effectLst>
                <a:latin typeface="Akkurat Pro" panose="020B0504020101020102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Simplification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Automation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Intelligence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Collaboration</a:t>
            </a:r>
            <a:endParaRPr lang="zh-CN" altLang="en-US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1DB5C-ACAA-4A26-84DC-FE3E1CADB804}"/>
              </a:ext>
            </a:extLst>
          </p:cNvPr>
          <p:cNvSpPr txBox="1"/>
          <p:nvPr/>
        </p:nvSpPr>
        <p:spPr>
          <a:xfrm>
            <a:off x="7527881" y="2009939"/>
            <a:ext cx="1645002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OpEx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 ratio: 50%-&gt;67%, 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A26FB0-74DA-4285-881A-FFD74188466B}"/>
              </a:ext>
            </a:extLst>
          </p:cNvPr>
          <p:cNvSpPr/>
          <p:nvPr/>
        </p:nvSpPr>
        <p:spPr>
          <a:xfrm>
            <a:off x="3627684" y="2097141"/>
            <a:ext cx="1353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Silo, Fragmented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84CA0A-FFAC-495A-9F87-61B6C2C75207}"/>
              </a:ext>
            </a:extLst>
          </p:cNvPr>
          <p:cNvSpPr txBox="1"/>
          <p:nvPr/>
        </p:nvSpPr>
        <p:spPr>
          <a:xfrm>
            <a:off x="7515729" y="2502588"/>
            <a:ext cx="1467068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OpEx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: 3:1 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AAD77F-B11E-4086-9630-FEE4AA7276CF}"/>
              </a:ext>
            </a:extLst>
          </p:cNvPr>
          <p:cNvSpPr txBox="1"/>
          <p:nvPr/>
        </p:nvSpPr>
        <p:spPr>
          <a:xfrm>
            <a:off x="1071538" y="4712573"/>
            <a:ext cx="101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whole industry is facing the challenges of revenue growth, business collaboration, operations efficiency and TCO, which led to the reduction of profit margin, sales and innovation</a:t>
            </a:r>
          </a:p>
        </p:txBody>
      </p:sp>
      <p:pic>
        <p:nvPicPr>
          <p:cNvPr id="4" name="Picture 6" descr="Goal Icon In Trendy Style Isolated Background, Goal Icons, Style Icons,  Background Icons PNG and Vector with Transparent Background for Free  Download">
            <a:extLst>
              <a:ext uri="{FF2B5EF4-FFF2-40B4-BE49-F238E27FC236}">
                <a16:creationId xmlns:a16="http://schemas.microsoft.com/office/drawing/2014/main" id="{217CFF8F-0F17-4AB8-A2AB-7294A8E63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32" y="2065957"/>
            <a:ext cx="720838" cy="7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F6F64-217F-4C5C-B956-913B5CCBB609}"/>
              </a:ext>
            </a:extLst>
          </p:cNvPr>
          <p:cNvSpPr txBox="1"/>
          <p:nvPr/>
        </p:nvSpPr>
        <p:spPr>
          <a:xfrm>
            <a:off x="5907833" y="2137835"/>
            <a:ext cx="13840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C00000"/>
                </a:solidFill>
                <a:latin typeface="Abadi" panose="020B0604020104020204" pitchFamily="34" charset="0"/>
              </a:rPr>
              <a:t>A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gility,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Costs reduction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Time to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C00000"/>
                </a:solidFill>
                <a:latin typeface="Abadi" panose="020B0604020104020204" pitchFamily="34" charset="0"/>
              </a:rPr>
              <a:t>Excellent User Experience</a:t>
            </a:r>
          </a:p>
          <a:p>
            <a:endParaRPr lang="en-US" sz="1050" dirty="0">
              <a:solidFill>
                <a:srgbClr val="C000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8AEF7-3DF3-4709-AC2E-38A0334AC2D4}"/>
              </a:ext>
            </a:extLst>
          </p:cNvPr>
          <p:cNvSpPr/>
          <p:nvPr/>
        </p:nvSpPr>
        <p:spPr>
          <a:xfrm>
            <a:off x="5198460" y="3245926"/>
            <a:ext cx="1860551" cy="842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AD64078-70A0-4ADC-86D0-59F102A47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455613"/>
            <a:ext cx="10736262" cy="99377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 Network to Autonomous                                      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80831F6-4E11-471C-AE17-0520578A3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24" y="1089347"/>
            <a:ext cx="8222379" cy="4997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43D9DE-71A1-40CC-AE02-46C272729552}"/>
              </a:ext>
            </a:extLst>
          </p:cNvPr>
          <p:cNvSpPr txBox="1"/>
          <p:nvPr/>
        </p:nvSpPr>
        <p:spPr>
          <a:xfrm>
            <a:off x="1556824" y="6412897"/>
            <a:ext cx="5538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http://www.stormtree.biz/2020/02/04/network-refactoring-roadmap-matrix/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D6FF9-CD44-40D6-A5AC-7CDB09E9DF92}"/>
              </a:ext>
            </a:extLst>
          </p:cNvPr>
          <p:cNvSpPr txBox="1"/>
          <p:nvPr/>
        </p:nvSpPr>
        <p:spPr>
          <a:xfrm>
            <a:off x="1556824" y="6135898"/>
            <a:ext cx="645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strike="noStrike" dirty="0">
                <a:effectLst/>
              </a:rPr>
              <a:t>Guy </a:t>
            </a:r>
            <a:r>
              <a:rPr lang="en-US" sz="1200" b="0" i="0" strike="noStrike" dirty="0" err="1">
                <a:effectLst/>
              </a:rPr>
              <a:t>Lupo</a:t>
            </a:r>
            <a:r>
              <a:rPr lang="en-US" sz="1200" b="0" i="0" strike="noStrike" dirty="0">
                <a:effectLst/>
              </a:rPr>
              <a:t>, Head of Orchestration &amp; Data 2020, Telstra</a:t>
            </a:r>
            <a:endParaRPr lang="en-US" sz="1200" b="0" i="0" strike="noStrike" dirty="0">
              <a:effectLst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0172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719F-12FA-4035-B7C6-F73A95AD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Autonomous Network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F056A-8109-4BA4-80A3-244BEAE761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266663" cy="465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06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0AE3-5C9C-42D6-9CD7-C2DD1547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Why Autonomy?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E6FE1-18A8-4596-B59A-00249649D09F}"/>
              </a:ext>
            </a:extLst>
          </p:cNvPr>
          <p:cNvSpPr txBox="1"/>
          <p:nvPr/>
        </p:nvSpPr>
        <p:spPr>
          <a:xfrm>
            <a:off x="1236345" y="1828800"/>
            <a:ext cx="9391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Level is Limited When Human in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is the Riskiest Factors for Network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Meal Automation can not Bring Big Enough Closed-loop That Provide Significant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Enabling Technologies are Getting Mature: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Steaming Telemetry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Driven Predictive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AI/ML Based Decision Making and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RPA/Process Mining/BPMS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458F-3CA4-4902-88E4-3621E254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22" y="83796"/>
            <a:ext cx="10721276" cy="11428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671379" eaLnBrk="0" fontAlgn="base" hangingPunct="0">
              <a:spcAft>
                <a:spcPct val="0"/>
              </a:spcAft>
            </a:pPr>
            <a:r>
              <a:rPr lang="en-US" altLang="zh-CN" sz="2800" dirty="0">
                <a:solidFill>
                  <a:srgbClr val="C00000"/>
                </a:solidFill>
                <a:ea typeface="+mn-ea"/>
                <a:cs typeface="Arial" panose="020B0604020202020204" pitchFamily="34" charset="0"/>
              </a:rPr>
              <a:t>Autonomous Framework Defined by TMF</a:t>
            </a:r>
            <a:endParaRPr lang="zh-CN" altLang="en-US" sz="3200" dirty="0">
              <a:solidFill>
                <a:srgbClr val="C0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656FE83-B01D-4D43-B0E0-E2620AEDB88F}"/>
              </a:ext>
            </a:extLst>
          </p:cNvPr>
          <p:cNvSpPr/>
          <p:nvPr/>
        </p:nvSpPr>
        <p:spPr>
          <a:xfrm>
            <a:off x="6434087" y="4935650"/>
            <a:ext cx="5762410" cy="1200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 panose="020B0604020202020204" pitchFamily="34" charset="0"/>
              </a:rPr>
              <a:t>(Architectural) Network transformation</a:t>
            </a:r>
            <a:endParaRPr lang="en-US" altLang="zh-CN" sz="1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altLang="zh-CN" sz="1400" dirty="0">
                <a:cs typeface="Arial" panose="020B0604020202020204" pitchFamily="34" charset="0"/>
              </a:rPr>
              <a:t>- </a:t>
            </a:r>
            <a:r>
              <a:rPr lang="en-US" altLang="zh-CN" sz="1400" b="1" dirty="0">
                <a:cs typeface="Arial" panose="020B0604020202020204" pitchFamily="34" charset="0"/>
              </a:rPr>
              <a:t>Extremely Simplified Architecture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</a:t>
            </a:r>
            <a:r>
              <a:rPr lang="en-US" altLang="zh-CN" sz="1400" b="1" dirty="0">
                <a:cs typeface="Arial" panose="020B0604020202020204" pitchFamily="34" charset="0"/>
              </a:rPr>
              <a:t>Autonomous domains</a:t>
            </a:r>
            <a:r>
              <a:rPr lang="en-US" altLang="zh-CN" sz="1400" dirty="0">
                <a:cs typeface="Arial" panose="020B0604020202020204" pitchFamily="34" charset="0"/>
              </a:rPr>
              <a:t> collaboration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Enablement of on-demand production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Support for collaborative production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329689-C6A0-45AD-BD52-19089E485D9B}"/>
              </a:ext>
            </a:extLst>
          </p:cNvPr>
          <p:cNvSpPr/>
          <p:nvPr/>
        </p:nvSpPr>
        <p:spPr>
          <a:xfrm>
            <a:off x="6398823" y="3717253"/>
            <a:ext cx="5503080" cy="97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 panose="020B0604020202020204" pitchFamily="34" charset="0"/>
              </a:rPr>
              <a:t>(Network) Operations transformation 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Full lifecycle automation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Data/Knowledge driven &amp; Platform based 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</a:t>
            </a:r>
            <a:r>
              <a:rPr lang="en-US" altLang="zh-CN" sz="1400" b="1" dirty="0">
                <a:cs typeface="Arial" panose="020B0604020202020204" pitchFamily="34" charset="0"/>
              </a:rPr>
              <a:t>Knowledge as a Service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27A26B4-801C-4F0F-B027-B721F8545688}"/>
              </a:ext>
            </a:extLst>
          </p:cNvPr>
          <p:cNvSpPr/>
          <p:nvPr/>
        </p:nvSpPr>
        <p:spPr>
          <a:xfrm>
            <a:off x="6517876" y="1732253"/>
            <a:ext cx="2347385" cy="62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93" indent="-28569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0070C0"/>
                </a:solidFill>
                <a:cs typeface="Arial" panose="020B0604020202020204" pitchFamily="34" charset="0"/>
              </a:rPr>
              <a:t>On-demand business</a:t>
            </a:r>
            <a:endParaRPr lang="en-US" altLang="zh-CN" sz="14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285693" indent="-285693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0070C0"/>
                </a:solidFill>
                <a:cs typeface="Arial" panose="020B0604020202020204" pitchFamily="34" charset="0"/>
              </a:rPr>
              <a:t>Ecosystem business</a:t>
            </a:r>
            <a:endParaRPr lang="zh-CN" altLang="en-US" sz="1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921B06-6A62-49E8-BAB9-98146AA55730}"/>
              </a:ext>
            </a:extLst>
          </p:cNvPr>
          <p:cNvCxnSpPr>
            <a:cxnSpLocks/>
          </p:cNvCxnSpPr>
          <p:nvPr/>
        </p:nvCxnSpPr>
        <p:spPr>
          <a:xfrm>
            <a:off x="5664438" y="4862330"/>
            <a:ext cx="5301618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5E3BD42-A963-44F0-9AC2-0D8098D637F7}"/>
              </a:ext>
            </a:extLst>
          </p:cNvPr>
          <p:cNvCxnSpPr>
            <a:cxnSpLocks/>
          </p:cNvCxnSpPr>
          <p:nvPr/>
        </p:nvCxnSpPr>
        <p:spPr>
          <a:xfrm flipV="1">
            <a:off x="2358337" y="3674225"/>
            <a:ext cx="8607719" cy="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F6CD506-1B5F-400E-90EC-FA317BF8BCB3}"/>
              </a:ext>
            </a:extLst>
          </p:cNvPr>
          <p:cNvCxnSpPr>
            <a:cxnSpLocks/>
          </p:cNvCxnSpPr>
          <p:nvPr/>
        </p:nvCxnSpPr>
        <p:spPr>
          <a:xfrm>
            <a:off x="1448388" y="2491554"/>
            <a:ext cx="957433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9733843-5EBD-4558-ACBC-8D1EEEF907B7}"/>
              </a:ext>
            </a:extLst>
          </p:cNvPr>
          <p:cNvSpPr/>
          <p:nvPr/>
        </p:nvSpPr>
        <p:spPr>
          <a:xfrm>
            <a:off x="6404266" y="2534833"/>
            <a:ext cx="5699357" cy="98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 panose="020B0604020202020204" pitchFamily="34" charset="0"/>
              </a:rPr>
              <a:t>(Business) Operations transformation</a:t>
            </a:r>
            <a:endParaRPr lang="en-US" altLang="zh-CN" sz="1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n-US" altLang="zh-CN" sz="1400" dirty="0">
                <a:cs typeface="Arial" panose="020B0604020202020204" pitchFamily="34" charset="0"/>
              </a:rPr>
              <a:t>- Customer centric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Ecosystem oriented</a:t>
            </a:r>
          </a:p>
          <a:p>
            <a:r>
              <a:rPr lang="en-US" altLang="zh-CN" sz="1400" dirty="0">
                <a:cs typeface="Arial" panose="020B0604020202020204" pitchFamily="34" charset="0"/>
              </a:rPr>
              <a:t>- Collaboration enabled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8D9A979-E695-4088-93A8-85B5AB9A05AE}"/>
              </a:ext>
            </a:extLst>
          </p:cNvPr>
          <p:cNvSpPr/>
          <p:nvPr/>
        </p:nvSpPr>
        <p:spPr>
          <a:xfrm>
            <a:off x="6396860" y="1410886"/>
            <a:ext cx="4794572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 panose="020B0604020202020204" pitchFamily="34" charset="0"/>
              </a:rPr>
              <a:t>Business transformation</a:t>
            </a:r>
            <a:endParaRPr lang="en-US" altLang="zh-CN" sz="16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FA0B0177-985C-462B-A55A-E2ED7352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FD272F-5E34-473E-A354-0CAAB60E7CBF}" type="slidenum">
              <a:rPr lang="en-US" smtClean="0"/>
              <a:pPr/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900BC8-6032-4FD6-96A8-310B2D126E04}"/>
              </a:ext>
            </a:extLst>
          </p:cNvPr>
          <p:cNvGrpSpPr/>
          <p:nvPr/>
        </p:nvGrpSpPr>
        <p:grpSpPr>
          <a:xfrm>
            <a:off x="1405334" y="1182619"/>
            <a:ext cx="4690666" cy="5200872"/>
            <a:chOff x="1404909" y="1182619"/>
            <a:chExt cx="4587111" cy="5568487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4A4D503-B341-479B-B28C-B3E23A188311}"/>
                </a:ext>
              </a:extLst>
            </p:cNvPr>
            <p:cNvSpPr/>
            <p:nvPr/>
          </p:nvSpPr>
          <p:spPr>
            <a:xfrm>
              <a:off x="3941622" y="4822822"/>
              <a:ext cx="2047132" cy="1890874"/>
            </a:xfrm>
            <a:prstGeom prst="roundRect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F1F0DF-C9A2-48AD-9555-2A99F044A7F8}"/>
                </a:ext>
              </a:extLst>
            </p:cNvPr>
            <p:cNvSpPr/>
            <p:nvPr/>
          </p:nvSpPr>
          <p:spPr>
            <a:xfrm>
              <a:off x="1839693" y="4802508"/>
              <a:ext cx="2047132" cy="1890874"/>
            </a:xfrm>
            <a:prstGeom prst="roundRect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圆角矩形 119">
              <a:extLst>
                <a:ext uri="{FF2B5EF4-FFF2-40B4-BE49-F238E27FC236}">
                  <a16:creationId xmlns:a16="http://schemas.microsoft.com/office/drawing/2014/main" id="{D581242C-AD81-4250-9921-E60C97B7E5B9}"/>
                </a:ext>
              </a:extLst>
            </p:cNvPr>
            <p:cNvSpPr/>
            <p:nvPr/>
          </p:nvSpPr>
          <p:spPr bwMode="auto">
            <a:xfrm>
              <a:off x="2717474" y="3629793"/>
              <a:ext cx="2534833" cy="49769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968AA899-5130-4BA5-8CA2-806649842079}"/>
                </a:ext>
              </a:extLst>
            </p:cNvPr>
            <p:cNvSpPr/>
            <p:nvPr/>
          </p:nvSpPr>
          <p:spPr bwMode="auto">
            <a:xfrm>
              <a:off x="1898121" y="5609541"/>
              <a:ext cx="745120" cy="701248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1A61172C-3B34-4205-8E74-2E675EFC3213}"/>
                </a:ext>
              </a:extLst>
            </p:cNvPr>
            <p:cNvSpPr/>
            <p:nvPr/>
          </p:nvSpPr>
          <p:spPr bwMode="auto">
            <a:xfrm>
              <a:off x="3074477" y="5620624"/>
              <a:ext cx="745120" cy="701248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81CEF36D-BB5A-4E8E-80EA-69920EC247AD}"/>
                </a:ext>
              </a:extLst>
            </p:cNvPr>
            <p:cNvSpPr/>
            <p:nvPr/>
          </p:nvSpPr>
          <p:spPr bwMode="auto">
            <a:xfrm>
              <a:off x="3984890" y="5609541"/>
              <a:ext cx="734386" cy="701248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FFA53B30-A4D0-49DC-AE88-827CC3D448A4}"/>
                </a:ext>
              </a:extLst>
            </p:cNvPr>
            <p:cNvSpPr/>
            <p:nvPr/>
          </p:nvSpPr>
          <p:spPr bwMode="auto">
            <a:xfrm>
              <a:off x="5176515" y="5609541"/>
              <a:ext cx="745120" cy="701248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DC2DD2-890F-4323-837D-FB0BC6BB6EEF}"/>
                </a:ext>
              </a:extLst>
            </p:cNvPr>
            <p:cNvSpPr txBox="1"/>
            <p:nvPr/>
          </p:nvSpPr>
          <p:spPr>
            <a:xfrm>
              <a:off x="2032492" y="5880629"/>
              <a:ext cx="298395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PNE</a:t>
              </a:r>
              <a:endParaRPr lang="zh-CN" altLang="en-US" sz="1100" kern="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D90002-28F6-46B6-854E-9D80823AA7EB}"/>
                </a:ext>
              </a:extLst>
            </p:cNvPr>
            <p:cNvSpPr txBox="1"/>
            <p:nvPr/>
          </p:nvSpPr>
          <p:spPr>
            <a:xfrm>
              <a:off x="3224192" y="5897598"/>
              <a:ext cx="298395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PNE</a:t>
              </a:r>
              <a:endParaRPr lang="zh-CN" altLang="en-US" sz="1100" kern="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6F09E6-744B-4DAE-B1AF-0FA5D127615C}"/>
                </a:ext>
              </a:extLst>
            </p:cNvPr>
            <p:cNvSpPr txBox="1"/>
            <p:nvPr/>
          </p:nvSpPr>
          <p:spPr>
            <a:xfrm>
              <a:off x="4086734" y="5862859"/>
              <a:ext cx="484894" cy="259075"/>
            </a:xfrm>
            <a:prstGeom prst="rect">
              <a:avLst/>
            </a:prstGeom>
            <a:noFill/>
          </p:spPr>
          <p:txBody>
            <a:bodyPr wrap="squar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VNE</a:t>
              </a:r>
              <a:endParaRPr lang="zh-CN" altLang="en-US" sz="1100" kern="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51C2FD-B8FA-4B3F-AC26-6ED732F823CF}"/>
                </a:ext>
              </a:extLst>
            </p:cNvPr>
            <p:cNvSpPr txBox="1"/>
            <p:nvPr/>
          </p:nvSpPr>
          <p:spPr>
            <a:xfrm>
              <a:off x="5238596" y="5862859"/>
              <a:ext cx="474159" cy="259075"/>
            </a:xfrm>
            <a:prstGeom prst="rect">
              <a:avLst/>
            </a:prstGeom>
            <a:noFill/>
          </p:spPr>
          <p:txBody>
            <a:bodyPr wrap="squar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VNE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A6FC0BF-5324-429E-970A-FE09EAB0F4A7}"/>
                </a:ext>
              </a:extLst>
            </p:cNvPr>
            <p:cNvCxnSpPr>
              <a:cxnSpLocks/>
              <a:stCxn id="19" idx="2"/>
              <a:endCxn id="4" idx="0"/>
            </p:cNvCxnSpPr>
            <p:nvPr/>
          </p:nvCxnSpPr>
          <p:spPr bwMode="auto">
            <a:xfrm flipH="1">
              <a:off x="2358336" y="5324924"/>
              <a:ext cx="524140" cy="284617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1E33DD9-ACAC-4B9D-B313-539B6AEC8537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 bwMode="auto">
            <a:xfrm>
              <a:off x="2882477" y="5324924"/>
              <a:ext cx="652216" cy="295700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67D396-EA1B-4FB4-9886-FF5A179727BD}"/>
                </a:ext>
              </a:extLst>
            </p:cNvPr>
            <p:cNvSpPr txBox="1"/>
            <p:nvPr/>
          </p:nvSpPr>
          <p:spPr>
            <a:xfrm>
              <a:off x="2716424" y="3686527"/>
              <a:ext cx="2537205" cy="275552"/>
            </a:xfrm>
            <a:prstGeom prst="rect">
              <a:avLst/>
            </a:prstGeom>
            <a:noFill/>
          </p:spPr>
          <p:txBody>
            <a:bodyPr wrap="squar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2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Services operations</a:t>
              </a:r>
              <a:endParaRPr lang="zh-CN" altLang="en-US" sz="700" kern="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37">
              <a:extLst>
                <a:ext uri="{FF2B5EF4-FFF2-40B4-BE49-F238E27FC236}">
                  <a16:creationId xmlns:a16="http://schemas.microsoft.com/office/drawing/2014/main" id="{B6D6DDA7-C784-4472-B6CB-1DB903FA33E3}"/>
                </a:ext>
              </a:extLst>
            </p:cNvPr>
            <p:cNvSpPr/>
            <p:nvPr/>
          </p:nvSpPr>
          <p:spPr bwMode="auto">
            <a:xfrm>
              <a:off x="4217456" y="4866082"/>
              <a:ext cx="1497565" cy="45818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5695217-89DC-4AC5-A1DD-37D7A3F263C4}"/>
                </a:ext>
              </a:extLst>
            </p:cNvPr>
            <p:cNvSpPr txBox="1"/>
            <p:nvPr/>
          </p:nvSpPr>
          <p:spPr>
            <a:xfrm>
              <a:off x="4251162" y="4931241"/>
              <a:ext cx="1221718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cs typeface="Arial" panose="020B0604020202020204" pitchFamily="34" charset="0"/>
                </a:rPr>
                <a:t>Resource operations</a:t>
              </a:r>
              <a:endParaRPr lang="zh-CN" altLang="en-US" sz="1100" kern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65A4AEE-3F4E-4059-838B-39BB031ED443}"/>
                </a:ext>
              </a:extLst>
            </p:cNvPr>
            <p:cNvCxnSpPr>
              <a:cxnSpLocks/>
              <a:stCxn id="15" idx="2"/>
              <a:endCxn id="7" idx="0"/>
            </p:cNvCxnSpPr>
            <p:nvPr/>
          </p:nvCxnSpPr>
          <p:spPr bwMode="auto">
            <a:xfrm>
              <a:off x="4966239" y="5324264"/>
              <a:ext cx="670492" cy="285276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253B08C-694E-45AC-9F5A-386868C350A8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 bwMode="auto">
            <a:xfrm flipH="1">
              <a:off x="4439739" y="5324264"/>
              <a:ext cx="526500" cy="285276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圆角矩形 143">
              <a:extLst>
                <a:ext uri="{FF2B5EF4-FFF2-40B4-BE49-F238E27FC236}">
                  <a16:creationId xmlns:a16="http://schemas.microsoft.com/office/drawing/2014/main" id="{704B7ECD-08FA-4770-A6A3-B67F464DF11D}"/>
                </a:ext>
              </a:extLst>
            </p:cNvPr>
            <p:cNvSpPr/>
            <p:nvPr/>
          </p:nvSpPr>
          <p:spPr bwMode="auto">
            <a:xfrm>
              <a:off x="2124440" y="4866743"/>
              <a:ext cx="1516074" cy="45818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618BE3-E38E-47A5-98AB-055822713998}"/>
                </a:ext>
              </a:extLst>
            </p:cNvPr>
            <p:cNvSpPr txBox="1"/>
            <p:nvPr/>
          </p:nvSpPr>
          <p:spPr>
            <a:xfrm>
              <a:off x="2153970" y="4932393"/>
              <a:ext cx="1221718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cs typeface="Arial" panose="020B0604020202020204" pitchFamily="34" charset="0"/>
                </a:rPr>
                <a:t>Resource operations</a:t>
              </a:r>
              <a:endParaRPr lang="zh-CN" altLang="en-US" sz="1100" kern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AB0FC80-0F5F-478E-8E74-021DF55650ED}"/>
                </a:ext>
              </a:extLst>
            </p:cNvPr>
            <p:cNvCxnSpPr>
              <a:cxnSpLocks/>
              <a:stCxn id="3" idx="2"/>
              <a:endCxn id="19" idx="0"/>
            </p:cNvCxnSpPr>
            <p:nvPr/>
          </p:nvCxnSpPr>
          <p:spPr bwMode="auto">
            <a:xfrm flipH="1">
              <a:off x="2882477" y="4127486"/>
              <a:ext cx="1102414" cy="739255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2C07948-F075-43B5-9F0E-AC776B1E9EFB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 bwMode="auto">
            <a:xfrm>
              <a:off x="3984890" y="4127486"/>
              <a:ext cx="981348" cy="738596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3" name="环形箭头 95">
              <a:extLst>
                <a:ext uri="{FF2B5EF4-FFF2-40B4-BE49-F238E27FC236}">
                  <a16:creationId xmlns:a16="http://schemas.microsoft.com/office/drawing/2014/main" id="{BC7CDD0A-96B7-4311-B02B-7E753F48F69F}"/>
                </a:ext>
              </a:extLst>
            </p:cNvPr>
            <p:cNvSpPr/>
            <p:nvPr/>
          </p:nvSpPr>
          <p:spPr bwMode="auto">
            <a:xfrm>
              <a:off x="4177309" y="5103838"/>
              <a:ext cx="1601926" cy="795982"/>
            </a:xfrm>
            <a:prstGeom prst="circularArrow">
              <a:avLst>
                <a:gd name="adj1" fmla="val 7602"/>
                <a:gd name="adj2" fmla="val 678511"/>
                <a:gd name="adj3" fmla="val 20993162"/>
                <a:gd name="adj4" fmla="val 205170"/>
                <a:gd name="adj5" fmla="val 12500"/>
              </a:avLst>
            </a:prstGeom>
            <a:solidFill>
              <a:srgbClr val="76C8F6">
                <a:alpha val="71000"/>
              </a:srgbClr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环形箭头 96">
              <a:extLst>
                <a:ext uri="{FF2B5EF4-FFF2-40B4-BE49-F238E27FC236}">
                  <a16:creationId xmlns:a16="http://schemas.microsoft.com/office/drawing/2014/main" id="{559AACB4-FF01-4754-9507-274E5BB16A71}"/>
                </a:ext>
              </a:extLst>
            </p:cNvPr>
            <p:cNvSpPr/>
            <p:nvPr/>
          </p:nvSpPr>
          <p:spPr bwMode="auto">
            <a:xfrm>
              <a:off x="2373679" y="4011042"/>
              <a:ext cx="3323880" cy="1001076"/>
            </a:xfrm>
            <a:prstGeom prst="circularArrow">
              <a:avLst>
                <a:gd name="adj1" fmla="val 7602"/>
                <a:gd name="adj2" fmla="val 678511"/>
                <a:gd name="adj3" fmla="val 20993162"/>
                <a:gd name="adj4" fmla="val 205170"/>
                <a:gd name="adj5" fmla="val 12500"/>
              </a:avLst>
            </a:prstGeom>
            <a:solidFill>
              <a:srgbClr val="76C8F6">
                <a:alpha val="71000"/>
              </a:srgbClr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环形箭头 95">
              <a:extLst>
                <a:ext uri="{FF2B5EF4-FFF2-40B4-BE49-F238E27FC236}">
                  <a16:creationId xmlns:a16="http://schemas.microsoft.com/office/drawing/2014/main" id="{2B84E403-1B0C-43A1-A229-EBD5A176BCBF}"/>
                </a:ext>
              </a:extLst>
            </p:cNvPr>
            <p:cNvSpPr/>
            <p:nvPr/>
          </p:nvSpPr>
          <p:spPr bwMode="auto">
            <a:xfrm>
              <a:off x="2068267" y="5164024"/>
              <a:ext cx="1601926" cy="741549"/>
            </a:xfrm>
            <a:prstGeom prst="circularArrow">
              <a:avLst>
                <a:gd name="adj1" fmla="val 7602"/>
                <a:gd name="adj2" fmla="val 678511"/>
                <a:gd name="adj3" fmla="val 20993162"/>
                <a:gd name="adj4" fmla="val 205170"/>
                <a:gd name="adj5" fmla="val 12500"/>
              </a:avLst>
            </a:prstGeom>
            <a:solidFill>
              <a:srgbClr val="76C8F6">
                <a:alpha val="71000"/>
              </a:srgbClr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477347-E3BC-4B98-8078-EDDE6E04A8A3}"/>
                </a:ext>
              </a:extLst>
            </p:cNvPr>
            <p:cNvSpPr txBox="1"/>
            <p:nvPr/>
          </p:nvSpPr>
          <p:spPr>
            <a:xfrm>
              <a:off x="3186601" y="4310237"/>
              <a:ext cx="1630866" cy="341458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ts val="600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600" kern="0" dirty="0">
                  <a:cs typeface="Arial" panose="020B0604020202020204" pitchFamily="34" charset="0"/>
                </a:rPr>
                <a:t>Service closed loop</a:t>
              </a:r>
              <a:endParaRPr lang="zh-CN" altLang="en-US" sz="1600" kern="0" dirty="0"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FE0D39-C6D1-47B9-AC96-5E86CBCDF40F}"/>
                </a:ext>
              </a:extLst>
            </p:cNvPr>
            <p:cNvSpPr txBox="1"/>
            <p:nvPr/>
          </p:nvSpPr>
          <p:spPr>
            <a:xfrm>
              <a:off x="2245746" y="6280695"/>
              <a:ext cx="1246800" cy="440317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Autonomous domain</a:t>
              </a:r>
            </a:p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x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34AC2FA-6DD3-4033-BB60-8071D8883859}"/>
                </a:ext>
              </a:extLst>
            </p:cNvPr>
            <p:cNvSpPr txBox="1"/>
            <p:nvPr/>
          </p:nvSpPr>
          <p:spPr>
            <a:xfrm>
              <a:off x="4348945" y="5342902"/>
              <a:ext cx="1254639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Resource closed loop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29" name="圆角矩形 119">
              <a:extLst>
                <a:ext uri="{FF2B5EF4-FFF2-40B4-BE49-F238E27FC236}">
                  <a16:creationId xmlns:a16="http://schemas.microsoft.com/office/drawing/2014/main" id="{0718874C-934D-4247-A8F0-FA26DF9E692C}"/>
                </a:ext>
              </a:extLst>
            </p:cNvPr>
            <p:cNvSpPr/>
            <p:nvPr/>
          </p:nvSpPr>
          <p:spPr bwMode="auto">
            <a:xfrm>
              <a:off x="2716425" y="2481196"/>
              <a:ext cx="2534833" cy="49769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76038CC-150C-4FE8-BB10-D4A121D3C0CB}"/>
                </a:ext>
              </a:extLst>
            </p:cNvPr>
            <p:cNvSpPr txBox="1"/>
            <p:nvPr/>
          </p:nvSpPr>
          <p:spPr>
            <a:xfrm>
              <a:off x="2871592" y="2514780"/>
              <a:ext cx="2292251" cy="275552"/>
            </a:xfrm>
            <a:prstGeom prst="rect">
              <a:avLst/>
            </a:prstGeom>
            <a:noFill/>
          </p:spPr>
          <p:txBody>
            <a:bodyPr wrap="squar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ts val="2399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200" kern="0" dirty="0">
                  <a:solidFill>
                    <a:schemeClr val="bg2"/>
                  </a:solidFill>
                  <a:cs typeface="Arial" panose="020B0604020202020204" pitchFamily="34" charset="0"/>
                </a:rPr>
                <a:t>Business operations</a:t>
              </a:r>
              <a:endParaRPr lang="zh-CN" altLang="en-US" sz="1200" kern="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环形箭头 96">
              <a:extLst>
                <a:ext uri="{FF2B5EF4-FFF2-40B4-BE49-F238E27FC236}">
                  <a16:creationId xmlns:a16="http://schemas.microsoft.com/office/drawing/2014/main" id="{B31CC803-C373-4E9E-8282-66AF9FE0A1C8}"/>
                </a:ext>
              </a:extLst>
            </p:cNvPr>
            <p:cNvSpPr/>
            <p:nvPr/>
          </p:nvSpPr>
          <p:spPr bwMode="auto">
            <a:xfrm>
              <a:off x="2552881" y="2891199"/>
              <a:ext cx="2852711" cy="855310"/>
            </a:xfrm>
            <a:prstGeom prst="circularArrow">
              <a:avLst>
                <a:gd name="adj1" fmla="val 7602"/>
                <a:gd name="adj2" fmla="val 678511"/>
                <a:gd name="adj3" fmla="val 20993162"/>
                <a:gd name="adj4" fmla="val 205170"/>
                <a:gd name="adj5" fmla="val 12500"/>
              </a:avLst>
            </a:prstGeom>
            <a:solidFill>
              <a:srgbClr val="76C8F6">
                <a:alpha val="71000"/>
              </a:srgbClr>
            </a:solidFill>
            <a:ln>
              <a:noFill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6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7555130-F22F-425A-BB7C-0DF6F49FE570}"/>
                </a:ext>
              </a:extLst>
            </p:cNvPr>
            <p:cNvCxnSpPr>
              <a:cxnSpLocks/>
              <a:endCxn id="3" idx="0"/>
            </p:cNvCxnSpPr>
            <p:nvPr/>
          </p:nvCxnSpPr>
          <p:spPr bwMode="auto">
            <a:xfrm>
              <a:off x="3984890" y="2988382"/>
              <a:ext cx="0" cy="641412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2786235-FD6D-4888-92FF-804D4CE9A65D}"/>
                </a:ext>
              </a:extLst>
            </p:cNvPr>
            <p:cNvSpPr txBox="1"/>
            <p:nvPr/>
          </p:nvSpPr>
          <p:spPr>
            <a:xfrm>
              <a:off x="3785939" y="1182619"/>
              <a:ext cx="489597" cy="69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+</a:t>
              </a:r>
              <a:endPara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C47D0FA-5E43-4BCD-9A75-4498827CCE1C}"/>
                </a:ext>
              </a:extLst>
            </p:cNvPr>
            <p:cNvGrpSpPr/>
            <p:nvPr/>
          </p:nvGrpSpPr>
          <p:grpSpPr>
            <a:xfrm>
              <a:off x="1448389" y="1327190"/>
              <a:ext cx="2418215" cy="982410"/>
              <a:chOff x="3043970" y="1570577"/>
              <a:chExt cx="2418530" cy="982538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365C69CE-5A4F-4D82-815F-3403650AE2CC}"/>
                  </a:ext>
                </a:extLst>
              </p:cNvPr>
              <p:cNvSpPr/>
              <p:nvPr/>
            </p:nvSpPr>
            <p:spPr>
              <a:xfrm>
                <a:off x="3043970" y="2005235"/>
                <a:ext cx="2418530" cy="50190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txBody>
              <a:bodyPr rot="0" spcFirstLastPara="0" vertOverflow="overflow" horzOverflow="overflow" vert="horz" wrap="square" lIns="91428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2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</a:pPr>
                <a:endParaRPr lang="zh-CN" altLang="en-US" sz="1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9">
                <a:extLst>
                  <a:ext uri="{FF2B5EF4-FFF2-40B4-BE49-F238E27FC236}">
                    <a16:creationId xmlns:a16="http://schemas.microsoft.com/office/drawing/2014/main" id="{841F291F-7236-4935-BBF5-D1B534871634}"/>
                  </a:ext>
                </a:extLst>
              </p:cNvPr>
              <p:cNvSpPr/>
              <p:nvPr/>
            </p:nvSpPr>
            <p:spPr>
              <a:xfrm>
                <a:off x="3681935" y="1992839"/>
                <a:ext cx="1368204" cy="560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Efficiency: </a:t>
                </a:r>
              </a:p>
              <a:p>
                <a:r>
                  <a:rPr lang="en-US" altLang="zh-CN" sz="14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Agile operations</a:t>
                </a:r>
                <a:endParaRPr lang="zh-CN" altLang="en-US" sz="14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1" name="Rounded Rectangle 16">
                <a:extLst>
                  <a:ext uri="{FF2B5EF4-FFF2-40B4-BE49-F238E27FC236}">
                    <a16:creationId xmlns:a16="http://schemas.microsoft.com/office/drawing/2014/main" id="{105E9AE6-AD34-431A-83A8-4837ACA5CA6C}"/>
                  </a:ext>
                </a:extLst>
              </p:cNvPr>
              <p:cNvSpPr/>
              <p:nvPr/>
            </p:nvSpPr>
            <p:spPr>
              <a:xfrm>
                <a:off x="4715665" y="1570577"/>
                <a:ext cx="718320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Real time experience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17">
                <a:extLst>
                  <a:ext uri="{FF2B5EF4-FFF2-40B4-BE49-F238E27FC236}">
                    <a16:creationId xmlns:a16="http://schemas.microsoft.com/office/drawing/2014/main" id="{6774D52B-6B30-4677-839C-4A3051ABFCFB}"/>
                  </a:ext>
                </a:extLst>
              </p:cNvPr>
              <p:cNvSpPr/>
              <p:nvPr/>
            </p:nvSpPr>
            <p:spPr>
              <a:xfrm>
                <a:off x="3049293" y="1570604"/>
                <a:ext cx="823488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Personalized Services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3" name="Rounded Rectangle 18">
                <a:extLst>
                  <a:ext uri="{FF2B5EF4-FFF2-40B4-BE49-F238E27FC236}">
                    <a16:creationId xmlns:a16="http://schemas.microsoft.com/office/drawing/2014/main" id="{1F551CD7-F33B-41BE-8C48-414F3803B74E}"/>
                  </a:ext>
                </a:extLst>
              </p:cNvPr>
              <p:cNvSpPr/>
              <p:nvPr/>
            </p:nvSpPr>
            <p:spPr>
              <a:xfrm>
                <a:off x="3925056" y="1576905"/>
                <a:ext cx="748597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Automated O&amp;M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FF65CEB-E84D-497B-8C60-CAD2CD08F01E}"/>
                </a:ext>
              </a:extLst>
            </p:cNvPr>
            <p:cNvGrpSpPr/>
            <p:nvPr/>
          </p:nvGrpSpPr>
          <p:grpSpPr>
            <a:xfrm>
              <a:off x="4148090" y="1357594"/>
              <a:ext cx="1843930" cy="986578"/>
              <a:chOff x="5549862" y="1556442"/>
              <a:chExt cx="1844170" cy="986706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021575F2-591E-4EC1-BF8F-FA410833A942}"/>
                  </a:ext>
                </a:extLst>
              </p:cNvPr>
              <p:cNvSpPr/>
              <p:nvPr/>
            </p:nvSpPr>
            <p:spPr>
              <a:xfrm>
                <a:off x="5549862" y="2002701"/>
                <a:ext cx="1844170" cy="47991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txBody>
              <a:bodyPr rot="0" spcFirstLastPara="0" vertOverflow="overflow" horzOverflow="overflow" vert="horz" wrap="square" lIns="91428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2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</a:pPr>
                <a:endParaRPr lang="zh-CN" altLang="en-US" sz="1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C7460404-A20D-4D46-AE6C-68091EE6B641}"/>
                  </a:ext>
                </a:extLst>
              </p:cNvPr>
              <p:cNvSpPr/>
              <p:nvPr/>
            </p:nvSpPr>
            <p:spPr>
              <a:xfrm>
                <a:off x="5892034" y="1982872"/>
                <a:ext cx="1318723" cy="560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Revenue:</a:t>
                </a:r>
              </a:p>
              <a:p>
                <a:pPr algn="ctr"/>
                <a:r>
                  <a:rPr lang="en-US" altLang="zh-CN" sz="14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Digital enabling</a:t>
                </a:r>
                <a:endParaRPr lang="zh-CN" altLang="en-US" sz="14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19">
                <a:extLst>
                  <a:ext uri="{FF2B5EF4-FFF2-40B4-BE49-F238E27FC236}">
                    <a16:creationId xmlns:a16="http://schemas.microsoft.com/office/drawing/2014/main" id="{F82B3892-929A-4D0C-A98A-73C6360B8F9C}"/>
                  </a:ext>
                </a:extLst>
              </p:cNvPr>
              <p:cNvSpPr/>
              <p:nvPr/>
            </p:nvSpPr>
            <p:spPr>
              <a:xfrm>
                <a:off x="6802331" y="1562100"/>
                <a:ext cx="508394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Smart Manufactory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20">
                <a:extLst>
                  <a:ext uri="{FF2B5EF4-FFF2-40B4-BE49-F238E27FC236}">
                    <a16:creationId xmlns:a16="http://schemas.microsoft.com/office/drawing/2014/main" id="{757F159D-1DC6-4673-A83C-D11B68C4619C}"/>
                  </a:ext>
                </a:extLst>
              </p:cNvPr>
              <p:cNvSpPr/>
              <p:nvPr/>
            </p:nvSpPr>
            <p:spPr>
              <a:xfrm>
                <a:off x="5605118" y="1557391"/>
                <a:ext cx="516004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Smart City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21">
                <a:extLst>
                  <a:ext uri="{FF2B5EF4-FFF2-40B4-BE49-F238E27FC236}">
                    <a16:creationId xmlns:a16="http://schemas.microsoft.com/office/drawing/2014/main" id="{8C1E2084-85CB-4402-ABE3-C8EA64291685}"/>
                  </a:ext>
                </a:extLst>
              </p:cNvPr>
              <p:cNvSpPr/>
              <p:nvPr/>
            </p:nvSpPr>
            <p:spPr>
              <a:xfrm>
                <a:off x="6184029" y="1556442"/>
                <a:ext cx="562952" cy="3599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Self driving</a:t>
                </a:r>
                <a:endParaRPr lang="en-US" sz="7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329689-C6A0-45AD-BD52-19089E485D9B}"/>
                </a:ext>
              </a:extLst>
            </p:cNvPr>
            <p:cNvSpPr/>
            <p:nvPr/>
          </p:nvSpPr>
          <p:spPr>
            <a:xfrm rot="16200000">
              <a:off x="1030010" y="4334573"/>
              <a:ext cx="1077567" cy="300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cs typeface="Arial" panose="020B0604020202020204" pitchFamily="34" charset="0"/>
                </a:rPr>
                <a:t>Production</a:t>
              </a:r>
              <a:endParaRPr lang="zh-CN" altLang="en-US" sz="1100" dirty="0"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329689-C6A0-45AD-BD52-19089E485D9B}"/>
                </a:ext>
              </a:extLst>
            </p:cNvPr>
            <p:cNvSpPr/>
            <p:nvPr/>
          </p:nvSpPr>
          <p:spPr>
            <a:xfrm rot="16200000">
              <a:off x="1028836" y="2994956"/>
              <a:ext cx="1053127" cy="300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cs typeface="Arial" panose="020B0604020202020204" pitchFamily="34" charset="0"/>
                </a:rPr>
                <a:t>Commerce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5477347-E3BC-4B98-8078-EDDE6E04A8A3}"/>
                </a:ext>
              </a:extLst>
            </p:cNvPr>
            <p:cNvSpPr txBox="1"/>
            <p:nvPr/>
          </p:nvSpPr>
          <p:spPr>
            <a:xfrm>
              <a:off x="3085055" y="3143976"/>
              <a:ext cx="1746870" cy="341458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ts val="600"/>
                </a:spcAft>
                <a:buClr>
                  <a:srgbClr val="990000"/>
                </a:buClr>
                <a:buSzPct val="75000"/>
                <a:defRPr/>
              </a:pPr>
              <a:r>
                <a:rPr lang="en-US" altLang="zh-CN" sz="1600" kern="0" dirty="0">
                  <a:cs typeface="Arial" panose="020B0604020202020204" pitchFamily="34" charset="0"/>
                </a:rPr>
                <a:t>Business closed loop</a:t>
              </a:r>
            </a:p>
          </p:txBody>
        </p:sp>
        <p:sp>
          <p:nvSpPr>
            <p:cNvPr id="60" name="文本框 26">
              <a:extLst>
                <a:ext uri="{FF2B5EF4-FFF2-40B4-BE49-F238E27FC236}">
                  <a16:creationId xmlns:a16="http://schemas.microsoft.com/office/drawing/2014/main" id="{3B56334A-BD51-4FAE-8A7B-E40D0750024D}"/>
                </a:ext>
              </a:extLst>
            </p:cNvPr>
            <p:cNvSpPr txBox="1"/>
            <p:nvPr/>
          </p:nvSpPr>
          <p:spPr>
            <a:xfrm>
              <a:off x="4298632" y="6310789"/>
              <a:ext cx="1246800" cy="440317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Autonomous domain</a:t>
              </a:r>
            </a:p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y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62" name="文本框 27">
              <a:extLst>
                <a:ext uri="{FF2B5EF4-FFF2-40B4-BE49-F238E27FC236}">
                  <a16:creationId xmlns:a16="http://schemas.microsoft.com/office/drawing/2014/main" id="{65CDE313-FC19-48C9-B9F5-15C957030390}"/>
                </a:ext>
              </a:extLst>
            </p:cNvPr>
            <p:cNvSpPr txBox="1"/>
            <p:nvPr/>
          </p:nvSpPr>
          <p:spPr>
            <a:xfrm>
              <a:off x="2208161" y="5342875"/>
              <a:ext cx="1254639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Resource closed loop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63" name="文本框 27">
              <a:extLst>
                <a:ext uri="{FF2B5EF4-FFF2-40B4-BE49-F238E27FC236}">
                  <a16:creationId xmlns:a16="http://schemas.microsoft.com/office/drawing/2014/main" id="{8AE099B7-37B7-455D-9E23-91CD7F1BCC69}"/>
                </a:ext>
              </a:extLst>
            </p:cNvPr>
            <p:cNvSpPr txBox="1"/>
            <p:nvPr/>
          </p:nvSpPr>
          <p:spPr>
            <a:xfrm>
              <a:off x="3463606" y="2985330"/>
              <a:ext cx="839220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Service intent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64" name="文本框 27">
              <a:extLst>
                <a:ext uri="{FF2B5EF4-FFF2-40B4-BE49-F238E27FC236}">
                  <a16:creationId xmlns:a16="http://schemas.microsoft.com/office/drawing/2014/main" id="{098ACF73-BD95-48B1-8987-0092C00C9479}"/>
                </a:ext>
              </a:extLst>
            </p:cNvPr>
            <p:cNvSpPr txBox="1"/>
            <p:nvPr/>
          </p:nvSpPr>
          <p:spPr>
            <a:xfrm>
              <a:off x="3454943" y="2233441"/>
              <a:ext cx="917602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Business intent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31">
              <a:extLst>
                <a:ext uri="{FF2B5EF4-FFF2-40B4-BE49-F238E27FC236}">
                  <a16:creationId xmlns:a16="http://schemas.microsoft.com/office/drawing/2014/main" id="{E4DDC3F5-D0CF-4630-95EB-5908FABC422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04204" y="2127900"/>
              <a:ext cx="26533" cy="320706"/>
            </a:xfrm>
            <a:prstGeom prst="straightConnector1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69" name="文本框 27">
              <a:extLst>
                <a:ext uri="{FF2B5EF4-FFF2-40B4-BE49-F238E27FC236}">
                  <a16:creationId xmlns:a16="http://schemas.microsoft.com/office/drawing/2014/main" id="{5A65642E-3E6E-4580-9DD6-160CB2B5A4EB}"/>
                </a:ext>
              </a:extLst>
            </p:cNvPr>
            <p:cNvSpPr txBox="1"/>
            <p:nvPr/>
          </p:nvSpPr>
          <p:spPr>
            <a:xfrm>
              <a:off x="3497344" y="4151253"/>
              <a:ext cx="955226" cy="259075"/>
            </a:xfrm>
            <a:prstGeom prst="rect">
              <a:avLst/>
            </a:prstGeom>
            <a:noFill/>
          </p:spPr>
          <p:txBody>
            <a:bodyPr wrap="none" lIns="35996" tIns="35996" rIns="35996" bIns="35996" rtlCol="0">
              <a:spAutoFit/>
            </a:bodyPr>
            <a:lstStyle/>
            <a:p>
              <a:pPr algn="ctr" defTabSz="914217" fontAlgn="base">
                <a:spcBef>
                  <a:spcPct val="0"/>
                </a:spcBef>
                <a:buClr>
                  <a:srgbClr val="990000"/>
                </a:buClr>
                <a:buSzPct val="75000"/>
                <a:defRPr/>
              </a:pPr>
              <a:r>
                <a:rPr lang="en-US" altLang="zh-CN" sz="1100" kern="0" dirty="0">
                  <a:cs typeface="Arial" panose="020B0604020202020204" pitchFamily="34" charset="0"/>
                </a:rPr>
                <a:t>Resource intent</a:t>
              </a:r>
              <a:endParaRPr lang="zh-CN" altLang="en-US" sz="1100" kern="0" dirty="0">
                <a:cs typeface="Arial" panose="020B0604020202020204" pitchFamily="34" charset="0"/>
              </a:endParaRPr>
            </a:p>
          </p:txBody>
        </p:sp>
        <p:sp>
          <p:nvSpPr>
            <p:cNvPr id="36" name="箭头: 左弧形 37">
              <a:extLst>
                <a:ext uri="{FF2B5EF4-FFF2-40B4-BE49-F238E27FC236}">
                  <a16:creationId xmlns:a16="http://schemas.microsoft.com/office/drawing/2014/main" id="{8068B448-B991-4EB5-B55D-813C6C868D89}"/>
                </a:ext>
              </a:extLst>
            </p:cNvPr>
            <p:cNvSpPr/>
            <p:nvPr/>
          </p:nvSpPr>
          <p:spPr>
            <a:xfrm>
              <a:off x="3440398" y="2019586"/>
              <a:ext cx="438424" cy="3177428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箭头: 左弧形 127">
              <a:extLst>
                <a:ext uri="{FF2B5EF4-FFF2-40B4-BE49-F238E27FC236}">
                  <a16:creationId xmlns:a16="http://schemas.microsoft.com/office/drawing/2014/main" id="{0FC6B463-A490-454A-9E64-D8667E4C6772}"/>
                </a:ext>
              </a:extLst>
            </p:cNvPr>
            <p:cNvSpPr/>
            <p:nvPr/>
          </p:nvSpPr>
          <p:spPr>
            <a:xfrm rot="10800000">
              <a:off x="4048339" y="1958512"/>
              <a:ext cx="438424" cy="3177428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4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72E703-1693-4CB2-B01B-3C047AD2A020}"/>
              </a:ext>
            </a:extLst>
          </p:cNvPr>
          <p:cNvSpPr/>
          <p:nvPr/>
        </p:nvSpPr>
        <p:spPr>
          <a:xfrm>
            <a:off x="888981" y="864603"/>
            <a:ext cx="10211563" cy="5413165"/>
          </a:xfrm>
          <a:prstGeom prst="rect">
            <a:avLst/>
          </a:prstGeom>
          <a:solidFill>
            <a:srgbClr val="E9F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F243-081D-40C6-A9B5-C5A7B103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6323"/>
            <a:ext cx="10515600" cy="779878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0825-7767-4496-8C28-05F2823C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4418-9CBB-4B81-B2F8-3284BF2A9168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25D5CE-4B2C-49AE-A405-1514FB98E3C4}"/>
              </a:ext>
            </a:extLst>
          </p:cNvPr>
          <p:cNvGrpSpPr/>
          <p:nvPr/>
        </p:nvGrpSpPr>
        <p:grpSpPr>
          <a:xfrm>
            <a:off x="1685902" y="1024101"/>
            <a:ext cx="9486768" cy="4845227"/>
            <a:chOff x="2283601" y="1340320"/>
            <a:chExt cx="8737426" cy="461039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634595B-6BC0-4979-AE23-E466E978FEEC}"/>
                </a:ext>
              </a:extLst>
            </p:cNvPr>
            <p:cNvSpPr/>
            <p:nvPr/>
          </p:nvSpPr>
          <p:spPr>
            <a:xfrm>
              <a:off x="7029000" y="1860677"/>
              <a:ext cx="1275888" cy="4090034"/>
            </a:xfrm>
            <a:prstGeom prst="rect">
              <a:avLst/>
            </a:prstGeom>
            <a:gradFill flip="none" rotWithShape="1">
              <a:gsLst>
                <a:gs pos="0">
                  <a:srgbClr val="EA002F">
                    <a:tint val="66000"/>
                    <a:satMod val="160000"/>
                  </a:srgbClr>
                </a:gs>
                <a:gs pos="50000">
                  <a:srgbClr val="EA002F">
                    <a:tint val="44500"/>
                    <a:satMod val="160000"/>
                  </a:srgbClr>
                </a:gs>
                <a:gs pos="100000">
                  <a:srgbClr val="EA002F">
                    <a:tint val="23500"/>
                    <a:satMod val="160000"/>
                  </a:srgb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A56F54-C43D-4B77-B483-CB52CFD03F4E}"/>
                </a:ext>
              </a:extLst>
            </p:cNvPr>
            <p:cNvSpPr/>
            <p:nvPr/>
          </p:nvSpPr>
          <p:spPr>
            <a:xfrm>
              <a:off x="3130284" y="1851083"/>
              <a:ext cx="3880543" cy="4090034"/>
            </a:xfrm>
            <a:prstGeom prst="rect">
              <a:avLst/>
            </a:prstGeom>
            <a:gradFill flip="none" rotWithShape="1">
              <a:gsLst>
                <a:gs pos="25000">
                  <a:srgbClr val="FF9DA2"/>
                </a:gs>
                <a:gs pos="0">
                  <a:srgbClr val="EA002F">
                    <a:tint val="66000"/>
                    <a:satMod val="160000"/>
                  </a:srgbClr>
                </a:gs>
                <a:gs pos="50000">
                  <a:srgbClr val="EA002F">
                    <a:tint val="44500"/>
                    <a:satMod val="160000"/>
                  </a:srgbClr>
                </a:gs>
                <a:gs pos="100000">
                  <a:srgbClr val="EA002F">
                    <a:tint val="23500"/>
                    <a:satMod val="160000"/>
                  </a:srgb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F5BD23-C10A-4A31-80C2-02A8A2D34F21}"/>
                </a:ext>
              </a:extLst>
            </p:cNvPr>
            <p:cNvSpPr/>
            <p:nvPr/>
          </p:nvSpPr>
          <p:spPr>
            <a:xfrm>
              <a:off x="2283601" y="1842569"/>
              <a:ext cx="819648" cy="4090034"/>
            </a:xfrm>
            <a:prstGeom prst="rect">
              <a:avLst/>
            </a:prstGeom>
            <a:gradFill flip="none" rotWithShape="1">
              <a:gsLst>
                <a:gs pos="0">
                  <a:srgbClr val="EA002F">
                    <a:tint val="66000"/>
                    <a:satMod val="160000"/>
                  </a:srgbClr>
                </a:gs>
                <a:gs pos="50000">
                  <a:srgbClr val="EA002F">
                    <a:tint val="44500"/>
                    <a:satMod val="160000"/>
                  </a:srgbClr>
                </a:gs>
                <a:gs pos="100000">
                  <a:srgbClr val="EA002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FBC7CED8-C9BD-4CAF-9EE0-5A3A1909A6C2}"/>
                </a:ext>
              </a:extLst>
            </p:cNvPr>
            <p:cNvSpPr txBox="1"/>
            <p:nvPr/>
          </p:nvSpPr>
          <p:spPr>
            <a:xfrm>
              <a:off x="3963035" y="1340320"/>
              <a:ext cx="1696707" cy="482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006"/>
              <a:r>
                <a:rPr lang="en-GB" sz="1349" b="1" dirty="0">
                  <a:solidFill>
                    <a:srgbClr val="C00000"/>
                  </a:solidFill>
                  <a:latin typeface="Calibri"/>
                </a:rPr>
                <a:t>Autonomous Networks</a:t>
              </a:r>
            </a:p>
            <a:p>
              <a:pPr algn="ctr" defTabSz="457006"/>
              <a:r>
                <a:rPr lang="en-GB" sz="1349" b="1" dirty="0">
                  <a:solidFill>
                    <a:srgbClr val="C00000"/>
                  </a:solidFill>
                  <a:latin typeface="Calibri"/>
                </a:rPr>
                <a:t> Architecture</a:t>
              </a:r>
              <a:endParaRPr lang="en-US" sz="1349" b="1" dirty="0">
                <a:solidFill>
                  <a:srgbClr val="C00000"/>
                </a:solidFill>
                <a:latin typeface="Calibri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8477EA-DEF8-488E-8A67-931801AC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4553" y="1927374"/>
              <a:ext cx="4717887" cy="400522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0A8270-C0EE-402A-A544-4A8AD3C088BD}"/>
                </a:ext>
              </a:extLst>
            </p:cNvPr>
            <p:cNvSpPr/>
            <p:nvPr/>
          </p:nvSpPr>
          <p:spPr>
            <a:xfrm>
              <a:off x="7408845" y="2574524"/>
              <a:ext cx="665230" cy="11846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AIOps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54E591-3618-491D-AEC9-E10A59BFE013}"/>
                </a:ext>
              </a:extLst>
            </p:cNvPr>
            <p:cNvSpPr/>
            <p:nvPr/>
          </p:nvSpPr>
          <p:spPr>
            <a:xfrm>
              <a:off x="7405638" y="3977168"/>
              <a:ext cx="673169" cy="12746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4EB71C-687B-4182-AA0D-81DA78BDE6B5}"/>
                </a:ext>
              </a:extLst>
            </p:cNvPr>
            <p:cNvSpPr/>
            <p:nvPr/>
          </p:nvSpPr>
          <p:spPr>
            <a:xfrm>
              <a:off x="7408843" y="3773627"/>
              <a:ext cx="669964" cy="19901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02060"/>
                  </a:solidFill>
                </a:rPr>
                <a:t>NaaS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15622C-C446-46C7-ADC3-9B9362C31A00}"/>
                </a:ext>
              </a:extLst>
            </p:cNvPr>
            <p:cNvSpPr txBox="1"/>
            <p:nvPr/>
          </p:nvSpPr>
          <p:spPr>
            <a:xfrm>
              <a:off x="8412434" y="4317413"/>
              <a:ext cx="2608593" cy="54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Products that enable intelligent NW service, deliver NW Service closed-loop and NW Resource closed-loop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8F5BEB-4532-48C6-B2BF-D4E3B98A52C3}"/>
                </a:ext>
              </a:extLst>
            </p:cNvPr>
            <p:cNvSpPr txBox="1"/>
            <p:nvPr/>
          </p:nvSpPr>
          <p:spPr>
            <a:xfrm>
              <a:off x="8380669" y="2798563"/>
              <a:ext cx="2133600" cy="70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Products that enable  intelligent IT/CT operations, deliver Business closed-loop and User closed-loop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87230D-6E7E-4FE8-B0E6-07B5A0DA69DD}"/>
                </a:ext>
              </a:extLst>
            </p:cNvPr>
            <p:cNvSpPr txBox="1"/>
            <p:nvPr/>
          </p:nvSpPr>
          <p:spPr>
            <a:xfrm>
              <a:off x="8397194" y="3701820"/>
              <a:ext cx="2329099" cy="29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05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Intent and API driven interfaces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267BE-403B-4305-A4CF-707FD3E11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540" y="2804805"/>
              <a:ext cx="5115" cy="727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AA6703-D508-4773-B742-9EF6ED550C64}"/>
                </a:ext>
              </a:extLst>
            </p:cNvPr>
            <p:cNvCxnSpPr>
              <a:cxnSpLocks/>
            </p:cNvCxnSpPr>
            <p:nvPr/>
          </p:nvCxnSpPr>
          <p:spPr>
            <a:xfrm>
              <a:off x="8398217" y="4256533"/>
              <a:ext cx="0" cy="683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915E5F-AA74-42EB-A366-8D22FBC7C972}"/>
                </a:ext>
              </a:extLst>
            </p:cNvPr>
            <p:cNvCxnSpPr>
              <a:cxnSpLocks/>
            </p:cNvCxnSpPr>
            <p:nvPr/>
          </p:nvCxnSpPr>
          <p:spPr>
            <a:xfrm>
              <a:off x="8390156" y="3765735"/>
              <a:ext cx="0" cy="259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8B7FC4-9051-41B2-9316-2E2468DFB0F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074075" y="3166862"/>
              <a:ext cx="280358" cy="10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8FEF95-47FA-464F-8D43-6709BAD4AF46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07" y="4614477"/>
              <a:ext cx="30873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8966E98C-C4B7-429C-83D2-4D62F6238977}"/>
                </a:ext>
              </a:extLst>
            </p:cNvPr>
            <p:cNvSpPr/>
            <p:nvPr/>
          </p:nvSpPr>
          <p:spPr>
            <a:xfrm>
              <a:off x="7057066" y="3918220"/>
              <a:ext cx="325692" cy="14090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6928C1CE-31CA-4A0D-9D7A-D4F4AF24DD5F}"/>
                </a:ext>
              </a:extLst>
            </p:cNvPr>
            <p:cNvSpPr txBox="1"/>
            <p:nvPr/>
          </p:nvSpPr>
          <p:spPr>
            <a:xfrm>
              <a:off x="2436013" y="1340320"/>
              <a:ext cx="584007" cy="482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006"/>
              <a:r>
                <a:rPr lang="en-GB" sz="1349" b="1" dirty="0">
                  <a:solidFill>
                    <a:srgbClr val="C00000"/>
                  </a:solidFill>
                  <a:latin typeface="Calibri"/>
                </a:rPr>
                <a:t>ODA</a:t>
              </a:r>
            </a:p>
            <a:p>
              <a:pPr algn="ctr" defTabSz="457006"/>
              <a:r>
                <a:rPr lang="en-GB" sz="1349" b="1" dirty="0">
                  <a:solidFill>
                    <a:srgbClr val="C00000"/>
                  </a:solidFill>
                  <a:latin typeface="Calibri"/>
                </a:rPr>
                <a:t>Layers</a:t>
              </a:r>
              <a:endParaRPr lang="en-US" sz="1349" b="1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BA3DDF70-49EC-4060-A911-C32B955CBCA1}"/>
                </a:ext>
              </a:extLst>
            </p:cNvPr>
            <p:cNvSpPr txBox="1"/>
            <p:nvPr/>
          </p:nvSpPr>
          <p:spPr>
            <a:xfrm>
              <a:off x="7300614" y="1340320"/>
              <a:ext cx="861636" cy="482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006"/>
              <a:r>
                <a:rPr lang="en-US" sz="1349" b="1" dirty="0">
                  <a:solidFill>
                    <a:srgbClr val="C00000"/>
                  </a:solidFill>
                  <a:latin typeface="Calibri"/>
                </a:rPr>
                <a:t>Product </a:t>
              </a:r>
            </a:p>
            <a:p>
              <a:pPr algn="ctr" defTabSz="457006"/>
              <a:r>
                <a:rPr lang="en-US" sz="1349" b="1" dirty="0">
                  <a:solidFill>
                    <a:srgbClr val="C00000"/>
                  </a:solidFill>
                  <a:latin typeface="Calibri"/>
                </a:rPr>
                <a:t>Categories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E714603-83B6-42B5-8F3E-CC9C3D24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807" y="3882922"/>
              <a:ext cx="308737" cy="46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B254DCE3-3554-4C04-91BB-A7A663E6ECC2}"/>
                </a:ext>
              </a:extLst>
            </p:cNvPr>
            <p:cNvSpPr/>
            <p:nvPr/>
          </p:nvSpPr>
          <p:spPr>
            <a:xfrm>
              <a:off x="7057188" y="2555578"/>
              <a:ext cx="325692" cy="13501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E6FAEA6-A7EB-40C9-AE50-830485A06BD9}"/>
              </a:ext>
            </a:extLst>
          </p:cNvPr>
          <p:cNvSpPr/>
          <p:nvPr/>
        </p:nvSpPr>
        <p:spPr>
          <a:xfrm>
            <a:off x="2549094" y="227982"/>
            <a:ext cx="6534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TMF Autonomous Network Architecture Alignment </a:t>
            </a:r>
            <a:endParaRPr lang="en-US" sz="2400" dirty="0">
              <a:latin typeface="+mj-lt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CD733DB-173B-40ED-BE5C-5035D80B6E9A}"/>
              </a:ext>
            </a:extLst>
          </p:cNvPr>
          <p:cNvSpPr/>
          <p:nvPr/>
        </p:nvSpPr>
        <p:spPr>
          <a:xfrm>
            <a:off x="9084695" y="5054871"/>
            <a:ext cx="1385311" cy="795427"/>
          </a:xfrm>
          <a:prstGeom prst="wedgeEllipseCallout">
            <a:avLst>
              <a:gd name="adj1" fmla="val -140981"/>
              <a:gd name="adj2" fmla="val -91874"/>
            </a:avLst>
          </a:prstGeom>
          <a:gradFill flip="none" rotWithShape="1">
            <a:gsLst>
              <a:gs pos="0">
                <a:srgbClr val="EA002F">
                  <a:shade val="30000"/>
                  <a:satMod val="115000"/>
                </a:srgbClr>
              </a:gs>
              <a:gs pos="50000">
                <a:srgbClr val="EA002F">
                  <a:shade val="67500"/>
                  <a:satMod val="115000"/>
                </a:srgbClr>
              </a:gs>
              <a:gs pos="100000">
                <a:srgbClr val="EA002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Products that provides 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106428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9C33-1758-45E5-BA7D-CD3D2EC5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Stepwise Approach for Autonomous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41E0B-1759-43EB-9F37-3EBA3804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4" y="1770587"/>
            <a:ext cx="5982717" cy="414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B4C8C-6E13-4721-B7D7-5F7CFD6C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21" y="2308194"/>
            <a:ext cx="5223678" cy="2695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C6A3E-0C53-4FD2-B10D-67664A7C315D}"/>
              </a:ext>
            </a:extLst>
          </p:cNvPr>
          <p:cNvSpPr txBox="1"/>
          <p:nvPr/>
        </p:nvSpPr>
        <p:spPr>
          <a:xfrm>
            <a:off x="3746029" y="5629291"/>
            <a:ext cx="3695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TMF Autonomous Network White Paper</a:t>
            </a:r>
          </a:p>
        </p:txBody>
      </p:sp>
    </p:spTree>
    <p:extLst>
      <p:ext uri="{BB962C8B-B14F-4D97-AF65-F5344CB8AC3E}">
        <p14:creationId xmlns:p14="http://schemas.microsoft.com/office/powerpoint/2010/main" val="386290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F10A-2EAD-45AA-960E-0ACD8720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70" y="38911"/>
            <a:ext cx="8500353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International Standard Bodies’ Actions on Autonomous Network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770F857-9577-41D3-8984-EFE5B481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800044"/>
            <a:ext cx="10556240" cy="581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0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9ED9-60C2-493D-B2C5-1F70F60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7014"/>
            <a:ext cx="10972801" cy="73477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cs typeface="Arial" panose="020B0604020202020204" pitchFamily="34" charset="0"/>
              </a:rPr>
              <a:t>Challenges of Telecom/ICT Industry                                      </a:t>
            </a:r>
            <a:endParaRPr lang="zh-CN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圆角矩形 77">
            <a:extLst>
              <a:ext uri="{FF2B5EF4-FFF2-40B4-BE49-F238E27FC236}">
                <a16:creationId xmlns:a16="http://schemas.microsoft.com/office/drawing/2014/main" id="{662F6DED-D57F-49C6-83FD-C34E9F400A00}"/>
              </a:ext>
            </a:extLst>
          </p:cNvPr>
          <p:cNvSpPr/>
          <p:nvPr/>
        </p:nvSpPr>
        <p:spPr>
          <a:xfrm rot="10800000" flipV="1">
            <a:off x="5036595" y="1962862"/>
            <a:ext cx="2324485" cy="2324485"/>
          </a:xfrm>
          <a:prstGeom prst="roundRect">
            <a:avLst>
              <a:gd name="adj" fmla="val 4139"/>
            </a:avLst>
          </a:prstGeom>
          <a:noFill/>
          <a:ln w="28575">
            <a:gradFill flip="none" rotWithShape="1">
              <a:gsLst>
                <a:gs pos="0">
                  <a:srgbClr val="65BB70"/>
                </a:gs>
                <a:gs pos="100000">
                  <a:srgbClr val="E1B15B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BAAE5-80DB-433E-9AB0-F4C0BA30B4FC}"/>
              </a:ext>
            </a:extLst>
          </p:cNvPr>
          <p:cNvSpPr/>
          <p:nvPr/>
        </p:nvSpPr>
        <p:spPr>
          <a:xfrm>
            <a:off x="7441334" y="2312115"/>
            <a:ext cx="3767959" cy="3444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50000"/>
              </a:lnSpc>
              <a:spcAft>
                <a:spcPts val="2540"/>
              </a:spcAft>
              <a:buClr>
                <a:srgbClr val="A7A7A7"/>
              </a:buClr>
              <a:buSzPct val="75000"/>
            </a:pPr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TCO   </a:t>
            </a:r>
            <a:r>
              <a:rPr lang="zh-CN" altLang="en-US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＞</a:t>
            </a:r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Revenue</a:t>
            </a:r>
            <a:endParaRPr lang="zh-CN" altLang="en-US" sz="2800" b="1" dirty="0">
              <a:solidFill>
                <a:srgbClr val="DA6932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23C303-F57F-46FC-9491-5C052879DD17}"/>
              </a:ext>
            </a:extLst>
          </p:cNvPr>
          <p:cNvSpPr txBox="1"/>
          <p:nvPr/>
        </p:nvSpPr>
        <p:spPr>
          <a:xfrm>
            <a:off x="10421142" y="2495658"/>
            <a:ext cx="923651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Last 5 years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214A26-E1B3-450C-826B-A63C655F9A95}"/>
              </a:ext>
            </a:extLst>
          </p:cNvPr>
          <p:cNvSpPr/>
          <p:nvPr/>
        </p:nvSpPr>
        <p:spPr>
          <a:xfrm>
            <a:off x="3216493" y="4042382"/>
            <a:ext cx="1728358" cy="255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OTT Vs Telco to maintain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右箭头 79">
            <a:extLst>
              <a:ext uri="{FF2B5EF4-FFF2-40B4-BE49-F238E27FC236}">
                <a16:creationId xmlns:a16="http://schemas.microsoft.com/office/drawing/2014/main" id="{12AB0C35-B198-4AA3-9631-D2DBEE4CC82E}"/>
              </a:ext>
            </a:extLst>
          </p:cNvPr>
          <p:cNvSpPr/>
          <p:nvPr/>
        </p:nvSpPr>
        <p:spPr>
          <a:xfrm flipH="1">
            <a:off x="7066496" y="2730801"/>
            <a:ext cx="4157132" cy="789737"/>
          </a:xfrm>
          <a:prstGeom prst="rightArrow">
            <a:avLst>
              <a:gd name="adj1" fmla="val 70146"/>
              <a:gd name="adj2" fmla="val 57689"/>
            </a:avLst>
          </a:prstGeom>
          <a:solidFill>
            <a:schemeClr val="bg2"/>
          </a:solidFill>
          <a:ln w="28575">
            <a:gradFill flip="none" rotWithShape="1">
              <a:gsLst>
                <a:gs pos="0">
                  <a:srgbClr val="DA6932"/>
                </a:gs>
                <a:gs pos="100000">
                  <a:srgbClr val="DA9E3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Cost &amp; Growth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剪去单角的矩形 83">
            <a:extLst>
              <a:ext uri="{FF2B5EF4-FFF2-40B4-BE49-F238E27FC236}">
                <a16:creationId xmlns:a16="http://schemas.microsoft.com/office/drawing/2014/main" id="{CE7EEB03-10C1-43DB-82B6-B5F318F6C1D8}"/>
              </a:ext>
            </a:extLst>
          </p:cNvPr>
          <p:cNvSpPr/>
          <p:nvPr/>
        </p:nvSpPr>
        <p:spPr>
          <a:xfrm flipH="1" flipV="1">
            <a:off x="7488559" y="1962862"/>
            <a:ext cx="3735069" cy="757721"/>
          </a:xfrm>
          <a:prstGeom prst="snip1Rect">
            <a:avLst/>
          </a:prstGeom>
          <a:noFill/>
          <a:ln w="28575"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上箭头 8">
            <a:extLst>
              <a:ext uri="{FF2B5EF4-FFF2-40B4-BE49-F238E27FC236}">
                <a16:creationId xmlns:a16="http://schemas.microsoft.com/office/drawing/2014/main" id="{615FC788-9207-4855-B9E8-30926BF5719D}"/>
              </a:ext>
            </a:extLst>
          </p:cNvPr>
          <p:cNvSpPr/>
          <p:nvPr/>
        </p:nvSpPr>
        <p:spPr>
          <a:xfrm>
            <a:off x="8662763" y="2235622"/>
            <a:ext cx="194413" cy="273618"/>
          </a:xfrm>
          <a:prstGeom prst="upArrow">
            <a:avLst/>
          </a:prstGeom>
          <a:noFill/>
          <a:ln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上箭头 84">
            <a:extLst>
              <a:ext uri="{FF2B5EF4-FFF2-40B4-BE49-F238E27FC236}">
                <a16:creationId xmlns:a16="http://schemas.microsoft.com/office/drawing/2014/main" id="{752B3EB0-21B9-455C-B863-0F9D46DE3151}"/>
              </a:ext>
            </a:extLst>
          </p:cNvPr>
          <p:cNvSpPr/>
          <p:nvPr/>
        </p:nvSpPr>
        <p:spPr>
          <a:xfrm>
            <a:off x="10937744" y="2291998"/>
            <a:ext cx="155320" cy="135962"/>
          </a:xfrm>
          <a:prstGeom prst="upArrow">
            <a:avLst/>
          </a:prstGeom>
          <a:noFill/>
          <a:ln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剪去单角的矩形 85">
            <a:extLst>
              <a:ext uri="{FF2B5EF4-FFF2-40B4-BE49-F238E27FC236}">
                <a16:creationId xmlns:a16="http://schemas.microsoft.com/office/drawing/2014/main" id="{664B8A56-FCF4-4AD3-BACC-2C934E6E9B38}"/>
              </a:ext>
            </a:extLst>
          </p:cNvPr>
          <p:cNvSpPr/>
          <p:nvPr/>
        </p:nvSpPr>
        <p:spPr>
          <a:xfrm flipH="1">
            <a:off x="7488559" y="3508797"/>
            <a:ext cx="3735069" cy="778551"/>
          </a:xfrm>
          <a:prstGeom prst="snip1Rect">
            <a:avLst/>
          </a:prstGeom>
          <a:noFill/>
          <a:ln w="28575">
            <a:solidFill>
              <a:srgbClr val="DA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E6C37D-7439-4546-B950-DA1E7F193F4E}"/>
              </a:ext>
            </a:extLst>
          </p:cNvPr>
          <p:cNvSpPr/>
          <p:nvPr/>
        </p:nvSpPr>
        <p:spPr>
          <a:xfrm>
            <a:off x="4100128" y="3907634"/>
            <a:ext cx="259974" cy="255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A6624-196D-4797-A063-881F4E6550AD}"/>
              </a:ext>
            </a:extLst>
          </p:cNvPr>
          <p:cNvSpPr txBox="1"/>
          <p:nvPr/>
        </p:nvSpPr>
        <p:spPr>
          <a:xfrm>
            <a:off x="7800947" y="3537071"/>
            <a:ext cx="2033972" cy="53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DA693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Isolation</a:t>
            </a:r>
            <a:endParaRPr lang="zh-CN" altLang="en-US" sz="2800" b="1" dirty="0">
              <a:solidFill>
                <a:srgbClr val="DA6932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9A8A7B-AF4C-4F8B-A5CF-793B50CA4B9A}"/>
              </a:ext>
            </a:extLst>
          </p:cNvPr>
          <p:cNvSpPr txBox="1"/>
          <p:nvPr/>
        </p:nvSpPr>
        <p:spPr>
          <a:xfrm>
            <a:off x="4237981" y="3864457"/>
            <a:ext cx="615028" cy="32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vs</a:t>
            </a:r>
            <a:r>
              <a:rPr lang="en-US" altLang="zh-CN" sz="1482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482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2D9781-7706-42F8-BBC4-560F2CCA7177}"/>
              </a:ext>
            </a:extLst>
          </p:cNvPr>
          <p:cNvSpPr txBox="1"/>
          <p:nvPr/>
        </p:nvSpPr>
        <p:spPr>
          <a:xfrm>
            <a:off x="10774340" y="2032242"/>
            <a:ext cx="494046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1.9%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CDB9A7-C802-40CC-B306-18310CB31755}"/>
              </a:ext>
            </a:extLst>
          </p:cNvPr>
          <p:cNvSpPr/>
          <p:nvPr/>
        </p:nvSpPr>
        <p:spPr>
          <a:xfrm>
            <a:off x="4468325" y="3914831"/>
            <a:ext cx="489236" cy="255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300+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F5AA6D-48C0-4502-976F-3B29EAA3E6CA}"/>
              </a:ext>
            </a:extLst>
          </p:cNvPr>
          <p:cNvSpPr/>
          <p:nvPr/>
        </p:nvSpPr>
        <p:spPr>
          <a:xfrm>
            <a:off x="1206013" y="3604438"/>
            <a:ext cx="2410892" cy="52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99C3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Efficiency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右箭头 78">
            <a:extLst>
              <a:ext uri="{FF2B5EF4-FFF2-40B4-BE49-F238E27FC236}">
                <a16:creationId xmlns:a16="http://schemas.microsoft.com/office/drawing/2014/main" id="{56394E23-0CEB-452E-9DA9-B5508A5D632B}"/>
              </a:ext>
            </a:extLst>
          </p:cNvPr>
          <p:cNvSpPr/>
          <p:nvPr/>
        </p:nvSpPr>
        <p:spPr>
          <a:xfrm>
            <a:off x="1178920" y="2730802"/>
            <a:ext cx="4194389" cy="789737"/>
          </a:xfrm>
          <a:prstGeom prst="rightArrow">
            <a:avLst>
              <a:gd name="adj1" fmla="val 70146"/>
              <a:gd name="adj2" fmla="val 55238"/>
            </a:avLst>
          </a:prstGeom>
          <a:solidFill>
            <a:schemeClr val="bg2"/>
          </a:solidFill>
          <a:ln w="28575">
            <a:gradFill flip="none" rotWithShape="1">
              <a:gsLst>
                <a:gs pos="0">
                  <a:srgbClr val="5FEF99"/>
                </a:gs>
                <a:gs pos="100000">
                  <a:srgbClr val="4099C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Infrastructure &amp; Operations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剪去单角的矩形 4">
            <a:extLst>
              <a:ext uri="{FF2B5EF4-FFF2-40B4-BE49-F238E27FC236}">
                <a16:creationId xmlns:a16="http://schemas.microsoft.com/office/drawing/2014/main" id="{724F97D0-8D6F-4791-B5A3-DC7E2A5ED620}"/>
              </a:ext>
            </a:extLst>
          </p:cNvPr>
          <p:cNvSpPr/>
          <p:nvPr/>
        </p:nvSpPr>
        <p:spPr>
          <a:xfrm flipV="1">
            <a:off x="1178920" y="1962862"/>
            <a:ext cx="3730196" cy="757720"/>
          </a:xfrm>
          <a:prstGeom prst="snip1Rect">
            <a:avLst/>
          </a:prstGeom>
          <a:noFill/>
          <a:ln w="28575">
            <a:solidFill>
              <a:srgbClr val="409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6E6435-4067-4F77-9B83-F453EE507F11}"/>
              </a:ext>
            </a:extLst>
          </p:cNvPr>
          <p:cNvSpPr/>
          <p:nvPr/>
        </p:nvSpPr>
        <p:spPr>
          <a:xfrm>
            <a:off x="1181125" y="2092198"/>
            <a:ext cx="2367822" cy="5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99C3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Complexity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0F85D4-1264-46F2-8768-5DC881BFAAC6}"/>
              </a:ext>
            </a:extLst>
          </p:cNvPr>
          <p:cNvSpPr/>
          <p:nvPr/>
        </p:nvSpPr>
        <p:spPr>
          <a:xfrm>
            <a:off x="3410397" y="2440227"/>
            <a:ext cx="1630197" cy="27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75B devices by 2025</a:t>
            </a:r>
          </a:p>
        </p:txBody>
      </p:sp>
      <p:sp>
        <p:nvSpPr>
          <p:cNvPr id="37" name="剪去单角的矩形 82">
            <a:extLst>
              <a:ext uri="{FF2B5EF4-FFF2-40B4-BE49-F238E27FC236}">
                <a16:creationId xmlns:a16="http://schemas.microsoft.com/office/drawing/2014/main" id="{9408572C-7F89-49D9-BC87-5B5566EA36B1}"/>
              </a:ext>
            </a:extLst>
          </p:cNvPr>
          <p:cNvSpPr/>
          <p:nvPr/>
        </p:nvSpPr>
        <p:spPr>
          <a:xfrm>
            <a:off x="1165961" y="3509359"/>
            <a:ext cx="3730196" cy="767442"/>
          </a:xfrm>
          <a:prstGeom prst="snip1Rect">
            <a:avLst/>
          </a:prstGeom>
          <a:noFill/>
          <a:ln w="28575">
            <a:solidFill>
              <a:srgbClr val="409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DE4CFA-F602-4D65-898B-813FD541AEED}"/>
              </a:ext>
            </a:extLst>
          </p:cNvPr>
          <p:cNvSpPr/>
          <p:nvPr/>
        </p:nvSpPr>
        <p:spPr>
          <a:xfrm>
            <a:off x="9826262" y="3692341"/>
            <a:ext cx="1403573" cy="62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Lack of global business collaboration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BFF73C3-9267-42C9-A160-DBD63758F6C2}"/>
              </a:ext>
            </a:extLst>
          </p:cNvPr>
          <p:cNvSpPr/>
          <p:nvPr/>
        </p:nvSpPr>
        <p:spPr>
          <a:xfrm>
            <a:off x="3456553" y="3530349"/>
            <a:ext cx="1601563" cy="27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64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Manual, error-prone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B96FB73-16CB-4FA6-90A9-2E63AF19CE57}"/>
              </a:ext>
            </a:extLst>
          </p:cNvPr>
          <p:cNvSpPr txBox="1">
            <a:spLocks/>
          </p:cNvSpPr>
          <p:nvPr/>
        </p:nvSpPr>
        <p:spPr>
          <a:xfrm>
            <a:off x="5092575" y="2998462"/>
            <a:ext cx="2199355" cy="107721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effectLst>
                  <a:outerShdw blurRad="254000" dist="38100" dir="2700000" algn="tl">
                    <a:srgbClr val="000000">
                      <a:alpha val="43137"/>
                    </a:srgbClr>
                  </a:outerShdw>
                </a:effectLst>
                <a:latin typeface="Akkurat Pro" panose="020B0504020101020102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Simplification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Automation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Intelligence</a:t>
            </a:r>
          </a:p>
          <a:p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Collaboration</a:t>
            </a:r>
            <a:endParaRPr lang="zh-CN" altLang="en-US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1DB5C-ACAA-4A26-84DC-FE3E1CADB804}"/>
              </a:ext>
            </a:extLst>
          </p:cNvPr>
          <p:cNvSpPr txBox="1"/>
          <p:nvPr/>
        </p:nvSpPr>
        <p:spPr>
          <a:xfrm>
            <a:off x="7527881" y="2009939"/>
            <a:ext cx="1645002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OpEx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 ratio: 50%-&gt;67%, 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A26FB0-74DA-4285-881A-FFD74188466B}"/>
              </a:ext>
            </a:extLst>
          </p:cNvPr>
          <p:cNvSpPr/>
          <p:nvPr/>
        </p:nvSpPr>
        <p:spPr>
          <a:xfrm>
            <a:off x="3627684" y="2097141"/>
            <a:ext cx="1353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Silo, Fragmented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84CA0A-FFAC-495A-9F87-61B6C2C75207}"/>
              </a:ext>
            </a:extLst>
          </p:cNvPr>
          <p:cNvSpPr txBox="1"/>
          <p:nvPr/>
        </p:nvSpPr>
        <p:spPr>
          <a:xfrm>
            <a:off x="7515729" y="2502588"/>
            <a:ext cx="1467068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OpEx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zh-CN" sz="1058" i="1" dirty="0" err="1"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en-US" altLang="zh-CN" sz="1058" i="1" dirty="0">
                <a:latin typeface="Arial" panose="020B0604020202020204" pitchFamily="34" charset="0"/>
                <a:cs typeface="Arial" panose="020B0604020202020204" pitchFamily="34" charset="0"/>
              </a:rPr>
              <a:t>: 3:1 </a:t>
            </a:r>
            <a:endParaRPr lang="zh-CN" altLang="en-US" sz="105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AAD77F-B11E-4086-9630-FEE4AA7276CF}"/>
              </a:ext>
            </a:extLst>
          </p:cNvPr>
          <p:cNvSpPr txBox="1"/>
          <p:nvPr/>
        </p:nvSpPr>
        <p:spPr>
          <a:xfrm>
            <a:off x="1071538" y="4712573"/>
            <a:ext cx="101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whole industry is facing the challenges of revenue growth, business collaboration, operations efficiency and TCO, which led to the reduction of profit margin, sales and innovation</a:t>
            </a:r>
          </a:p>
        </p:txBody>
      </p:sp>
      <p:pic>
        <p:nvPicPr>
          <p:cNvPr id="4" name="Picture 6" descr="Goal Icon In Trendy Style Isolated Background, Goal Icons, Style Icons,  Background Icons PNG and Vector with Transparent Background for Free  Download">
            <a:extLst>
              <a:ext uri="{FF2B5EF4-FFF2-40B4-BE49-F238E27FC236}">
                <a16:creationId xmlns:a16="http://schemas.microsoft.com/office/drawing/2014/main" id="{217CFF8F-0F17-4AB8-A2AB-7294A8E63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32" y="2065957"/>
            <a:ext cx="720838" cy="7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F6F64-217F-4C5C-B956-913B5CCBB609}"/>
              </a:ext>
            </a:extLst>
          </p:cNvPr>
          <p:cNvSpPr txBox="1"/>
          <p:nvPr/>
        </p:nvSpPr>
        <p:spPr>
          <a:xfrm>
            <a:off x="5890146" y="2052465"/>
            <a:ext cx="138409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C00000"/>
                </a:solidFill>
                <a:latin typeface="Abadi" panose="020B0604020104020204" pitchFamily="34" charset="0"/>
              </a:rPr>
              <a:t>A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gility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Costs reduction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Time to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C00000"/>
                </a:solidFill>
                <a:latin typeface="Abadi" panose="020B0604020104020204" pitchFamily="34" charset="0"/>
              </a:rPr>
              <a:t>Excellent User Experience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94C6A-2508-4FE1-AF24-BAEECE66928C}"/>
              </a:ext>
            </a:extLst>
          </p:cNvPr>
          <p:cNvSpPr/>
          <p:nvPr/>
        </p:nvSpPr>
        <p:spPr>
          <a:xfrm>
            <a:off x="5373309" y="2998462"/>
            <a:ext cx="1565708" cy="330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E050B-EF98-43B9-8E66-8D2926D2E1C0}"/>
              </a:ext>
            </a:extLst>
          </p:cNvPr>
          <p:cNvSpPr txBox="1"/>
          <p:nvPr/>
        </p:nvSpPr>
        <p:spPr>
          <a:xfrm>
            <a:off x="2574366" y="5784129"/>
            <a:ext cx="7515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Innovation to Solve the Structural Problems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5764-2290-4AD5-957C-11D20B11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Autonomous Network Vision Can Only Be Realized with Industry Collaborations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5D56-C91C-4580-A948-E54891B3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875" y="1720373"/>
            <a:ext cx="15950822" cy="1215174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D9C5AC4-CF03-4B99-AB09-5FDC9A327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085910"/>
              </p:ext>
            </p:extLst>
          </p:nvPr>
        </p:nvGraphicFramePr>
        <p:xfrm>
          <a:off x="3550013" y="1781564"/>
          <a:ext cx="4862683" cy="407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B0AF96-F650-45C8-BC4F-C235E2753951}"/>
              </a:ext>
            </a:extLst>
          </p:cNvPr>
          <p:cNvSpPr txBox="1"/>
          <p:nvPr/>
        </p:nvSpPr>
        <p:spPr>
          <a:xfrm>
            <a:off x="6442591" y="1846886"/>
            <a:ext cx="2302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Business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High Impact Use Case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Process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13EE3-FE20-44FB-9D8A-9701F7260E42}"/>
              </a:ext>
            </a:extLst>
          </p:cNvPr>
          <p:cNvSpPr txBox="1"/>
          <p:nvPr/>
        </p:nvSpPr>
        <p:spPr>
          <a:xfrm>
            <a:off x="8324465" y="2719717"/>
            <a:ext cx="252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Simplify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Provide scenario-based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Single-domain closed-loop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Management, control and analytics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043528-79D2-4B20-94EA-28A7916E2A15}"/>
              </a:ext>
            </a:extLst>
          </p:cNvPr>
          <p:cNvGrpSpPr/>
          <p:nvPr/>
        </p:nvGrpSpPr>
        <p:grpSpPr>
          <a:xfrm flipH="1">
            <a:off x="3914625" y="4985587"/>
            <a:ext cx="1066132" cy="484771"/>
            <a:chOff x="4982506" y="5839819"/>
            <a:chExt cx="1066132" cy="38472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0544F7-1C17-47FF-8022-35A8DC5E5232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C197F7-090F-4C48-80AF-E1DB0F9AC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F5B69A-0C2C-4E97-A122-05E11BB6CB10}"/>
              </a:ext>
            </a:extLst>
          </p:cNvPr>
          <p:cNvGrpSpPr/>
          <p:nvPr/>
        </p:nvGrpSpPr>
        <p:grpSpPr>
          <a:xfrm flipH="1">
            <a:off x="3388243" y="3931487"/>
            <a:ext cx="1066132" cy="484771"/>
            <a:chOff x="4982506" y="5839819"/>
            <a:chExt cx="1066132" cy="3847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EBA1AA-5412-4A15-ABCC-A1056078B273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1BC47C-0A99-418C-AE44-96C7EF67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1CB79C-4407-4AAB-AD43-2C433FEC5E96}"/>
              </a:ext>
            </a:extLst>
          </p:cNvPr>
          <p:cNvGrpSpPr/>
          <p:nvPr/>
        </p:nvGrpSpPr>
        <p:grpSpPr>
          <a:xfrm flipH="1">
            <a:off x="3492616" y="2915052"/>
            <a:ext cx="1066132" cy="484771"/>
            <a:chOff x="4982506" y="5839819"/>
            <a:chExt cx="1066132" cy="3847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FF2D26-9973-4233-9FA8-57201D94FE36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A97B66-9441-4339-8978-1FCF0FEE1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A8ECF49-D4C5-42AC-B504-A60AA8FAB9C1}"/>
              </a:ext>
            </a:extLst>
          </p:cNvPr>
          <p:cNvSpPr txBox="1"/>
          <p:nvPr/>
        </p:nvSpPr>
        <p:spPr>
          <a:xfrm>
            <a:off x="8449478" y="3819719"/>
            <a:ext cx="2443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B2C, B2H, B2B,B2G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Develop scenario-focus use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Integrate AN services through Intent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965FE2-DD69-48F9-9842-E9FD76427076}"/>
              </a:ext>
            </a:extLst>
          </p:cNvPr>
          <p:cNvSpPr txBox="1"/>
          <p:nvPr/>
        </p:nvSpPr>
        <p:spPr>
          <a:xfrm>
            <a:off x="8080189" y="4951821"/>
            <a:ext cx="21066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Fundamental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Develop new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Develop new methodologies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F2756-4638-40B5-8896-7B1948529C90}"/>
              </a:ext>
            </a:extLst>
          </p:cNvPr>
          <p:cNvSpPr txBox="1"/>
          <p:nvPr/>
        </p:nvSpPr>
        <p:spPr>
          <a:xfrm>
            <a:off x="612849" y="4856718"/>
            <a:ext cx="3305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Provide intelligent business platform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Integrate business, customer and partners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Support new business development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Provide E2E cross-domain, cross-vendor solutions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FFFD51-A06E-4E38-80D3-C233C39055D9}"/>
              </a:ext>
            </a:extLst>
          </p:cNvPr>
          <p:cNvSpPr txBox="1"/>
          <p:nvPr/>
        </p:nvSpPr>
        <p:spPr>
          <a:xfrm>
            <a:off x="704964" y="2840990"/>
            <a:ext cx="27622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Provide reference implementation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Explore and overcome technical hurdles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Accelerate product development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BCC413-C566-4A44-A117-D373E3FE1464}"/>
              </a:ext>
            </a:extLst>
          </p:cNvPr>
          <p:cNvSpPr txBox="1"/>
          <p:nvPr/>
        </p:nvSpPr>
        <p:spPr>
          <a:xfrm>
            <a:off x="967659" y="3666491"/>
            <a:ext cx="24272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Define collective vision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Define terminology and taxonomy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Define reference architecture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Define interface standards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Facilitate industry collaboration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4A6A8E-2D8A-4D07-92F2-0FAB39D4E041}"/>
              </a:ext>
            </a:extLst>
          </p:cNvPr>
          <p:cNvGrpSpPr/>
          <p:nvPr/>
        </p:nvGrpSpPr>
        <p:grpSpPr>
          <a:xfrm>
            <a:off x="7498261" y="3978104"/>
            <a:ext cx="964467" cy="484771"/>
            <a:chOff x="4982506" y="5839819"/>
            <a:chExt cx="1066132" cy="38472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8829FB-A608-4635-BC0E-D4ACBF47F04E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E0B3FC-821A-4B08-AA18-A5A0C85E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88AE6A-078D-4BBB-93CA-64DA1F75EB59}"/>
              </a:ext>
            </a:extLst>
          </p:cNvPr>
          <p:cNvGrpSpPr/>
          <p:nvPr/>
        </p:nvGrpSpPr>
        <p:grpSpPr>
          <a:xfrm>
            <a:off x="5541230" y="2089902"/>
            <a:ext cx="907048" cy="484771"/>
            <a:chOff x="4982506" y="5839819"/>
            <a:chExt cx="1066132" cy="38472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D24C82-C6F3-4C05-B4FC-6A066F91D222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DD3F6E-2B47-452D-843F-A8F59BAC7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65C2F8-50B6-4698-A0F7-37F66BB3598D}"/>
              </a:ext>
            </a:extLst>
          </p:cNvPr>
          <p:cNvGrpSpPr/>
          <p:nvPr/>
        </p:nvGrpSpPr>
        <p:grpSpPr>
          <a:xfrm>
            <a:off x="7389259" y="2982469"/>
            <a:ext cx="964467" cy="532596"/>
            <a:chOff x="4982506" y="5839819"/>
            <a:chExt cx="1066132" cy="3847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2A1B51-AC76-4F93-8FAA-91A1941ECE1F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C96ED5-7312-4604-B10C-D0DBCBA4C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3D81B6-96F7-49F3-A37C-7368784E6D82}"/>
              </a:ext>
            </a:extLst>
          </p:cNvPr>
          <p:cNvGrpSpPr/>
          <p:nvPr/>
        </p:nvGrpSpPr>
        <p:grpSpPr>
          <a:xfrm>
            <a:off x="6979562" y="5056169"/>
            <a:ext cx="1066132" cy="484771"/>
            <a:chOff x="4982506" y="5839819"/>
            <a:chExt cx="1066132" cy="3847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A3062DD-6C7D-4BBE-AB34-D9C98F6888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06" y="6206958"/>
              <a:ext cx="106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698470-ABEA-4FAA-B5A9-35CD68F83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954" y="5839819"/>
              <a:ext cx="6684" cy="384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1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81307" y="1319849"/>
            <a:ext cx="3345366" cy="980816"/>
          </a:xfrm>
          <a:prstGeom prst="roundRect">
            <a:avLst>
              <a:gd name="adj" fmla="val 6000"/>
            </a:avLst>
          </a:prstGeom>
          <a:solidFill>
            <a:schemeClr val="bg1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514564" y="1319849"/>
            <a:ext cx="3345366" cy="1112328"/>
          </a:xfrm>
          <a:prstGeom prst="roundRect">
            <a:avLst>
              <a:gd name="adj" fmla="val 6000"/>
            </a:avLst>
          </a:prstGeom>
          <a:solidFill>
            <a:schemeClr val="bg1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264020" y="1557381"/>
            <a:ext cx="3345366" cy="393955"/>
          </a:xfrm>
          <a:prstGeom prst="roundRect">
            <a:avLst>
              <a:gd name="adj" fmla="val 6000"/>
            </a:avLst>
          </a:prstGeom>
          <a:solidFill>
            <a:schemeClr val="bg1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11195" y="474951"/>
            <a:ext cx="9545345" cy="542713"/>
          </a:xfrm>
          <a:prstGeom prst="rect">
            <a:avLst/>
          </a:prstGeom>
        </p:spPr>
        <p:txBody>
          <a:bodyPr vert="horz" lIns="91381" tIns="45691" rIns="91381" bIns="45691" rtlCol="0" anchor="b">
            <a:noAutofit/>
          </a:bodyPr>
          <a:lstStyle/>
          <a:p>
            <a:pPr algn="ctr"/>
            <a:r>
              <a:rPr lang="en-US" altLang="zh-CN" sz="2399" kern="0" dirty="0">
                <a:solidFill>
                  <a:srgbClr val="C00000"/>
                </a:solidFill>
                <a:ea typeface="Microsoft YaHei UI" panose="020B0503020204020204" pitchFamily="34" charset="-122"/>
                <a:sym typeface="Huawei Sans" panose="020C0503030203020204" pitchFamily="34" charset="0"/>
              </a:rPr>
              <a:t>Call for MTN to Participate into Industry Autonomous Network Initiatives</a:t>
            </a:r>
          </a:p>
        </p:txBody>
      </p:sp>
      <p:sp>
        <p:nvSpPr>
          <p:cNvPr id="66" name="文本占位符 1"/>
          <p:cNvSpPr txBox="1">
            <a:spLocks/>
          </p:cNvSpPr>
          <p:nvPr/>
        </p:nvSpPr>
        <p:spPr>
          <a:xfrm>
            <a:off x="1503878" y="1929397"/>
            <a:ext cx="2710756" cy="173472"/>
          </a:xfrm>
          <a:prstGeom prst="rect">
            <a:avLst/>
          </a:prstGeom>
        </p:spPr>
        <p:txBody>
          <a:bodyPr vert="horz" lIns="54166" tIns="27083" rIns="54166" bIns="2708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kumimoji="1" lang="en-US" altLang="zh-CN" sz="1599" b="1" dirty="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Define an autonomous network reference architecture
</a:t>
            </a:r>
          </a:p>
        </p:txBody>
      </p:sp>
      <p:sp>
        <p:nvSpPr>
          <p:cNvPr id="67" name="文本占位符 1"/>
          <p:cNvSpPr txBox="1">
            <a:spLocks/>
          </p:cNvSpPr>
          <p:nvPr/>
        </p:nvSpPr>
        <p:spPr>
          <a:xfrm>
            <a:off x="5322528" y="1951337"/>
            <a:ext cx="2710756" cy="173472"/>
          </a:xfrm>
          <a:prstGeom prst="rect">
            <a:avLst/>
          </a:prstGeom>
        </p:spPr>
        <p:txBody>
          <a:bodyPr vert="horz" lIns="54166" tIns="27083" rIns="54166" bIns="2708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kumimoji="1" lang="en-US" altLang="zh-CN" sz="1599" b="1" dirty="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Define the critical use cases and scenarios
</a:t>
            </a:r>
          </a:p>
        </p:txBody>
      </p:sp>
      <p:sp>
        <p:nvSpPr>
          <p:cNvPr id="68" name="文本占位符 1"/>
          <p:cNvSpPr txBox="1">
            <a:spLocks/>
          </p:cNvSpPr>
          <p:nvPr/>
        </p:nvSpPr>
        <p:spPr>
          <a:xfrm>
            <a:off x="8981341" y="1841468"/>
            <a:ext cx="2710756" cy="349329"/>
          </a:xfrm>
          <a:prstGeom prst="rect">
            <a:avLst/>
          </a:prstGeom>
          <a:noFill/>
        </p:spPr>
        <p:txBody>
          <a:bodyPr vert="horz" lIns="54166" tIns="27083" rIns="54166" bIns="2708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kumimoji="1" lang="en-US" altLang="zh-CN" sz="1599" b="1" dirty="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Define a hierarchical measurement system
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97165" y="1739305"/>
            <a:ext cx="360000" cy="360000"/>
            <a:chOff x="895738" y="1558211"/>
            <a:chExt cx="360141" cy="387981"/>
          </a:xfrm>
        </p:grpSpPr>
        <p:sp>
          <p:nvSpPr>
            <p:cNvPr id="70" name="椭圆 69"/>
            <p:cNvSpPr/>
            <p:nvPr/>
          </p:nvSpPr>
          <p:spPr bwMode="auto">
            <a:xfrm>
              <a:off x="895738" y="1558211"/>
              <a:ext cx="360141" cy="387981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2" tIns="45711" rIns="91422" bIns="45711" rtlCol="0" anchor="ctr"/>
            <a:lstStyle/>
            <a:p>
              <a:pPr algn="ctr" defTabSz="914112"/>
              <a:endParaRPr lang="zh-CN" altLang="en-US" sz="700" dirty="0">
                <a:solidFill>
                  <a:srgbClr val="1D1D1A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71" name="文本占位符 1"/>
            <p:cNvSpPr txBox="1">
              <a:spLocks/>
            </p:cNvSpPr>
            <p:nvPr/>
          </p:nvSpPr>
          <p:spPr>
            <a:xfrm>
              <a:off x="929859" y="1585228"/>
              <a:ext cx="280002" cy="349465"/>
            </a:xfrm>
            <a:prstGeom prst="rect">
              <a:avLst/>
            </a:prstGeom>
          </p:spPr>
          <p:txBody>
            <a:bodyPr vert="horz" lIns="54166" tIns="27083" rIns="54166" bIns="27083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198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zh-CN" sz="1599" b="1" dirty="0">
                  <a:solidFill>
                    <a:srgbClr val="FFFFFF"/>
                  </a:solidFill>
                  <a:latin typeface="+mn-lt"/>
                  <a:ea typeface="Microsoft YaHei UI" panose="020B0503020204020204" pitchFamily="34" charset="-122"/>
                  <a:sym typeface="Huawei Sans" panose="020C0503030203020204" pitchFamily="34" charset="0"/>
                </a:rPr>
                <a:t>1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782528" y="1739305"/>
            <a:ext cx="360000" cy="360000"/>
            <a:chOff x="895738" y="1558211"/>
            <a:chExt cx="360141" cy="387981"/>
          </a:xfrm>
        </p:grpSpPr>
        <p:sp>
          <p:nvSpPr>
            <p:cNvPr id="73" name="椭圆 72"/>
            <p:cNvSpPr/>
            <p:nvPr/>
          </p:nvSpPr>
          <p:spPr bwMode="auto">
            <a:xfrm>
              <a:off x="895738" y="1558211"/>
              <a:ext cx="360141" cy="387981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2" tIns="45711" rIns="91422" bIns="45711" rtlCol="0" anchor="ctr"/>
            <a:lstStyle/>
            <a:p>
              <a:pPr algn="ctr" defTabSz="914112"/>
              <a:endParaRPr lang="zh-CN" altLang="en-US" sz="700" dirty="0">
                <a:solidFill>
                  <a:srgbClr val="1D1D1A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74" name="文本占位符 1"/>
            <p:cNvSpPr txBox="1">
              <a:spLocks/>
            </p:cNvSpPr>
            <p:nvPr/>
          </p:nvSpPr>
          <p:spPr>
            <a:xfrm>
              <a:off x="939695" y="1585228"/>
              <a:ext cx="280002" cy="349465"/>
            </a:xfrm>
            <a:prstGeom prst="rect">
              <a:avLst/>
            </a:prstGeom>
          </p:spPr>
          <p:txBody>
            <a:bodyPr vert="horz" lIns="54166" tIns="27083" rIns="54166" bIns="27083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198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zh-CN" sz="1599" b="1" dirty="0">
                  <a:solidFill>
                    <a:srgbClr val="FFFFFF"/>
                  </a:solidFill>
                  <a:latin typeface="+mn-lt"/>
                  <a:ea typeface="Microsoft YaHei UI" panose="020B0503020204020204" pitchFamily="34" charset="-122"/>
                  <a:sym typeface="Huawei Sans" panose="020C0503030203020204" pitchFamily="34" charset="0"/>
                </a:rPr>
                <a:t>2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567891" y="1739305"/>
            <a:ext cx="360000" cy="360000"/>
            <a:chOff x="895738" y="1558211"/>
            <a:chExt cx="360141" cy="387981"/>
          </a:xfrm>
        </p:grpSpPr>
        <p:sp>
          <p:nvSpPr>
            <p:cNvPr id="76" name="椭圆 75"/>
            <p:cNvSpPr/>
            <p:nvPr/>
          </p:nvSpPr>
          <p:spPr bwMode="auto">
            <a:xfrm>
              <a:off x="895738" y="1558211"/>
              <a:ext cx="360141" cy="387981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22" tIns="45711" rIns="91422" bIns="45711" rtlCol="0" anchor="ctr"/>
            <a:lstStyle/>
            <a:p>
              <a:pPr algn="ctr" defTabSz="914112"/>
              <a:endParaRPr lang="zh-CN" altLang="en-US" sz="700" dirty="0">
                <a:solidFill>
                  <a:srgbClr val="1D1D1A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77" name="文本占位符 1"/>
            <p:cNvSpPr txBox="1">
              <a:spLocks/>
            </p:cNvSpPr>
            <p:nvPr/>
          </p:nvSpPr>
          <p:spPr>
            <a:xfrm>
              <a:off x="949209" y="1585228"/>
              <a:ext cx="280002" cy="349465"/>
            </a:xfrm>
            <a:prstGeom prst="rect">
              <a:avLst/>
            </a:prstGeom>
          </p:spPr>
          <p:txBody>
            <a:bodyPr vert="horz" lIns="54166" tIns="27083" rIns="54166" bIns="27083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198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zh-CN" sz="1599" b="1" dirty="0">
                  <a:solidFill>
                    <a:srgbClr val="FFFFFF"/>
                  </a:solidFill>
                  <a:latin typeface="+mn-lt"/>
                  <a:ea typeface="Microsoft YaHei UI" panose="020B0503020204020204" pitchFamily="34" charset="-122"/>
                  <a:sym typeface="Huawei Sans" panose="020C0503030203020204" pitchFamily="34" charset="0"/>
                </a:rPr>
                <a:t>3</a:t>
              </a:r>
            </a:p>
          </p:txBody>
        </p:sp>
      </p:grpSp>
      <p:sp>
        <p:nvSpPr>
          <p:cNvPr id="78" name="文本占位符 1"/>
          <p:cNvSpPr txBox="1">
            <a:spLocks/>
          </p:cNvSpPr>
          <p:nvPr/>
        </p:nvSpPr>
        <p:spPr>
          <a:xfrm>
            <a:off x="1296528" y="2365434"/>
            <a:ext cx="2773102" cy="1981507"/>
          </a:xfrm>
          <a:prstGeom prst="rect">
            <a:avLst/>
          </a:prstGeom>
        </p:spPr>
        <p:txBody>
          <a:bodyPr vert="horz" lIns="54166" tIns="27083" rIns="54166" bIns="27083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kumimoji="1" lang="en-US" altLang="zh-CN" sz="1599" b="1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Unified technical and architectural languages.</a:t>
            </a:r>
            <a:r>
              <a:rPr kumimoji="1" lang="en-US" altLang="zh-CN" sz="1599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
</a:t>
            </a:r>
            <a:r>
              <a:rPr kumimoji="1" lang="en-US" altLang="zh-CN" sz="1200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Technical perspective, define the medium- and long-term autonomous network reference architecture, to ensure architectural stability and advanced.
</a:t>
            </a:r>
            <a:endParaRPr kumimoji="1" lang="en-US" altLang="zh-CN" sz="1599" dirty="0">
              <a:solidFill>
                <a:srgbClr val="1D1D1A"/>
              </a:solidFill>
              <a:latin typeface="+mn-lt"/>
              <a:ea typeface="Microsoft YaHei UI" panose="020B0503020204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86" name="文本占位符 1"/>
          <p:cNvSpPr txBox="1">
            <a:spLocks/>
          </p:cNvSpPr>
          <p:nvPr/>
        </p:nvSpPr>
        <p:spPr>
          <a:xfrm>
            <a:off x="4994825" y="2401604"/>
            <a:ext cx="2710756" cy="1584167"/>
          </a:xfrm>
          <a:prstGeom prst="rect">
            <a:avLst/>
          </a:prstGeom>
        </p:spPr>
        <p:txBody>
          <a:bodyPr vert="horz" lIns="54166" tIns="27083" rIns="54166" bIns="27083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kumimoji="1" lang="en-US" altLang="zh-CN" sz="1599" b="1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Determine use cases that bring most value</a:t>
            </a:r>
            <a:r>
              <a:rPr kumimoji="1" lang="en-US" altLang="zh-CN" sz="1599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
</a:t>
            </a:r>
            <a:r>
              <a:rPr kumimoji="1" lang="en-US" altLang="zh-CN" sz="1200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The priority of closed-loop scenarios, business process innovations, new product development scenarios, human and system interaction efficiency  
</a:t>
            </a:r>
            <a:endParaRPr kumimoji="1" lang="en-US" altLang="zh-CN" sz="1599" dirty="0">
              <a:solidFill>
                <a:srgbClr val="1D1D1A"/>
              </a:solidFill>
              <a:latin typeface="+mn-lt"/>
              <a:ea typeface="Microsoft YaHei UI" panose="020B0503020204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87" name="文本占位符 1"/>
          <p:cNvSpPr txBox="1">
            <a:spLocks/>
          </p:cNvSpPr>
          <p:nvPr/>
        </p:nvSpPr>
        <p:spPr>
          <a:xfrm>
            <a:off x="8698219" y="2386886"/>
            <a:ext cx="2710756" cy="1584167"/>
          </a:xfrm>
          <a:prstGeom prst="rect">
            <a:avLst/>
          </a:prstGeom>
        </p:spPr>
        <p:txBody>
          <a:bodyPr vert="horz" lIns="54166" tIns="27083" rIns="54166" bIns="27083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198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kumimoji="1" lang="en-US" altLang="zh-CN" sz="1599" b="1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Determine the assessment and measurement system</a:t>
            </a:r>
            <a:r>
              <a:rPr kumimoji="1" lang="en-US" altLang="zh-CN" sz="1599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.
</a:t>
            </a:r>
            <a:r>
              <a:rPr kumimoji="1" lang="en-US" altLang="zh-CN" sz="1200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Production and delivery perspective, can measure landing, guide production practice activities.</a:t>
            </a:r>
            <a:r>
              <a:rPr kumimoji="1" lang="en-US" altLang="zh-CN" sz="1599" dirty="0">
                <a:solidFill>
                  <a:srgbClr val="C00000"/>
                </a:solidFill>
                <a:latin typeface="+mn-lt"/>
                <a:ea typeface="Microsoft YaHei UI" panose="020B0503020204020204" pitchFamily="34" charset="-122"/>
                <a:sym typeface="Huawei Sans" panose="020C0503030203020204" pitchFamily="34" charset="0"/>
              </a:rPr>
              <a:t>
</a:t>
            </a:r>
            <a:endParaRPr kumimoji="1" lang="en-US" altLang="zh-CN" sz="1599" dirty="0">
              <a:solidFill>
                <a:srgbClr val="1D1D1A"/>
              </a:solidFill>
              <a:latin typeface="+mn-lt"/>
              <a:ea typeface="Microsoft YaHei UI" panose="020B0503020204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7A261C53-023F-438B-88EC-0B55FED8174F}"/>
              </a:ext>
            </a:extLst>
          </p:cNvPr>
          <p:cNvSpPr txBox="1"/>
          <p:nvPr/>
        </p:nvSpPr>
        <p:spPr>
          <a:xfrm>
            <a:off x="6280929" y="4974094"/>
            <a:ext cx="51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Join TMF Autonomous Network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25851-E171-4214-A651-1AD72CF50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219" y="3898531"/>
            <a:ext cx="3971309" cy="215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71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B37C-6498-453D-B283-E133F717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7" y="350274"/>
            <a:ext cx="10515600" cy="105641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The Answer to Simplify IT and CT Interaction: </a:t>
            </a:r>
            <a:r>
              <a:rPr lang="en-US" sz="3200" dirty="0" err="1">
                <a:solidFill>
                  <a:srgbClr val="C00000"/>
                </a:solidFill>
              </a:rPr>
              <a:t>NaaS</a:t>
            </a:r>
            <a:r>
              <a:rPr lang="en-US" sz="3200" dirty="0">
                <a:solidFill>
                  <a:srgbClr val="C00000"/>
                </a:solidFill>
              </a:rPr>
              <a:t>   </a:t>
            </a:r>
            <a:br>
              <a:rPr lang="en-US" sz="3200" dirty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50C28-C6FE-4DE1-A7FF-DFC69F2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061" y="2133456"/>
            <a:ext cx="3217756" cy="232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B9E9-4517-4772-8353-48BD089D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3" y="2133456"/>
            <a:ext cx="3471244" cy="247772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CBB2DAB-45D2-4B95-87DC-D584E7E9F975}"/>
              </a:ext>
            </a:extLst>
          </p:cNvPr>
          <p:cNvSpPr/>
          <p:nvPr/>
        </p:nvSpPr>
        <p:spPr>
          <a:xfrm>
            <a:off x="5836563" y="2852468"/>
            <a:ext cx="1055349" cy="89326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5634D-4001-4F62-85A3-443F27B8AE49}"/>
              </a:ext>
            </a:extLst>
          </p:cNvPr>
          <p:cNvSpPr txBox="1"/>
          <p:nvPr/>
        </p:nvSpPr>
        <p:spPr>
          <a:xfrm>
            <a:off x="1285372" y="6255684"/>
            <a:ext cx="5106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https://disruptive.asia/naas-to-networks-what-agile-to-software/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8E5D7-81C5-49C8-A3EF-BF3ACE94AF2F}"/>
              </a:ext>
            </a:extLst>
          </p:cNvPr>
          <p:cNvSpPr txBox="1"/>
          <p:nvPr/>
        </p:nvSpPr>
        <p:spPr>
          <a:xfrm>
            <a:off x="608614" y="4814562"/>
            <a:ext cx="548738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Aktiv Grotesk W01"/>
              </a:rPr>
              <a:t>The operational processes and network domains are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Aktiv Grotesk W01"/>
              </a:rPr>
              <a:t>tightly coupled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Aktiv Grotesk W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Aktiv Grotesk W01"/>
              </a:rPr>
              <a:t> New network elements or services  must be integrated with  (B/OSS)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Aktiv Grotesk W01"/>
              </a:rPr>
              <a:t>This integration is cumbersome and expensive, and it typically takes 12 to 18 months to roll out new services. </a:t>
            </a:r>
            <a:endParaRPr lang="en-US" sz="1200" dirty="0">
              <a:solidFill>
                <a:srgbClr val="1A1A1A"/>
              </a:solidFill>
              <a:latin typeface="Aktiv Grotesk W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Aktiv Grotesk W01"/>
              </a:rPr>
              <a:t>prevent CSPs from offering enterprises the flexible, cloud-like services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51652-A3F1-4F15-9FEF-9D103BEB1F1A}"/>
              </a:ext>
            </a:extLst>
          </p:cNvPr>
          <p:cNvSpPr txBox="1"/>
          <p:nvPr/>
        </p:nvSpPr>
        <p:spPr>
          <a:xfrm>
            <a:off x="6848797" y="4524278"/>
            <a:ext cx="516828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A1A1A"/>
                </a:solidFill>
              </a:rPr>
              <a:t>M</a:t>
            </a:r>
            <a:r>
              <a:rPr lang="en-US" sz="1200" b="0" i="0" dirty="0">
                <a:solidFill>
                  <a:srgbClr val="1A1A1A"/>
                </a:solidFill>
                <a:effectLst/>
              </a:rPr>
              <a:t>odel-driven abstraction to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decouple</a:t>
            </a:r>
            <a:r>
              <a:rPr lang="en-US" sz="1200" b="0" i="0" dirty="0">
                <a:solidFill>
                  <a:srgbClr val="1A1A1A"/>
                </a:solidFill>
                <a:effectLst/>
              </a:rPr>
              <a:t> the OSS and network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A1A1A"/>
                </a:solidFill>
              </a:rPr>
              <a:t>Avoid spaghetti IT integration, </a:t>
            </a:r>
            <a:r>
              <a:rPr lang="en-US" sz="1200" dirty="0">
                <a:solidFill>
                  <a:srgbClr val="29313B"/>
                </a:solidFill>
              </a:rPr>
              <a:t>N</a:t>
            </a:r>
            <a:r>
              <a:rPr lang="en-US" sz="1200" b="0" i="0" dirty="0">
                <a:solidFill>
                  <a:srgbClr val="29313B"/>
                </a:solidFill>
                <a:effectLst/>
              </a:rPr>
              <a:t>etwork domains expose services so that the IT systems don’t have to know about or configure anything at the resource level anymore. </a:t>
            </a:r>
            <a:endParaRPr lang="en-US" sz="1200" b="0" i="0" dirty="0">
              <a:solidFill>
                <a:srgbClr val="1A1A1A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A1A1A"/>
                </a:solidFill>
              </a:rPr>
              <a:t>D</a:t>
            </a:r>
            <a:r>
              <a:rPr lang="en-US" sz="1200" b="0" i="0" dirty="0">
                <a:solidFill>
                  <a:srgbClr val="1A1A1A"/>
                </a:solidFill>
                <a:effectLst/>
              </a:rPr>
              <a:t>e-risk and accelerate new service and technology introductions and increase revenue by combining any mix of physical and virtual elements and resources to create a broad and highly differentiated service portfolio for their consumer, enterprise, and wholesale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A1A1A"/>
                </a:solidFill>
                <a:effectLst/>
              </a:rPr>
              <a:t> </a:t>
            </a:r>
            <a:r>
              <a:rPr lang="en-US" sz="1200" dirty="0">
                <a:solidFill>
                  <a:srgbClr val="1A1A1A"/>
                </a:solidFill>
              </a:rPr>
              <a:t>I</a:t>
            </a:r>
            <a:r>
              <a:rPr lang="en-US" sz="1200" b="0" i="0" dirty="0">
                <a:solidFill>
                  <a:srgbClr val="1A1A1A"/>
                </a:solidFill>
                <a:effectLst/>
              </a:rPr>
              <a:t>mprove customer experience by enabling error-free service activation in minutes, not months, and by reducing the time it takes to remediate issues when they develop. With this agility, CSPs can offer services on-demand—and with flexible consumption and subscription-based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A1A1A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BCBCD-5262-40E8-9FFA-A865FA8D99C4}"/>
              </a:ext>
            </a:extLst>
          </p:cNvPr>
          <p:cNvSpPr txBox="1"/>
          <p:nvPr/>
        </p:nvSpPr>
        <p:spPr>
          <a:xfrm>
            <a:off x="2510361" y="1470394"/>
            <a:ext cx="7987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Decouple BSS/OSS and Network Layers and Utilize X-as-a-Service Model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35F3-5D10-4632-9F87-A4C00B2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Same Principles and Different Focuses 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3792D9-AF24-4A4D-988A-B376B5DDF10E}"/>
              </a:ext>
            </a:extLst>
          </p:cNvPr>
          <p:cNvGrpSpPr/>
          <p:nvPr/>
        </p:nvGrpSpPr>
        <p:grpSpPr>
          <a:xfrm>
            <a:off x="242017" y="2009744"/>
            <a:ext cx="11867835" cy="3653637"/>
            <a:chOff x="310843" y="1675447"/>
            <a:chExt cx="11867835" cy="36536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E90F2-A74D-46C6-A9C3-AB668C820B1B}"/>
                </a:ext>
              </a:extLst>
            </p:cNvPr>
            <p:cNvSpPr txBox="1"/>
            <p:nvPr/>
          </p:nvSpPr>
          <p:spPr>
            <a:xfrm>
              <a:off x="4809020" y="1690688"/>
              <a:ext cx="331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ETSI ZSM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Zero Touch Management) Architecture</a:t>
              </a:r>
              <a:endParaRPr lang="en-US" sz="1200" dirty="0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E8F5E041-F833-4FAF-854B-1F792F2A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43" y="1964561"/>
              <a:ext cx="3932641" cy="3364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0598A7-2C32-4E16-B2AC-55B7CFCE958D}"/>
                </a:ext>
              </a:extLst>
            </p:cNvPr>
            <p:cNvSpPr txBox="1"/>
            <p:nvPr/>
          </p:nvSpPr>
          <p:spPr>
            <a:xfrm>
              <a:off x="1670267" y="1675448"/>
              <a:ext cx="1590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TMF ODA Architecture</a:t>
              </a:r>
              <a:endParaRPr lang="en-US" sz="12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A951FA9-4E0F-4695-82EB-0F92EC44A03B}"/>
                </a:ext>
              </a:extLst>
            </p:cNvPr>
            <p:cNvSpPr txBox="1"/>
            <p:nvPr/>
          </p:nvSpPr>
          <p:spPr>
            <a:xfrm>
              <a:off x="8483051" y="1675447"/>
              <a:ext cx="3695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MEF LSO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Life-cycle Service Orchestration) Architecture</a:t>
              </a:r>
              <a:endParaRPr lang="en-US" sz="1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A704A7-F76E-4C02-AC09-C404AF81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361" y="1964561"/>
              <a:ext cx="4119719" cy="3364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A33BC94-F731-4427-A61A-5D6D388C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051" y="1964561"/>
              <a:ext cx="3630294" cy="3364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0FF0D6F-D97E-49B8-BF65-6F19FAC89118}"/>
              </a:ext>
            </a:extLst>
          </p:cNvPr>
          <p:cNvSpPr txBox="1"/>
          <p:nvPr/>
        </p:nvSpPr>
        <p:spPr>
          <a:xfrm>
            <a:off x="457005" y="5929761"/>
            <a:ext cx="304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Simplify  BOS and Network Integration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F08E569-8A3B-4B9A-9FD0-5198D8D67E9A}"/>
              </a:ext>
            </a:extLst>
          </p:cNvPr>
          <p:cNvSpPr txBox="1"/>
          <p:nvPr/>
        </p:nvSpPr>
        <p:spPr>
          <a:xfrm>
            <a:off x="8635611" y="5929762"/>
            <a:ext cx="350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Simplify  Inter-CSP E2E </a:t>
            </a:r>
            <a:r>
              <a:rPr lang="en-US" altLang="zh-CN" sz="1400" b="1" dirty="0"/>
              <a:t>Service Orchestration</a:t>
            </a:r>
            <a:endParaRPr lang="en-US" sz="1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DF32A8-14CB-4A8B-8505-50707AF364BC}"/>
              </a:ext>
            </a:extLst>
          </p:cNvPr>
          <p:cNvSpPr txBox="1"/>
          <p:nvPr/>
        </p:nvSpPr>
        <p:spPr>
          <a:xfrm>
            <a:off x="4496090" y="5929762"/>
            <a:ext cx="359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Simplify  Multi-vendor Service Orchestration 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F6927BD8-BB35-455A-9BFD-63E1376F42FE}"/>
              </a:ext>
            </a:extLst>
          </p:cNvPr>
          <p:cNvSpPr/>
          <p:nvPr/>
        </p:nvSpPr>
        <p:spPr>
          <a:xfrm>
            <a:off x="4861640" y="2515865"/>
            <a:ext cx="449661" cy="120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>
                <a:latin typeface="Mangal" panose="020B0502040204020203" pitchFamily="18" charset="0"/>
                <a:cs typeface="Mangal" panose="020B0502040204020203" pitchFamily="18" charset="0"/>
              </a:rPr>
              <a:t>NaaS</a:t>
            </a:r>
            <a:endParaRPr lang="en-US" sz="700" dirty="0">
              <a:latin typeface="Mangal" panose="020B0502040204020203" pitchFamily="18" charset="0"/>
              <a:cs typeface="Mangal" panose="020B0502040204020203" pitchFamily="18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C4EC5FE-8337-4008-87F9-6329D6D81291}"/>
              </a:ext>
            </a:extLst>
          </p:cNvPr>
          <p:cNvGrpSpPr/>
          <p:nvPr/>
        </p:nvGrpSpPr>
        <p:grpSpPr>
          <a:xfrm>
            <a:off x="9730258" y="3075995"/>
            <a:ext cx="522695" cy="510068"/>
            <a:chOff x="8167656" y="6316162"/>
            <a:chExt cx="474810" cy="431845"/>
          </a:xfrm>
        </p:grpSpPr>
        <p:sp>
          <p:nvSpPr>
            <p:cNvPr id="140" name="L-Shape 139">
              <a:extLst>
                <a:ext uri="{FF2B5EF4-FFF2-40B4-BE49-F238E27FC236}">
                  <a16:creationId xmlns:a16="http://schemas.microsoft.com/office/drawing/2014/main" id="{27AAC224-ACFD-4F6F-BB9E-D2A0784964D3}"/>
                </a:ext>
              </a:extLst>
            </p:cNvPr>
            <p:cNvSpPr/>
            <p:nvPr/>
          </p:nvSpPr>
          <p:spPr>
            <a:xfrm rot="5400000">
              <a:off x="8207621" y="6339066"/>
              <a:ext cx="368976" cy="448906"/>
            </a:xfrm>
            <a:prstGeom prst="corner">
              <a:avLst>
                <a:gd name="adj1" fmla="val 29169"/>
                <a:gd name="adj2" fmla="val 3994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239AF51-129C-4B21-B2DD-849BB72A62F1}"/>
                </a:ext>
              </a:extLst>
            </p:cNvPr>
            <p:cNvSpPr txBox="1"/>
            <p:nvPr/>
          </p:nvSpPr>
          <p:spPr>
            <a:xfrm>
              <a:off x="8167656" y="6316162"/>
              <a:ext cx="474810" cy="261610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NaaS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C5D9E4-8E4B-4E9C-8B55-08F2A2C3172A}"/>
              </a:ext>
            </a:extLst>
          </p:cNvPr>
          <p:cNvGrpSpPr/>
          <p:nvPr/>
        </p:nvGrpSpPr>
        <p:grpSpPr>
          <a:xfrm>
            <a:off x="11024260" y="3083621"/>
            <a:ext cx="522695" cy="510068"/>
            <a:chOff x="8167656" y="6316162"/>
            <a:chExt cx="474810" cy="431845"/>
          </a:xfrm>
        </p:grpSpPr>
        <p:sp>
          <p:nvSpPr>
            <p:cNvPr id="147" name="L-Shape 146">
              <a:extLst>
                <a:ext uri="{FF2B5EF4-FFF2-40B4-BE49-F238E27FC236}">
                  <a16:creationId xmlns:a16="http://schemas.microsoft.com/office/drawing/2014/main" id="{D50A95D0-6A38-4E2F-98F3-71F638C68B72}"/>
                </a:ext>
              </a:extLst>
            </p:cNvPr>
            <p:cNvSpPr/>
            <p:nvPr/>
          </p:nvSpPr>
          <p:spPr>
            <a:xfrm rot="5400000">
              <a:off x="8207621" y="6339066"/>
              <a:ext cx="368976" cy="448906"/>
            </a:xfrm>
            <a:prstGeom prst="corner">
              <a:avLst>
                <a:gd name="adj1" fmla="val 29169"/>
                <a:gd name="adj2" fmla="val 3994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ECB9C1-6EBA-472B-B798-FEF2C7A36BBA}"/>
                </a:ext>
              </a:extLst>
            </p:cNvPr>
            <p:cNvSpPr txBox="1"/>
            <p:nvPr/>
          </p:nvSpPr>
          <p:spPr>
            <a:xfrm>
              <a:off x="8167656" y="6316162"/>
              <a:ext cx="474810" cy="261610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NaaS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7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92E19-FD3B-471B-95B5-D8B4E1E7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3" y="1085752"/>
            <a:ext cx="7282506" cy="555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5CF31B-3F62-4294-86B1-23C24FE23DE9}"/>
              </a:ext>
            </a:extLst>
          </p:cNvPr>
          <p:cNvSpPr/>
          <p:nvPr/>
        </p:nvSpPr>
        <p:spPr>
          <a:xfrm>
            <a:off x="3782728" y="3108960"/>
            <a:ext cx="2512194" cy="75077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22EBD-A23E-4711-B22B-5E2911C4E9AC}"/>
              </a:ext>
            </a:extLst>
          </p:cNvPr>
          <p:cNvSpPr txBox="1"/>
          <p:nvPr/>
        </p:nvSpPr>
        <p:spPr>
          <a:xfrm>
            <a:off x="3911716" y="6979391"/>
            <a:ext cx="6091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https://inform.tmforum.org/casestudy/bringing-telstra-naas-life/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10272-4BD1-4811-A0C6-5798FF4E7EB0}"/>
              </a:ext>
            </a:extLst>
          </p:cNvPr>
          <p:cNvSpPr txBox="1"/>
          <p:nvPr/>
        </p:nvSpPr>
        <p:spPr>
          <a:xfrm>
            <a:off x="-1508622" y="7302556"/>
            <a:ext cx="510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https://exchange.telstra.com.au/networks-and-digital-technology-the-building-blocks-of-telstras-strategy/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B212B-C80B-4D65-9461-BEFC77D56046}"/>
              </a:ext>
            </a:extLst>
          </p:cNvPr>
          <p:cNvSpPr txBox="1"/>
          <p:nvPr/>
        </p:nvSpPr>
        <p:spPr>
          <a:xfrm>
            <a:off x="7933605" y="1115121"/>
            <a:ext cx="42583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2931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</a:rPr>
              <a:t>All of the network’s capabilities and resources—virtual and physical—are summarized and published in a service catalog. </a:t>
            </a:r>
          </a:p>
          <a:p>
            <a:endParaRPr lang="en-US" sz="1600" b="0" i="0" dirty="0">
              <a:solidFill>
                <a:srgbClr val="1A1A1A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</a:rPr>
              <a:t>Industry-standard APIs are used to expose these summarized capabilities to the B/OSS layer.</a:t>
            </a:r>
          </a:p>
          <a:p>
            <a:endParaRPr lang="en-US" sz="1600" b="0" i="0" dirty="0">
              <a:solidFill>
                <a:srgbClr val="1A1A1A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</a:rPr>
              <a:t> The entire service lifecycle is managed in a closed loop, using customer intent, policy, analytics, and AI to provide ongoing service assurance and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none" strike="noStrike" baseline="0" dirty="0">
              <a:solidFill>
                <a:srgbClr val="1A1A1A"/>
              </a:solidFill>
              <a:latin typeface="Aktiv Grotesk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 err="1"/>
              <a:t>NaaS</a:t>
            </a:r>
            <a:r>
              <a:rPr lang="en-US" sz="1600" i="0" u="none" strike="noStrike" baseline="0" dirty="0"/>
              <a:t> simplifies both IT and Network Architecture</a:t>
            </a:r>
            <a:endParaRPr lang="en-US" sz="1600" dirty="0">
              <a:solidFill>
                <a:srgbClr val="1A1A1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A1A1A"/>
              </a:solidFill>
              <a:effectLst/>
            </a:endParaRPr>
          </a:p>
          <a:p>
            <a:endParaRPr lang="en-US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AAB034-77DB-4D47-9E37-B8F195E800DF}"/>
              </a:ext>
            </a:extLst>
          </p:cNvPr>
          <p:cNvSpPr txBox="1">
            <a:spLocks/>
          </p:cNvSpPr>
          <p:nvPr/>
        </p:nvSpPr>
        <p:spPr>
          <a:xfrm>
            <a:off x="838200" y="110691"/>
            <a:ext cx="10881852" cy="815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C00000"/>
                </a:solidFill>
              </a:rPr>
              <a:t>NaaS</a:t>
            </a:r>
            <a:r>
              <a:rPr lang="en-US" sz="2800" dirty="0">
                <a:solidFill>
                  <a:srgbClr val="C00000"/>
                </a:solidFill>
              </a:rPr>
              <a:t> Simplifies Network and Operations Transformation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4716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5904-75BB-4765-8BAB-B8A4814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284412"/>
            <a:ext cx="10515600" cy="7972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CSPs on </a:t>
            </a:r>
            <a:r>
              <a:rPr lang="en-US" dirty="0" err="1">
                <a:solidFill>
                  <a:srgbClr val="C00000"/>
                </a:solidFill>
              </a:rPr>
              <a:t>NaaS</a:t>
            </a:r>
            <a:r>
              <a:rPr lang="en-US" dirty="0">
                <a:solidFill>
                  <a:srgbClr val="C00000"/>
                </a:solidFill>
              </a:rPr>
              <a:t> Journey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F2BEE-D3A2-42E8-9030-40771EF28BC6}"/>
              </a:ext>
            </a:extLst>
          </p:cNvPr>
          <p:cNvSpPr txBox="1"/>
          <p:nvPr/>
        </p:nvSpPr>
        <p:spPr>
          <a:xfrm>
            <a:off x="3290396" y="1166842"/>
            <a:ext cx="28056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 err="1">
                <a:solidFill>
                  <a:srgbClr val="C00000"/>
                </a:solidFill>
              </a:rPr>
              <a:t>Telus</a:t>
            </a:r>
            <a:r>
              <a:rPr lang="en-US" sz="1600" b="0" i="0" u="none" strike="noStrike" baseline="0" dirty="0">
                <a:solidFill>
                  <a:srgbClr val="C00000"/>
                </a:solidFill>
              </a:rPr>
              <a:t> Develops New Products with </a:t>
            </a:r>
            <a:r>
              <a:rPr lang="en-US" sz="1600" b="0" i="0" u="none" strike="noStrike" baseline="0" dirty="0" err="1">
                <a:solidFill>
                  <a:srgbClr val="C00000"/>
                </a:solidFill>
              </a:rPr>
              <a:t>NaaS</a:t>
            </a:r>
            <a:endParaRPr lang="en-US" sz="1600" b="0" i="0" u="none" strike="noStrike" baseline="0" dirty="0">
              <a:solidFill>
                <a:srgbClr val="C00000"/>
              </a:solidFill>
            </a:endParaRPr>
          </a:p>
          <a:p>
            <a:pPr algn="l"/>
            <a:endParaRPr lang="en-US" sz="1600" b="0" i="0" u="none" strike="noStrike" baseline="0" dirty="0">
              <a:solidFill>
                <a:srgbClr val="C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Delivering cloud-based SD-WAN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Customer can build and manage their own network thought a self-service portal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Priorities and routes traffic locally so branch offices can access cloud-based apps directly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Advanced firewall protection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Application traffic management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Backup wireless LTE connection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3F1F3-7CF9-441F-A089-F2F0EDF19843}"/>
              </a:ext>
            </a:extLst>
          </p:cNvPr>
          <p:cNvSpPr txBox="1"/>
          <p:nvPr/>
        </p:nvSpPr>
        <p:spPr>
          <a:xfrm>
            <a:off x="369610" y="1183981"/>
            <a:ext cx="2574758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C00000"/>
                </a:solidFill>
              </a:rPr>
              <a:t>Telstra Embraces </a:t>
            </a:r>
            <a:r>
              <a:rPr lang="en-US" sz="1600" b="0" i="0" u="none" strike="noStrike" baseline="0" dirty="0" err="1">
                <a:solidFill>
                  <a:srgbClr val="C00000"/>
                </a:solidFill>
              </a:rPr>
              <a:t>NaaS</a:t>
            </a:r>
            <a:r>
              <a:rPr lang="en-US" sz="1600" b="0" i="0" u="none" strike="noStrike" baseline="0" dirty="0">
                <a:solidFill>
                  <a:srgbClr val="C00000"/>
                </a:solidFill>
              </a:rPr>
              <a:t> architecture as the core of massive network modernization effort.</a:t>
            </a:r>
          </a:p>
          <a:p>
            <a:endParaRPr lang="en-US" sz="1600" b="0" i="0" u="none" strike="noStrike" baseline="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Telstra </a:t>
            </a:r>
            <a:r>
              <a:rPr lang="en-US" sz="1600" b="0" i="0" u="none" strike="noStrike" baseline="0" dirty="0" err="1"/>
              <a:t>NaaS</a:t>
            </a:r>
            <a:r>
              <a:rPr lang="en-US" sz="1600" b="0" i="0" u="none" strike="noStrike" baseline="0" dirty="0"/>
              <a:t> platform went live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Started with internal use, now available for partners</a:t>
            </a:r>
            <a:endParaRPr lang="en-US" sz="16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Telstra was instrumental in creating TM Forum’s new </a:t>
            </a:r>
            <a:r>
              <a:rPr lang="en-US" sz="1600" b="0" i="0" u="none" strike="noStrike" baseline="0" dirty="0" err="1"/>
              <a:t>NaaS</a:t>
            </a:r>
            <a:r>
              <a:rPr lang="en-US" sz="1600" dirty="0"/>
              <a:t> </a:t>
            </a:r>
            <a:r>
              <a:rPr lang="en-US" sz="1600" b="0" i="0" u="none" strike="noStrike" baseline="0" dirty="0"/>
              <a:t>API Component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bid to be the Telco AWS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9F04A-BFF8-471B-81BC-1196B5307865}"/>
              </a:ext>
            </a:extLst>
          </p:cNvPr>
          <p:cNvSpPr txBox="1"/>
          <p:nvPr/>
        </p:nvSpPr>
        <p:spPr>
          <a:xfrm>
            <a:off x="5977128" y="5475714"/>
            <a:ext cx="609760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A2C2E"/>
                </a:solidFill>
                <a:effectLst/>
              </a:rPr>
              <a:t>reduce network deployment time by up to 80 per 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C2E"/>
                </a:solidFill>
              </a:rPr>
              <a:t>reduce new product introduction time from 12-14 months to 2-4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2C2E"/>
                </a:solidFill>
              </a:rPr>
              <a:t>greatly simplify interactions among ITs and Networks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474FE-0DE7-4192-83C2-291A4A2B747C}"/>
              </a:ext>
            </a:extLst>
          </p:cNvPr>
          <p:cNvSpPr txBox="1"/>
          <p:nvPr/>
        </p:nvSpPr>
        <p:spPr>
          <a:xfrm>
            <a:off x="952100" y="8082223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A2C2E"/>
                </a:solidFill>
                <a:effectLst/>
                <a:latin typeface="TELUS-Web"/>
              </a:rPr>
              <a:t>“Businesses looking to grow can be challenged by lengthy lead times and the complex IT required to build or change a network,” said </a:t>
            </a:r>
            <a:r>
              <a:rPr lang="en-US" sz="1200" b="0" i="0" dirty="0" err="1">
                <a:solidFill>
                  <a:srgbClr val="2A2C2E"/>
                </a:solidFill>
                <a:effectLst/>
                <a:latin typeface="TELUS-Web"/>
              </a:rPr>
              <a:t>Navin</a:t>
            </a:r>
            <a:r>
              <a:rPr lang="en-US" sz="1200" b="0" i="0" dirty="0">
                <a:solidFill>
                  <a:srgbClr val="2A2C2E"/>
                </a:solidFill>
                <a:effectLst/>
                <a:latin typeface="TELUS-Web"/>
              </a:rPr>
              <a:t> Arora, Senior Vice-President of Business Solutions at TELUS. “TELUS Network as a Service is a game-changer for Canadian businesses, helping them optimize their IT and reduce costs. Our cloud-based integrated connectivity platform is fast, easy to install and has self-serve capabilities; making it convenient for businesses looking for managed services.”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EA4BB-28F5-4BFF-A9F6-300B54718886}"/>
              </a:ext>
            </a:extLst>
          </p:cNvPr>
          <p:cNvSpPr txBox="1"/>
          <p:nvPr/>
        </p:nvSpPr>
        <p:spPr>
          <a:xfrm>
            <a:off x="9305705" y="1183981"/>
            <a:ext cx="25320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C00000"/>
                </a:solidFill>
              </a:rPr>
              <a:t>Telefonica Business Solution Embraces </a:t>
            </a:r>
            <a:r>
              <a:rPr lang="en-US" sz="1600" b="0" i="0" u="none" strike="noStrike" baseline="0" dirty="0" err="1">
                <a:solidFill>
                  <a:srgbClr val="C00000"/>
                </a:solidFill>
              </a:rPr>
              <a:t>NaaS</a:t>
            </a:r>
            <a:r>
              <a:rPr lang="en-US" sz="1600" b="0" i="0" u="none" strike="noStrike" baseline="0" dirty="0">
                <a:solidFill>
                  <a:srgbClr val="C00000"/>
                </a:solidFill>
              </a:rPr>
              <a:t> for transformation</a:t>
            </a:r>
          </a:p>
          <a:p>
            <a:pPr algn="l"/>
            <a:endParaRPr lang="en-US" sz="1600" b="0" i="0" u="none" strike="noStrike" baseline="0" dirty="0">
              <a:solidFill>
                <a:srgbClr val="C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Fullstack</a:t>
            </a:r>
            <a:r>
              <a:rPr lang="en-US" sz="1600" dirty="0"/>
              <a:t> transformation, digitizing end to end, from IT to Network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Solution is operational and offers cloud-security,  IP VPN, BOD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2D37A-B609-4A88-BFF7-AEFBEEB17495}"/>
              </a:ext>
            </a:extLst>
          </p:cNvPr>
          <p:cNvSpPr txBox="1"/>
          <p:nvPr/>
        </p:nvSpPr>
        <p:spPr>
          <a:xfrm>
            <a:off x="6249522" y="1175620"/>
            <a:ext cx="28056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C00000"/>
                </a:solidFill>
              </a:rPr>
              <a:t>Vodafone uses </a:t>
            </a:r>
            <a:r>
              <a:rPr lang="en-US" sz="1600" b="0" i="0" u="none" strike="noStrike" baseline="0" dirty="0" err="1">
                <a:solidFill>
                  <a:srgbClr val="C00000"/>
                </a:solidFill>
              </a:rPr>
              <a:t>NaaS</a:t>
            </a:r>
            <a:r>
              <a:rPr lang="en-US" sz="1600" b="0" i="0" u="none" strike="noStrike" baseline="0" dirty="0">
                <a:solidFill>
                  <a:srgbClr val="C00000"/>
                </a:solidFill>
              </a:rPr>
              <a:t> internally first, then aims at verticals</a:t>
            </a:r>
          </a:p>
          <a:p>
            <a:endParaRPr lang="en-US" sz="1600" b="0" i="0" u="none" strike="noStrike" baseline="0" dirty="0">
              <a:solidFill>
                <a:srgbClr val="C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umbrella organization treats its 25 operating companies as customers by offering </a:t>
            </a:r>
            <a:r>
              <a:rPr lang="en-US" sz="1600" b="0" i="0" u="none" strike="noStrike" baseline="0" dirty="0" err="1"/>
              <a:t>NaaS</a:t>
            </a:r>
            <a:r>
              <a:rPr lang="en-US" sz="1600" dirty="0"/>
              <a:t> </a:t>
            </a:r>
            <a:r>
              <a:rPr lang="en-US" sz="1600" b="0" i="0" u="none" strike="noStrike" baseline="0" dirty="0"/>
              <a:t>internally, and the operating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“co-creation model”, which allows the company and its customers to collaborate on developing services, in IoT, Industry robotics in Warehouse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7BA38-D57A-47D5-BF43-D10245E972EE}"/>
              </a:ext>
            </a:extLst>
          </p:cNvPr>
          <p:cNvSpPr txBox="1"/>
          <p:nvPr/>
        </p:nvSpPr>
        <p:spPr>
          <a:xfrm>
            <a:off x="7710717" y="5055182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Reported Benefits</a:t>
            </a:r>
          </a:p>
        </p:txBody>
      </p:sp>
    </p:spTree>
    <p:extLst>
      <p:ext uri="{BB962C8B-B14F-4D97-AF65-F5344CB8AC3E}">
        <p14:creationId xmlns:p14="http://schemas.microsoft.com/office/powerpoint/2010/main" val="103570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174D-C757-4A74-B878-608F8885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3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NaaS</a:t>
            </a:r>
            <a:r>
              <a:rPr lang="en-US" dirty="0">
                <a:solidFill>
                  <a:srgbClr val="C00000"/>
                </a:solidFill>
              </a:rPr>
              <a:t> Adaption Accelerating in Global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DED6-494F-46BF-9A7A-EFB10C2F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4" y="1355619"/>
            <a:ext cx="5026027" cy="96565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400" b="0" i="0" dirty="0">
                <a:solidFill>
                  <a:srgbClr val="272727"/>
                </a:solidFill>
                <a:effectLst/>
              </a:rPr>
              <a:t> 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C00000"/>
                </a:solidFill>
              </a:rPr>
              <a:t>Network as a Service (</a:t>
            </a:r>
            <a:r>
              <a:rPr lang="en-US" sz="1800" dirty="0" err="1">
                <a:solidFill>
                  <a:srgbClr val="C00000"/>
                </a:solidFill>
              </a:rPr>
              <a:t>NaaS</a:t>
            </a:r>
            <a:r>
              <a:rPr lang="en-US" sz="1800" dirty="0">
                <a:solidFill>
                  <a:srgbClr val="C00000"/>
                </a:solidFill>
              </a:rPr>
              <a:t>) Market size is set to exceed USD 50 billions by 2025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28" name="Picture 4" descr="Network as a Service Market">
            <a:extLst>
              <a:ext uri="{FF2B5EF4-FFF2-40B4-BE49-F238E27FC236}">
                <a16:creationId xmlns:a16="http://schemas.microsoft.com/office/drawing/2014/main" id="{729D377D-93C9-43A1-BC95-BFDAF10F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4" y="2321274"/>
            <a:ext cx="3810090" cy="2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E3E5DC-AEB6-47C2-9B78-F8515D87E7E8}"/>
              </a:ext>
            </a:extLst>
          </p:cNvPr>
          <p:cNvSpPr txBox="1"/>
          <p:nvPr/>
        </p:nvSpPr>
        <p:spPr>
          <a:xfrm>
            <a:off x="1293908" y="719472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444444"/>
                </a:solidFill>
                <a:effectLst/>
                <a:latin typeface="Roboto"/>
              </a:rPr>
              <a:t>“The Network as a Service market growth is attributed to the rapid usage of cloud technology as enterprises are increasingly migrating their workloads to the cloud.”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90484-EE04-4D64-899C-4D12F086A644}"/>
              </a:ext>
            </a:extLst>
          </p:cNvPr>
          <p:cNvSpPr txBox="1"/>
          <p:nvPr/>
        </p:nvSpPr>
        <p:spPr>
          <a:xfrm>
            <a:off x="7849290" y="6656119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444444"/>
                </a:solidFill>
                <a:effectLst/>
                <a:latin typeface="Roboto"/>
              </a:rPr>
              <a:t>“Another factor contributing to market growth is an extensive adoption of network virtualization technologies such as </a:t>
            </a:r>
            <a:r>
              <a:rPr lang="en-US" sz="1100" b="1" i="0" u="none" strike="noStrike" dirty="0">
                <a:solidFill>
                  <a:srgbClr val="1585CF"/>
                </a:solidFill>
                <a:effectLst/>
                <a:latin typeface="Roboto"/>
                <a:hlinkClick r:id="rId3"/>
              </a:rPr>
              <a:t>Software-defined Networking (SDN)</a:t>
            </a:r>
            <a:r>
              <a:rPr lang="en-US" sz="1100" b="0" i="0" dirty="0">
                <a:solidFill>
                  <a:srgbClr val="444444"/>
                </a:solidFill>
                <a:effectLst/>
                <a:latin typeface="Roboto"/>
              </a:rPr>
              <a:t> and Network Functions Virtualization (NFV). These technologies provide a platform for Network as a Service and enable enterprises to sell network services to customers virtually, on a subscription basis.”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53BFFB-B2F9-4E90-A917-A0278B2B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804" y="2073499"/>
            <a:ext cx="3759942" cy="2797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57346C-82F6-4CFE-A88B-A817162CB251}"/>
              </a:ext>
            </a:extLst>
          </p:cNvPr>
          <p:cNvSpPr txBox="1"/>
          <p:nvPr/>
        </p:nvSpPr>
        <p:spPr>
          <a:xfrm>
            <a:off x="410224" y="4976418"/>
            <a:ext cx="116025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Drivers: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rising demands for network virtualization technologies, SDN and NFV.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cloudification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2727"/>
                </a:solidFill>
                <a:effectLst/>
              </a:rPr>
              <a:t>Enterprises switching toward SDN-enabled </a:t>
            </a:r>
            <a:r>
              <a:rPr lang="en-US" sz="1200" b="0" i="0" dirty="0" err="1">
                <a:solidFill>
                  <a:srgbClr val="272727"/>
                </a:solidFill>
                <a:effectLst/>
              </a:rPr>
              <a:t>NaaS</a:t>
            </a:r>
            <a:r>
              <a:rPr lang="en-US" sz="1200" b="0" i="0" dirty="0">
                <a:solidFill>
                  <a:srgbClr val="272727"/>
                </a:solidFill>
                <a:effectLst/>
              </a:rPr>
              <a:t>, which help in providing on-demand network services to customers.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2727"/>
                </a:solidFill>
                <a:effectLst/>
              </a:rPr>
              <a:t>The rising trend of pay-per-use business model in enterprises. The </a:t>
            </a:r>
            <a:r>
              <a:rPr lang="en-US" sz="1200" b="0" i="0" dirty="0" err="1">
                <a:solidFill>
                  <a:srgbClr val="272727"/>
                </a:solidFill>
                <a:effectLst/>
              </a:rPr>
              <a:t>NaaS</a:t>
            </a:r>
            <a:r>
              <a:rPr lang="en-US" sz="1200" b="0" i="0" dirty="0">
                <a:solidFill>
                  <a:srgbClr val="272727"/>
                </a:solidFill>
                <a:effectLst/>
              </a:rPr>
              <a:t> model enables them to use or provide network services on a subscription-based pricing model, eliminating the need to rearchitect their networks.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2727"/>
                </a:solidFill>
                <a:effectLst/>
              </a:rPr>
              <a:t>SMEs use the </a:t>
            </a:r>
            <a:r>
              <a:rPr lang="en-US" sz="1200" b="0" i="0" dirty="0" err="1">
                <a:solidFill>
                  <a:srgbClr val="272727"/>
                </a:solidFill>
                <a:effectLst/>
              </a:rPr>
              <a:t>NaaS</a:t>
            </a:r>
            <a:r>
              <a:rPr lang="en-US" sz="1200" b="0" i="0" dirty="0">
                <a:solidFill>
                  <a:srgbClr val="272727"/>
                </a:solidFill>
                <a:effectLst/>
              </a:rPr>
              <a:t> model as it provides them with the flexibility to scale up or down the network resources .</a:t>
            </a:r>
          </a:p>
        </p:txBody>
      </p:sp>
      <p:pic>
        <p:nvPicPr>
          <p:cNvPr id="2050" name="Picture 2" descr="UK Network as a Service Industry By Application">
            <a:extLst>
              <a:ext uri="{FF2B5EF4-FFF2-40B4-BE49-F238E27FC236}">
                <a16:creationId xmlns:a16="http://schemas.microsoft.com/office/drawing/2014/main" id="{8C917B4C-90DA-459E-AAFD-1E7AAC1D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2" y="2073498"/>
            <a:ext cx="3308978" cy="26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F49B3A-D7A2-451F-B2C6-D10B1F0CE996}"/>
              </a:ext>
            </a:extLst>
          </p:cNvPr>
          <p:cNvSpPr/>
          <p:nvPr/>
        </p:nvSpPr>
        <p:spPr>
          <a:xfrm>
            <a:off x="8450001" y="2321276"/>
            <a:ext cx="3308979" cy="24954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D760-2B95-4000-A8C1-532BFEF0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" y="-545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Strategies for implementing </a:t>
            </a:r>
            <a:r>
              <a:rPr lang="en-US" dirty="0" err="1">
                <a:solidFill>
                  <a:srgbClr val="C00000"/>
                </a:solidFill>
              </a:rPr>
              <a:t>NaaS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97C40-CD5E-496D-96BC-7266823B2CB8}"/>
              </a:ext>
            </a:extLst>
          </p:cNvPr>
          <p:cNvSpPr txBox="1">
            <a:spLocks/>
          </p:cNvSpPr>
          <p:nvPr/>
        </p:nvSpPr>
        <p:spPr>
          <a:xfrm>
            <a:off x="5294608" y="2573560"/>
            <a:ext cx="41877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8CB8905-A19D-47C6-A6C0-164BB661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269601"/>
              </p:ext>
            </p:extLst>
          </p:nvPr>
        </p:nvGraphicFramePr>
        <p:xfrm>
          <a:off x="837968" y="1391706"/>
          <a:ext cx="8913280" cy="407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DF6128-2711-4469-BCB5-BDE1A4EF88CF}"/>
              </a:ext>
            </a:extLst>
          </p:cNvPr>
          <p:cNvSpPr txBox="1"/>
          <p:nvPr/>
        </p:nvSpPr>
        <p:spPr>
          <a:xfrm>
            <a:off x="4957817" y="220422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BEC56-257E-4070-89CC-C9117CF3C47E}"/>
              </a:ext>
            </a:extLst>
          </p:cNvPr>
          <p:cNvSpPr txBox="1"/>
          <p:nvPr/>
        </p:nvSpPr>
        <p:spPr>
          <a:xfrm>
            <a:off x="1579392" y="2942893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5E8E5-3987-4BB9-8DDD-74B24BECFBC6}"/>
              </a:ext>
            </a:extLst>
          </p:cNvPr>
          <p:cNvSpPr txBox="1"/>
          <p:nvPr/>
        </p:nvSpPr>
        <p:spPr>
          <a:xfrm>
            <a:off x="7862402" y="136782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782EE-DA4E-4E44-98D2-929FE2992650}"/>
              </a:ext>
            </a:extLst>
          </p:cNvPr>
          <p:cNvSpPr txBox="1"/>
          <p:nvPr/>
        </p:nvSpPr>
        <p:spPr>
          <a:xfrm>
            <a:off x="1299883" y="5333163"/>
            <a:ext cx="9186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none" strike="noStrike" baseline="0" dirty="0">
                <a:solidFill>
                  <a:srgbClr val="C00000"/>
                </a:solidFill>
              </a:rPr>
              <a:t>“The hard cash benefits of </a:t>
            </a:r>
            <a:r>
              <a:rPr lang="en-US" b="1" i="0" u="none" strike="noStrike" baseline="0" dirty="0" err="1">
                <a:solidFill>
                  <a:srgbClr val="C00000"/>
                </a:solidFill>
              </a:rPr>
              <a:t>NaaS</a:t>
            </a:r>
            <a:r>
              <a:rPr lang="en-US" b="1" i="0" u="none" strike="noStrike" baseline="0" dirty="0">
                <a:solidFill>
                  <a:srgbClr val="C00000"/>
                </a:solidFill>
              </a:rPr>
              <a:t> are in cost avoidance based on the reuse of components, but the true benefit comes in the more positive effects of building revenue through agility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endParaRPr lang="en-US" b="1" i="0" u="none" strike="noStrike" baseline="0" dirty="0">
              <a:solidFill>
                <a:srgbClr val="C00000"/>
              </a:solidFill>
            </a:endParaRPr>
          </a:p>
        </p:txBody>
      </p:sp>
      <p:pic>
        <p:nvPicPr>
          <p:cNvPr id="2054" name="Picture 6" descr="Goal Icon In Trendy Style Isolated Background, Goal Icons, Style Icons,  Background Icons PNG and Vector with Transparent Background for Free  Download">
            <a:extLst>
              <a:ext uri="{FF2B5EF4-FFF2-40B4-BE49-F238E27FC236}">
                <a16:creationId xmlns:a16="http://schemas.microsoft.com/office/drawing/2014/main" id="{8BBDF032-2891-44EC-8D92-F1BEEF76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212" y="795532"/>
            <a:ext cx="926530" cy="9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AEA4E6-059A-4395-9773-3860B551BF42}"/>
              </a:ext>
            </a:extLst>
          </p:cNvPr>
          <p:cNvSpPr txBox="1"/>
          <p:nvPr/>
        </p:nvSpPr>
        <p:spPr>
          <a:xfrm>
            <a:off x="10807903" y="1001224"/>
            <a:ext cx="13840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C00000"/>
                </a:solidFill>
                <a:latin typeface="Abadi" panose="020B0604020104020204" pitchFamily="34" charset="0"/>
              </a:rPr>
              <a:t>A</a:t>
            </a: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gility,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Costs reduction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05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Time to market</a:t>
            </a:r>
            <a:endParaRPr lang="en-US" sz="1050" dirty="0">
              <a:solidFill>
                <a:srgbClr val="C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4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983-BA9D-4A73-8F08-2E8F4E5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20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APIs is the Key for Realizing </a:t>
            </a:r>
            <a:r>
              <a:rPr lang="en-US" sz="3600" dirty="0" err="1">
                <a:solidFill>
                  <a:srgbClr val="C00000"/>
                </a:solidFill>
              </a:rPr>
              <a:t>NaaS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361B1-9668-437D-B07C-1B173C52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08" y="914206"/>
            <a:ext cx="8683251" cy="548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898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45;#96499;#134616;#15234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2275</Words>
  <Application>Microsoft Office PowerPoint</Application>
  <PresentationFormat>Widescreen</PresentationFormat>
  <Paragraphs>408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Aktiv Grotesk Light</vt:lpstr>
      <vt:lpstr>Aktiv Grotesk W01</vt:lpstr>
      <vt:lpstr>Microsoft YaHei</vt:lpstr>
      <vt:lpstr>Roboto</vt:lpstr>
      <vt:lpstr>TELUS-Web</vt:lpstr>
      <vt:lpstr>Abadi</vt:lpstr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Outline</vt:lpstr>
      <vt:lpstr>Challenges of Telecom/ICT Industry                                      </vt:lpstr>
      <vt:lpstr>The Answer to Simplify IT and CT Interaction: NaaS    </vt:lpstr>
      <vt:lpstr>Same Principles and Different Focuses </vt:lpstr>
      <vt:lpstr>PowerPoint Presentation</vt:lpstr>
      <vt:lpstr>CSPs on NaaS Journey</vt:lpstr>
      <vt:lpstr>NaaS Adaption Accelerating in Global CSPs</vt:lpstr>
      <vt:lpstr>Strategies for implementing NaaS</vt:lpstr>
      <vt:lpstr>APIs is the Key for Realizing NaaS </vt:lpstr>
      <vt:lpstr>TMF 909 NaaS Management REST API Specifications</vt:lpstr>
      <vt:lpstr>TMF OpenAPIs</vt:lpstr>
      <vt:lpstr>Challenges of Telecom/ICT Industry                                      </vt:lpstr>
      <vt:lpstr>PowerPoint Presentation</vt:lpstr>
      <vt:lpstr>Autonomous Network Vision</vt:lpstr>
      <vt:lpstr>Why Autonomy?</vt:lpstr>
      <vt:lpstr>Autonomous Framework Defined by TMF</vt:lpstr>
      <vt:lpstr> </vt:lpstr>
      <vt:lpstr>Stepwise Approach for Autonomous Network</vt:lpstr>
      <vt:lpstr>International Standard Bodies’ Actions on Autonomous Network</vt:lpstr>
      <vt:lpstr>Autonomous Network Vision Can Only Be Realized with Industry Collaborations</vt:lpstr>
      <vt:lpstr>Call for MTN to Participate into Industry Autonomous Network Initiatives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He</dc:creator>
  <cp:lastModifiedBy>Min He</cp:lastModifiedBy>
  <cp:revision>91</cp:revision>
  <dcterms:created xsi:type="dcterms:W3CDTF">2020-09-19T15:58:57Z</dcterms:created>
  <dcterms:modified xsi:type="dcterms:W3CDTF">2020-09-30T15:08:39Z</dcterms:modified>
</cp:coreProperties>
</file>