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4CE"/>
    <a:srgbClr val="F0F0F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3F01-28C2-54B9-BA10-FAFC9420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BEBA0-BBB0-202A-AA81-5D594541F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4948-7B48-9FF3-EBF7-8C375C5C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0797-FBF7-6A2B-2FE0-EFDD091D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574F-3081-6542-3622-EA02BC10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8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503C-4325-A310-9414-7F75F112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B06A5-45A0-14C3-BC6B-AB7A71DD1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C04B-189A-2BE6-4AEC-933856D9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EF11-C770-74EC-81E9-EB2B1EE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2C82-53DA-0C1D-EEA1-56EAE295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B15E9-5EB8-2C14-7BAB-F3A2FB715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347EE-121C-2290-1FC3-B73BB4CA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3027-F828-6867-FA00-B8B48091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2744-DF1E-73AB-4CFE-FF0CFBB5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E8BED-1FF8-73AA-6AC8-EB3259BD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7602-2EC2-2698-964A-4D19951A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E6C6-6A8F-C0AB-B914-90E95552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C2BD-29EC-78F8-F534-B08509AA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0C3C-25E1-2A43-4926-1217454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5C40-EB18-0F08-5816-1B8B1C7B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C8C8-780C-2214-F924-545AD2AD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C79C-8FA2-0EAA-5AEB-4F45353B3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3750-6343-DAEF-CB66-A4D6E672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18EC3-C4C1-75A4-28D8-8C95DC7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F931-A82D-3E8B-CD16-D03863BA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EE38-1500-A7EE-6630-70395EDA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25FB-5F77-B380-F86D-5E9E1C862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47C4-BD7B-E08E-9142-AD66826C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74881-F7A3-5053-8ED2-33EA3CDB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3991A-A725-26DC-F695-3921F122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6111D-6EF1-E861-C47A-DD0E64BE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5044-8F98-6FCB-874C-E31D6C72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D99F-8769-3DBE-CD2E-DEF04156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985DD-E3B5-F05E-0BE9-367051206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EA1A-5E94-B5FB-546B-762152EA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46C1-B369-5299-BE2C-A4E1FC353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88EF2-046F-1A56-FB03-266EA3AA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66F9C-85C1-9AF9-70C8-0B6CA374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D4D01-3056-D9FB-7FC8-A1F6B35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0D59-A859-78D3-0771-D293004E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186C2-98CD-C7B9-A1AF-FD72E6D9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6EE00-6C6F-0C36-7455-263C7C5F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FD6B0-E7C8-EF40-A40F-727638A0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143FB-FCE4-3CE8-33CB-AAF59CF3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C6BCC-10B3-2C00-1BC8-1805DE07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DB1D3-4E32-25D6-E499-25FEE390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E429-2564-ADBC-A308-7FE59838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DF6D-7E15-8156-B1BB-A7C61E86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D6350-0712-67AD-FE8B-9F34E375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C057-E48A-B625-3FBF-47A9E99A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A31A8-1CC9-23F2-FA63-78C5DA27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2FBE-2BAA-D13E-CE8F-0D974A41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C114-FF90-83C4-D065-C7E427E6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5D4BA-7098-B82A-E25B-6D3CF48FB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64294-F213-75F1-07D4-908478134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0F09B-F947-C79C-F3F9-F2730E77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3E693-A389-4FAF-4EF7-48D94F22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704E-50D8-25B5-EDF7-F0112EB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2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3A5B9-89B1-D506-7C04-9726DFC6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F89B7-1EAB-C01E-B585-0AF75DBD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C720-32D7-B419-DFF9-66B04BA84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7C67-9C30-B645-B3CA-00312DF89253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13D2-B6B8-946A-7C23-EBE4CE3B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B933-D32E-946A-698D-0CF407DE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B754-CA68-5D4B-ADD4-97C30238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72EF21-D605-8773-30D3-4268E8B24407}"/>
              </a:ext>
            </a:extLst>
          </p:cNvPr>
          <p:cNvSpPr txBox="1"/>
          <p:nvPr/>
        </p:nvSpPr>
        <p:spPr>
          <a:xfrm>
            <a:off x="86062" y="372920"/>
            <a:ext cx="11672047" cy="228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player_idx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piece_idx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file_idx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rank_idx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mod_idx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4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piece_map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{'pawn': 0, 'N': 1, 'B': 2, 'R': 3, 'Q': 4, 'K': 5}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file_map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{'a': 0, 'b': 1, 'c': 2, 'd': 3, 'e': 4, 'f': 5, 'g': 6, 'h': 7}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rank_list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np.arange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(1,9)</a:t>
            </a:r>
          </a:p>
          <a:p>
            <a:pPr marL="0" marR="0" indent="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mod_map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{'O-O-O': 0, 'O-O': 1, 'x': 2, '+': 3, '#': 4, '=': 5} # queenside castle, kingside castle, capture, check, mate, promo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D5DF23-E893-402B-0E91-24E04B149CA8}"/>
              </a:ext>
            </a:extLst>
          </p:cNvPr>
          <p:cNvGrpSpPr/>
          <p:nvPr/>
        </p:nvGrpSpPr>
        <p:grpSpPr>
          <a:xfrm>
            <a:off x="4690717" y="372920"/>
            <a:ext cx="6421630" cy="1384995"/>
            <a:chOff x="2926463" y="2841839"/>
            <a:chExt cx="6421630" cy="1384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4C988B-79E6-F050-8D14-21E174C7F746}"/>
                    </a:ext>
                  </a:extLst>
                </p:cNvPr>
                <p:cNvSpPr txBox="1"/>
                <p:nvPr/>
              </p:nvSpPr>
              <p:spPr>
                <a:xfrm>
                  <a:off x="2926463" y="2841839"/>
                  <a:ext cx="6421630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0" b="0" i="1" smtClean="0">
                            <a:latin typeface="Cambria Math" panose="02040503050406030204" pitchFamily="18" charset="0"/>
                          </a:rPr>
                          <m:t>[                     ]</m:t>
                        </m:r>
                      </m:oMath>
                    </m:oMathPara>
                  </a14:m>
                  <a:endParaRPr lang="en-US" sz="9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4C988B-79E6-F050-8D14-21E174C7F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63" y="2841839"/>
                  <a:ext cx="6421630" cy="1384995"/>
                </a:xfrm>
                <a:prstGeom prst="rect">
                  <a:avLst/>
                </a:prstGeom>
                <a:blipFill>
                  <a:blip r:embed="rId2"/>
                  <a:stretch>
                    <a:fillRect l="-5917" t="-7273" r="-5720" b="-3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5B6901-5C1F-DE77-5E83-7C0B93C76D55}"/>
                </a:ext>
              </a:extLst>
            </p:cNvPr>
            <p:cNvSpPr/>
            <p:nvPr/>
          </p:nvSpPr>
          <p:spPr>
            <a:xfrm>
              <a:off x="3528508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Player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38423B-FD80-E3F0-1444-6541D70F74F9}"/>
                </a:ext>
              </a:extLst>
            </p:cNvPr>
            <p:cNvSpPr/>
            <p:nvPr/>
          </p:nvSpPr>
          <p:spPr>
            <a:xfrm>
              <a:off x="4606066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Piece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205047-AA89-AACA-BBCB-551CB52553D4}"/>
                </a:ext>
              </a:extLst>
            </p:cNvPr>
            <p:cNvSpPr/>
            <p:nvPr/>
          </p:nvSpPr>
          <p:spPr>
            <a:xfrm>
              <a:off x="5683624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File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724C34-2FD9-E2B2-3E65-5DA698F3F1C9}"/>
                </a:ext>
              </a:extLst>
            </p:cNvPr>
            <p:cNvSpPr/>
            <p:nvPr/>
          </p:nvSpPr>
          <p:spPr>
            <a:xfrm>
              <a:off x="6761182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Rank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267023-B66C-87B0-233D-3DC82E25B153}"/>
                </a:ext>
              </a:extLst>
            </p:cNvPr>
            <p:cNvSpPr/>
            <p:nvPr/>
          </p:nvSpPr>
          <p:spPr>
            <a:xfrm>
              <a:off x="7838740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Mod</a:t>
              </a:r>
            </a:p>
          </p:txBody>
        </p:sp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2AE3691-C90F-C3CD-FBF4-534EF3B2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04522"/>
              </p:ext>
            </p:extLst>
          </p:nvPr>
        </p:nvGraphicFramePr>
        <p:xfrm>
          <a:off x="806010" y="2687879"/>
          <a:ext cx="10972801" cy="328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9361">
                  <a:extLst>
                    <a:ext uri="{9D8B030D-6E8A-4147-A177-3AD203B41FA5}">
                      <a16:colId xmlns:a16="http://schemas.microsoft.com/office/drawing/2014/main" val="2303602136"/>
                    </a:ext>
                  </a:extLst>
                </a:gridCol>
                <a:gridCol w="1180430">
                  <a:extLst>
                    <a:ext uri="{9D8B030D-6E8A-4147-A177-3AD203B41FA5}">
                      <a16:colId xmlns:a16="http://schemas.microsoft.com/office/drawing/2014/main" val="1910673434"/>
                    </a:ext>
                  </a:extLst>
                </a:gridCol>
                <a:gridCol w="1180430">
                  <a:extLst>
                    <a:ext uri="{9D8B030D-6E8A-4147-A177-3AD203B41FA5}">
                      <a16:colId xmlns:a16="http://schemas.microsoft.com/office/drawing/2014/main" val="1527963840"/>
                    </a:ext>
                  </a:extLst>
                </a:gridCol>
                <a:gridCol w="1180430">
                  <a:extLst>
                    <a:ext uri="{9D8B030D-6E8A-4147-A177-3AD203B41FA5}">
                      <a16:colId xmlns:a16="http://schemas.microsoft.com/office/drawing/2014/main" val="1792634264"/>
                    </a:ext>
                  </a:extLst>
                </a:gridCol>
                <a:gridCol w="1180430">
                  <a:extLst>
                    <a:ext uri="{9D8B030D-6E8A-4147-A177-3AD203B41FA5}">
                      <a16:colId xmlns:a16="http://schemas.microsoft.com/office/drawing/2014/main" val="1188902310"/>
                    </a:ext>
                  </a:extLst>
                </a:gridCol>
                <a:gridCol w="1180430">
                  <a:extLst>
                    <a:ext uri="{9D8B030D-6E8A-4147-A177-3AD203B41FA5}">
                      <a16:colId xmlns:a16="http://schemas.microsoft.com/office/drawing/2014/main" val="3471772867"/>
                    </a:ext>
                  </a:extLst>
                </a:gridCol>
                <a:gridCol w="1180430">
                  <a:extLst>
                    <a:ext uri="{9D8B030D-6E8A-4147-A177-3AD203B41FA5}">
                      <a16:colId xmlns:a16="http://schemas.microsoft.com/office/drawing/2014/main" val="2967805187"/>
                    </a:ext>
                  </a:extLst>
                </a:gridCol>
                <a:gridCol w="1180430">
                  <a:extLst>
                    <a:ext uri="{9D8B030D-6E8A-4147-A177-3AD203B41FA5}">
                      <a16:colId xmlns:a16="http://schemas.microsoft.com/office/drawing/2014/main" val="3172001966"/>
                    </a:ext>
                  </a:extLst>
                </a:gridCol>
                <a:gridCol w="1180430">
                  <a:extLst>
                    <a:ext uri="{9D8B030D-6E8A-4147-A177-3AD203B41FA5}">
                      <a16:colId xmlns:a16="http://schemas.microsoft.com/office/drawing/2014/main" val="34305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</a:rPr>
                        <a:t>Vector Index and Designation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5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[0] 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[1] 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(pawn)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(knight)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(bishop)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R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(rook)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Q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(queen)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K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22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[2] 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[3] 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5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[4]  Mods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O-O-O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(queenside castle)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O-O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(kingside castle)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(capture)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+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(check)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(checkmate)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=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(promotion)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4943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902BDD6-5012-63FE-379D-8B544CFC7528}"/>
              </a:ext>
            </a:extLst>
          </p:cNvPr>
          <p:cNvSpPr/>
          <p:nvPr/>
        </p:nvSpPr>
        <p:spPr>
          <a:xfrm>
            <a:off x="2581837" y="1922026"/>
            <a:ext cx="9176272" cy="43299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Cambria" panose="02040503050406030204" pitchFamily="18" charset="0"/>
              </a:rPr>
              <a:t>Map – Encoding Values</a:t>
            </a:r>
          </a:p>
        </p:txBody>
      </p:sp>
    </p:spTree>
    <p:extLst>
      <p:ext uri="{BB962C8B-B14F-4D97-AF65-F5344CB8AC3E}">
        <p14:creationId xmlns:p14="http://schemas.microsoft.com/office/powerpoint/2010/main" val="274686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C68856-4464-0557-C86F-A9C3B908D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55647"/>
              </p:ext>
            </p:extLst>
          </p:nvPr>
        </p:nvGraphicFramePr>
        <p:xfrm>
          <a:off x="1377763" y="226388"/>
          <a:ext cx="4057650" cy="202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1061623968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103630722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93586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Algebraic Notation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 Vector Encoding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Human Language Translation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8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[0, 0, 5, 5, -1]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White moves a pawn to f4.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8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[1, 1, 5, 6, -1]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 moves a pawn to f5.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1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hxg3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White moves a pawn to g3, capturing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0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Bxg3++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30533"/>
                  </a:ext>
                </a:extLst>
              </a:tr>
            </a:tbl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401F1AD2-ACE6-8640-888D-58F0061EDEE7}"/>
              </a:ext>
            </a:extLst>
          </p:cNvPr>
          <p:cNvGrpSpPr/>
          <p:nvPr/>
        </p:nvGrpSpPr>
        <p:grpSpPr>
          <a:xfrm>
            <a:off x="2592589" y="2595169"/>
            <a:ext cx="5421858" cy="3168813"/>
            <a:chOff x="2592589" y="2595169"/>
            <a:chExt cx="5421858" cy="31688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F68E22-212A-1BE6-6A7D-E8394317E973}"/>
                </a:ext>
              </a:extLst>
            </p:cNvPr>
            <p:cNvSpPr/>
            <p:nvPr/>
          </p:nvSpPr>
          <p:spPr>
            <a:xfrm>
              <a:off x="3817570" y="4405485"/>
              <a:ext cx="645460" cy="3980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0: white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3FD998-157B-259E-161F-81D8C86D6540}"/>
                </a:ext>
              </a:extLst>
            </p:cNvPr>
            <p:cNvSpPr/>
            <p:nvPr/>
          </p:nvSpPr>
          <p:spPr>
            <a:xfrm>
              <a:off x="2592589" y="3662979"/>
              <a:ext cx="1290921" cy="500230"/>
            </a:xfrm>
            <a:prstGeom prst="rect">
              <a:avLst/>
            </a:prstGeom>
            <a:solidFill>
              <a:srgbClr val="DA94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DB1CF-B049-E7FB-C375-C36BD24353D8}"/>
                </a:ext>
              </a:extLst>
            </p:cNvPr>
            <p:cNvSpPr/>
            <p:nvPr/>
          </p:nvSpPr>
          <p:spPr>
            <a:xfrm>
              <a:off x="2592589" y="2608729"/>
              <a:ext cx="1290922" cy="677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Algebraic Notation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001D7-5318-D6F8-BDEA-E6B7DD11991A}"/>
                </a:ext>
              </a:extLst>
            </p:cNvPr>
            <p:cNvSpPr/>
            <p:nvPr/>
          </p:nvSpPr>
          <p:spPr>
            <a:xfrm>
              <a:off x="4144491" y="2595169"/>
              <a:ext cx="1664638" cy="677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Vector Encoding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1B29B-FF9B-44E2-0778-A40E3966C509}"/>
                </a:ext>
              </a:extLst>
            </p:cNvPr>
            <p:cNvSpPr/>
            <p:nvPr/>
          </p:nvSpPr>
          <p:spPr>
            <a:xfrm>
              <a:off x="6070109" y="2608729"/>
              <a:ext cx="1944338" cy="677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Human Language Translation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955D54-E5CA-5AE7-5422-A494CC6CC0CD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>
              <a:off x="3238050" y="3286460"/>
              <a:ext cx="0" cy="376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8C109E-6CEE-A4FA-7355-73DF1F09AB71}"/>
                </a:ext>
              </a:extLst>
            </p:cNvPr>
            <p:cNvSpPr/>
            <p:nvPr/>
          </p:nvSpPr>
          <p:spPr>
            <a:xfrm>
              <a:off x="4144491" y="3662979"/>
              <a:ext cx="1664638" cy="500230"/>
            </a:xfrm>
            <a:prstGeom prst="rect">
              <a:avLst/>
            </a:prstGeom>
            <a:solidFill>
              <a:srgbClr val="DA94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[0, 0, 5, 5, -1]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206906-A9DD-D562-3BC3-18602595B15C}"/>
                </a:ext>
              </a:extLst>
            </p:cNvPr>
            <p:cNvSpPr/>
            <p:nvPr/>
          </p:nvSpPr>
          <p:spPr>
            <a:xfrm>
              <a:off x="6095999" y="3675529"/>
              <a:ext cx="1918447" cy="500230"/>
            </a:xfrm>
            <a:prstGeom prst="rect">
              <a:avLst/>
            </a:prstGeom>
            <a:solidFill>
              <a:srgbClr val="DA94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White moves a pawn to f4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F7E47D-46CD-AF7A-0DE7-47C07F9D011C}"/>
                </a:ext>
              </a:extLst>
            </p:cNvPr>
            <p:cNvSpPr/>
            <p:nvPr/>
          </p:nvSpPr>
          <p:spPr>
            <a:xfrm>
              <a:off x="4206240" y="4884201"/>
              <a:ext cx="645460" cy="3980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0: pawn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F2A175-7C77-02D2-BC19-B5574FA20CBE}"/>
                </a:ext>
              </a:extLst>
            </p:cNvPr>
            <p:cNvSpPr/>
            <p:nvPr/>
          </p:nvSpPr>
          <p:spPr>
            <a:xfrm>
              <a:off x="4851700" y="5365949"/>
              <a:ext cx="645460" cy="3980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5: file f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6BF75F-5784-270B-2958-DBC745A899BC}"/>
                </a:ext>
              </a:extLst>
            </p:cNvPr>
            <p:cNvSpPr/>
            <p:nvPr/>
          </p:nvSpPr>
          <p:spPr>
            <a:xfrm>
              <a:off x="5112683" y="4405485"/>
              <a:ext cx="696446" cy="3980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5: rank 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CA73B9-2BC8-0C99-2648-54BF6DD95BA6}"/>
                </a:ext>
              </a:extLst>
            </p:cNvPr>
            <p:cNvSpPr/>
            <p:nvPr/>
          </p:nvSpPr>
          <p:spPr>
            <a:xfrm>
              <a:off x="5510718" y="4884201"/>
              <a:ext cx="890081" cy="3980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-1: no mods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769029A-9483-AD27-E759-D0D47AE9387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rot="5400000">
              <a:off x="4272271" y="4432459"/>
              <a:ext cx="708441" cy="195042"/>
            </a:xfrm>
            <a:prstGeom prst="bentConnector3">
              <a:avLst>
                <a:gd name="adj1" fmla="val 606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A398AC0C-C658-5A27-7367-BC62CFBF28DE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rot="16200000" flipH="1">
              <a:off x="4465683" y="4657202"/>
              <a:ext cx="1188006" cy="229488"/>
            </a:xfrm>
            <a:prstGeom prst="bentConnector3">
              <a:avLst>
                <a:gd name="adj1" fmla="val 7535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6F47689-7E31-AFEE-4BD4-D476B8842097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rot="16200000" flipH="1">
              <a:off x="5361553" y="4289995"/>
              <a:ext cx="699910" cy="488502"/>
            </a:xfrm>
            <a:prstGeom prst="bentConnector3">
              <a:avLst>
                <a:gd name="adj1" fmla="val 223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04AC0A-93A4-8AFA-D827-BC0BE2D46DE8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56" y="4175759"/>
              <a:ext cx="0" cy="2297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B8E505-0319-44F2-EE2E-D254E3EE2976}"/>
                </a:ext>
              </a:extLst>
            </p:cNvPr>
            <p:cNvCxnSpPr>
              <a:cxnSpLocks/>
            </p:cNvCxnSpPr>
            <p:nvPr/>
          </p:nvCxnSpPr>
          <p:spPr>
            <a:xfrm>
              <a:off x="5196344" y="4184290"/>
              <a:ext cx="0" cy="2297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B5FC40B-C426-A46E-20C5-50A3061A3A2B}"/>
                </a:ext>
              </a:extLst>
            </p:cNvPr>
            <p:cNvCxnSpPr>
              <a:cxnSpLocks/>
            </p:cNvCxnSpPr>
            <p:nvPr/>
          </p:nvCxnSpPr>
          <p:spPr>
            <a:xfrm>
              <a:off x="4976810" y="3286460"/>
              <a:ext cx="0" cy="376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079D8F-D61E-B8A3-C992-4A58C8AC95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7771" y="3299010"/>
              <a:ext cx="0" cy="376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212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BA1D72-F215-35EE-4756-630F397930B6}"/>
              </a:ext>
            </a:extLst>
          </p:cNvPr>
          <p:cNvSpPr/>
          <p:nvPr/>
        </p:nvSpPr>
        <p:spPr>
          <a:xfrm>
            <a:off x="3173506" y="391578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CC1026-3700-F7DD-FAE4-2A4124E08F56}"/>
              </a:ext>
            </a:extLst>
          </p:cNvPr>
          <p:cNvGrpSpPr/>
          <p:nvPr/>
        </p:nvGrpSpPr>
        <p:grpSpPr>
          <a:xfrm>
            <a:off x="2317377" y="1155940"/>
            <a:ext cx="7772400" cy="2875488"/>
            <a:chOff x="2317377" y="1155940"/>
            <a:chExt cx="7772400" cy="28754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4946A7-D9D0-C110-7583-4A6B397CA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7377" y="1155940"/>
              <a:ext cx="7772400" cy="22730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376CD6-9836-77A4-E1C0-397B7338258A}"/>
                </a:ext>
              </a:extLst>
            </p:cNvPr>
            <p:cNvSpPr/>
            <p:nvPr/>
          </p:nvSpPr>
          <p:spPr>
            <a:xfrm>
              <a:off x="2813125" y="3429000"/>
              <a:ext cx="1436146" cy="6024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 = 82.5%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EE12F-86EB-F6C2-110B-F95A1B2C9D25}"/>
                </a:ext>
              </a:extLst>
            </p:cNvPr>
            <p:cNvSpPr/>
            <p:nvPr/>
          </p:nvSpPr>
          <p:spPr>
            <a:xfrm>
              <a:off x="5485504" y="3429000"/>
              <a:ext cx="1436146" cy="6024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 = 82.7%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499BF5-5991-1187-C141-EE8DD4167764}"/>
                </a:ext>
              </a:extLst>
            </p:cNvPr>
            <p:cNvSpPr/>
            <p:nvPr/>
          </p:nvSpPr>
          <p:spPr>
            <a:xfrm>
              <a:off x="8157883" y="3429000"/>
              <a:ext cx="1436146" cy="6024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 = 88.6%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12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B575904-376D-570E-875F-37F6CF4D0A27}"/>
              </a:ext>
            </a:extLst>
          </p:cNvPr>
          <p:cNvGrpSpPr/>
          <p:nvPr/>
        </p:nvGrpSpPr>
        <p:grpSpPr>
          <a:xfrm>
            <a:off x="1166308" y="21516"/>
            <a:ext cx="9940516" cy="5803993"/>
            <a:chOff x="1166308" y="21516"/>
            <a:chExt cx="9940516" cy="58039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BA1D72-F215-35EE-4756-630F397930B6}"/>
                </a:ext>
              </a:extLst>
            </p:cNvPr>
            <p:cNvSpPr/>
            <p:nvPr/>
          </p:nvSpPr>
          <p:spPr>
            <a:xfrm>
              <a:off x="3173506" y="3915784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D1993E-28C8-4470-424D-BFA875EA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6308" y="610754"/>
              <a:ext cx="4363122" cy="268401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11A7FB-25A1-B419-F835-CC0A0828A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1996" y="3429000"/>
              <a:ext cx="4458981" cy="197133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E7682C-A6D4-B644-D9A0-854A47D3E773}"/>
                </a:ext>
              </a:extLst>
            </p:cNvPr>
            <p:cNvSpPr/>
            <p:nvPr/>
          </p:nvSpPr>
          <p:spPr>
            <a:xfrm>
              <a:off x="1726602" y="5400339"/>
              <a:ext cx="952052" cy="42517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Acc = 80.9%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9A26B-C56E-6CFA-F5F1-E91423CEEE48}"/>
                </a:ext>
              </a:extLst>
            </p:cNvPr>
            <p:cNvSpPr/>
            <p:nvPr/>
          </p:nvSpPr>
          <p:spPr>
            <a:xfrm>
              <a:off x="3947160" y="5400339"/>
              <a:ext cx="952052" cy="42517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Acc = 80.5%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B7283F-A4CA-F528-2D16-9D58E7EA5616}"/>
                </a:ext>
              </a:extLst>
            </p:cNvPr>
            <p:cNvSpPr/>
            <p:nvPr/>
          </p:nvSpPr>
          <p:spPr>
            <a:xfrm>
              <a:off x="1866419" y="38167"/>
              <a:ext cx="3090134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Increase number of layers to 8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F17FB7-670D-A5F7-BB27-685104C7CD86}"/>
                </a:ext>
              </a:extLst>
            </p:cNvPr>
            <p:cNvSpPr/>
            <p:nvPr/>
          </p:nvSpPr>
          <p:spPr>
            <a:xfrm>
              <a:off x="7268214" y="21516"/>
              <a:ext cx="3090134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Decrease number of layers to 2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196130-7AD0-9D90-075C-5EB5EDDA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0870" y="610754"/>
              <a:ext cx="4424822" cy="27348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5CED21E-85CA-E114-83F7-66495C93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7690" y="3429000"/>
              <a:ext cx="4409134" cy="193244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229103-34A8-6B4B-B891-5BD2F73738CF}"/>
                </a:ext>
              </a:extLst>
            </p:cNvPr>
            <p:cNvSpPr/>
            <p:nvPr/>
          </p:nvSpPr>
          <p:spPr>
            <a:xfrm>
              <a:off x="7348369" y="5400339"/>
              <a:ext cx="952052" cy="42517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Acc = 79.4%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B442B-93E2-C93D-4F71-E93959EE73C4}"/>
                </a:ext>
              </a:extLst>
            </p:cNvPr>
            <p:cNvSpPr/>
            <p:nvPr/>
          </p:nvSpPr>
          <p:spPr>
            <a:xfrm>
              <a:off x="9568927" y="5400339"/>
              <a:ext cx="952052" cy="42517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Acc = 80.5%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3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8D5DF23-E893-402B-0E91-24E04B149CA8}"/>
              </a:ext>
            </a:extLst>
          </p:cNvPr>
          <p:cNvGrpSpPr/>
          <p:nvPr/>
        </p:nvGrpSpPr>
        <p:grpSpPr>
          <a:xfrm>
            <a:off x="3496618" y="491254"/>
            <a:ext cx="6421630" cy="1384995"/>
            <a:chOff x="2926463" y="2841839"/>
            <a:chExt cx="6421630" cy="13849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4C988B-79E6-F050-8D14-21E174C7F746}"/>
                    </a:ext>
                  </a:extLst>
                </p:cNvPr>
                <p:cNvSpPr txBox="1"/>
                <p:nvPr/>
              </p:nvSpPr>
              <p:spPr>
                <a:xfrm>
                  <a:off x="2926463" y="2841839"/>
                  <a:ext cx="6421630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0" b="0" i="1" smtClean="0">
                            <a:latin typeface="Cambria Math" panose="02040503050406030204" pitchFamily="18" charset="0"/>
                          </a:rPr>
                          <m:t>[                     ]</m:t>
                        </m:r>
                      </m:oMath>
                    </m:oMathPara>
                  </a14:m>
                  <a:endParaRPr lang="en-US" sz="9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4C988B-79E6-F050-8D14-21E174C7F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63" y="2841839"/>
                  <a:ext cx="6421630" cy="1384995"/>
                </a:xfrm>
                <a:prstGeom prst="rect">
                  <a:avLst/>
                </a:prstGeom>
                <a:blipFill>
                  <a:blip r:embed="rId2"/>
                  <a:stretch>
                    <a:fillRect l="-5929" t="-7273" r="-5929" b="-3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5B6901-5C1F-DE77-5E83-7C0B93C76D55}"/>
                </a:ext>
              </a:extLst>
            </p:cNvPr>
            <p:cNvSpPr/>
            <p:nvPr/>
          </p:nvSpPr>
          <p:spPr>
            <a:xfrm>
              <a:off x="3528508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Player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38423B-FD80-E3F0-1444-6541D70F74F9}"/>
                </a:ext>
              </a:extLst>
            </p:cNvPr>
            <p:cNvSpPr/>
            <p:nvPr/>
          </p:nvSpPr>
          <p:spPr>
            <a:xfrm>
              <a:off x="4606066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Piece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205047-AA89-AACA-BBCB-551CB52553D4}"/>
                </a:ext>
              </a:extLst>
            </p:cNvPr>
            <p:cNvSpPr/>
            <p:nvPr/>
          </p:nvSpPr>
          <p:spPr>
            <a:xfrm>
              <a:off x="5683624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File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724C34-2FD9-E2B2-3E65-5DA698F3F1C9}"/>
                </a:ext>
              </a:extLst>
            </p:cNvPr>
            <p:cNvSpPr/>
            <p:nvPr/>
          </p:nvSpPr>
          <p:spPr>
            <a:xfrm>
              <a:off x="6761182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Rank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267023-B66C-87B0-233D-3DC82E25B153}"/>
                </a:ext>
              </a:extLst>
            </p:cNvPr>
            <p:cNvSpPr/>
            <p:nvPr/>
          </p:nvSpPr>
          <p:spPr>
            <a:xfrm>
              <a:off x="7838740" y="3162743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Mod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02B117-B1C7-FB6C-AF7F-F488D379DFCD}"/>
              </a:ext>
            </a:extLst>
          </p:cNvPr>
          <p:cNvGrpSpPr/>
          <p:nvPr/>
        </p:nvGrpSpPr>
        <p:grpSpPr>
          <a:xfrm>
            <a:off x="589877" y="2967766"/>
            <a:ext cx="11187439" cy="3196410"/>
            <a:chOff x="589877" y="2967766"/>
            <a:chExt cx="11187439" cy="31964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B72861-97E4-97C7-1CD8-E05DAB954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77" y="2967766"/>
              <a:ext cx="11187439" cy="319641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B97E26-348E-BB9B-B013-BEFF26FF6221}"/>
                </a:ext>
              </a:extLst>
            </p:cNvPr>
            <p:cNvSpPr/>
            <p:nvPr/>
          </p:nvSpPr>
          <p:spPr>
            <a:xfrm>
              <a:off x="2820293" y="3015470"/>
              <a:ext cx="8670666" cy="39201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latin typeface="Cambria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02BDD6-5012-63FE-379D-8B544CFC7528}"/>
                </a:ext>
              </a:extLst>
            </p:cNvPr>
            <p:cNvSpPr/>
            <p:nvPr/>
          </p:nvSpPr>
          <p:spPr>
            <a:xfrm>
              <a:off x="2820293" y="3077006"/>
              <a:ext cx="8670666" cy="26894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latin typeface="Cambria" panose="02040503050406030204" pitchFamily="18" charset="0"/>
                </a:rPr>
                <a:t>Map – Encoding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53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51A8BB-803E-1D93-8DB5-5961D211F219}"/>
              </a:ext>
            </a:extLst>
          </p:cNvPr>
          <p:cNvGrpSpPr/>
          <p:nvPr/>
        </p:nvGrpSpPr>
        <p:grpSpPr>
          <a:xfrm>
            <a:off x="233876" y="1635163"/>
            <a:ext cx="11706674" cy="3582296"/>
            <a:chOff x="233876" y="1635163"/>
            <a:chExt cx="11706674" cy="3582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BAAED4-31BB-54F1-0AB7-AB72FC79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876" y="1635163"/>
              <a:ext cx="11706674" cy="358229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13D180-31D6-3638-BD13-A7CCD99F8682}"/>
                </a:ext>
              </a:extLst>
            </p:cNvPr>
            <p:cNvSpPr/>
            <p:nvPr/>
          </p:nvSpPr>
          <p:spPr>
            <a:xfrm>
              <a:off x="1914862" y="1710785"/>
              <a:ext cx="9488244" cy="38695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Map – Encoding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7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7AD3CA-EB54-3294-2FCA-B17E4C6BD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1" t="9645" r="7148" b="18435"/>
          <a:stretch/>
        </p:blipFill>
        <p:spPr>
          <a:xfrm>
            <a:off x="311973" y="1172584"/>
            <a:ext cx="3291840" cy="7648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7FA66-92F8-4384-83B0-F681E4D6DAB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03813" y="1555027"/>
            <a:ext cx="462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525A20A-A04F-D02A-6093-137E236FB23F}"/>
              </a:ext>
            </a:extLst>
          </p:cNvPr>
          <p:cNvSpPr/>
          <p:nvPr/>
        </p:nvSpPr>
        <p:spPr>
          <a:xfrm>
            <a:off x="4127351" y="1113964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RNN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70C03E-3719-AB17-6AFE-BF5D013AA47F}"/>
              </a:ext>
            </a:extLst>
          </p:cNvPr>
          <p:cNvCxnSpPr>
            <a:cxnSpLocks/>
          </p:cNvCxnSpPr>
          <p:nvPr/>
        </p:nvCxnSpPr>
        <p:spPr>
          <a:xfrm>
            <a:off x="5117057" y="1560406"/>
            <a:ext cx="4446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011757-0413-94FB-A4BC-960C3F57E7C0}"/>
              </a:ext>
            </a:extLst>
          </p:cNvPr>
          <p:cNvGrpSpPr/>
          <p:nvPr/>
        </p:nvGrpSpPr>
        <p:grpSpPr>
          <a:xfrm>
            <a:off x="776344" y="5185733"/>
            <a:ext cx="3210814" cy="1231106"/>
            <a:chOff x="4584551" y="2485564"/>
            <a:chExt cx="3210814" cy="12311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A0E5963-E260-DBBE-D9EF-8F716EE88C66}"/>
                    </a:ext>
                  </a:extLst>
                </p:cNvPr>
                <p:cNvSpPr txBox="1"/>
                <p:nvPr/>
              </p:nvSpPr>
              <p:spPr>
                <a:xfrm>
                  <a:off x="4584551" y="2485564"/>
                  <a:ext cx="3210814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[          ]</m:t>
                        </m:r>
                      </m:oMath>
                    </m:oMathPara>
                  </a14:m>
                  <a:endParaRPr lang="en-US" sz="8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A0E5963-E260-DBBE-D9EF-8F716EE88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551" y="2485564"/>
                  <a:ext cx="3210814" cy="1231106"/>
                </a:xfrm>
                <a:prstGeom prst="rect">
                  <a:avLst/>
                </a:prstGeom>
                <a:blipFill>
                  <a:blip r:embed="rId3"/>
                  <a:stretch>
                    <a:fillRect l="-10630" t="-8163" r="-11024" b="-367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1AB2A1-11C2-21EA-32F0-D2BC229F538E}"/>
                </a:ext>
              </a:extLst>
            </p:cNvPr>
            <p:cNvSpPr/>
            <p:nvPr/>
          </p:nvSpPr>
          <p:spPr>
            <a:xfrm>
              <a:off x="5217458" y="2737722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F1CDC3-308A-4540-277D-FC868BD3DBA1}"/>
                </a:ext>
              </a:extLst>
            </p:cNvPr>
            <p:cNvSpPr/>
            <p:nvPr/>
          </p:nvSpPr>
          <p:spPr>
            <a:xfrm>
              <a:off x="6295016" y="2737722"/>
              <a:ext cx="9144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C170A91-E3D9-5595-7FA0-AC11EEB81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9" t="4493" r="11004" b="19212"/>
          <a:stretch/>
        </p:blipFill>
        <p:spPr>
          <a:xfrm>
            <a:off x="5565289" y="1162820"/>
            <a:ext cx="1788764" cy="7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3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812F4369-8062-F9D6-1F79-F7DAB7782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50557"/>
              </p:ext>
            </p:extLst>
          </p:nvPr>
        </p:nvGraphicFramePr>
        <p:xfrm>
          <a:off x="623130" y="2687320"/>
          <a:ext cx="2743200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9391">
                  <a:extLst>
                    <a:ext uri="{9D8B030D-6E8A-4147-A177-3AD203B41FA5}">
                      <a16:colId xmlns:a16="http://schemas.microsoft.com/office/drawing/2014/main" val="2303602136"/>
                    </a:ext>
                  </a:extLst>
                </a:gridCol>
                <a:gridCol w="1633809">
                  <a:extLst>
                    <a:ext uri="{9D8B030D-6E8A-4147-A177-3AD203B41FA5}">
                      <a16:colId xmlns:a16="http://schemas.microsoft.com/office/drawing/2014/main" val="1910673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</a:rPr>
                        <a:t>Number of Moves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25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4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2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4C9FDC-2110-2AEA-9A92-D092EF5EC674}"/>
              </a:ext>
            </a:extLst>
          </p:cNvPr>
          <p:cNvSpPr txBox="1"/>
          <p:nvPr/>
        </p:nvSpPr>
        <p:spPr>
          <a:xfrm>
            <a:off x="6072695" y="10132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www.knightschessclub.org</a:t>
            </a:r>
            <a:r>
              <a:rPr lang="en-US" sz="1100" dirty="0"/>
              <a:t>/</a:t>
            </a:r>
            <a:r>
              <a:rPr lang="en-US" sz="1100" dirty="0" err="1"/>
              <a:t>writing_algebraic_notation.html</a:t>
            </a:r>
            <a:endParaRPr lang="en-US" sz="1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D54E8D-C162-6B40-E680-DD4D78847F0E}"/>
              </a:ext>
            </a:extLst>
          </p:cNvPr>
          <p:cNvGrpSpPr/>
          <p:nvPr/>
        </p:nvGrpSpPr>
        <p:grpSpPr>
          <a:xfrm>
            <a:off x="439947" y="984219"/>
            <a:ext cx="11054606" cy="5077718"/>
            <a:chOff x="439947" y="984219"/>
            <a:chExt cx="11054606" cy="50777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7145D7-B8DA-8E8F-EC47-28E95C54D575}"/>
                </a:ext>
              </a:extLst>
            </p:cNvPr>
            <p:cNvGrpSpPr/>
            <p:nvPr/>
          </p:nvGrpSpPr>
          <p:grpSpPr>
            <a:xfrm>
              <a:off x="439947" y="984219"/>
              <a:ext cx="5632748" cy="5077718"/>
              <a:chOff x="3048673" y="1048764"/>
              <a:chExt cx="5632748" cy="507771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6DE5B85-DF75-41C8-C02B-36B0064A34DB}"/>
                  </a:ext>
                </a:extLst>
              </p:cNvPr>
              <p:cNvGrpSpPr/>
              <p:nvPr/>
            </p:nvGrpSpPr>
            <p:grpSpPr>
              <a:xfrm>
                <a:off x="3048673" y="1048764"/>
                <a:ext cx="5632748" cy="5077718"/>
                <a:chOff x="3048673" y="1048764"/>
                <a:chExt cx="5632748" cy="5077718"/>
              </a:xfrm>
            </p:grpSpPr>
            <p:pic>
              <p:nvPicPr>
                <p:cNvPr id="5" name="Picture 4" descr="A chess board with chess piec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9F5BB05-6241-1AD9-CD8A-0A00349280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4656" y="1739827"/>
                  <a:ext cx="4114800" cy="4152900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4E5B233-6C29-8D8D-CEBE-45360A0DCF10}"/>
                    </a:ext>
                  </a:extLst>
                </p:cNvPr>
                <p:cNvSpPr/>
                <p:nvPr/>
              </p:nvSpPr>
              <p:spPr>
                <a:xfrm>
                  <a:off x="3496235" y="5658523"/>
                  <a:ext cx="4033221" cy="424927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Down Arrow Callout 8">
                  <a:extLst>
                    <a:ext uri="{FF2B5EF4-FFF2-40B4-BE49-F238E27FC236}">
                      <a16:creationId xmlns:a16="http://schemas.microsoft.com/office/drawing/2014/main" id="{BE925C3C-305D-9B23-7071-CAD958F209F6}"/>
                    </a:ext>
                  </a:extLst>
                </p:cNvPr>
                <p:cNvSpPr/>
                <p:nvPr/>
              </p:nvSpPr>
              <p:spPr>
                <a:xfrm>
                  <a:off x="3048673" y="1048764"/>
                  <a:ext cx="699247" cy="569843"/>
                </a:xfrm>
                <a:prstGeom prst="downArrowCallout">
                  <a:avLst>
                    <a:gd name="adj1" fmla="val 12692"/>
                    <a:gd name="adj2" fmla="val 14231"/>
                    <a:gd name="adj3" fmla="val 25000"/>
                    <a:gd name="adj4" fmla="val 6497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File</a:t>
                  </a:r>
                </a:p>
              </p:txBody>
            </p:sp>
            <p:sp>
              <p:nvSpPr>
                <p:cNvPr id="7" name="Right Arrow Callout 6">
                  <a:extLst>
                    <a:ext uri="{FF2B5EF4-FFF2-40B4-BE49-F238E27FC236}">
                      <a16:creationId xmlns:a16="http://schemas.microsoft.com/office/drawing/2014/main" id="{FCA967C5-ED45-5D91-C66A-CC515554A2AA}"/>
                    </a:ext>
                  </a:extLst>
                </p:cNvPr>
                <p:cNvSpPr/>
                <p:nvPr/>
              </p:nvSpPr>
              <p:spPr>
                <a:xfrm flipH="1">
                  <a:off x="7580556" y="5661438"/>
                  <a:ext cx="1100865" cy="465044"/>
                </a:xfrm>
                <a:prstGeom prst="rightArrowCallout">
                  <a:avLst>
                    <a:gd name="adj1" fmla="val 17157"/>
                    <a:gd name="adj2" fmla="val 25000"/>
                    <a:gd name="adj3" fmla="val 25000"/>
                    <a:gd name="adj4" fmla="val 7446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Rank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5A8BBC3-6E82-3065-32FC-33DAD53A026E}"/>
                  </a:ext>
                </a:extLst>
              </p:cNvPr>
              <p:cNvSpPr/>
              <p:nvPr/>
            </p:nvSpPr>
            <p:spPr>
              <a:xfrm>
                <a:off x="3547335" y="5742119"/>
                <a:ext cx="3982121" cy="301215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        b       c       d       e        f        g       h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F1F808-961B-17D9-7ED1-3C8197BDE08D}"/>
                  </a:ext>
                </a:extLst>
              </p:cNvPr>
              <p:cNvSpPr/>
              <p:nvPr/>
            </p:nvSpPr>
            <p:spPr>
              <a:xfrm>
                <a:off x="3235362" y="1729069"/>
                <a:ext cx="311973" cy="430350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08BD21-A944-68C2-BE01-4D06C060163A}"/>
                  </a:ext>
                </a:extLst>
              </p:cNvPr>
              <p:cNvSpPr/>
              <p:nvPr/>
            </p:nvSpPr>
            <p:spPr>
              <a:xfrm>
                <a:off x="3190991" y="1688953"/>
                <a:ext cx="414614" cy="4289164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C9FC44-712B-0F7E-7E13-701D3223661F}"/>
                  </a:ext>
                </a:extLst>
              </p:cNvPr>
              <p:cNvSpPr/>
              <p:nvPr/>
            </p:nvSpPr>
            <p:spPr>
              <a:xfrm>
                <a:off x="3235361" y="3210091"/>
                <a:ext cx="311973" cy="548641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7AECBA-E9D6-E927-65ED-E4B2E16BE539}"/>
                  </a:ext>
                </a:extLst>
              </p:cNvPr>
              <p:cNvSpPr/>
              <p:nvPr/>
            </p:nvSpPr>
            <p:spPr>
              <a:xfrm>
                <a:off x="3242311" y="2138418"/>
                <a:ext cx="311973" cy="992058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FA495E-AF46-47AD-C100-2F3684DF11A1}"/>
                  </a:ext>
                </a:extLst>
              </p:cNvPr>
              <p:cNvSpPr/>
              <p:nvPr/>
            </p:nvSpPr>
            <p:spPr>
              <a:xfrm>
                <a:off x="3238502" y="2698993"/>
                <a:ext cx="311973" cy="548640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084B4B-08D1-6525-E123-1824B9E24EE3}"/>
                  </a:ext>
                </a:extLst>
              </p:cNvPr>
              <p:cNvSpPr/>
              <p:nvPr/>
            </p:nvSpPr>
            <p:spPr>
              <a:xfrm>
                <a:off x="3238725" y="3670652"/>
                <a:ext cx="311973" cy="548641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762FE-17B2-8C27-E3E7-D7BF45487516}"/>
                  </a:ext>
                </a:extLst>
              </p:cNvPr>
              <p:cNvSpPr/>
              <p:nvPr/>
            </p:nvSpPr>
            <p:spPr>
              <a:xfrm>
                <a:off x="3244104" y="4220130"/>
                <a:ext cx="311973" cy="548641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630A0F-4861-8E4C-DC6A-A4D714FEB52F}"/>
                  </a:ext>
                </a:extLst>
              </p:cNvPr>
              <p:cNvSpPr/>
              <p:nvPr/>
            </p:nvSpPr>
            <p:spPr>
              <a:xfrm>
                <a:off x="3235361" y="4686132"/>
                <a:ext cx="311973" cy="548641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AC35F6-FA26-DFD2-6F87-90E5A4878582}"/>
                  </a:ext>
                </a:extLst>
              </p:cNvPr>
              <p:cNvSpPr/>
              <p:nvPr/>
            </p:nvSpPr>
            <p:spPr>
              <a:xfrm>
                <a:off x="3235361" y="5255924"/>
                <a:ext cx="311973" cy="548641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927B33-1A90-F0A1-4DB2-F4A9C0AFA931}"/>
                </a:ext>
              </a:extLst>
            </p:cNvPr>
            <p:cNvGrpSpPr/>
            <p:nvPr/>
          </p:nvGrpSpPr>
          <p:grpSpPr>
            <a:xfrm>
              <a:off x="6072695" y="2167325"/>
              <a:ext cx="5421858" cy="3168813"/>
              <a:chOff x="2592589" y="2595169"/>
              <a:chExt cx="5421858" cy="316881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419CE04-1F9B-0967-F156-5891D2A3FD66}"/>
                  </a:ext>
                </a:extLst>
              </p:cNvPr>
              <p:cNvSpPr/>
              <p:nvPr/>
            </p:nvSpPr>
            <p:spPr>
              <a:xfrm>
                <a:off x="3817570" y="4405485"/>
                <a:ext cx="645460" cy="3980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0: white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2F8209-8AE8-49D5-311E-3095B8585979}"/>
                  </a:ext>
                </a:extLst>
              </p:cNvPr>
              <p:cNvSpPr/>
              <p:nvPr/>
            </p:nvSpPr>
            <p:spPr>
              <a:xfrm>
                <a:off x="2592589" y="3662979"/>
                <a:ext cx="1290921" cy="500230"/>
              </a:xfrm>
              <a:prstGeom prst="rect">
                <a:avLst/>
              </a:prstGeom>
              <a:solidFill>
                <a:srgbClr val="DA9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f4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445E786-72EA-ABB7-9B59-C5266249509F}"/>
                  </a:ext>
                </a:extLst>
              </p:cNvPr>
              <p:cNvSpPr/>
              <p:nvPr/>
            </p:nvSpPr>
            <p:spPr>
              <a:xfrm>
                <a:off x="2592589" y="2608729"/>
                <a:ext cx="1290922" cy="6777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Algebraic Notation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8C9554-7FE8-358C-F0E0-6ED9EAF7D27D}"/>
                  </a:ext>
                </a:extLst>
              </p:cNvPr>
              <p:cNvSpPr/>
              <p:nvPr/>
            </p:nvSpPr>
            <p:spPr>
              <a:xfrm>
                <a:off x="4144491" y="2595169"/>
                <a:ext cx="1664638" cy="6777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Custom Vector Encoding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6B41120-E79D-D8AB-45E2-F83EE1EFF4DC}"/>
                  </a:ext>
                </a:extLst>
              </p:cNvPr>
              <p:cNvSpPr/>
              <p:nvPr/>
            </p:nvSpPr>
            <p:spPr>
              <a:xfrm>
                <a:off x="6070109" y="2608729"/>
                <a:ext cx="1944338" cy="6777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Human Language Translation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6A00D02-1940-976A-BC41-850A589850DA}"/>
                  </a:ext>
                </a:extLst>
              </p:cNvPr>
              <p:cNvCxnSpPr>
                <a:cxnSpLocks/>
                <a:stCxn id="29" idx="2"/>
                <a:endCxn id="28" idx="0"/>
              </p:cNvCxnSpPr>
              <p:nvPr/>
            </p:nvCxnSpPr>
            <p:spPr>
              <a:xfrm>
                <a:off x="3238050" y="3286460"/>
                <a:ext cx="0" cy="3765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1FB518-887E-06C6-84C8-5570BED270FA}"/>
                  </a:ext>
                </a:extLst>
              </p:cNvPr>
              <p:cNvSpPr/>
              <p:nvPr/>
            </p:nvSpPr>
            <p:spPr>
              <a:xfrm>
                <a:off x="4144491" y="3662979"/>
                <a:ext cx="1664638" cy="500230"/>
              </a:xfrm>
              <a:prstGeom prst="rect">
                <a:avLst/>
              </a:prstGeom>
              <a:solidFill>
                <a:srgbClr val="DA9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[0, 0, 5, 5, -1]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A9B68C-F9D1-8B41-39F0-3130076CAAAF}"/>
                  </a:ext>
                </a:extLst>
              </p:cNvPr>
              <p:cNvSpPr/>
              <p:nvPr/>
            </p:nvSpPr>
            <p:spPr>
              <a:xfrm>
                <a:off x="6095999" y="3675529"/>
                <a:ext cx="1918447" cy="500230"/>
              </a:xfrm>
              <a:prstGeom prst="rect">
                <a:avLst/>
              </a:prstGeom>
              <a:solidFill>
                <a:srgbClr val="DA9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White moves a pawn to f4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F311C6-8281-843A-34CA-C2D158C94B33}"/>
                  </a:ext>
                </a:extLst>
              </p:cNvPr>
              <p:cNvSpPr/>
              <p:nvPr/>
            </p:nvSpPr>
            <p:spPr>
              <a:xfrm>
                <a:off x="4206240" y="4884201"/>
                <a:ext cx="645460" cy="3980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0: pawn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ED6B7DD-4189-13FE-85B2-071141490CCF}"/>
                  </a:ext>
                </a:extLst>
              </p:cNvPr>
              <p:cNvSpPr/>
              <p:nvPr/>
            </p:nvSpPr>
            <p:spPr>
              <a:xfrm>
                <a:off x="4851700" y="5365949"/>
                <a:ext cx="645460" cy="3980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5: file f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7E22DDB-D1A0-AA47-549E-D1D4DD3FEA33}"/>
                  </a:ext>
                </a:extLst>
              </p:cNvPr>
              <p:cNvSpPr/>
              <p:nvPr/>
            </p:nvSpPr>
            <p:spPr>
              <a:xfrm>
                <a:off x="5112683" y="4405485"/>
                <a:ext cx="696446" cy="3980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5: rank 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40661C-5B33-6859-AB7F-B3CC80F403A1}"/>
                  </a:ext>
                </a:extLst>
              </p:cNvPr>
              <p:cNvSpPr/>
              <p:nvPr/>
            </p:nvSpPr>
            <p:spPr>
              <a:xfrm>
                <a:off x="5510718" y="4884201"/>
                <a:ext cx="890081" cy="3980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-1: no mods</a:t>
                </a:r>
              </a:p>
            </p:txBody>
          </p: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5280A041-50F7-C50B-8620-89DE7F52ED6B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 rot="5400000">
                <a:off x="4272271" y="4432459"/>
                <a:ext cx="708441" cy="195042"/>
              </a:xfrm>
              <a:prstGeom prst="bentConnector3">
                <a:avLst>
                  <a:gd name="adj1" fmla="val 60629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0D33C3FF-250E-875C-942A-E494909AAE27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rot="16200000" flipH="1">
                <a:off x="4465683" y="4657202"/>
                <a:ext cx="1188006" cy="229488"/>
              </a:xfrm>
              <a:prstGeom prst="bentConnector3">
                <a:avLst>
                  <a:gd name="adj1" fmla="val 75355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>
                <a:extLst>
                  <a:ext uri="{FF2B5EF4-FFF2-40B4-BE49-F238E27FC236}">
                    <a16:creationId xmlns:a16="http://schemas.microsoft.com/office/drawing/2014/main" id="{2A02BA59-BE5A-E21B-1A90-923ED8195A7D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61553" y="4289995"/>
                <a:ext cx="699910" cy="488502"/>
              </a:xfrm>
              <a:prstGeom prst="bentConnector3">
                <a:avLst>
                  <a:gd name="adj1" fmla="val 2233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EE494A9-B734-EFB9-E9FF-7EB067034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0756" y="4175759"/>
                <a:ext cx="0" cy="2297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528D2-4D96-8E7D-372F-9470A207F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344" y="4184290"/>
                <a:ext cx="0" cy="2297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2797AF0-19D5-F80A-46C4-DCC5BEA02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810" y="3286460"/>
                <a:ext cx="0" cy="3765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9F5C4CA-B964-E5B1-71CA-81096C693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7771" y="3299010"/>
                <a:ext cx="0" cy="3765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806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245ED6-B276-A6D7-A5EB-63358424C943}"/>
              </a:ext>
            </a:extLst>
          </p:cNvPr>
          <p:cNvSpPr txBox="1"/>
          <p:nvPr/>
        </p:nvSpPr>
        <p:spPr>
          <a:xfrm>
            <a:off x="2834640" y="335751"/>
            <a:ext cx="6099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343A40"/>
                </a:solidFill>
                <a:effectLst/>
                <a:latin typeface="Roboto" panose="020F0502020204030204" pitchFamily="34" charset="0"/>
              </a:rPr>
              <a:t>6. hxg3  </a:t>
            </a:r>
            <a:r>
              <a:rPr lang="en-US" b="1" i="0" u="none" strike="noStrike" dirty="0">
                <a:solidFill>
                  <a:srgbClr val="343A40"/>
                </a:solidFill>
                <a:effectLst/>
                <a:latin typeface="Roboto" panose="020F0502020204030204" pitchFamily="34" charset="0"/>
              </a:rPr>
              <a:t>Bxg3++</a:t>
            </a:r>
            <a:br>
              <a:rPr lang="en-US" b="0" i="0" u="none" strike="noStrike" dirty="0">
                <a:solidFill>
                  <a:srgbClr val="343A40"/>
                </a:solidFill>
                <a:effectLst/>
                <a:latin typeface="Roboto" panose="020F0502020204030204" pitchFamily="34" charset="0"/>
              </a:rPr>
            </a:br>
            <a:r>
              <a:rPr lang="en-US" b="0" i="0" u="none" strike="noStrike" dirty="0">
                <a:solidFill>
                  <a:srgbClr val="343A40"/>
                </a:solidFill>
                <a:effectLst/>
                <a:latin typeface="Roboto" panose="020F0502020204030204" pitchFamily="34" charset="0"/>
              </a:rPr>
              <a:t>Whites pawn "P" on "h" takes "x" blacks Queen on g3.</a:t>
            </a:r>
          </a:p>
          <a:p>
            <a:pPr algn="l"/>
            <a:r>
              <a:rPr lang="en-US" b="1" i="0" u="none" strike="noStrike" dirty="0">
                <a:solidFill>
                  <a:srgbClr val="343A40"/>
                </a:solidFill>
                <a:effectLst/>
                <a:latin typeface="Roboto" panose="02000000000000000000" pitchFamily="2" charset="0"/>
              </a:rPr>
              <a:t>Blacks Bishop "B" takes "x" whites Pawn on "g3" checkmating "++" the white King.</a:t>
            </a:r>
            <a:endParaRPr lang="en-US" b="0" i="0" u="none" strike="noStrike" dirty="0">
              <a:solidFill>
                <a:srgbClr val="343A4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 descr="A chess board with chess pieces&#10;&#10;Description automatically generated with medium confidence">
            <a:extLst>
              <a:ext uri="{FF2B5EF4-FFF2-40B4-BE49-F238E27FC236}">
                <a16:creationId xmlns:a16="http://schemas.microsoft.com/office/drawing/2014/main" id="{3EEBFD21-4440-D049-319A-8B1BD136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7" y="2051050"/>
            <a:ext cx="4114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6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589AB771-CE9D-A367-DD44-C57F02373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0736"/>
              </p:ext>
            </p:extLst>
          </p:nvPr>
        </p:nvGraphicFramePr>
        <p:xfrm>
          <a:off x="2484202" y="1192566"/>
          <a:ext cx="6659797" cy="2062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83403">
                  <a:extLst>
                    <a:ext uri="{9D8B030D-6E8A-4147-A177-3AD203B41FA5}">
                      <a16:colId xmlns:a16="http://schemas.microsoft.com/office/drawing/2014/main" val="2303602136"/>
                    </a:ext>
                  </a:extLst>
                </a:gridCol>
                <a:gridCol w="2418298">
                  <a:extLst>
                    <a:ext uri="{9D8B030D-6E8A-4147-A177-3AD203B41FA5}">
                      <a16:colId xmlns:a16="http://schemas.microsoft.com/office/drawing/2014/main" val="1910673434"/>
                    </a:ext>
                  </a:extLst>
                </a:gridCol>
                <a:gridCol w="2358096">
                  <a:extLst>
                    <a:ext uri="{9D8B030D-6E8A-4147-A177-3AD203B41FA5}">
                      <a16:colId xmlns:a16="http://schemas.microsoft.com/office/drawing/2014/main" val="152796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</a:rPr>
                        <a:t>Algebraic 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" panose="02040503050406030204" pitchFamily="18" charset="0"/>
                        </a:rPr>
                        <a:t>Custom Vector Encoding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Human Language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5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[0,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4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343A40"/>
                          </a:solidFill>
                          <a:effectLst/>
                          <a:latin typeface="Roboto" panose="020F0502020204030204" pitchFamily="34" charset="0"/>
                        </a:rPr>
                        <a:t>hxg3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</a:rPr>
                        <a:t>−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(pawn)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" panose="02040503050406030204" pitchFamily="18" charset="0"/>
                        </a:rPr>
                        <a:t>(knight)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2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343A40"/>
                          </a:solidFill>
                          <a:effectLst/>
                          <a:latin typeface="Roboto" panose="020F0502020204030204" pitchFamily="34" charset="0"/>
                        </a:rPr>
                        <a:t>Bxg3++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1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3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9935B2-80CD-D09C-1D3E-F009A9435231}"/>
              </a:ext>
            </a:extLst>
          </p:cNvPr>
          <p:cNvGrpSpPr/>
          <p:nvPr/>
        </p:nvGrpSpPr>
        <p:grpSpPr>
          <a:xfrm>
            <a:off x="2549558" y="1255956"/>
            <a:ext cx="6886473" cy="3041724"/>
            <a:chOff x="2549558" y="1255956"/>
            <a:chExt cx="6886473" cy="30417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F90350-8203-A4A4-5BD6-87BD178C10F7}"/>
                </a:ext>
              </a:extLst>
            </p:cNvPr>
            <p:cNvSpPr/>
            <p:nvPr/>
          </p:nvSpPr>
          <p:spPr>
            <a:xfrm>
              <a:off x="2549559" y="3625327"/>
              <a:ext cx="914400" cy="6562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FA4ABF-FE40-6286-B1E3-2F78F1B0B525}"/>
                </a:ext>
              </a:extLst>
            </p:cNvPr>
            <p:cNvSpPr/>
            <p:nvPr/>
          </p:nvSpPr>
          <p:spPr>
            <a:xfrm>
              <a:off x="4035912" y="3625327"/>
              <a:ext cx="914400" cy="6562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B062E9-98F3-3EAA-0B40-7493F9A0D342}"/>
                </a:ext>
              </a:extLst>
            </p:cNvPr>
            <p:cNvSpPr/>
            <p:nvPr/>
          </p:nvSpPr>
          <p:spPr>
            <a:xfrm>
              <a:off x="2549559" y="2318273"/>
              <a:ext cx="914400" cy="914400"/>
            </a:xfrm>
            <a:prstGeom prst="rect">
              <a:avLst/>
            </a:prstGeom>
            <a:solidFill>
              <a:srgbClr val="DA94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582A09-F368-6D0E-B7AE-39A206F5E154}"/>
                </a:ext>
              </a:extLst>
            </p:cNvPr>
            <p:cNvSpPr/>
            <p:nvPr/>
          </p:nvSpPr>
          <p:spPr>
            <a:xfrm>
              <a:off x="4035912" y="2318273"/>
              <a:ext cx="914400" cy="914400"/>
            </a:xfrm>
            <a:prstGeom prst="rect">
              <a:avLst/>
            </a:prstGeom>
            <a:solidFill>
              <a:srgbClr val="DA94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9F9BCB-A649-A8E1-7EAD-26E2E5B1F91D}"/>
                </a:ext>
              </a:extLst>
            </p:cNvPr>
            <p:cNvCxnSpPr>
              <a:cxnSpLocks/>
              <a:stCxn id="2" idx="0"/>
              <a:endCxn id="5" idx="2"/>
            </p:cNvCxnSpPr>
            <p:nvPr/>
          </p:nvCxnSpPr>
          <p:spPr>
            <a:xfrm flipV="1">
              <a:off x="3006759" y="3232673"/>
              <a:ext cx="0" cy="392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3241BE-E54D-ED44-D413-3E978D3B6A0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463959" y="2775473"/>
              <a:ext cx="571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017234-4A47-C668-2107-E54E4EA7121C}"/>
                </a:ext>
              </a:extLst>
            </p:cNvPr>
            <p:cNvCxnSpPr>
              <a:cxnSpLocks/>
              <a:stCxn id="3" idx="0"/>
              <a:endCxn id="6" idx="2"/>
            </p:cNvCxnSpPr>
            <p:nvPr/>
          </p:nvCxnSpPr>
          <p:spPr>
            <a:xfrm flipV="1">
              <a:off x="4493112" y="3232673"/>
              <a:ext cx="0" cy="392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B3AB60-681F-2370-C074-F775774BB294}"/>
                </a:ext>
              </a:extLst>
            </p:cNvPr>
            <p:cNvCxnSpPr>
              <a:cxnSpLocks/>
              <a:stCxn id="5" idx="0"/>
              <a:endCxn id="25" idx="2"/>
            </p:cNvCxnSpPr>
            <p:nvPr/>
          </p:nvCxnSpPr>
          <p:spPr>
            <a:xfrm flipH="1" flipV="1">
              <a:off x="3006758" y="1941754"/>
              <a:ext cx="1" cy="376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A80675-463C-A5C3-4D2D-EA0358C654E4}"/>
                </a:ext>
              </a:extLst>
            </p:cNvPr>
            <p:cNvSpPr/>
            <p:nvPr/>
          </p:nvSpPr>
          <p:spPr>
            <a:xfrm>
              <a:off x="2549558" y="1264023"/>
              <a:ext cx="914400" cy="677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C8C76A-FD67-FBC4-CD71-DF0268A7F5EA}"/>
                </a:ext>
              </a:extLst>
            </p:cNvPr>
            <p:cNvCxnSpPr>
              <a:cxnSpLocks/>
              <a:stCxn id="6" idx="3"/>
              <a:endCxn id="77" idx="1"/>
            </p:cNvCxnSpPr>
            <p:nvPr/>
          </p:nvCxnSpPr>
          <p:spPr>
            <a:xfrm>
              <a:off x="4950312" y="2775473"/>
              <a:ext cx="571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8D31376-6FDA-1BFD-2C20-93FFC7F6C70A}"/>
                </a:ext>
              </a:extLst>
            </p:cNvPr>
            <p:cNvCxnSpPr>
              <a:cxnSpLocks/>
              <a:stCxn id="103" idx="0"/>
              <a:endCxn id="105" idx="2"/>
            </p:cNvCxnSpPr>
            <p:nvPr/>
          </p:nvCxnSpPr>
          <p:spPr>
            <a:xfrm flipV="1">
              <a:off x="8978831" y="1941755"/>
              <a:ext cx="0" cy="384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6E62506-90FE-5300-6E7D-50F2D9A3197F}"/>
                </a:ext>
              </a:extLst>
            </p:cNvPr>
            <p:cNvCxnSpPr>
              <a:cxnSpLocks/>
            </p:cNvCxnSpPr>
            <p:nvPr/>
          </p:nvCxnSpPr>
          <p:spPr>
            <a:xfrm>
              <a:off x="3163640" y="3248809"/>
              <a:ext cx="0" cy="3765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2D6B70E-4E14-1E31-93B9-453BFB5554E3}"/>
                </a:ext>
              </a:extLst>
            </p:cNvPr>
            <p:cNvCxnSpPr>
              <a:cxnSpLocks/>
            </p:cNvCxnSpPr>
            <p:nvPr/>
          </p:nvCxnSpPr>
          <p:spPr>
            <a:xfrm>
              <a:off x="4660742" y="3264945"/>
              <a:ext cx="0" cy="3765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40C2D6-AD29-F60B-D52F-4457AFC26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3372" y="2689411"/>
              <a:ext cx="56254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A571ADE-ABC2-0B8A-7B35-38A819A07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0170" y="2682003"/>
              <a:ext cx="56209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0011C4C-63D0-B7FC-CB26-F58907A2B778}"/>
                </a:ext>
              </a:extLst>
            </p:cNvPr>
            <p:cNvCxnSpPr>
              <a:cxnSpLocks/>
            </p:cNvCxnSpPr>
            <p:nvPr/>
          </p:nvCxnSpPr>
          <p:spPr>
            <a:xfrm>
              <a:off x="7589555" y="1949823"/>
              <a:ext cx="0" cy="396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3B77A24-F50F-0900-554C-1F9CF2AB83D3}"/>
                    </a:ext>
                  </a:extLst>
                </p:cNvPr>
                <p:cNvSpPr txBox="1"/>
                <p:nvPr/>
              </p:nvSpPr>
              <p:spPr>
                <a:xfrm>
                  <a:off x="7964539" y="1835232"/>
                  <a:ext cx="426206" cy="5734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3B77A24-F50F-0900-554C-1F9CF2AB8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539" y="1835232"/>
                  <a:ext cx="426206" cy="573427"/>
                </a:xfrm>
                <a:prstGeom prst="rect">
                  <a:avLst/>
                </a:prstGeom>
                <a:blipFill>
                  <a:blip r:embed="rId2"/>
                  <a:stretch>
                    <a:fillRect l="-14706" t="-2174" r="-294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C7BD7C4-0CE1-53F6-9874-82D1E989C5E0}"/>
                    </a:ext>
                  </a:extLst>
                </p:cNvPr>
                <p:cNvSpPr txBox="1"/>
                <p:nvPr/>
              </p:nvSpPr>
              <p:spPr>
                <a:xfrm>
                  <a:off x="3550028" y="2071740"/>
                  <a:ext cx="396070" cy="5737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C7BD7C4-0CE1-53F6-9874-82D1E989C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028" y="2071740"/>
                  <a:ext cx="396070" cy="573747"/>
                </a:xfrm>
                <a:prstGeom prst="rect">
                  <a:avLst/>
                </a:prstGeom>
                <a:blipFill>
                  <a:blip r:embed="rId3"/>
                  <a:stretch>
                    <a:fillRect l="-12500" t="-2174" r="-312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D750D98-0064-AC24-BEDC-2595DDCB419B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H="1" flipV="1">
              <a:off x="4493112" y="1933687"/>
              <a:ext cx="1" cy="376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BBC4DC-75A7-9049-D66E-EA838951DDDC}"/>
                </a:ext>
              </a:extLst>
            </p:cNvPr>
            <p:cNvSpPr/>
            <p:nvPr/>
          </p:nvSpPr>
          <p:spPr>
            <a:xfrm>
              <a:off x="4035912" y="1255956"/>
              <a:ext cx="914400" cy="677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89248E3-4D3C-EF3B-C454-60B9AE30676D}"/>
                </a:ext>
              </a:extLst>
            </p:cNvPr>
            <p:cNvSpPr/>
            <p:nvPr/>
          </p:nvSpPr>
          <p:spPr>
            <a:xfrm>
              <a:off x="5522265" y="3625327"/>
              <a:ext cx="914400" cy="6562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DF060B0-037A-CF79-8BE2-2092BCA1436C}"/>
                </a:ext>
              </a:extLst>
            </p:cNvPr>
            <p:cNvSpPr/>
            <p:nvPr/>
          </p:nvSpPr>
          <p:spPr>
            <a:xfrm>
              <a:off x="5522265" y="2318273"/>
              <a:ext cx="914400" cy="914400"/>
            </a:xfrm>
            <a:prstGeom prst="rect">
              <a:avLst/>
            </a:prstGeom>
            <a:solidFill>
              <a:srgbClr val="DA94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5FAD74-9632-E9D6-33D6-2FA582001B15}"/>
                </a:ext>
              </a:extLst>
            </p:cNvPr>
            <p:cNvCxnSpPr>
              <a:cxnSpLocks/>
              <a:stCxn id="76" idx="0"/>
              <a:endCxn id="77" idx="2"/>
            </p:cNvCxnSpPr>
            <p:nvPr/>
          </p:nvCxnSpPr>
          <p:spPr>
            <a:xfrm flipV="1">
              <a:off x="5979465" y="3232673"/>
              <a:ext cx="0" cy="392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4B23B1A-0BFC-1229-04C1-A2E3E47E8070}"/>
                </a:ext>
              </a:extLst>
            </p:cNvPr>
            <p:cNvCxnSpPr>
              <a:cxnSpLocks/>
              <a:stCxn id="77" idx="3"/>
              <a:endCxn id="88" idx="1"/>
            </p:cNvCxnSpPr>
            <p:nvPr/>
          </p:nvCxnSpPr>
          <p:spPr>
            <a:xfrm>
              <a:off x="6436665" y="2775473"/>
              <a:ext cx="571952" cy="16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6D469A-1FC9-08C1-3A83-0805B9C58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47095" y="3264945"/>
              <a:ext cx="0" cy="3765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1FEA69B-D515-E2D9-195C-E944DF2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6436665" y="2671742"/>
              <a:ext cx="562095" cy="60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7908AAA-225D-B2BE-E725-12831B610E08}"/>
                    </a:ext>
                  </a:extLst>
                </p:cNvPr>
                <p:cNvSpPr txBox="1"/>
                <p:nvPr/>
              </p:nvSpPr>
              <p:spPr>
                <a:xfrm>
                  <a:off x="5046022" y="2034003"/>
                  <a:ext cx="396070" cy="572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7908AAA-225D-B2BE-E725-12831B610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022" y="2034003"/>
                  <a:ext cx="396070" cy="572016"/>
                </a:xfrm>
                <a:prstGeom prst="rect">
                  <a:avLst/>
                </a:prstGeom>
                <a:blipFill>
                  <a:blip r:embed="rId4"/>
                  <a:stretch>
                    <a:fillRect l="-15625" t="-4444" r="-312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C5E8B5A-B9D3-3040-B478-EEB41831A764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 flipV="1">
              <a:off x="5979465" y="1933687"/>
              <a:ext cx="1" cy="376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B8E11F7-FFE1-D91F-E9AA-4B3A10495734}"/>
                </a:ext>
              </a:extLst>
            </p:cNvPr>
            <p:cNvSpPr/>
            <p:nvPr/>
          </p:nvSpPr>
          <p:spPr>
            <a:xfrm>
              <a:off x="5522265" y="1255956"/>
              <a:ext cx="914400" cy="677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B95CC5A-49D0-3B34-446C-7E6299DF2345}"/>
                </a:ext>
              </a:extLst>
            </p:cNvPr>
            <p:cNvSpPr/>
            <p:nvPr/>
          </p:nvSpPr>
          <p:spPr>
            <a:xfrm>
              <a:off x="7008617" y="3641463"/>
              <a:ext cx="914400" cy="6562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3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EB65C4-852A-4882-3A51-1D4B0C1B51CB}"/>
                </a:ext>
              </a:extLst>
            </p:cNvPr>
            <p:cNvSpPr/>
            <p:nvPr/>
          </p:nvSpPr>
          <p:spPr>
            <a:xfrm>
              <a:off x="7008617" y="2334409"/>
              <a:ext cx="914400" cy="914400"/>
            </a:xfrm>
            <a:prstGeom prst="rect">
              <a:avLst/>
            </a:prstGeom>
            <a:solidFill>
              <a:srgbClr val="DA94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966A695-CC7D-F71B-917F-2D88650227D1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7465817" y="3248809"/>
              <a:ext cx="0" cy="392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7C38A2-C993-ABB1-8AA3-DF555C2890C4}"/>
                </a:ext>
              </a:extLst>
            </p:cNvPr>
            <p:cNvCxnSpPr>
              <a:cxnSpLocks/>
              <a:stCxn id="88" idx="3"/>
              <a:endCxn id="103" idx="1"/>
            </p:cNvCxnSpPr>
            <p:nvPr/>
          </p:nvCxnSpPr>
          <p:spPr>
            <a:xfrm flipV="1">
              <a:off x="7923017" y="2783541"/>
              <a:ext cx="598614" cy="8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0962135-5C16-4DE1-5AAC-7432F8E0D729}"/>
                </a:ext>
              </a:extLst>
            </p:cNvPr>
            <p:cNvCxnSpPr>
              <a:cxnSpLocks/>
            </p:cNvCxnSpPr>
            <p:nvPr/>
          </p:nvCxnSpPr>
          <p:spPr>
            <a:xfrm>
              <a:off x="7633447" y="3281081"/>
              <a:ext cx="0" cy="3765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B4648D-E92E-F8CC-A3EF-835E996B6A49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H="1" flipV="1">
              <a:off x="7465817" y="1949823"/>
              <a:ext cx="1" cy="376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2415904-3939-5E6D-02C0-7B7B839C0D75}"/>
                </a:ext>
              </a:extLst>
            </p:cNvPr>
            <p:cNvSpPr/>
            <p:nvPr/>
          </p:nvSpPr>
          <p:spPr>
            <a:xfrm>
              <a:off x="7008617" y="1272092"/>
              <a:ext cx="914400" cy="677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E4BDF9E-0142-2072-B52D-1663C23D2E7B}"/>
                    </a:ext>
                  </a:extLst>
                </p:cNvPr>
                <p:cNvSpPr txBox="1"/>
                <p:nvPr/>
              </p:nvSpPr>
              <p:spPr>
                <a:xfrm>
                  <a:off x="6542016" y="2032265"/>
                  <a:ext cx="396070" cy="572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E4BDF9E-0142-2072-B52D-1663C23D2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2016" y="2032265"/>
                  <a:ext cx="396070" cy="572016"/>
                </a:xfrm>
                <a:prstGeom prst="rect">
                  <a:avLst/>
                </a:prstGeom>
                <a:blipFill>
                  <a:blip r:embed="rId5"/>
                  <a:stretch>
                    <a:fillRect l="-15625" t="-2174" r="-312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B79A88-D86D-DB9D-10FC-A4E7425ED373}"/>
                </a:ext>
              </a:extLst>
            </p:cNvPr>
            <p:cNvSpPr/>
            <p:nvPr/>
          </p:nvSpPr>
          <p:spPr>
            <a:xfrm>
              <a:off x="8521631" y="3633395"/>
              <a:ext cx="914400" cy="6562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90E1D2-DF3F-F4D2-782C-48DCE8F58934}"/>
                </a:ext>
              </a:extLst>
            </p:cNvPr>
            <p:cNvSpPr/>
            <p:nvPr/>
          </p:nvSpPr>
          <p:spPr>
            <a:xfrm>
              <a:off x="8521631" y="2326341"/>
              <a:ext cx="914400" cy="914400"/>
            </a:xfrm>
            <a:prstGeom prst="rect">
              <a:avLst/>
            </a:prstGeom>
            <a:solidFill>
              <a:srgbClr val="DA94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7562464-4923-0A82-8B2B-B9C40E4817D2}"/>
                </a:ext>
              </a:extLst>
            </p:cNvPr>
            <p:cNvCxnSpPr>
              <a:cxnSpLocks/>
              <a:stCxn id="102" idx="0"/>
              <a:endCxn id="103" idx="2"/>
            </p:cNvCxnSpPr>
            <p:nvPr/>
          </p:nvCxnSpPr>
          <p:spPr>
            <a:xfrm flipV="1">
              <a:off x="8978831" y="3240741"/>
              <a:ext cx="0" cy="392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C84B610-F9A2-62B6-944C-38C4E60507D2}"/>
                </a:ext>
              </a:extLst>
            </p:cNvPr>
            <p:cNvSpPr/>
            <p:nvPr/>
          </p:nvSpPr>
          <p:spPr>
            <a:xfrm>
              <a:off x="8521631" y="1264024"/>
              <a:ext cx="914400" cy="677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9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10349</TotalTime>
  <Words>636</Words>
  <Application>Microsoft Macintosh PowerPoint</Application>
  <PresentationFormat>Widescreen</PresentationFormat>
  <Paragraphs>221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Varner, Andrea (MU-Student)</dc:creator>
  <cp:lastModifiedBy>Varner, Andrea (MU-Student)</cp:lastModifiedBy>
  <cp:revision>4</cp:revision>
  <dcterms:created xsi:type="dcterms:W3CDTF">2023-04-30T18:32:05Z</dcterms:created>
  <dcterms:modified xsi:type="dcterms:W3CDTF">2023-05-07T23:01:31Z</dcterms:modified>
</cp:coreProperties>
</file>