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321" r:id="rId2"/>
    <p:sldId id="322" r:id="rId3"/>
    <p:sldId id="345" r:id="rId4"/>
    <p:sldId id="344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19" r:id="rId25"/>
    <p:sldId id="314" r:id="rId26"/>
    <p:sldId id="315" r:id="rId27"/>
    <p:sldId id="258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57A74"/>
    <a:srgbClr val="CC3333"/>
    <a:srgbClr val="CC6633"/>
    <a:srgbClr val="D9D1D5"/>
    <a:srgbClr val="C5B7BE"/>
    <a:srgbClr val="64515B"/>
    <a:srgbClr val="C3A6B3"/>
    <a:srgbClr val="CCCC99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>
        <p:scale>
          <a:sx n="80" d="100"/>
          <a:sy n="80" d="100"/>
        </p:scale>
        <p:origin x="1680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856E4-1FDB-4EE5-B37E-955DB5F26C43}" type="slidenum">
              <a:rPr lang="en-GB"/>
              <a:pPr/>
              <a:t>1</a:t>
            </a:fld>
            <a:endParaRPr lang="en-GB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EAE35-3CD7-4444-995D-7B1E31090E5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AADCB-6358-4AB7-B61F-4EE09EFB4B4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8C958-6D96-4D59-926D-306301903A02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7E639-3404-4B33-88CA-FAF76C17020F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35" tIns="46849" rIns="92135" bIns="46849"/>
          <a:lstStyle/>
          <a:p>
            <a:endParaRPr lang="en-US" altLang="ko-KR" dirty="0"/>
          </a:p>
        </p:txBody>
      </p:sp>
      <p:sp>
        <p:nvSpPr>
          <p:cNvPr id="20992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E3E29-A72E-4DF6-BEE8-C588B73DC1A7}" type="slidenum">
              <a:rPr lang="en-US" altLang="ko-KR" smtClean="0">
                <a:latin typeface="굴림" charset="-127"/>
                <a:ea typeface="굴림" charset="-127"/>
              </a:rPr>
              <a:pPr/>
              <a:t>18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608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37A679-C735-4758-847E-3F18702A1846}" type="slidenum">
              <a:rPr lang="en-US" altLang="ko-KR" smtClean="0">
                <a:latin typeface="굴림" charset="-127"/>
                <a:ea typeface="굴림" charset="-127"/>
              </a:rPr>
              <a:pPr/>
              <a:t>20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6"/>
            <a:ext cx="5028986" cy="41133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F514-8C17-457A-9355-D10C49E194D2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6388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F514-8C17-457A-9355-D10C49E194D2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638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6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D22D5-D202-403A-8C95-9F607EF3F416}" type="slidenum">
              <a:rPr lang="en-GB"/>
              <a:pPr/>
              <a:t>6</a:t>
            </a:fld>
            <a:endParaRPr lang="en-GB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74F97-BEE3-49F5-BEE8-81AE9C8E8153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05C3-A81B-456C-8B38-18908C2525A8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0AF35-FE3B-44EA-BBF8-F6D9A239ADA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A4D5A-205F-4144-9684-D5089FB59713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18151-B80D-4531-8B33-68599742B777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7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www.apc.org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APC - UNESCO MMTK Project</a:t>
            </a:r>
          </a:p>
        </p:txBody>
      </p:sp>
    </p:spTree>
    <p:extLst>
      <p:ext uri="{BB962C8B-B14F-4D97-AF65-F5344CB8AC3E}">
        <p14:creationId xmlns:p14="http://schemas.microsoft.com/office/powerpoint/2010/main" val="214141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www.apc.org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APC - UNESCO MMTK Project</a:t>
            </a:r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www.apc.org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APC - UNESCO MMTK Project</a:t>
            </a:r>
          </a:p>
        </p:txBody>
      </p:sp>
    </p:spTree>
    <p:extLst>
      <p:ext uri="{BB962C8B-B14F-4D97-AF65-F5344CB8AC3E}">
        <p14:creationId xmlns:p14="http://schemas.microsoft.com/office/powerpoint/2010/main" val="236924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1"/>
          <p:cNvSpPr>
            <a:spLocks noChangeArrowheads="1"/>
          </p:cNvSpPr>
          <p:nvPr userDrawn="1"/>
        </p:nvSpPr>
        <p:spPr bwMode="auto">
          <a:xfrm>
            <a:off x="1143000" y="1115786"/>
            <a:ext cx="8001000" cy="5140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내용 개체 틀 8"/>
          <p:cNvSpPr>
            <a:spLocks noGrp="1"/>
          </p:cNvSpPr>
          <p:nvPr>
            <p:ph sz="quarter" idx="11"/>
          </p:nvPr>
        </p:nvSpPr>
        <p:spPr>
          <a:xfrm>
            <a:off x="242889" y="1360736"/>
            <a:ext cx="8643936" cy="5102678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내용 개체 틀 14"/>
          <p:cNvSpPr>
            <a:spLocks noGrp="1"/>
          </p:cNvSpPr>
          <p:nvPr>
            <p:ph sz="quarter" idx="12"/>
          </p:nvPr>
        </p:nvSpPr>
        <p:spPr>
          <a:xfrm>
            <a:off x="242888" y="689413"/>
            <a:ext cx="5143500" cy="471730"/>
          </a:xfrm>
          <a:ln>
            <a:noFill/>
          </a:ln>
        </p:spPr>
        <p:txBody>
          <a:bodyPr/>
          <a:lstStyle>
            <a:lvl1pPr>
              <a:buFontTx/>
              <a:buNone/>
              <a:defRPr sz="24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3445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5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55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2" r:id="rId3"/>
    <p:sldLayoutId id="2147483681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National_Center_for_Biotechnology_Information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w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93785"/>
            <a:ext cx="7772400" cy="1143000"/>
          </a:xfrm>
        </p:spPr>
        <p:txBody>
          <a:bodyPr/>
          <a:lstStyle/>
          <a:p>
            <a:pPr algn="ctr"/>
            <a:r>
              <a:rPr lang="en-GB" dirty="0"/>
              <a:t>Introduction </a:t>
            </a:r>
            <a:br>
              <a:rPr lang="en-GB" dirty="0"/>
            </a:br>
            <a:r>
              <a:rPr lang="en-GB" dirty="0"/>
              <a:t>to databases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chemeClr val="tx1"/>
                </a:solidFill>
              </a:rPr>
              <a:t>2021</a:t>
            </a:r>
            <a:r>
              <a:rPr lang="ko-KR" altLang="en-US" sz="2000" dirty="0" smtClean="0">
                <a:solidFill>
                  <a:schemeClr val="tx1"/>
                </a:solidFill>
              </a:rPr>
              <a:t>년 </a:t>
            </a:r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학기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sz="2000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chemeClr val="tx1"/>
                </a:solidFill>
              </a:rPr>
              <a:t>소프트웨어학과 오 염 덕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296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itun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6200775"/>
          </a:xfrm>
          <a:prstGeom prst="rect">
            <a:avLst/>
          </a:prstGeom>
          <a:noFill/>
        </p:spPr>
      </p:pic>
      <p:sp>
        <p:nvSpPr>
          <p:cNvPr id="7171" name="Freeform 3"/>
          <p:cNvSpPr>
            <a:spLocks/>
          </p:cNvSpPr>
          <p:nvPr/>
        </p:nvSpPr>
        <p:spPr bwMode="auto">
          <a:xfrm>
            <a:off x="1728788" y="2360613"/>
            <a:ext cx="7345362" cy="4425950"/>
          </a:xfrm>
          <a:custGeom>
            <a:avLst/>
            <a:gdLst/>
            <a:ahLst/>
            <a:cxnLst>
              <a:cxn ang="0">
                <a:pos x="3706" y="3"/>
              </a:cxn>
              <a:cxn ang="0">
                <a:pos x="1665" y="344"/>
              </a:cxn>
              <a:cxn ang="0">
                <a:pos x="237" y="1026"/>
              </a:cxn>
              <a:cxn ang="0">
                <a:pos x="33" y="3412"/>
              </a:cxn>
              <a:cxn ang="0">
                <a:pos x="33" y="6651"/>
              </a:cxn>
              <a:cxn ang="0">
                <a:pos x="339" y="8355"/>
              </a:cxn>
              <a:cxn ang="0">
                <a:pos x="1971" y="9719"/>
              </a:cxn>
              <a:cxn ang="0">
                <a:pos x="5237" y="9719"/>
              </a:cxn>
              <a:cxn ang="0">
                <a:pos x="8400" y="8185"/>
              </a:cxn>
              <a:cxn ang="0">
                <a:pos x="9828" y="2560"/>
              </a:cxn>
              <a:cxn ang="0">
                <a:pos x="7584" y="514"/>
              </a:cxn>
              <a:cxn ang="0">
                <a:pos x="3706" y="3"/>
              </a:cxn>
              <a:cxn ang="0">
                <a:pos x="3706" y="3"/>
              </a:cxn>
            </a:cxnLst>
            <a:rect l="0" t="0" r="r" b="b"/>
            <a:pathLst>
              <a:path w="9844" h="9900">
                <a:moveTo>
                  <a:pt x="3706" y="3"/>
                </a:moveTo>
                <a:cubicBezTo>
                  <a:pt x="2720" y="-25"/>
                  <a:pt x="2243" y="173"/>
                  <a:pt x="1665" y="344"/>
                </a:cubicBezTo>
                <a:cubicBezTo>
                  <a:pt x="1087" y="514"/>
                  <a:pt x="509" y="514"/>
                  <a:pt x="237" y="1026"/>
                </a:cubicBezTo>
                <a:cubicBezTo>
                  <a:pt x="-36" y="1537"/>
                  <a:pt x="67" y="2475"/>
                  <a:pt x="33" y="3412"/>
                </a:cubicBezTo>
                <a:cubicBezTo>
                  <a:pt x="-1" y="4350"/>
                  <a:pt x="-18" y="5827"/>
                  <a:pt x="33" y="6651"/>
                </a:cubicBezTo>
                <a:cubicBezTo>
                  <a:pt x="84" y="7475"/>
                  <a:pt x="16" y="7844"/>
                  <a:pt x="339" y="8355"/>
                </a:cubicBezTo>
                <a:cubicBezTo>
                  <a:pt x="662" y="8867"/>
                  <a:pt x="1155" y="9492"/>
                  <a:pt x="1971" y="9719"/>
                </a:cubicBezTo>
                <a:cubicBezTo>
                  <a:pt x="2788" y="9946"/>
                  <a:pt x="4165" y="9975"/>
                  <a:pt x="5237" y="9719"/>
                </a:cubicBezTo>
                <a:cubicBezTo>
                  <a:pt x="6308" y="9463"/>
                  <a:pt x="7635" y="9378"/>
                  <a:pt x="8400" y="8185"/>
                </a:cubicBezTo>
                <a:cubicBezTo>
                  <a:pt x="9165" y="6992"/>
                  <a:pt x="9965" y="3838"/>
                  <a:pt x="9828" y="2560"/>
                </a:cubicBezTo>
                <a:cubicBezTo>
                  <a:pt x="9692" y="1281"/>
                  <a:pt x="8604" y="940"/>
                  <a:pt x="7584" y="514"/>
                </a:cubicBezTo>
                <a:cubicBezTo>
                  <a:pt x="6563" y="88"/>
                  <a:pt x="4692" y="31"/>
                  <a:pt x="3706" y="3"/>
                </a:cubicBezTo>
                <a:close/>
                <a:moveTo>
                  <a:pt x="3706" y="3"/>
                </a:moveTo>
              </a:path>
            </a:pathLst>
          </a:custGeom>
          <a:noFill/>
          <a:ln w="25400">
            <a:solidFill>
              <a:srgbClr val="D6020C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72" name="Freeform 4"/>
          <p:cNvSpPr>
            <a:spLocks/>
          </p:cNvSpPr>
          <p:nvPr/>
        </p:nvSpPr>
        <p:spPr bwMode="auto">
          <a:xfrm>
            <a:off x="7010400" y="1905000"/>
            <a:ext cx="1676400" cy="381000"/>
          </a:xfrm>
          <a:custGeom>
            <a:avLst/>
            <a:gdLst/>
            <a:ahLst/>
            <a:cxnLst>
              <a:cxn ang="0">
                <a:pos x="4662" y="614"/>
              </a:cxn>
              <a:cxn ang="0">
                <a:pos x="815" y="1891"/>
              </a:cxn>
              <a:cxn ang="0">
                <a:pos x="431" y="6997"/>
              </a:cxn>
              <a:cxn ang="0">
                <a:pos x="5815" y="9551"/>
              </a:cxn>
              <a:cxn ang="0">
                <a:pos x="9277" y="6997"/>
              </a:cxn>
              <a:cxn ang="0">
                <a:pos x="7739" y="614"/>
              </a:cxn>
              <a:cxn ang="0">
                <a:pos x="2739" y="614"/>
              </a:cxn>
            </a:cxnLst>
            <a:rect l="0" t="0" r="r" b="b"/>
            <a:pathLst>
              <a:path w="9350" h="9551">
                <a:moveTo>
                  <a:pt x="4662" y="614"/>
                </a:moveTo>
                <a:cubicBezTo>
                  <a:pt x="3091" y="721"/>
                  <a:pt x="1521" y="827"/>
                  <a:pt x="815" y="1891"/>
                </a:cubicBezTo>
                <a:cubicBezTo>
                  <a:pt x="110" y="2955"/>
                  <a:pt x="-402" y="5721"/>
                  <a:pt x="431" y="6997"/>
                </a:cubicBezTo>
                <a:cubicBezTo>
                  <a:pt x="1264" y="8274"/>
                  <a:pt x="4341" y="9551"/>
                  <a:pt x="5815" y="9551"/>
                </a:cubicBezTo>
                <a:cubicBezTo>
                  <a:pt x="7290" y="9551"/>
                  <a:pt x="8956" y="8487"/>
                  <a:pt x="9277" y="6997"/>
                </a:cubicBezTo>
                <a:cubicBezTo>
                  <a:pt x="9598" y="5508"/>
                  <a:pt x="8828" y="1678"/>
                  <a:pt x="7739" y="614"/>
                </a:cubicBezTo>
                <a:cubicBezTo>
                  <a:pt x="6649" y="-449"/>
                  <a:pt x="4694" y="82"/>
                  <a:pt x="2739" y="614"/>
                </a:cubicBezTo>
              </a:path>
            </a:pathLst>
          </a:custGeom>
          <a:noFill/>
          <a:ln w="25400">
            <a:solidFill>
              <a:srgbClr val="D6020C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73" name="Freeform 5"/>
          <p:cNvSpPr>
            <a:spLocks/>
          </p:cNvSpPr>
          <p:nvPr/>
        </p:nvSpPr>
        <p:spPr bwMode="auto">
          <a:xfrm>
            <a:off x="7086600" y="1447800"/>
            <a:ext cx="1600200" cy="457200"/>
          </a:xfrm>
          <a:custGeom>
            <a:avLst/>
            <a:gdLst/>
            <a:ahLst/>
            <a:cxnLst>
              <a:cxn ang="0">
                <a:pos x="4297" y="0"/>
              </a:cxn>
              <a:cxn ang="0">
                <a:pos x="742" y="1224"/>
              </a:cxn>
              <a:cxn ang="0">
                <a:pos x="297" y="7346"/>
              </a:cxn>
              <a:cxn ang="0">
                <a:pos x="4297" y="9795"/>
              </a:cxn>
              <a:cxn ang="0">
                <a:pos x="8297" y="8571"/>
              </a:cxn>
              <a:cxn ang="0">
                <a:pos x="9186" y="6122"/>
              </a:cxn>
              <a:cxn ang="0">
                <a:pos x="8742" y="2448"/>
              </a:cxn>
              <a:cxn ang="0">
                <a:pos x="3408" y="0"/>
              </a:cxn>
            </a:cxnLst>
            <a:rect l="0" t="0" r="r" b="b"/>
            <a:pathLst>
              <a:path w="9353" h="9827">
                <a:moveTo>
                  <a:pt x="4297" y="0"/>
                </a:moveTo>
                <a:cubicBezTo>
                  <a:pt x="2853" y="0"/>
                  <a:pt x="1408" y="0"/>
                  <a:pt x="742" y="1224"/>
                </a:cubicBezTo>
                <a:cubicBezTo>
                  <a:pt x="75" y="2448"/>
                  <a:pt x="-295" y="5918"/>
                  <a:pt x="297" y="7346"/>
                </a:cubicBezTo>
                <a:cubicBezTo>
                  <a:pt x="890" y="8775"/>
                  <a:pt x="2964" y="9591"/>
                  <a:pt x="4297" y="9795"/>
                </a:cubicBezTo>
                <a:cubicBezTo>
                  <a:pt x="5630" y="10000"/>
                  <a:pt x="7482" y="9183"/>
                  <a:pt x="8297" y="8571"/>
                </a:cubicBezTo>
                <a:cubicBezTo>
                  <a:pt x="9112" y="7959"/>
                  <a:pt x="9112" y="7142"/>
                  <a:pt x="9186" y="6122"/>
                </a:cubicBezTo>
                <a:cubicBezTo>
                  <a:pt x="9260" y="5102"/>
                  <a:pt x="9705" y="3469"/>
                  <a:pt x="8742" y="2448"/>
                </a:cubicBezTo>
                <a:cubicBezTo>
                  <a:pt x="7779" y="1428"/>
                  <a:pt x="5593" y="714"/>
                  <a:pt x="3408" y="0"/>
                </a:cubicBezTo>
              </a:path>
            </a:pathLst>
          </a:custGeom>
          <a:noFill/>
          <a:ln w="25400">
            <a:solidFill>
              <a:srgbClr val="D6020C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-76200" y="2438400"/>
            <a:ext cx="1447800" cy="4249738"/>
          </a:xfrm>
          <a:custGeom>
            <a:avLst/>
            <a:gdLst/>
            <a:ahLst/>
            <a:cxnLst>
              <a:cxn ang="0">
                <a:pos x="3764" y="0"/>
              </a:cxn>
              <a:cxn ang="0">
                <a:pos x="1514" y="530"/>
              </a:cxn>
              <a:cxn ang="0">
                <a:pos x="14" y="2123"/>
              </a:cxn>
              <a:cxn ang="0">
                <a:pos x="764" y="4955"/>
              </a:cxn>
              <a:cxn ang="0">
                <a:pos x="764" y="8141"/>
              </a:cxn>
              <a:cxn ang="0">
                <a:pos x="1139" y="9734"/>
              </a:cxn>
              <a:cxn ang="0">
                <a:pos x="4889" y="9734"/>
              </a:cxn>
              <a:cxn ang="0">
                <a:pos x="7889" y="9203"/>
              </a:cxn>
              <a:cxn ang="0">
                <a:pos x="9389" y="6725"/>
              </a:cxn>
              <a:cxn ang="0">
                <a:pos x="9389" y="2831"/>
              </a:cxn>
              <a:cxn ang="0">
                <a:pos x="6389" y="1415"/>
              </a:cxn>
              <a:cxn ang="0">
                <a:pos x="3014" y="176"/>
              </a:cxn>
            </a:cxnLst>
            <a:rect l="0" t="0" r="r" b="b"/>
            <a:pathLst>
              <a:path w="9677" h="9874">
                <a:moveTo>
                  <a:pt x="3764" y="0"/>
                </a:moveTo>
                <a:cubicBezTo>
                  <a:pt x="2951" y="88"/>
                  <a:pt x="2139" y="176"/>
                  <a:pt x="1514" y="530"/>
                </a:cubicBezTo>
                <a:cubicBezTo>
                  <a:pt x="889" y="884"/>
                  <a:pt x="139" y="1386"/>
                  <a:pt x="14" y="2123"/>
                </a:cubicBezTo>
                <a:cubicBezTo>
                  <a:pt x="-111" y="2861"/>
                  <a:pt x="639" y="3952"/>
                  <a:pt x="764" y="4955"/>
                </a:cubicBezTo>
                <a:cubicBezTo>
                  <a:pt x="889" y="5958"/>
                  <a:pt x="701" y="7345"/>
                  <a:pt x="764" y="8141"/>
                </a:cubicBezTo>
                <a:cubicBezTo>
                  <a:pt x="826" y="8938"/>
                  <a:pt x="451" y="9469"/>
                  <a:pt x="1139" y="9734"/>
                </a:cubicBezTo>
                <a:cubicBezTo>
                  <a:pt x="1826" y="10000"/>
                  <a:pt x="3764" y="9823"/>
                  <a:pt x="4889" y="9734"/>
                </a:cubicBezTo>
                <a:cubicBezTo>
                  <a:pt x="6014" y="9646"/>
                  <a:pt x="7139" y="9705"/>
                  <a:pt x="7889" y="9203"/>
                </a:cubicBezTo>
                <a:cubicBezTo>
                  <a:pt x="8639" y="8702"/>
                  <a:pt x="9139" y="7787"/>
                  <a:pt x="9389" y="6725"/>
                </a:cubicBezTo>
                <a:cubicBezTo>
                  <a:pt x="9639" y="5663"/>
                  <a:pt x="9889" y="3716"/>
                  <a:pt x="9389" y="2831"/>
                </a:cubicBezTo>
                <a:cubicBezTo>
                  <a:pt x="8889" y="1946"/>
                  <a:pt x="7451" y="1858"/>
                  <a:pt x="6389" y="1415"/>
                </a:cubicBezTo>
                <a:cubicBezTo>
                  <a:pt x="5326" y="973"/>
                  <a:pt x="4170" y="575"/>
                  <a:pt x="3014" y="176"/>
                </a:cubicBezTo>
              </a:path>
            </a:pathLst>
          </a:custGeom>
          <a:noFill/>
          <a:ln w="25400">
            <a:solidFill>
              <a:srgbClr val="D6020C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219996" y="-28724"/>
            <a:ext cx="8566720" cy="1143000"/>
          </a:xfrm>
        </p:spPr>
        <p:txBody>
          <a:bodyPr/>
          <a:lstStyle/>
          <a:p>
            <a:r>
              <a:rPr lang="en-US" altLang="ko-KR" sz="3600" dirty="0">
                <a:solidFill>
                  <a:srgbClr val="C00000"/>
                </a:solidFill>
              </a:rPr>
              <a:t>What</a:t>
            </a:r>
            <a:r>
              <a:rPr lang="en-US" altLang="ko-KR" sz="3600" dirty="0"/>
              <a:t>: Database Systems Today</a:t>
            </a:r>
          </a:p>
        </p:txBody>
      </p:sp>
    </p:spTree>
    <p:extLst>
      <p:ext uri="{BB962C8B-B14F-4D97-AF65-F5344CB8AC3E}">
        <p14:creationId xmlns:p14="http://schemas.microsoft.com/office/powerpoint/2010/main" val="2670839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  <p:bldP spid="7173" grpId="0" animBg="1"/>
      <p:bldP spid="71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972" y="1341420"/>
            <a:ext cx="6858000" cy="5233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219996" y="-28724"/>
            <a:ext cx="8566720" cy="1143000"/>
          </a:xfrm>
        </p:spPr>
        <p:txBody>
          <a:bodyPr/>
          <a:lstStyle/>
          <a:p>
            <a:r>
              <a:rPr lang="en-US" altLang="ko-KR" sz="3600" dirty="0">
                <a:solidFill>
                  <a:srgbClr val="C00000"/>
                </a:solidFill>
              </a:rPr>
              <a:t>What</a:t>
            </a:r>
            <a:r>
              <a:rPr lang="en-US" altLang="ko-KR" sz="3600" dirty="0"/>
              <a:t>: Database Systems Today</a:t>
            </a:r>
          </a:p>
        </p:txBody>
      </p:sp>
    </p:spTree>
    <p:extLst>
      <p:ext uri="{BB962C8B-B14F-4D97-AF65-F5344CB8AC3E}">
        <p14:creationId xmlns:p14="http://schemas.microsoft.com/office/powerpoint/2010/main" val="227796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9758"/>
            <a:ext cx="9144000" cy="512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219996" y="-28724"/>
            <a:ext cx="8566720" cy="1143000"/>
          </a:xfrm>
        </p:spPr>
        <p:txBody>
          <a:bodyPr/>
          <a:lstStyle/>
          <a:p>
            <a:r>
              <a:rPr lang="en-US" altLang="ko-KR" sz="3600" dirty="0">
                <a:solidFill>
                  <a:srgbClr val="C00000"/>
                </a:solidFill>
              </a:rPr>
              <a:t>What</a:t>
            </a:r>
            <a:r>
              <a:rPr lang="en-US" altLang="ko-KR" sz="3600" dirty="0"/>
              <a:t>: Database Systems Today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47" y="3293985"/>
            <a:ext cx="4050451" cy="20867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31840" y="1114276"/>
            <a:ext cx="5805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  <a:hlinkClick r:id="rId5"/>
              </a:rPr>
              <a:t>NCBI(National </a:t>
            </a:r>
            <a:r>
              <a:rPr lang="en-US" altLang="ko-KR" dirty="0">
                <a:latin typeface="+mn-ea"/>
                <a:hlinkClick r:id="rId5"/>
              </a:rPr>
              <a:t>Center for Biotechnology </a:t>
            </a:r>
            <a:r>
              <a:rPr lang="en-US" altLang="ko-KR" dirty="0" smtClean="0">
                <a:latin typeface="+mn-ea"/>
                <a:hlinkClick r:id="rId5"/>
              </a:rPr>
              <a:t>Information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b="1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60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altLang="ko-KR" sz="3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What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 is a Database Management System?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536" y="1372272"/>
            <a:ext cx="8496944" cy="511256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altLang="ko-KR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Database Management System (DBMS) </a:t>
            </a:r>
            <a:r>
              <a:rPr lang="en-US" altLang="ko-K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is:</a:t>
            </a:r>
          </a:p>
          <a:p>
            <a:pPr lvl="1"/>
            <a:endParaRPr lang="en-US" altLang="ko-KR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altLang="ko-KR" sz="2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software system designed to store, manage, and facilitate access to databases</a:t>
            </a:r>
            <a:r>
              <a:rPr lang="en-US" altLang="ko-KR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lvl="1"/>
            <a:endParaRPr lang="en-US" altLang="ko-KR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Typically this term used narrowly</a:t>
            </a:r>
          </a:p>
          <a:p>
            <a:pPr lvl="1"/>
            <a:endParaRPr lang="en-US" altLang="ko-KR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Relational </a:t>
            </a:r>
            <a:r>
              <a:rPr lang="en-US" altLang="ko-KR" sz="2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databases with transactions</a:t>
            </a:r>
          </a:p>
          <a:p>
            <a:pPr lvl="2"/>
            <a:r>
              <a:rPr lang="en-US" altLang="ko-KR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E.g. Oracle, DB2, SQL </a:t>
            </a:r>
            <a:r>
              <a:rPr lang="en-US" altLang="ko-K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Server</a:t>
            </a:r>
            <a:endParaRPr lang="en-US" altLang="ko-KR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11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>
          <a:xfrm>
            <a:off x="323528" y="1412776"/>
            <a:ext cx="8643938" cy="5102679"/>
          </a:xfrm>
        </p:spPr>
        <p:txBody>
          <a:bodyPr/>
          <a:lstStyle/>
          <a:p>
            <a:pPr marL="446400" indent="-266400">
              <a:lnSpc>
                <a:spcPct val="150000"/>
              </a:lnSpc>
              <a:spcBef>
                <a:spcPts val="456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dirty="0" smtClean="0"/>
              <a:t>데이터베이스 관리 시스템</a:t>
            </a:r>
            <a:endParaRPr lang="en-US" altLang="ko-KR" dirty="0" smtClean="0"/>
          </a:p>
          <a:p>
            <a:pPr marL="626400" indent="-26640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ko-KR" sz="1900" dirty="0" smtClean="0"/>
              <a:t>DBMS, </a:t>
            </a:r>
            <a:r>
              <a:rPr lang="en-US" altLang="ko-KR" sz="1900" dirty="0" err="1" smtClean="0"/>
              <a:t>DataBase</a:t>
            </a:r>
            <a:r>
              <a:rPr lang="en-US" altLang="ko-KR" sz="1900" dirty="0" smtClean="0"/>
              <a:t> Management System</a:t>
            </a:r>
          </a:p>
          <a:p>
            <a:pPr marL="626400" indent="-26640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ko-KR" altLang="en-US" sz="1900" dirty="0" smtClean="0"/>
              <a:t>데이터 집합인 데이터베이스를 운영하는 소프트웨어</a:t>
            </a:r>
            <a:endParaRPr lang="en-US" altLang="ko-KR" sz="1900" dirty="0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9088"/>
            <a:ext cx="8001000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dirty="0" smtClean="0"/>
              <a:t>Introduction</a:t>
            </a:r>
            <a:endParaRPr lang="en-US" altLang="ko-KR" sz="4200" dirty="0"/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212976"/>
            <a:ext cx="6267450" cy="309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1346266" y="3348740"/>
            <a:ext cx="1393790" cy="812820"/>
            <a:chOff x="1475656" y="3573016"/>
            <a:chExt cx="1393790" cy="812820"/>
          </a:xfrm>
        </p:grpSpPr>
        <p:sp>
          <p:nvSpPr>
            <p:cNvPr id="7" name="타원 6"/>
            <p:cNvSpPr/>
            <p:nvPr/>
          </p:nvSpPr>
          <p:spPr>
            <a:xfrm>
              <a:off x="2339752" y="39330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627784" y="39330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483768" y="414908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221374" y="3737764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5656" y="3573016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Data File</a:t>
              </a:r>
              <a:endPara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320592" y="3276732"/>
            <a:ext cx="1562178" cy="648072"/>
            <a:chOff x="4449982" y="3501008"/>
            <a:chExt cx="1562178" cy="648072"/>
          </a:xfrm>
        </p:grpSpPr>
        <p:sp>
          <p:nvSpPr>
            <p:cNvPr id="14" name="타원 13"/>
            <p:cNvSpPr/>
            <p:nvPr/>
          </p:nvSpPr>
          <p:spPr>
            <a:xfrm>
              <a:off x="5410458" y="3624292"/>
              <a:ext cx="313670" cy="31367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698490" y="3624292"/>
              <a:ext cx="313670" cy="31367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580112" y="3789040"/>
              <a:ext cx="288032" cy="28803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364088" y="3501008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49982" y="3559564"/>
              <a:ext cx="9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Database</a:t>
              </a:r>
              <a:endPara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61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302000" y="4730750"/>
            <a:ext cx="5130800" cy="1574800"/>
            <a:chOff x="2080" y="2980"/>
            <a:chExt cx="3232" cy="992"/>
          </a:xfrm>
        </p:grpSpPr>
        <p:sp>
          <p:nvSpPr>
            <p:cNvPr id="208920" name="AutoShape 24"/>
            <p:cNvSpPr>
              <a:spLocks noChangeArrowheads="1"/>
            </p:cNvSpPr>
            <p:nvPr/>
          </p:nvSpPr>
          <p:spPr bwMode="auto">
            <a:xfrm>
              <a:off x="2080" y="2980"/>
              <a:ext cx="3232" cy="988"/>
            </a:xfrm>
            <a:prstGeom prst="cube">
              <a:avLst>
                <a:gd name="adj" fmla="val 1643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2272" y="3256"/>
              <a:ext cx="688" cy="47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2238" y="3285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/>
              <a:r>
                <a:rPr kumimoji="0" lang="en-US" altLang="ko-KR" sz="1800" b="1">
                  <a:solidFill>
                    <a:schemeClr val="bg1"/>
                  </a:solidFill>
                  <a:latin typeface="Book Antiqua" pitchFamily="18" charset="0"/>
                </a:rPr>
                <a:t>Employee</a:t>
              </a:r>
            </a:p>
            <a:p>
              <a:pPr algn="ctr" eaLnBrk="0" latinLnBrk="0" hangingPunct="0"/>
              <a:r>
                <a:rPr kumimoji="0" lang="en-US" altLang="ko-KR" sz="1800" b="1">
                  <a:solidFill>
                    <a:schemeClr val="bg1"/>
                  </a:solidFill>
                  <a:latin typeface="Book Antiqua" pitchFamily="18" charset="0"/>
                </a:rPr>
                <a:t>Table</a:t>
              </a:r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3076" y="3256"/>
              <a:ext cx="688" cy="47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924" name="Rectangle 28"/>
            <p:cNvSpPr>
              <a:spLocks noChangeArrowheads="1"/>
            </p:cNvSpPr>
            <p:nvPr/>
          </p:nvSpPr>
          <p:spPr bwMode="auto">
            <a:xfrm>
              <a:off x="3176" y="3285"/>
              <a:ext cx="50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/>
              <a:r>
                <a:rPr kumimoji="0" lang="en-US" altLang="ko-KR" sz="1800" b="1" dirty="0" smtClean="0">
                  <a:solidFill>
                    <a:schemeClr val="bg1"/>
                  </a:solidFill>
                  <a:latin typeface="Book Antiqua" pitchFamily="18" charset="0"/>
                </a:rPr>
                <a:t>Dept</a:t>
              </a:r>
              <a:endParaRPr kumimoji="0" lang="en-US" altLang="ko-KR" sz="1800" b="1" dirty="0">
                <a:solidFill>
                  <a:schemeClr val="bg1"/>
                </a:solidFill>
                <a:latin typeface="Book Antiqua" pitchFamily="18" charset="0"/>
              </a:endParaRPr>
            </a:p>
            <a:p>
              <a:pPr algn="ctr" eaLnBrk="0" latinLnBrk="0" hangingPunct="0"/>
              <a:r>
                <a:rPr kumimoji="0" lang="en-US" altLang="ko-KR" sz="1800" b="1" dirty="0">
                  <a:solidFill>
                    <a:schemeClr val="bg1"/>
                  </a:solidFill>
                  <a:latin typeface="Book Antiqua" pitchFamily="18" charset="0"/>
                </a:rPr>
                <a:t>Table</a:t>
              </a:r>
            </a:p>
          </p:txBody>
        </p:sp>
        <p:sp>
          <p:nvSpPr>
            <p:cNvPr id="208925" name="Rectangle 29"/>
            <p:cNvSpPr>
              <a:spLocks noChangeArrowheads="1"/>
            </p:cNvSpPr>
            <p:nvPr/>
          </p:nvSpPr>
          <p:spPr bwMode="auto">
            <a:xfrm>
              <a:off x="3830" y="3453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1800" b="1">
                  <a:solidFill>
                    <a:schemeClr val="bg1"/>
                  </a:solidFill>
                  <a:latin typeface="Book Antiqua" pitchFamily="18" charset="0"/>
                </a:rPr>
                <a:t>. . .</a:t>
              </a:r>
            </a:p>
          </p:txBody>
        </p:sp>
        <p:sp>
          <p:nvSpPr>
            <p:cNvPr id="208926" name="Rectangle 30"/>
            <p:cNvSpPr>
              <a:spLocks noChangeArrowheads="1"/>
            </p:cNvSpPr>
            <p:nvPr/>
          </p:nvSpPr>
          <p:spPr bwMode="auto">
            <a:xfrm>
              <a:off x="4156" y="3280"/>
              <a:ext cx="688" cy="47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927" name="Rectangle 31"/>
            <p:cNvSpPr>
              <a:spLocks noChangeArrowheads="1"/>
            </p:cNvSpPr>
            <p:nvPr/>
          </p:nvSpPr>
          <p:spPr bwMode="auto">
            <a:xfrm>
              <a:off x="4262" y="3309"/>
              <a:ext cx="4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/>
              <a:r>
                <a:rPr kumimoji="0" lang="en-US" altLang="ko-KR" sz="1800" b="1">
                  <a:solidFill>
                    <a:schemeClr val="bg1"/>
                  </a:solidFill>
                  <a:latin typeface="Book Antiqua" pitchFamily="18" charset="0"/>
                </a:rPr>
                <a:t>Sales</a:t>
              </a:r>
            </a:p>
            <a:p>
              <a:pPr algn="ctr" eaLnBrk="0" latinLnBrk="0" hangingPunct="0"/>
              <a:r>
                <a:rPr kumimoji="0" lang="en-US" altLang="ko-KR" sz="1800" b="1">
                  <a:solidFill>
                    <a:schemeClr val="bg1"/>
                  </a:solidFill>
                  <a:latin typeface="Book Antiqua" pitchFamily="18" charset="0"/>
                </a:rPr>
                <a:t>Table</a:t>
              </a:r>
            </a:p>
          </p:txBody>
        </p:sp>
        <p:sp>
          <p:nvSpPr>
            <p:cNvPr id="208934" name="Rectangle 38"/>
            <p:cNvSpPr>
              <a:spLocks noChangeArrowheads="1"/>
            </p:cNvSpPr>
            <p:nvPr/>
          </p:nvSpPr>
          <p:spPr bwMode="auto">
            <a:xfrm>
              <a:off x="3230" y="3741"/>
              <a:ext cx="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1800" b="1">
                  <a:solidFill>
                    <a:srgbClr val="081D58"/>
                  </a:solidFill>
                  <a:latin typeface="Book Antiqua" pitchFamily="18" charset="0"/>
                </a:rPr>
                <a:t>Database</a:t>
              </a:r>
            </a:p>
          </p:txBody>
        </p:sp>
      </p:grpSp>
      <p:cxnSp>
        <p:nvCxnSpPr>
          <p:cNvPr id="208936" name="AutoShape 40"/>
          <p:cNvCxnSpPr>
            <a:cxnSpLocks noChangeShapeType="1"/>
            <a:stCxn id="208900" idx="2"/>
            <a:endCxn id="208905" idx="0"/>
          </p:cNvCxnSpPr>
          <p:nvPr/>
        </p:nvCxnSpPr>
        <p:spPr bwMode="auto">
          <a:xfrm>
            <a:off x="1871663" y="2743200"/>
            <a:ext cx="0" cy="24384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16"/>
            <a:ext cx="9144000" cy="11430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altLang="ko-KR" sz="3200" dirty="0"/>
              <a:t>File Processing vs. Database Systems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30313" y="1752600"/>
            <a:ext cx="1282700" cy="990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1177925" y="1709738"/>
            <a:ext cx="1387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latinLnBrk="0" hangingPunct="0"/>
            <a:r>
              <a:rPr kumimoji="0" lang="en-US" altLang="ko-KR" sz="1800" b="1">
                <a:solidFill>
                  <a:srgbClr val="00279F"/>
                </a:solidFill>
                <a:latin typeface="Book Antiqua" pitchFamily="18" charset="0"/>
              </a:rPr>
              <a:t>Payroll</a:t>
            </a:r>
          </a:p>
          <a:p>
            <a:pPr algn="ctr" eaLnBrk="0" latinLnBrk="0" hangingPunct="0"/>
            <a:r>
              <a:rPr kumimoji="0" lang="en-US" altLang="ko-KR" sz="1800" b="1">
                <a:solidFill>
                  <a:srgbClr val="00279F"/>
                </a:solidFill>
                <a:latin typeface="Book Antiqua" pitchFamily="18" charset="0"/>
              </a:rPr>
              <a:t>Application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1284288" y="2319338"/>
            <a:ext cx="102592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1800" b="1" dirty="0" smtClean="0">
                <a:latin typeface="Book Antiqua" pitchFamily="18" charset="0"/>
              </a:rPr>
              <a:t> (</a:t>
            </a:r>
            <a:r>
              <a:rPr lang="en-US" altLang="ko-KR" sz="1800" b="1" dirty="0" smtClean="0">
                <a:latin typeface="Book Antiqua" pitchFamily="18" charset="0"/>
              </a:rPr>
              <a:t>JAVA</a:t>
            </a:r>
            <a:r>
              <a:rPr kumimoji="0" lang="en-US" altLang="ko-KR" sz="1800" b="1" dirty="0" smtClean="0">
                <a:latin typeface="Book Antiqua" pitchFamily="18" charset="0"/>
              </a:rPr>
              <a:t>)</a:t>
            </a:r>
            <a:endParaRPr kumimoji="0" lang="en-US" altLang="ko-KR" sz="1800" b="1" dirty="0">
              <a:latin typeface="Book Antiqua" pitchFamily="18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135063" y="3352800"/>
            <a:ext cx="1473200" cy="838200"/>
            <a:chOff x="715" y="2116"/>
            <a:chExt cx="928" cy="568"/>
          </a:xfrm>
        </p:grpSpPr>
        <p:sp>
          <p:nvSpPr>
            <p:cNvPr id="208903" name="AutoShape 7"/>
            <p:cNvSpPr>
              <a:spLocks noChangeArrowheads="1"/>
            </p:cNvSpPr>
            <p:nvPr/>
          </p:nvSpPr>
          <p:spPr bwMode="auto">
            <a:xfrm>
              <a:off x="715" y="2116"/>
              <a:ext cx="928" cy="568"/>
            </a:xfrm>
            <a:prstGeom prst="octagon">
              <a:avLst>
                <a:gd name="adj" fmla="val 2928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904" name="Rectangle 8"/>
            <p:cNvSpPr>
              <a:spLocks noChangeArrowheads="1"/>
            </p:cNvSpPr>
            <p:nvPr/>
          </p:nvSpPr>
          <p:spPr bwMode="auto">
            <a:xfrm>
              <a:off x="748" y="2285"/>
              <a:ext cx="88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en-US" altLang="ko-KR" sz="1800" b="1" dirty="0" smtClean="0">
                  <a:solidFill>
                    <a:srgbClr val="081D58"/>
                  </a:solidFill>
                  <a:latin typeface="Book Antiqua" pitchFamily="18" charset="0"/>
                </a:rPr>
                <a:t>File System</a:t>
              </a:r>
              <a:endParaRPr kumimoji="0" lang="en-US" altLang="ko-KR" sz="1800" b="1" dirty="0">
                <a:solidFill>
                  <a:srgbClr val="081D58"/>
                </a:solidFill>
                <a:latin typeface="Book Antiqua" pitchFamily="18" charset="0"/>
              </a:endParaRPr>
            </a:p>
          </p:txBody>
        </p:sp>
      </p:grp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1230313" y="5181600"/>
            <a:ext cx="1282700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1414463" y="5241925"/>
            <a:ext cx="912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latinLnBrk="0" hangingPunct="0"/>
            <a:r>
              <a:rPr kumimoji="0" lang="en-US" altLang="ko-KR" sz="1800" b="1">
                <a:solidFill>
                  <a:schemeClr val="bg1"/>
                </a:solidFill>
                <a:latin typeface="Book Antiqua" pitchFamily="18" charset="0"/>
              </a:rPr>
              <a:t>Payroll</a:t>
            </a:r>
          </a:p>
          <a:p>
            <a:pPr algn="ctr" eaLnBrk="0" latinLnBrk="0" hangingPunct="0"/>
            <a:r>
              <a:rPr kumimoji="0" lang="en-US" altLang="ko-KR" sz="1800" b="1">
                <a:solidFill>
                  <a:schemeClr val="bg1"/>
                </a:solidFill>
                <a:latin typeface="Book Antiqua" pitchFamily="18" charset="0"/>
              </a:rPr>
              <a:t>File</a:t>
            </a:r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321050" y="1752600"/>
            <a:ext cx="1606550" cy="990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3376613" y="1747838"/>
            <a:ext cx="1387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latinLnBrk="0" hangingPunct="0"/>
            <a:r>
              <a:rPr kumimoji="0" lang="en-US" altLang="ko-KR" sz="1800" b="1">
                <a:solidFill>
                  <a:srgbClr val="00279F"/>
                </a:solidFill>
                <a:latin typeface="Book Antiqua" pitchFamily="18" charset="0"/>
              </a:rPr>
              <a:t>Payroll</a:t>
            </a:r>
          </a:p>
          <a:p>
            <a:pPr algn="ctr" eaLnBrk="0" latinLnBrk="0" hangingPunct="0"/>
            <a:r>
              <a:rPr kumimoji="0" lang="en-US" altLang="ko-KR" sz="1800" b="1">
                <a:solidFill>
                  <a:srgbClr val="00279F"/>
                </a:solidFill>
                <a:latin typeface="Book Antiqua" pitchFamily="18" charset="0"/>
              </a:rPr>
              <a:t>Application</a:t>
            </a:r>
          </a:p>
        </p:txBody>
      </p:sp>
      <p:sp>
        <p:nvSpPr>
          <p:cNvPr id="208910" name="Rectangle 14"/>
          <p:cNvSpPr>
            <a:spLocks noChangeArrowheads="1"/>
          </p:cNvSpPr>
          <p:nvPr/>
        </p:nvSpPr>
        <p:spPr bwMode="auto">
          <a:xfrm>
            <a:off x="3298825" y="2338388"/>
            <a:ext cx="151163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1800" b="1" dirty="0" smtClean="0">
                <a:latin typeface="Book Antiqua" pitchFamily="18" charset="0"/>
              </a:rPr>
              <a:t>(JAVA/SQL</a:t>
            </a:r>
            <a:r>
              <a:rPr kumimoji="0" lang="en-US" altLang="ko-KR" sz="1800" b="1" dirty="0">
                <a:latin typeface="Book Antiqua" pitchFamily="18" charset="0"/>
              </a:rPr>
              <a:t>)</a:t>
            </a:r>
          </a:p>
        </p:txBody>
      </p:sp>
      <p:sp>
        <p:nvSpPr>
          <p:cNvPr id="208911" name="Rectangle 15"/>
          <p:cNvSpPr>
            <a:spLocks noChangeArrowheads="1"/>
          </p:cNvSpPr>
          <p:nvPr/>
        </p:nvSpPr>
        <p:spPr bwMode="auto">
          <a:xfrm>
            <a:off x="5054600" y="1752600"/>
            <a:ext cx="1282700" cy="990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12" name="Rectangle 16"/>
          <p:cNvSpPr>
            <a:spLocks noChangeArrowheads="1"/>
          </p:cNvSpPr>
          <p:nvPr/>
        </p:nvSpPr>
        <p:spPr bwMode="auto">
          <a:xfrm>
            <a:off x="4976813" y="1766888"/>
            <a:ext cx="1387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latinLnBrk="0" hangingPunct="0"/>
            <a:r>
              <a:rPr kumimoji="0" lang="en-US" altLang="ko-KR" sz="1800" b="1">
                <a:solidFill>
                  <a:srgbClr val="00279F"/>
                </a:solidFill>
                <a:latin typeface="Book Antiqua" pitchFamily="18" charset="0"/>
              </a:rPr>
              <a:t>Accounting</a:t>
            </a:r>
          </a:p>
          <a:p>
            <a:pPr algn="ctr" eaLnBrk="0" latinLnBrk="0" hangingPunct="0"/>
            <a:r>
              <a:rPr kumimoji="0" lang="en-US" altLang="ko-KR" sz="1800" b="1">
                <a:solidFill>
                  <a:srgbClr val="00279F"/>
                </a:solidFill>
                <a:latin typeface="Book Antiqua" pitchFamily="18" charset="0"/>
              </a:rPr>
              <a:t>Application</a:t>
            </a:r>
          </a:p>
        </p:txBody>
      </p:sp>
      <p:sp>
        <p:nvSpPr>
          <p:cNvPr id="208913" name="Rectangle 17"/>
          <p:cNvSpPr>
            <a:spLocks noChangeArrowheads="1"/>
          </p:cNvSpPr>
          <p:nvPr/>
        </p:nvSpPr>
        <p:spPr bwMode="auto">
          <a:xfrm>
            <a:off x="5127625" y="2338388"/>
            <a:ext cx="107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1800" b="1">
                <a:latin typeface="Book Antiqua" pitchFamily="18" charset="0"/>
              </a:rPr>
              <a:t>(C/SQL)</a:t>
            </a:r>
          </a:p>
        </p:txBody>
      </p:sp>
      <p:sp>
        <p:nvSpPr>
          <p:cNvPr id="208914" name="Rectangle 18"/>
          <p:cNvSpPr>
            <a:spLocks noChangeArrowheads="1"/>
          </p:cNvSpPr>
          <p:nvPr/>
        </p:nvSpPr>
        <p:spPr bwMode="auto">
          <a:xfrm>
            <a:off x="6365875" y="212883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1800" b="1">
                <a:latin typeface="Book Antiqua" pitchFamily="18" charset="0"/>
              </a:rPr>
              <a:t>. . .</a:t>
            </a:r>
          </a:p>
        </p:txBody>
      </p:sp>
      <p:sp>
        <p:nvSpPr>
          <p:cNvPr id="208915" name="Rectangle 19"/>
          <p:cNvSpPr>
            <a:spLocks noChangeArrowheads="1"/>
          </p:cNvSpPr>
          <p:nvPr/>
        </p:nvSpPr>
        <p:spPr bwMode="auto">
          <a:xfrm>
            <a:off x="6826250" y="1752600"/>
            <a:ext cx="1739900" cy="990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16" name="Rectangle 20"/>
          <p:cNvSpPr>
            <a:spLocks noChangeArrowheads="1"/>
          </p:cNvSpPr>
          <p:nvPr/>
        </p:nvSpPr>
        <p:spPr bwMode="auto">
          <a:xfrm>
            <a:off x="6800850" y="1747838"/>
            <a:ext cx="1852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latinLnBrk="0" hangingPunct="0"/>
            <a:r>
              <a:rPr kumimoji="0" lang="en-US" altLang="ko-KR" sz="1800" b="1">
                <a:solidFill>
                  <a:srgbClr val="00279F"/>
                </a:solidFill>
                <a:latin typeface="Book Antiqua" pitchFamily="18" charset="0"/>
              </a:rPr>
              <a:t>Market Analysis</a:t>
            </a:r>
          </a:p>
          <a:p>
            <a:pPr algn="ctr" eaLnBrk="0" latinLnBrk="0" hangingPunct="0"/>
            <a:r>
              <a:rPr kumimoji="0" lang="en-US" altLang="ko-KR" sz="1800" b="1">
                <a:solidFill>
                  <a:srgbClr val="00279F"/>
                </a:solidFill>
                <a:latin typeface="Book Antiqua" pitchFamily="18" charset="0"/>
              </a:rPr>
              <a:t>Application</a:t>
            </a:r>
          </a:p>
        </p:txBody>
      </p:sp>
      <p:sp>
        <p:nvSpPr>
          <p:cNvPr id="208917" name="Rectangle 21"/>
          <p:cNvSpPr>
            <a:spLocks noChangeArrowheads="1"/>
          </p:cNvSpPr>
          <p:nvPr/>
        </p:nvSpPr>
        <p:spPr bwMode="auto">
          <a:xfrm>
            <a:off x="7242175" y="2338388"/>
            <a:ext cx="776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1800" b="1">
                <a:latin typeface="Book Antiqua" pitchFamily="18" charset="0"/>
              </a:rPr>
              <a:t>(SQL)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930650" y="3352800"/>
            <a:ext cx="3663950" cy="838200"/>
            <a:chOff x="2476" y="2092"/>
            <a:chExt cx="2308" cy="568"/>
          </a:xfrm>
        </p:grpSpPr>
        <p:sp>
          <p:nvSpPr>
            <p:cNvPr id="208918" name="AutoShape 22"/>
            <p:cNvSpPr>
              <a:spLocks noChangeArrowheads="1"/>
            </p:cNvSpPr>
            <p:nvPr/>
          </p:nvSpPr>
          <p:spPr bwMode="auto">
            <a:xfrm>
              <a:off x="2476" y="2092"/>
              <a:ext cx="2308" cy="568"/>
            </a:xfrm>
            <a:prstGeom prst="octagon">
              <a:avLst>
                <a:gd name="adj" fmla="val 2928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8919" name="Rectangle 23"/>
            <p:cNvSpPr>
              <a:spLocks noChangeArrowheads="1"/>
            </p:cNvSpPr>
            <p:nvPr/>
          </p:nvSpPr>
          <p:spPr bwMode="auto">
            <a:xfrm>
              <a:off x="3366" y="2261"/>
              <a:ext cx="52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1800" b="1">
                  <a:solidFill>
                    <a:srgbClr val="081D58"/>
                  </a:solidFill>
                  <a:latin typeface="Book Antiqua" pitchFamily="18" charset="0"/>
                </a:rPr>
                <a:t>DBMS</a:t>
              </a:r>
            </a:p>
          </p:txBody>
        </p:sp>
      </p:grpSp>
      <p:sp>
        <p:nvSpPr>
          <p:cNvPr id="208928" name="Line 32"/>
          <p:cNvSpPr>
            <a:spLocks noChangeShapeType="1"/>
          </p:cNvSpPr>
          <p:nvPr/>
        </p:nvSpPr>
        <p:spPr bwMode="auto">
          <a:xfrm>
            <a:off x="4114800" y="2743200"/>
            <a:ext cx="914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29" name="Line 33"/>
          <p:cNvSpPr>
            <a:spLocks noChangeShapeType="1"/>
          </p:cNvSpPr>
          <p:nvPr/>
        </p:nvSpPr>
        <p:spPr bwMode="auto">
          <a:xfrm flipH="1">
            <a:off x="5638800" y="27432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30" name="Line 34"/>
          <p:cNvSpPr>
            <a:spLocks noChangeShapeType="1"/>
          </p:cNvSpPr>
          <p:nvPr/>
        </p:nvSpPr>
        <p:spPr bwMode="auto">
          <a:xfrm flipH="1">
            <a:off x="6248400" y="2743200"/>
            <a:ext cx="9906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31" name="Line 35"/>
          <p:cNvSpPr>
            <a:spLocks noChangeShapeType="1"/>
          </p:cNvSpPr>
          <p:nvPr/>
        </p:nvSpPr>
        <p:spPr bwMode="auto">
          <a:xfrm flipV="1">
            <a:off x="4191000" y="4191000"/>
            <a:ext cx="9144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32" name="Line 36"/>
          <p:cNvSpPr>
            <a:spLocks noChangeShapeType="1"/>
          </p:cNvSpPr>
          <p:nvPr/>
        </p:nvSpPr>
        <p:spPr bwMode="auto">
          <a:xfrm flipV="1">
            <a:off x="5715000" y="4191000"/>
            <a:ext cx="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33" name="Line 37"/>
          <p:cNvSpPr>
            <a:spLocks noChangeShapeType="1"/>
          </p:cNvSpPr>
          <p:nvPr/>
        </p:nvSpPr>
        <p:spPr bwMode="auto">
          <a:xfrm flipH="1" flipV="1">
            <a:off x="6324600" y="4191000"/>
            <a:ext cx="8382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86226" y="604754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데이터종속</a:t>
            </a:r>
            <a:r>
              <a:rPr lang="ko-KR" altLang="en-US" sz="20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14184791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5" descr="C:\Documents and Settings\핑크 리더십\바탕 화면\DB PPT\그림\1장\ch01-01_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53852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9088"/>
            <a:ext cx="8001000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dirty="0" smtClean="0"/>
              <a:t>DBMS</a:t>
            </a:r>
            <a:r>
              <a:rPr lang="ko-KR" altLang="en-US" sz="4200" dirty="0" smtClean="0"/>
              <a:t>의 유형</a:t>
            </a:r>
            <a:endParaRPr lang="en-US" altLang="ko-KR" sz="4200" dirty="0"/>
          </a:p>
        </p:txBody>
      </p:sp>
    </p:spTree>
    <p:extLst>
      <p:ext uri="{BB962C8B-B14F-4D97-AF65-F5344CB8AC3E}">
        <p14:creationId xmlns:p14="http://schemas.microsoft.com/office/powerpoint/2010/main" val="414931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>
          <a:xfrm>
            <a:off x="251520" y="1447735"/>
            <a:ext cx="8643937" cy="5102679"/>
          </a:xfrm>
        </p:spPr>
        <p:txBody>
          <a:bodyPr/>
          <a:lstStyle/>
          <a:p>
            <a:pPr marL="446400" indent="-2664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err="1" smtClean="0"/>
              <a:t>계층형</a:t>
            </a:r>
            <a:r>
              <a:rPr lang="ko-KR" altLang="en-US" dirty="0" smtClean="0"/>
              <a:t> 데이터베이스</a:t>
            </a:r>
          </a:p>
          <a:p>
            <a:pPr marL="626400" indent="-266400">
              <a:lnSpc>
                <a:spcPct val="150000"/>
              </a:lnSpc>
              <a:buFontTx/>
              <a:buNone/>
              <a:defRPr/>
            </a:pPr>
            <a:r>
              <a:rPr lang="en-US" altLang="ko-KR" sz="1900" dirty="0" smtClean="0"/>
              <a:t>: </a:t>
            </a:r>
            <a:r>
              <a:rPr lang="ko-KR" altLang="en-US" sz="1900" dirty="0" smtClean="0"/>
              <a:t>데이터베이스 모형의 일종으로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데이터가 트리 형태로 계층적으로 저장</a:t>
            </a:r>
            <a:endParaRPr lang="en-US" altLang="ko-KR" sz="1900" dirty="0" smtClean="0"/>
          </a:p>
          <a:p>
            <a:pPr marL="626400" indent="-266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ko-KR" altLang="en-US" sz="1900" dirty="0" smtClean="0"/>
              <a:t>주요 특징</a:t>
            </a:r>
            <a:endParaRPr lang="en-US" altLang="ko-KR" sz="1900" dirty="0" smtClean="0"/>
          </a:p>
          <a:p>
            <a:pPr marL="720000" indent="-266400">
              <a:lnSpc>
                <a:spcPct val="150000"/>
              </a:lnSpc>
              <a:buFontTx/>
              <a:buNone/>
              <a:defRPr/>
            </a:pPr>
            <a:r>
              <a:rPr lang="en-US" altLang="ko-KR" sz="1700" dirty="0" smtClean="0"/>
              <a:t>- </a:t>
            </a:r>
            <a:r>
              <a:rPr lang="ko-KR" altLang="en-US" sz="1700" dirty="0" smtClean="0"/>
              <a:t>계층 구조로 이루어진 가장 오래된 </a:t>
            </a:r>
            <a:r>
              <a:rPr lang="en-US" altLang="ko-KR" sz="1700" dirty="0" smtClean="0"/>
              <a:t>DBMS(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1960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년대 </a:t>
            </a:r>
            <a:r>
              <a:rPr lang="ko-KR" altLang="en-US" sz="1700" dirty="0" smtClean="0"/>
              <a:t>시작</a:t>
            </a:r>
            <a:r>
              <a:rPr lang="en-US" altLang="ko-KR" sz="1700" dirty="0" smtClean="0"/>
              <a:t>)</a:t>
            </a:r>
          </a:p>
          <a:p>
            <a:pPr marL="720000" indent="-266400">
              <a:lnSpc>
                <a:spcPct val="150000"/>
              </a:lnSpc>
              <a:buFontTx/>
              <a:buNone/>
              <a:defRPr/>
            </a:pPr>
            <a:r>
              <a:rPr lang="en-US" altLang="ko-KR" sz="1700" dirty="0" smtClean="0"/>
              <a:t>- </a:t>
            </a:r>
            <a:r>
              <a:rPr lang="ko-KR" altLang="en-US" sz="1700" dirty="0" smtClean="0"/>
              <a:t>각 계층 구조는 물리적인 포인터로 연결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종속적</a:t>
            </a:r>
            <a:endParaRPr lang="en-US" altLang="ko-KR" sz="1700" dirty="0" smtClean="0"/>
          </a:p>
          <a:p>
            <a:pPr marL="720000" indent="-266400">
              <a:lnSpc>
                <a:spcPct val="150000"/>
              </a:lnSpc>
              <a:buFontTx/>
              <a:buNone/>
              <a:defRPr/>
            </a:pPr>
            <a:r>
              <a:rPr lang="en-US" altLang="ko-KR" sz="1700" dirty="0" smtClean="0"/>
              <a:t>- </a:t>
            </a:r>
            <a:r>
              <a:rPr lang="ko-KR" altLang="en-US" sz="1700" dirty="0" smtClean="0"/>
              <a:t>초기 구축 후 구조 변경이 어려움</a:t>
            </a:r>
            <a:endParaRPr lang="en-US" altLang="ko-KR" sz="17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9088"/>
            <a:ext cx="8001000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dirty="0" smtClean="0"/>
              <a:t>Database</a:t>
            </a:r>
            <a:r>
              <a:rPr lang="ko-KR" altLang="en-US" sz="4200" dirty="0" smtClean="0"/>
              <a:t>의 종류</a:t>
            </a:r>
            <a:endParaRPr lang="en-US" altLang="ko-KR" sz="4200" dirty="0"/>
          </a:p>
        </p:txBody>
      </p:sp>
      <p:pic>
        <p:nvPicPr>
          <p:cNvPr id="17413" name="Picture 3" descr="C:\Documents and Settings\핑크 리더십\바탕 화면\DB PPT\그림\1장\ch01-02_c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653136"/>
            <a:ext cx="5857875" cy="184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1283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1"/>
          </p:nvPr>
        </p:nvSpPr>
        <p:spPr>
          <a:xfrm>
            <a:off x="251520" y="1556792"/>
            <a:ext cx="8643937" cy="5102678"/>
          </a:xfrm>
        </p:spPr>
        <p:txBody>
          <a:bodyPr>
            <a:normAutofit/>
          </a:bodyPr>
          <a:lstStyle/>
          <a:p>
            <a:pPr marL="446400" indent="-26640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§"/>
              <a:defRPr/>
            </a:pPr>
            <a:r>
              <a:rPr lang="ko-KR" altLang="en-US" dirty="0" err="1" smtClean="0"/>
              <a:t>망형</a:t>
            </a:r>
            <a:r>
              <a:rPr lang="en-US" altLang="ko-KR" dirty="0" smtClean="0"/>
              <a:t>(Network)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marL="626400" indent="-266400">
              <a:lnSpc>
                <a:spcPct val="150000"/>
              </a:lnSpc>
              <a:spcBef>
                <a:spcPts val="45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ko-KR" sz="1900" dirty="0" smtClean="0"/>
              <a:t> : </a:t>
            </a:r>
            <a:r>
              <a:rPr lang="ko-KR" altLang="en-US" sz="1900" dirty="0" err="1" smtClean="0"/>
              <a:t>계층형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트리를</a:t>
            </a:r>
            <a:r>
              <a:rPr lang="ko-KR" altLang="en-US" sz="1900" dirty="0" smtClean="0"/>
              <a:t> 망</a:t>
            </a:r>
            <a:r>
              <a:rPr lang="en-US" altLang="ko-KR" sz="1900" dirty="0" smtClean="0"/>
              <a:t>(network) </a:t>
            </a:r>
            <a:r>
              <a:rPr lang="ko-KR" altLang="en-US" sz="1900" dirty="0" smtClean="0"/>
              <a:t>형태로 확장한 것</a:t>
            </a:r>
            <a:endParaRPr lang="en-US" altLang="ko-KR" sz="1900" dirty="0" smtClean="0"/>
          </a:p>
          <a:p>
            <a:pPr marL="626400" indent="-266400">
              <a:lnSpc>
                <a:spcPct val="150000"/>
              </a:lnSpc>
              <a:spcAft>
                <a:spcPts val="300"/>
              </a:spcAft>
              <a:defRPr/>
            </a:pPr>
            <a:r>
              <a:rPr lang="ko-KR" altLang="en-US" sz="1900" dirty="0" smtClean="0"/>
              <a:t>레코드 사이에 </a:t>
            </a:r>
            <a:r>
              <a:rPr lang="ko-KR" altLang="en-US" sz="1900" dirty="0" err="1" smtClean="0"/>
              <a:t>다대다</a:t>
            </a:r>
            <a:r>
              <a:rPr lang="ko-KR" altLang="en-US" sz="1900" dirty="0" smtClean="0"/>
              <a:t> 관계 유지</a:t>
            </a:r>
            <a:endParaRPr lang="en-US" altLang="ko-KR" sz="1900" dirty="0" smtClean="0"/>
          </a:p>
          <a:p>
            <a:pPr marL="626400" indent="-266400">
              <a:lnSpc>
                <a:spcPct val="150000"/>
              </a:lnSpc>
              <a:spcAft>
                <a:spcPts val="300"/>
              </a:spcAft>
              <a:defRPr/>
            </a:pPr>
            <a:r>
              <a:rPr lang="ko-KR" altLang="en-US" sz="1900" dirty="0" smtClean="0"/>
              <a:t>복잡한 내부 포인터 사용</a:t>
            </a:r>
            <a:endParaRPr lang="en-US" altLang="ko-KR" sz="1900" dirty="0" smtClean="0"/>
          </a:p>
          <a:p>
            <a:pPr marL="626400" indent="-266400">
              <a:lnSpc>
                <a:spcPct val="150000"/>
              </a:lnSpc>
              <a:spcAft>
                <a:spcPts val="300"/>
              </a:spcAft>
              <a:buFontTx/>
              <a:buNone/>
              <a:defRPr/>
            </a:pPr>
            <a:endParaRPr lang="en-US" altLang="ko-KR" sz="1900" dirty="0" smtClean="0"/>
          </a:p>
          <a:p>
            <a:pPr marL="626400" indent="-266400">
              <a:lnSpc>
                <a:spcPct val="150000"/>
              </a:lnSpc>
              <a:spcAft>
                <a:spcPts val="300"/>
              </a:spcAft>
              <a:buFont typeface="Arial" pitchFamily="34" charset="0"/>
              <a:buChar char="•"/>
              <a:tabLst>
                <a:tab pos="452438" algn="l"/>
              </a:tabLst>
              <a:defRPr/>
            </a:pPr>
            <a:r>
              <a:rPr lang="ko-KR" altLang="en-US" sz="1900" dirty="0" smtClean="0"/>
              <a:t>주요  특징</a:t>
            </a:r>
            <a:endParaRPr lang="en-US" altLang="ko-KR" sz="1900" dirty="0" err="1" smtClean="0"/>
          </a:p>
          <a:p>
            <a:pPr marL="720000" indent="-266400">
              <a:lnSpc>
                <a:spcPct val="150000"/>
              </a:lnSpc>
              <a:spcAft>
                <a:spcPts val="300"/>
              </a:spcAft>
              <a:buFontTx/>
              <a:buChar char="-"/>
              <a:defRPr/>
            </a:pPr>
            <a:r>
              <a:rPr lang="ko-KR" altLang="en-US" sz="1700" dirty="0" err="1" smtClean="0"/>
              <a:t>계층형</a:t>
            </a:r>
            <a:r>
              <a:rPr lang="ko-KR" altLang="en-US" sz="1700" dirty="0" smtClean="0"/>
              <a:t> 데이터베이스 문제점 해결 위해 </a:t>
            </a:r>
            <a:r>
              <a:rPr lang="en-US" altLang="ko-KR" sz="1700" dirty="0" smtClean="0">
                <a:solidFill>
                  <a:srgbClr val="FF0000"/>
                </a:solidFill>
              </a:rPr>
              <a:t>1970</a:t>
            </a:r>
            <a:r>
              <a:rPr lang="ko-KR" altLang="en-US" sz="1700" dirty="0" smtClean="0">
                <a:solidFill>
                  <a:srgbClr val="FF0000"/>
                </a:solidFill>
              </a:rPr>
              <a:t>년대 초 개발</a:t>
            </a:r>
            <a:endParaRPr lang="en-US" altLang="ko-KR" sz="1700" dirty="0" smtClean="0">
              <a:solidFill>
                <a:srgbClr val="FF0000"/>
              </a:solidFill>
            </a:endParaRPr>
          </a:p>
          <a:p>
            <a:pPr marL="720000" indent="-266400">
              <a:lnSpc>
                <a:spcPct val="150000"/>
              </a:lnSpc>
              <a:spcAft>
                <a:spcPts val="300"/>
              </a:spcAft>
              <a:buFontTx/>
              <a:buChar char="-"/>
              <a:defRPr/>
            </a:pPr>
            <a:r>
              <a:rPr lang="ko-KR" altLang="en-US" sz="1700" dirty="0" smtClean="0"/>
              <a:t>복잡한 형태의 시스템에는 많은 유지보수 비용이 필요</a:t>
            </a:r>
            <a:endParaRPr lang="en-US" altLang="ko-KR" sz="1700" dirty="0" smtClean="0"/>
          </a:p>
          <a:p>
            <a:pPr marL="720000" indent="-266400">
              <a:lnSpc>
                <a:spcPct val="150000"/>
              </a:lnSpc>
              <a:spcAft>
                <a:spcPts val="300"/>
              </a:spcAft>
              <a:buFontTx/>
              <a:buChar char="-"/>
              <a:defRPr/>
            </a:pPr>
            <a:r>
              <a:rPr lang="ko-KR" altLang="en-US" sz="1700" dirty="0" smtClean="0"/>
              <a:t>프로그래머가 구조를 이해해야만 프로그램이 작성 가능</a:t>
            </a:r>
            <a:endParaRPr lang="en-US" altLang="ko-KR" sz="1700" dirty="0" smtClean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9088"/>
            <a:ext cx="8001000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dirty="0" smtClean="0"/>
              <a:t>Database</a:t>
            </a:r>
            <a:r>
              <a:rPr lang="ko-KR" altLang="en-US" sz="4200" dirty="0" smtClean="0"/>
              <a:t>의 종류</a:t>
            </a:r>
            <a:endParaRPr lang="en-US" altLang="ko-KR" sz="4200" dirty="0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8" y="1920119"/>
            <a:ext cx="2286000" cy="19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5283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51520" y="1124744"/>
            <a:ext cx="8643937" cy="1452940"/>
          </a:xfrm>
        </p:spPr>
        <p:txBody>
          <a:bodyPr>
            <a:normAutofit lnSpcReduction="10000"/>
          </a:bodyPr>
          <a:lstStyle/>
          <a:p>
            <a:pPr marL="446400" indent="-26640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r>
              <a:rPr lang="en-US" altLang="ko-KR" dirty="0" smtClean="0"/>
              <a:t>: </a:t>
            </a:r>
            <a:r>
              <a:rPr lang="ko-KR" altLang="en-US" sz="1900" dirty="0" smtClean="0"/>
              <a:t>테이블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또는 </a:t>
            </a:r>
            <a:r>
              <a:rPr lang="ko-KR" altLang="en-US" sz="1900" dirty="0" err="1" smtClean="0"/>
              <a:t>릴레이션</a:t>
            </a:r>
            <a:r>
              <a:rPr lang="en-US" altLang="ko-KR" sz="1900" dirty="0" smtClean="0"/>
              <a:t>, </a:t>
            </a:r>
            <a:r>
              <a:rPr lang="ko-KR" altLang="en-US" sz="1900" dirty="0" err="1" smtClean="0"/>
              <a:t>엔티티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들로 구성된다</a:t>
            </a:r>
            <a:r>
              <a:rPr lang="en-US" altLang="ko-KR" sz="1900" dirty="0" smtClean="0"/>
              <a:t>.</a:t>
            </a:r>
          </a:p>
          <a:p>
            <a:pPr marL="626400" indent="-266400">
              <a:lnSpc>
                <a:spcPct val="150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ko-KR" sz="1700" dirty="0" smtClean="0"/>
              <a:t>    - </a:t>
            </a:r>
            <a:r>
              <a:rPr lang="ko-KR" altLang="en-US" sz="1700" dirty="0" smtClean="0"/>
              <a:t>테이블 내에 열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또는 속성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필드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이 있으며</a:t>
            </a:r>
            <a:r>
              <a:rPr lang="en-US" altLang="ko-KR" sz="1700" dirty="0" smtClean="0"/>
              <a:t>, </a:t>
            </a:r>
          </a:p>
          <a:p>
            <a:pPr marL="626400" indent="-266400">
              <a:lnSpc>
                <a:spcPct val="1500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ko-KR" sz="1700" dirty="0" smtClean="0"/>
              <a:t>       </a:t>
            </a:r>
            <a:r>
              <a:rPr lang="ko-KR" altLang="en-US" sz="1700" dirty="0" smtClean="0"/>
              <a:t>열 값의 한 묶음을 행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또는 </a:t>
            </a:r>
            <a:r>
              <a:rPr lang="ko-KR" altLang="en-US" sz="1700" dirty="0" err="1" smtClean="0"/>
              <a:t>인스턴스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투플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레코드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이라 한다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9088"/>
            <a:ext cx="8001000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dirty="0" smtClean="0"/>
              <a:t>Database</a:t>
            </a:r>
            <a:r>
              <a:rPr lang="ko-KR" altLang="en-US" sz="4200" dirty="0" smtClean="0"/>
              <a:t>의 종류</a:t>
            </a:r>
            <a:endParaRPr lang="en-US" altLang="ko-KR" sz="4200" dirty="0"/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87254"/>
            <a:ext cx="7649344" cy="343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37632" y="6098402"/>
            <a:ext cx="640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 smtClean="0">
                <a:solidFill>
                  <a:schemeClr val="accent2"/>
                </a:solidFill>
              </a:rPr>
              <a:t>E.F. </a:t>
            </a:r>
            <a:r>
              <a:rPr lang="en-US" altLang="ko-KR" sz="1600" b="1" u="sng" dirty="0" err="1" smtClean="0">
                <a:solidFill>
                  <a:schemeClr val="accent2"/>
                </a:solidFill>
              </a:rPr>
              <a:t>Codd</a:t>
            </a:r>
            <a:r>
              <a:rPr lang="en-US" altLang="ko-KR" sz="1600" b="1" u="sng" dirty="0" smtClean="0">
                <a:solidFill>
                  <a:schemeClr val="accent2"/>
                </a:solidFill>
              </a:rPr>
              <a:t>, “A Relational Model of Data for Large Shared Data Banks”,</a:t>
            </a:r>
          </a:p>
          <a:p>
            <a:r>
              <a:rPr lang="en-US" altLang="ko-KR" sz="1600" b="1" dirty="0" smtClean="0">
                <a:solidFill>
                  <a:schemeClr val="accent2"/>
                </a:solidFill>
              </a:rPr>
              <a:t>                     </a:t>
            </a:r>
            <a:r>
              <a:rPr lang="en-US" altLang="ko-KR" sz="1600" b="1" u="sng" dirty="0" smtClean="0">
                <a:solidFill>
                  <a:schemeClr val="accent2"/>
                </a:solidFill>
              </a:rPr>
              <a:t>Communications of the ACM, Vol. 13, No. 6, June, 1970</a:t>
            </a:r>
            <a:endParaRPr lang="ko-KR" altLang="en-US" sz="16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7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56650" cy="742950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altLang="ko-KR" sz="4200" dirty="0" smtClean="0"/>
              <a:t>DATABASE</a:t>
            </a:r>
            <a:endParaRPr lang="en-US" altLang="ko-KR" sz="4200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916113"/>
            <a:ext cx="6986588" cy="368141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342900" indent="-342900">
              <a:tabLst>
                <a:tab pos="2400300" algn="l"/>
              </a:tabLst>
            </a:pPr>
            <a:r>
              <a:rPr lang="en-US" altLang="ko-KR" b="1" dirty="0"/>
              <a:t>Professor </a:t>
            </a:r>
            <a:r>
              <a:rPr lang="en-US" altLang="ko-KR" dirty="0"/>
              <a:t>: </a:t>
            </a:r>
            <a:r>
              <a:rPr lang="ko-KR" altLang="en-US" dirty="0"/>
              <a:t>오 염 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Phone</a:t>
            </a:r>
            <a:r>
              <a:rPr lang="en-US" altLang="ko-KR" dirty="0"/>
              <a:t>: </a:t>
            </a:r>
            <a:r>
              <a:rPr lang="en-US" altLang="ko-KR" dirty="0" smtClean="0"/>
              <a:t>043-841-5854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Email</a:t>
            </a:r>
            <a:r>
              <a:rPr lang="en-US" altLang="ko-KR" dirty="0"/>
              <a:t>: </a:t>
            </a:r>
            <a:r>
              <a:rPr lang="en-US" altLang="ko-KR" dirty="0" smtClean="0"/>
              <a:t>rdoh@ut.ac.kr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Office Hours</a:t>
            </a:r>
            <a:r>
              <a:rPr lang="en-US" altLang="ko-KR" dirty="0"/>
              <a:t>: </a:t>
            </a:r>
            <a:r>
              <a:rPr lang="ko-KR" altLang="en-US" dirty="0"/>
              <a:t>월 - 금</a:t>
            </a:r>
            <a:r>
              <a:rPr lang="ko-KR" altLang="en-US" i="1" dirty="0"/>
              <a:t/>
            </a:r>
            <a:br>
              <a:rPr lang="ko-KR" altLang="en-US" i="1" dirty="0"/>
            </a:br>
            <a:endParaRPr lang="ko-KR" altLang="en-US" b="1" dirty="0"/>
          </a:p>
          <a:p>
            <a:pPr marL="342900" indent="-342900">
              <a:tabLst>
                <a:tab pos="2400300" algn="l"/>
              </a:tabLst>
            </a:pPr>
            <a:r>
              <a:rPr lang="en-US" altLang="ko-KR" b="1" dirty="0"/>
              <a:t>Location</a:t>
            </a:r>
            <a:r>
              <a:rPr lang="en-US" altLang="ko-KR" dirty="0"/>
              <a:t>: </a:t>
            </a:r>
            <a:r>
              <a:rPr lang="ko-KR" altLang="en-US" dirty="0" err="1"/>
              <a:t>중앙전산동</a:t>
            </a:r>
            <a:r>
              <a:rPr lang="en-US" altLang="ko-KR" dirty="0"/>
              <a:t>, Room 7201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6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5"/>
          <p:cNvSpPr>
            <a:spLocks noGrp="1"/>
          </p:cNvSpPr>
          <p:nvPr>
            <p:ph sz="quarter" idx="11"/>
          </p:nvPr>
        </p:nvSpPr>
        <p:spPr>
          <a:xfrm>
            <a:off x="107504" y="1102383"/>
            <a:ext cx="8643937" cy="994776"/>
          </a:xfrm>
        </p:spPr>
        <p:txBody>
          <a:bodyPr>
            <a:normAutofit fontScale="92500" lnSpcReduction="10000"/>
          </a:bodyPr>
          <a:lstStyle/>
          <a:p>
            <a:pPr marL="446088" indent="-265113">
              <a:lnSpc>
                <a:spcPct val="150000"/>
              </a:lnSpc>
              <a:spcBef>
                <a:spcPts val="450"/>
              </a:spcBef>
              <a:buFont typeface="Wingdings" pitchFamily="2" charset="2"/>
              <a:buChar char="§"/>
            </a:pPr>
            <a:r>
              <a:rPr lang="en-US" altLang="ko-KR" dirty="0" smtClean="0"/>
              <a:t>SQL(Structured Query Language)/DBMS</a:t>
            </a:r>
          </a:p>
          <a:p>
            <a:pPr marL="446088" indent="-265113">
              <a:lnSpc>
                <a:spcPct val="150000"/>
              </a:lnSpc>
              <a:spcBef>
                <a:spcPts val="450"/>
              </a:spcBef>
              <a:buFontTx/>
              <a:buNone/>
            </a:pPr>
            <a:r>
              <a:rPr lang="en-US" altLang="ko-KR" dirty="0" smtClean="0"/>
              <a:t>   -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데이터베이스의 데이터를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조작하기 위한 언어</a:t>
            </a:r>
            <a:endParaRPr lang="en-US" altLang="ko-KR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9088"/>
            <a:ext cx="8001000" cy="901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700" dirty="0" smtClean="0">
                <a:latin typeface="+mn-ea"/>
                <a:ea typeface="+mn-ea"/>
              </a:rPr>
              <a:t>Database</a:t>
            </a:r>
            <a:r>
              <a:rPr lang="ko-KR" altLang="en-US" sz="4700" dirty="0" smtClean="0">
                <a:latin typeface="+mn-ea"/>
                <a:ea typeface="+mn-ea"/>
              </a:rPr>
              <a:t>의 종류</a:t>
            </a:r>
            <a:r>
              <a:rPr lang="en-US" altLang="ko-KR" sz="4200" dirty="0" smtClean="0">
                <a:latin typeface="+mn-ea"/>
                <a:ea typeface="+mn-ea"/>
              </a:rPr>
              <a:t/>
            </a:r>
            <a:br>
              <a:rPr lang="en-US" altLang="ko-KR" sz="4200" dirty="0" smtClean="0">
                <a:latin typeface="+mn-ea"/>
                <a:ea typeface="+mn-ea"/>
              </a:rPr>
            </a:br>
            <a:r>
              <a:rPr lang="en-US" altLang="ko-KR" sz="2200" dirty="0" smtClean="0">
                <a:solidFill>
                  <a:srgbClr val="C00000"/>
                </a:solidFill>
                <a:latin typeface="+mn-ea"/>
                <a:ea typeface="+mn-ea"/>
              </a:rPr>
              <a:t>SQL/RDBMS</a:t>
            </a:r>
            <a:r>
              <a:rPr lang="ko-KR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의 이해</a:t>
            </a:r>
            <a:r>
              <a:rPr lang="en-US" altLang="ko-KR" sz="2200" dirty="0" smtClean="0">
                <a:solidFill>
                  <a:srgbClr val="C00000"/>
                </a:solidFill>
                <a:latin typeface="+mn-ea"/>
                <a:ea typeface="+mn-ea"/>
              </a:rPr>
              <a:t>(1/2)</a:t>
            </a:r>
            <a:endParaRPr lang="en-US" altLang="ko-KR" sz="2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307" y="2028694"/>
            <a:ext cx="6840760" cy="471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2987824" y="2996952"/>
            <a:ext cx="792088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11960" y="3212976"/>
            <a:ext cx="792088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843808" y="6165304"/>
            <a:ext cx="1152128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36096" y="4725144"/>
            <a:ext cx="792088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67744" y="4725144"/>
            <a:ext cx="1512168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954629" y="3805666"/>
            <a:ext cx="2232248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88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1043608" y="1340768"/>
            <a:ext cx="6984776" cy="5184576"/>
            <a:chOff x="827585" y="1556792"/>
            <a:chExt cx="6696744" cy="4930321"/>
          </a:xfrm>
        </p:grpSpPr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5" y="1556792"/>
              <a:ext cx="6696744" cy="327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5" y="4821915"/>
              <a:ext cx="6696744" cy="1665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타원 5"/>
          <p:cNvSpPr/>
          <p:nvPr/>
        </p:nvSpPr>
        <p:spPr>
          <a:xfrm>
            <a:off x="2339752" y="3501008"/>
            <a:ext cx="2232248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11760" y="5157192"/>
            <a:ext cx="1224136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9088"/>
            <a:ext cx="8001000" cy="901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700" dirty="0" smtClean="0">
                <a:latin typeface="+mn-ea"/>
                <a:ea typeface="+mn-ea"/>
              </a:rPr>
              <a:t>Database</a:t>
            </a:r>
            <a:r>
              <a:rPr lang="ko-KR" altLang="en-US" sz="4700" dirty="0" smtClean="0">
                <a:latin typeface="+mn-ea"/>
                <a:ea typeface="+mn-ea"/>
              </a:rPr>
              <a:t>의 종류</a:t>
            </a:r>
            <a:r>
              <a:rPr lang="en-US" altLang="ko-KR" sz="4200" dirty="0" smtClean="0">
                <a:latin typeface="+mn-ea"/>
                <a:ea typeface="+mn-ea"/>
              </a:rPr>
              <a:t/>
            </a:r>
            <a:br>
              <a:rPr lang="en-US" altLang="ko-KR" sz="4200" dirty="0" smtClean="0">
                <a:latin typeface="+mn-ea"/>
                <a:ea typeface="+mn-ea"/>
              </a:rPr>
            </a:br>
            <a:r>
              <a:rPr lang="en-US" altLang="ko-KR" sz="2200" dirty="0" smtClean="0">
                <a:solidFill>
                  <a:srgbClr val="C00000"/>
                </a:solidFill>
                <a:latin typeface="+mn-ea"/>
                <a:ea typeface="+mn-ea"/>
              </a:rPr>
              <a:t>SQL/RDBMS</a:t>
            </a:r>
            <a:r>
              <a:rPr lang="ko-KR" altLang="en-US" sz="2200" dirty="0" smtClean="0">
                <a:solidFill>
                  <a:srgbClr val="C00000"/>
                </a:solidFill>
                <a:latin typeface="+mn-ea"/>
                <a:ea typeface="+mn-ea"/>
              </a:rPr>
              <a:t>의 이해</a:t>
            </a:r>
            <a:r>
              <a:rPr lang="en-US" altLang="ko-KR" sz="2200" dirty="0" smtClean="0">
                <a:solidFill>
                  <a:srgbClr val="C00000"/>
                </a:solidFill>
                <a:latin typeface="+mn-ea"/>
                <a:ea typeface="+mn-ea"/>
              </a:rPr>
              <a:t>(2/2)</a:t>
            </a:r>
            <a:endParaRPr lang="en-US" altLang="ko-KR" sz="2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411760" y="2636912"/>
            <a:ext cx="2232248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11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99592" y="1340768"/>
            <a:ext cx="7772400" cy="4824536"/>
          </a:xfrm>
        </p:spPr>
        <p:txBody>
          <a:bodyPr/>
          <a:lstStyle/>
          <a:p>
            <a:pPr lvl="1"/>
            <a:r>
              <a:rPr lang="ko-KR" altLang="en-US" dirty="0" smtClean="0"/>
              <a:t>객체지향 </a:t>
            </a:r>
            <a:r>
              <a:rPr lang="ko-KR" altLang="en-US" dirty="0"/>
              <a:t>데이터베이스 시스템</a:t>
            </a:r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상속등과 같은 객체 개념을 지원</a:t>
            </a:r>
          </a:p>
          <a:p>
            <a:pPr lvl="2"/>
            <a:r>
              <a:rPr lang="ko-KR" altLang="en-US" dirty="0"/>
              <a:t>모델링 능력이 우수하지만 복잡한 개념</a:t>
            </a:r>
            <a:r>
              <a:rPr lang="en-US" altLang="ko-KR" dirty="0"/>
              <a:t>, </a:t>
            </a:r>
            <a:r>
              <a:rPr lang="ko-KR" altLang="en-US" dirty="0"/>
              <a:t>처리 성능의 저하로 인해 일부 특수 분야에서만 사용</a:t>
            </a:r>
          </a:p>
          <a:p>
            <a:pPr lvl="2"/>
            <a:r>
              <a:rPr lang="en-US" altLang="ko-KR" dirty="0" smtClean="0"/>
              <a:t>Orion, O2</a:t>
            </a:r>
            <a:r>
              <a:rPr lang="en-US" altLang="ko-KR" dirty="0"/>
              <a:t>, Versant, </a:t>
            </a:r>
            <a:r>
              <a:rPr lang="en-US" altLang="ko-KR" dirty="0" err="1"/>
              <a:t>Ontos</a:t>
            </a:r>
            <a:r>
              <a:rPr lang="en-US" altLang="ko-KR" dirty="0"/>
              <a:t>, </a:t>
            </a:r>
            <a:r>
              <a:rPr lang="en-US" altLang="ko-KR" dirty="0" err="1"/>
              <a:t>ObjectStore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  <a:p>
            <a:pPr lvl="3"/>
            <a:endParaRPr lang="ko-KR" altLang="en-US" dirty="0"/>
          </a:p>
          <a:p>
            <a:pPr lvl="1"/>
            <a:r>
              <a:rPr lang="ko-KR" altLang="en-US" dirty="0" err="1"/>
              <a:t>객체관계형</a:t>
            </a:r>
            <a:r>
              <a:rPr lang="ko-KR" altLang="en-US" dirty="0"/>
              <a:t> 데이터베이스 시스템</a:t>
            </a:r>
          </a:p>
          <a:p>
            <a:pPr lvl="2"/>
            <a:r>
              <a:rPr lang="ko-KR" altLang="en-US" dirty="0"/>
              <a:t>기존 </a:t>
            </a:r>
            <a:r>
              <a:rPr lang="ko-KR" altLang="en-US" dirty="0" err="1"/>
              <a:t>관계형</a:t>
            </a:r>
            <a:r>
              <a:rPr lang="ko-KR" altLang="en-US" dirty="0"/>
              <a:t> 데이터 모델과 객체지향 기술을 접목</a:t>
            </a:r>
          </a:p>
          <a:p>
            <a:pPr lvl="2"/>
            <a:r>
              <a:rPr lang="en-US" altLang="ko-KR" dirty="0"/>
              <a:t>IBM : DB2 UDB 5.0</a:t>
            </a:r>
          </a:p>
          <a:p>
            <a:pPr lvl="2"/>
            <a:r>
              <a:rPr lang="en-US" altLang="ko-KR" dirty="0"/>
              <a:t>INFORMIX :1990</a:t>
            </a:r>
            <a:r>
              <a:rPr lang="ko-KR" altLang="en-US" dirty="0"/>
              <a:t>년대 중반부터 지원</a:t>
            </a:r>
          </a:p>
          <a:p>
            <a:pPr lvl="2"/>
            <a:r>
              <a:rPr lang="en-US" altLang="ko-KR" dirty="0"/>
              <a:t>ORACLE : </a:t>
            </a:r>
          </a:p>
          <a:p>
            <a:pPr lvl="3"/>
            <a:r>
              <a:rPr lang="en-US" altLang="ko-KR" dirty="0"/>
              <a:t>ORACLE 8(1997</a:t>
            </a:r>
            <a:r>
              <a:rPr lang="ko-KR" altLang="en-US" dirty="0"/>
              <a:t>년 발표</a:t>
            </a:r>
            <a:r>
              <a:rPr lang="en-US" altLang="ko-KR" dirty="0"/>
              <a:t>) </a:t>
            </a:r>
            <a:r>
              <a:rPr lang="ko-KR" altLang="en-US" dirty="0"/>
              <a:t>부터 제한적으로 지원</a:t>
            </a:r>
          </a:p>
          <a:p>
            <a:pPr lvl="3"/>
            <a:r>
              <a:rPr lang="en-US" altLang="ko-KR" dirty="0"/>
              <a:t>ORACLE 9i</a:t>
            </a:r>
            <a:r>
              <a:rPr lang="ko-KR" altLang="en-US" dirty="0"/>
              <a:t>부터 </a:t>
            </a:r>
            <a:r>
              <a:rPr lang="en-US" altLang="ko-KR" dirty="0"/>
              <a:t>SQL-3</a:t>
            </a:r>
            <a:r>
              <a:rPr lang="ko-KR" altLang="en-US" dirty="0"/>
              <a:t>에서 요구하는 대부분의 표준 기능 지원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9088"/>
            <a:ext cx="8001000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dirty="0" smtClean="0"/>
              <a:t>Database</a:t>
            </a:r>
            <a:r>
              <a:rPr lang="ko-KR" altLang="en-US" sz="4200" dirty="0" smtClean="0"/>
              <a:t>의 종류</a:t>
            </a:r>
            <a:endParaRPr lang="en-US" altLang="ko-KR" sz="4200" dirty="0"/>
          </a:p>
        </p:txBody>
      </p:sp>
    </p:spTree>
    <p:extLst>
      <p:ext uri="{BB962C8B-B14F-4D97-AF65-F5344CB8AC3E}">
        <p14:creationId xmlns:p14="http://schemas.microsoft.com/office/powerpoint/2010/main" val="39940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3357563" y="1500188"/>
            <a:ext cx="5572125" cy="3429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altLang="ko-KR" sz="2000" dirty="0">
              <a:solidFill>
                <a:srgbClr val="000066"/>
              </a:solidFill>
              <a:latin typeface="+mn-ea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19" y="44624"/>
            <a:ext cx="8749605" cy="884064"/>
          </a:xfrm>
        </p:spPr>
        <p:txBody>
          <a:bodyPr/>
          <a:lstStyle/>
          <a:p>
            <a:pPr algn="ctr">
              <a:defRPr/>
            </a:pPr>
            <a:r>
              <a:rPr lang="en-US" altLang="ko-KR" sz="3000" dirty="0" smtClean="0"/>
              <a:t>Database Management System </a:t>
            </a:r>
            <a:r>
              <a:rPr lang="ko-KR" altLang="en-US" sz="3000" dirty="0"/>
              <a:t>구조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570173" y="4954476"/>
            <a:ext cx="1650867" cy="689102"/>
          </a:xfrm>
          <a:prstGeom prst="can">
            <a:avLst>
              <a:gd name="adj" fmla="val 25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solidFill>
                  <a:srgbClr val="000066"/>
                </a:solidFill>
                <a:latin typeface="+mn-ea"/>
              </a:rPr>
              <a:t>Database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57188" y="3889375"/>
            <a:ext cx="2236787" cy="627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2000">
                <a:solidFill>
                  <a:srgbClr val="000066"/>
                </a:solidFill>
                <a:latin typeface="+mn-ea"/>
              </a:rPr>
              <a:t>DBMS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1214438" y="3013075"/>
            <a:ext cx="1454150" cy="438150"/>
          </a:xfrm>
          <a:prstGeom prst="ellipse">
            <a:avLst/>
          </a:prstGeom>
          <a:solidFill>
            <a:srgbClr val="D5D2CD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rgbClr val="000066"/>
                </a:solidFill>
                <a:cs typeface="Times New Roman" pitchFamily="18" charset="0"/>
              </a:rPr>
              <a:t>Application Program</a:t>
            </a:r>
            <a:endParaRPr lang="ko-KR" altLang="en-US" sz="1200" b="1" dirty="0">
              <a:solidFill>
                <a:srgbClr val="000066"/>
              </a:solidFill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942975" y="1571625"/>
          <a:ext cx="8937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lipArt" r:id="rId4" imgW="850680" imgH="815760" progId="">
                  <p:embed/>
                </p:oleObj>
              </mc:Choice>
              <mc:Fallback>
                <p:oleObj name="ClipArt" r:id="rId4" imgW="850680" imgH="8157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571625"/>
                        <a:ext cx="8937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103313" y="2322513"/>
            <a:ext cx="1682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954213" y="1928813"/>
            <a:ext cx="730250" cy="27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+mn-ea"/>
                <a:ea typeface="+mn-ea"/>
              </a:rPr>
              <a:t>사용자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1103313" y="2511425"/>
            <a:ext cx="0" cy="13779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1689100" y="2511425"/>
            <a:ext cx="531813" cy="501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H="1">
            <a:off x="2008188" y="3451225"/>
            <a:ext cx="266700" cy="4381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1422400" y="4516438"/>
            <a:ext cx="0" cy="4381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10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3703638"/>
            <a:ext cx="20256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4332288"/>
            <a:ext cx="3857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352675"/>
            <a:ext cx="96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2352675"/>
            <a:ext cx="968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2352675"/>
            <a:ext cx="96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3" y="2330450"/>
            <a:ext cx="96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2820988"/>
            <a:ext cx="187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3529013"/>
            <a:ext cx="3333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062413"/>
            <a:ext cx="11715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2874963"/>
            <a:ext cx="149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2874963"/>
            <a:ext cx="150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3814763" y="2000250"/>
            <a:ext cx="479425" cy="312738"/>
          </a:xfrm>
          <a:prstGeom prst="rect">
            <a:avLst/>
          </a:prstGeom>
          <a:solidFill>
            <a:srgbClr val="99CC0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naive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users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991100" y="2003425"/>
            <a:ext cx="1008063" cy="312738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application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programmers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6673850" y="2003425"/>
            <a:ext cx="539750" cy="312738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casual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users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7810500" y="2003425"/>
            <a:ext cx="998538" cy="312738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database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administrator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3643313" y="2540000"/>
            <a:ext cx="836612" cy="3127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application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programs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5213350" y="2540000"/>
            <a:ext cx="593725" cy="3127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system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calls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6699250" y="2540000"/>
            <a:ext cx="503238" cy="1905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query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7950200" y="2540000"/>
            <a:ext cx="725488" cy="3127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database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scheme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337175" y="4511675"/>
            <a:ext cx="709613" cy="3127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file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manager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3986213" y="3848100"/>
            <a:ext cx="838200" cy="4365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application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programs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object</a:t>
            </a: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6157913" y="3903663"/>
            <a:ext cx="725487" cy="3111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database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manager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895850" y="3194050"/>
            <a:ext cx="1309688" cy="4365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data manipulation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language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pre-compiler</a:t>
            </a: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6607175" y="3194050"/>
            <a:ext cx="763588" cy="3127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query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processor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7729538" y="3194050"/>
            <a:ext cx="1073150" cy="4365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data definition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language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compiler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000750" y="1643063"/>
            <a:ext cx="5619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70000"/>
              </a:lnSpc>
              <a:defRPr/>
            </a:pPr>
            <a:r>
              <a:rPr lang="en-US" altLang="ko-KR" sz="2400" b="1" dirty="0">
                <a:latin typeface="+mn-ea"/>
                <a:ea typeface="+mn-ea"/>
              </a:rPr>
              <a:t>DBMS</a:t>
            </a:r>
          </a:p>
        </p:txBody>
      </p:sp>
      <p:pic>
        <p:nvPicPr>
          <p:cNvPr id="1066" name="Picture 2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3038475"/>
            <a:ext cx="6080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" name="Picture 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3784600"/>
            <a:ext cx="4365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5262563" y="5110163"/>
            <a:ext cx="10493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ko-KR" sz="1200">
                <a:latin typeface="+mn-ea"/>
                <a:ea typeface="+mn-ea"/>
              </a:rPr>
              <a:t>Disk storage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85750" y="2286000"/>
            <a:ext cx="800100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  <a:ea typeface="+mn-ea"/>
              </a:rPr>
              <a:t>DB</a:t>
            </a:r>
          </a:p>
          <a:p>
            <a:pPr>
              <a:defRPr/>
            </a:pPr>
            <a:r>
              <a:rPr lang="ko-KR" altLang="en-US" sz="1600" dirty="0">
                <a:latin typeface="+mn-ea"/>
                <a:ea typeface="+mn-ea"/>
              </a:rPr>
              <a:t>관리자</a:t>
            </a:r>
          </a:p>
        </p:txBody>
      </p:sp>
      <p:cxnSp>
        <p:nvCxnSpPr>
          <p:cNvPr id="47" name="직선 연결선 46"/>
          <p:cNvCxnSpPr/>
          <p:nvPr/>
        </p:nvCxnSpPr>
        <p:spPr>
          <a:xfrm rot="5400000" flipH="1" flipV="1">
            <a:off x="1785938" y="2357438"/>
            <a:ext cx="2357437" cy="6429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643188" y="4500563"/>
            <a:ext cx="642937" cy="428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설명선 2 45"/>
          <p:cNvSpPr/>
          <p:nvPr/>
        </p:nvSpPr>
        <p:spPr>
          <a:xfrm>
            <a:off x="7429500" y="6357938"/>
            <a:ext cx="1571625" cy="357187"/>
          </a:xfrm>
          <a:prstGeom prst="borderCallout2">
            <a:avLst>
              <a:gd name="adj1" fmla="val 40083"/>
              <a:gd name="adj2" fmla="val -4697"/>
              <a:gd name="adj3" fmla="val 18750"/>
              <a:gd name="adj4" fmla="val -16667"/>
              <a:gd name="adj5" fmla="val -147260"/>
              <a:gd name="adj6" fmla="val 71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latin typeface="+mn-ea"/>
              </a:rPr>
              <a:t>Database</a:t>
            </a:r>
            <a:r>
              <a:rPr lang="ko-KR" altLang="en-US" sz="1100" dirty="0">
                <a:latin typeface="+mn-ea"/>
              </a:rPr>
              <a:t>의 구조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통계적 정보 등을 포함</a:t>
            </a:r>
          </a:p>
        </p:txBody>
      </p:sp>
      <p:sp>
        <p:nvSpPr>
          <p:cNvPr id="49" name="설명선 2 48"/>
          <p:cNvSpPr/>
          <p:nvPr/>
        </p:nvSpPr>
        <p:spPr>
          <a:xfrm flipH="1">
            <a:off x="5000625" y="5857875"/>
            <a:ext cx="1071563" cy="357188"/>
          </a:xfrm>
          <a:prstGeom prst="borderCallout2">
            <a:avLst>
              <a:gd name="adj1" fmla="val 40083"/>
              <a:gd name="adj2" fmla="val -4697"/>
              <a:gd name="adj3" fmla="val 18750"/>
              <a:gd name="adj4" fmla="val -16667"/>
              <a:gd name="adj5" fmla="val -91261"/>
              <a:gd name="adj6" fmla="val -728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latin typeface="+mn-ea"/>
              </a:rPr>
              <a:t>실제 데이터 테이블을 포함</a:t>
            </a:r>
          </a:p>
        </p:txBody>
      </p:sp>
      <p:sp>
        <p:nvSpPr>
          <p:cNvPr id="50" name="설명선 2 49"/>
          <p:cNvSpPr/>
          <p:nvPr/>
        </p:nvSpPr>
        <p:spPr>
          <a:xfrm flipH="1">
            <a:off x="7215188" y="928688"/>
            <a:ext cx="1071562" cy="357187"/>
          </a:xfrm>
          <a:prstGeom prst="borderCallout2">
            <a:avLst>
              <a:gd name="adj1" fmla="val 104082"/>
              <a:gd name="adj2" fmla="val 57525"/>
              <a:gd name="adj3" fmla="val 216082"/>
              <a:gd name="adj4" fmla="val 39333"/>
              <a:gd name="adj5" fmla="val 436735"/>
              <a:gd name="adj6" fmla="val 1138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언어를 사용한 질의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9221" y="2880254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메뉴 또는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GUI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43735"/>
            <a:ext cx="8550000" cy="55437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b="0" dirty="0" smtClean="0">
                <a:solidFill>
                  <a:srgbClr val="C0504D"/>
                </a:solidFill>
                <a:latin typeface="맑은 고딕"/>
                <a:sym typeface="Wingdings 2" panose="05020102010507070707" pitchFamily="18" charset="2"/>
              </a:rPr>
              <a:t></a:t>
            </a:r>
            <a:r>
              <a:rPr lang="ko-KR" altLang="en-US" sz="900" b="0" dirty="0" smtClean="0">
                <a:solidFill>
                  <a:srgbClr val="C0504D"/>
                </a:solidFill>
                <a:latin typeface="맑은 고딕"/>
                <a:sym typeface="Wingdings 2" panose="05020102010507070707" pitchFamily="18" charset="2"/>
              </a:rPr>
              <a:t> </a:t>
            </a:r>
            <a:r>
              <a:rPr lang="ko-KR" altLang="en-US" sz="1400" dirty="0" smtClean="0">
                <a:solidFill>
                  <a:srgbClr val="C0504D"/>
                </a:solidFill>
              </a:rPr>
              <a:t>데이터베이스 </a:t>
            </a:r>
            <a:r>
              <a:rPr lang="ko-KR" altLang="en-US" sz="1400" dirty="0">
                <a:solidFill>
                  <a:srgbClr val="C0504D"/>
                </a:solidFill>
              </a:rPr>
              <a:t>기초 </a:t>
            </a:r>
            <a:r>
              <a:rPr lang="ko-KR" altLang="en-US" sz="1400" dirty="0" smtClean="0">
                <a:solidFill>
                  <a:srgbClr val="C0504D"/>
                </a:solidFill>
              </a:rPr>
              <a:t>이론</a:t>
            </a:r>
            <a:r>
              <a:rPr lang="en-US" altLang="ko-KR" sz="1400" dirty="0" smtClean="0">
                <a:solidFill>
                  <a:srgbClr val="C0504D"/>
                </a:solidFill>
              </a:rPr>
              <a:t>(1~3</a:t>
            </a:r>
            <a:r>
              <a:rPr lang="ko-KR" altLang="en-US" sz="1400" dirty="0" smtClean="0">
                <a:solidFill>
                  <a:srgbClr val="C0504D"/>
                </a:solidFill>
              </a:rPr>
              <a:t>장</a:t>
            </a:r>
            <a:r>
              <a:rPr lang="en-US" altLang="ko-KR" sz="1400" dirty="0" smtClean="0">
                <a:solidFill>
                  <a:srgbClr val="C0504D"/>
                </a:solidFill>
              </a:rPr>
              <a:t>)</a:t>
            </a:r>
            <a:endParaRPr lang="en-US" altLang="ko-KR" sz="1400" dirty="0">
              <a:solidFill>
                <a:srgbClr val="C0504D"/>
              </a:solidFill>
            </a:endParaRPr>
          </a:p>
          <a:p>
            <a:pPr marL="268288" lvl="1" indent="0">
              <a:lnSpc>
                <a:spcPct val="120000"/>
              </a:lnSpc>
              <a:buNone/>
            </a:pPr>
            <a:r>
              <a:rPr lang="en-US" altLang="ko-KR" sz="1200" dirty="0"/>
              <a:t>1</a:t>
            </a:r>
            <a:r>
              <a:rPr lang="ko-KR" altLang="ko-KR" sz="1200" dirty="0"/>
              <a:t>장에서 데이터베이스를</a:t>
            </a:r>
            <a:r>
              <a:rPr lang="en-US" altLang="ko-KR" sz="1200" dirty="0"/>
              <a:t>, 2</a:t>
            </a:r>
            <a:r>
              <a:rPr lang="ko-KR" altLang="ko-KR" sz="1200" dirty="0"/>
              <a:t>장에서</a:t>
            </a:r>
            <a:r>
              <a:rPr lang="en-US" altLang="ko-KR" sz="1200" dirty="0"/>
              <a:t> DBMS</a:t>
            </a:r>
            <a:r>
              <a:rPr lang="ko-KR" altLang="ko-KR" sz="1200" dirty="0"/>
              <a:t>를 소개합니다</a:t>
            </a:r>
            <a:r>
              <a:rPr lang="en-US" altLang="ko-KR" sz="1200" dirty="0"/>
              <a:t>. 3</a:t>
            </a:r>
            <a:r>
              <a:rPr lang="ko-KR" altLang="ko-KR" sz="1200" dirty="0"/>
              <a:t>장에서는 이들을 조합한 데이터베이스 시스템을 소개합니다</a:t>
            </a:r>
            <a:r>
              <a:rPr lang="en-US" altLang="ko-KR" sz="1200" dirty="0" smtClean="0"/>
              <a:t>.</a:t>
            </a:r>
            <a:endParaRPr lang="en-US" altLang="ko-KR" sz="700" b="1" dirty="0">
              <a:solidFill>
                <a:srgbClr val="E57A74"/>
              </a:solidFill>
            </a:endParaRPr>
          </a:p>
          <a:p>
            <a:pPr marL="0" indent="0">
              <a:buNone/>
            </a:pPr>
            <a:r>
              <a:rPr lang="ko-KR" altLang="en-US" sz="1800" b="0" dirty="0" smtClean="0">
                <a:solidFill>
                  <a:srgbClr val="C0504D"/>
                </a:solidFill>
                <a:latin typeface="맑은 고딕"/>
                <a:sym typeface="Wingdings 2" panose="05020102010507070707" pitchFamily="18" charset="2"/>
              </a:rPr>
              <a:t></a:t>
            </a:r>
            <a:r>
              <a:rPr lang="en-US" altLang="ko-KR" sz="1400" dirty="0" smtClean="0">
                <a:solidFill>
                  <a:srgbClr val="E57A74"/>
                </a:solidFill>
              </a:rPr>
              <a:t> </a:t>
            </a:r>
            <a:r>
              <a:rPr lang="ko-KR" altLang="en-US" sz="1400" dirty="0">
                <a:solidFill>
                  <a:srgbClr val="C0504D"/>
                </a:solidFill>
              </a:rPr>
              <a:t>데이터 모델과 연산</a:t>
            </a:r>
            <a:r>
              <a:rPr lang="en-US" altLang="ko-KR" sz="1400" dirty="0">
                <a:solidFill>
                  <a:srgbClr val="C0504D"/>
                </a:solidFill>
              </a:rPr>
              <a:t>(4~6</a:t>
            </a:r>
            <a:r>
              <a:rPr lang="ko-KR" altLang="en-US" sz="1400" dirty="0">
                <a:solidFill>
                  <a:srgbClr val="C0504D"/>
                </a:solidFill>
              </a:rPr>
              <a:t>장</a:t>
            </a:r>
            <a:r>
              <a:rPr lang="en-US" altLang="ko-KR" sz="1400" dirty="0">
                <a:solidFill>
                  <a:srgbClr val="C0504D"/>
                </a:solidFill>
              </a:rPr>
              <a:t>)</a:t>
            </a:r>
          </a:p>
          <a:p>
            <a:pPr marL="268288" lvl="1" indent="0">
              <a:lnSpc>
                <a:spcPct val="120000"/>
              </a:lnSpc>
              <a:buNone/>
            </a:pPr>
            <a:r>
              <a:rPr lang="en-US" altLang="ko-KR" sz="1200" dirty="0" smtClean="0"/>
              <a:t>4</a:t>
            </a:r>
            <a:r>
              <a:rPr lang="ko-KR" altLang="ko-KR" sz="1200" dirty="0" smtClean="0"/>
              <a:t>장에서 데이터 모델링의 개념과 데이터 모델의 역할을 알아봅니다</a:t>
            </a:r>
            <a:r>
              <a:rPr lang="en-US" altLang="ko-KR" sz="1200" dirty="0" smtClean="0"/>
              <a:t>. </a:t>
            </a:r>
            <a:r>
              <a:rPr lang="ko-KR" altLang="ko-KR" sz="1200" dirty="0" smtClean="0"/>
              <a:t>그리고</a:t>
            </a:r>
            <a:r>
              <a:rPr lang="en-US" altLang="ko-KR" sz="1200" dirty="0" smtClean="0"/>
              <a:t> 5</a:t>
            </a:r>
            <a:r>
              <a:rPr lang="ko-KR" altLang="ko-KR" sz="1200" dirty="0" smtClean="0"/>
              <a:t>장에서 핵심 데이터 모델인 관계 데이터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ko-KR" sz="1200" dirty="0" smtClean="0"/>
              <a:t>모델의 전반을</a:t>
            </a:r>
            <a:r>
              <a:rPr lang="en-US" altLang="ko-KR" sz="1200" dirty="0" smtClean="0"/>
              <a:t>, 6</a:t>
            </a:r>
            <a:r>
              <a:rPr lang="ko-KR" altLang="ko-KR" sz="1200" dirty="0" smtClean="0"/>
              <a:t>장에서 관계 데이터의 주요 연산을 살펴봅니다</a:t>
            </a:r>
            <a:r>
              <a:rPr lang="en-US" altLang="ko-KR" sz="1200" dirty="0" smtClean="0"/>
              <a:t>.</a:t>
            </a:r>
            <a:endParaRPr lang="en-US" altLang="ko-KR" sz="1400" b="1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C0504D"/>
                </a:solidFill>
                <a:sym typeface="Wingdings 2" panose="05020102010507070707" pitchFamily="18" charset="2"/>
              </a:rPr>
              <a:t></a:t>
            </a:r>
            <a:r>
              <a:rPr lang="en-US" altLang="ko-KR" sz="1400" dirty="0">
                <a:solidFill>
                  <a:srgbClr val="C0504D"/>
                </a:solidFill>
              </a:rPr>
              <a:t> </a:t>
            </a:r>
            <a:r>
              <a:rPr lang="ko-KR" altLang="en-US" sz="1400" dirty="0">
                <a:solidFill>
                  <a:srgbClr val="C0504D"/>
                </a:solidFill>
              </a:rPr>
              <a:t>데이터베이스 언어 </a:t>
            </a:r>
            <a:r>
              <a:rPr lang="en-US" altLang="ko-KR" sz="1400" dirty="0">
                <a:solidFill>
                  <a:srgbClr val="C0504D"/>
                </a:solidFill>
              </a:rPr>
              <a:t>SQL(7</a:t>
            </a:r>
            <a:r>
              <a:rPr lang="ko-KR" altLang="en-US" sz="1400" dirty="0">
                <a:solidFill>
                  <a:srgbClr val="C0504D"/>
                </a:solidFill>
              </a:rPr>
              <a:t>장</a:t>
            </a:r>
            <a:r>
              <a:rPr lang="en-US" altLang="ko-KR" sz="1400" dirty="0">
                <a:solidFill>
                  <a:srgbClr val="C0504D"/>
                </a:solidFill>
              </a:rPr>
              <a:t>)</a:t>
            </a:r>
          </a:p>
          <a:p>
            <a:pPr marL="268288" lvl="1" indent="0">
              <a:lnSpc>
                <a:spcPct val="120000"/>
              </a:lnSpc>
              <a:buNone/>
            </a:pPr>
            <a:r>
              <a:rPr lang="en-US" altLang="ko-KR" sz="1200" dirty="0"/>
              <a:t>7</a:t>
            </a:r>
            <a:r>
              <a:rPr lang="ko-KR" altLang="ko-KR" sz="1200" dirty="0"/>
              <a:t>장에서</a:t>
            </a:r>
            <a:r>
              <a:rPr lang="en-US" altLang="ko-KR" sz="1200" dirty="0"/>
              <a:t> SQL</a:t>
            </a:r>
            <a:r>
              <a:rPr lang="ko-KR" altLang="ko-KR" sz="1200" dirty="0"/>
              <a:t>의 주요 기능을 소개한 후</a:t>
            </a:r>
            <a:r>
              <a:rPr lang="en-US" altLang="ko-KR" sz="1200" dirty="0"/>
              <a:t>, </a:t>
            </a:r>
            <a:r>
              <a:rPr lang="ko-KR" altLang="ko-KR" sz="1200" dirty="0"/>
              <a:t>테이블 생성과 데이터 검색 및 조작을 위해</a:t>
            </a:r>
            <a:r>
              <a:rPr lang="en-US" altLang="ko-KR" sz="1200" dirty="0"/>
              <a:t> SQL</a:t>
            </a:r>
            <a:r>
              <a:rPr lang="ko-KR" altLang="ko-KR" sz="1200" dirty="0"/>
              <a:t>로 </a:t>
            </a:r>
            <a:r>
              <a:rPr lang="ko-KR" altLang="ko-KR" sz="1200" dirty="0" err="1"/>
              <a:t>질의문을</a:t>
            </a:r>
            <a:r>
              <a:rPr lang="ko-KR" altLang="ko-KR" sz="1200" dirty="0"/>
              <a:t> 작성하는 방법을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ko-KR" sz="1200" dirty="0" smtClean="0"/>
              <a:t>알아봅니다</a:t>
            </a:r>
            <a:r>
              <a:rPr lang="en-US" altLang="ko-KR" sz="1200" dirty="0" smtClean="0"/>
              <a:t>.</a:t>
            </a:r>
            <a:endParaRPr lang="en-US" altLang="ko-KR" sz="700" dirty="0"/>
          </a:p>
          <a:p>
            <a:pPr marL="0" indent="0">
              <a:buNone/>
            </a:pPr>
            <a:r>
              <a:rPr lang="ko-KR" altLang="en-US" sz="2000" b="0" dirty="0" smtClean="0">
                <a:solidFill>
                  <a:srgbClr val="C0504D"/>
                </a:solidFill>
                <a:latin typeface="맑은 고딕"/>
                <a:sym typeface="Wingdings 2" panose="05020102010507070707" pitchFamily="18" charset="2"/>
              </a:rPr>
              <a:t></a:t>
            </a:r>
            <a:r>
              <a:rPr lang="en-US" altLang="ko-KR" sz="1400" dirty="0" smtClean="0">
                <a:solidFill>
                  <a:srgbClr val="E57A74"/>
                </a:solidFill>
              </a:rPr>
              <a:t> </a:t>
            </a:r>
            <a:r>
              <a:rPr lang="ko-KR" altLang="en-US" sz="1400" dirty="0" smtClean="0">
                <a:solidFill>
                  <a:srgbClr val="C0504D"/>
                </a:solidFill>
              </a:rPr>
              <a:t>데이터베이스 </a:t>
            </a:r>
            <a:r>
              <a:rPr lang="ko-KR" altLang="en-US" sz="1400" dirty="0">
                <a:solidFill>
                  <a:srgbClr val="C0504D"/>
                </a:solidFill>
              </a:rPr>
              <a:t>설계</a:t>
            </a:r>
            <a:r>
              <a:rPr lang="en-US" altLang="ko-KR" sz="1400" dirty="0">
                <a:solidFill>
                  <a:srgbClr val="C0504D"/>
                </a:solidFill>
              </a:rPr>
              <a:t>(8~9</a:t>
            </a:r>
            <a:r>
              <a:rPr lang="ko-KR" altLang="en-US" sz="1400" dirty="0">
                <a:solidFill>
                  <a:srgbClr val="C0504D"/>
                </a:solidFill>
              </a:rPr>
              <a:t>장</a:t>
            </a:r>
            <a:r>
              <a:rPr lang="en-US" altLang="ko-KR" sz="1400" dirty="0">
                <a:solidFill>
                  <a:srgbClr val="C0504D"/>
                </a:solidFill>
              </a:rPr>
              <a:t>)</a:t>
            </a:r>
          </a:p>
          <a:p>
            <a:pPr marL="268288" lvl="1" indent="0">
              <a:lnSpc>
                <a:spcPct val="120000"/>
              </a:lnSpc>
              <a:buNone/>
            </a:pPr>
            <a:r>
              <a:rPr lang="ko-KR" altLang="ko-KR" sz="1200" dirty="0"/>
              <a:t>데이터베이스 설계의 중요성과 목표를 소개하고</a:t>
            </a:r>
            <a:r>
              <a:rPr lang="en-US" altLang="ko-KR" sz="1200" dirty="0"/>
              <a:t>, </a:t>
            </a:r>
            <a:r>
              <a:rPr lang="ko-KR" altLang="ko-KR" sz="1200" dirty="0"/>
              <a:t>두 가지 주요 설계 방법을 다룹니다</a:t>
            </a:r>
            <a:r>
              <a:rPr lang="en-US" altLang="ko-KR" sz="1200" dirty="0"/>
              <a:t>. 8</a:t>
            </a:r>
            <a:r>
              <a:rPr lang="ko-KR" altLang="ko-KR" sz="1200" dirty="0"/>
              <a:t>장에서는</a:t>
            </a:r>
            <a:r>
              <a:rPr lang="en-US" altLang="ko-KR" sz="1200" dirty="0"/>
              <a:t> E- R </a:t>
            </a:r>
            <a:r>
              <a:rPr lang="ko-KR" altLang="ko-KR" sz="1200" dirty="0"/>
              <a:t>모델과 </a:t>
            </a:r>
            <a:r>
              <a:rPr lang="ko-KR" altLang="ko-KR" sz="1200" dirty="0" err="1"/>
              <a:t>릴레이션</a:t>
            </a:r>
            <a:r>
              <a:rPr lang="ko-KR" altLang="ko-KR" sz="1200" dirty="0"/>
              <a:t> 변환 규칙을 이용한 설계 방법을</a:t>
            </a:r>
            <a:r>
              <a:rPr lang="en-US" altLang="ko-KR" sz="1200" dirty="0"/>
              <a:t>, 9</a:t>
            </a:r>
            <a:r>
              <a:rPr lang="ko-KR" altLang="ko-KR" sz="1200" dirty="0"/>
              <a:t>장에서는 정규화를 이용한 설계 방법을 알아봅니다</a:t>
            </a:r>
            <a:r>
              <a:rPr lang="en-US" altLang="ko-KR" sz="1200" dirty="0" smtClean="0"/>
              <a:t>.</a:t>
            </a:r>
            <a:endParaRPr lang="en-US" altLang="ko-KR" sz="700" dirty="0"/>
          </a:p>
          <a:p>
            <a:pPr marL="0" indent="0">
              <a:buNone/>
            </a:pPr>
            <a:r>
              <a:rPr lang="ko-KR" altLang="en-US" sz="2000" b="0" dirty="0" smtClean="0">
                <a:solidFill>
                  <a:srgbClr val="C0504D"/>
                </a:solidFill>
                <a:latin typeface="맑은 고딕"/>
                <a:sym typeface="Wingdings 2" panose="05020102010507070707" pitchFamily="18" charset="2"/>
              </a:rPr>
              <a:t></a:t>
            </a:r>
            <a:r>
              <a:rPr lang="en-US" altLang="ko-KR" sz="1400" dirty="0" smtClean="0">
                <a:solidFill>
                  <a:srgbClr val="E57A74"/>
                </a:solidFill>
              </a:rPr>
              <a:t> </a:t>
            </a:r>
            <a:r>
              <a:rPr lang="ko-KR" altLang="en-US" sz="1400" dirty="0">
                <a:solidFill>
                  <a:srgbClr val="C0504D"/>
                </a:solidFill>
              </a:rPr>
              <a:t>데이터베이스 관리</a:t>
            </a:r>
            <a:r>
              <a:rPr lang="en-US" altLang="ko-KR" sz="1400" dirty="0">
                <a:solidFill>
                  <a:srgbClr val="C0504D"/>
                </a:solidFill>
              </a:rPr>
              <a:t>(10~11</a:t>
            </a:r>
            <a:r>
              <a:rPr lang="ko-KR" altLang="en-US" sz="1400" dirty="0">
                <a:solidFill>
                  <a:srgbClr val="C0504D"/>
                </a:solidFill>
              </a:rPr>
              <a:t>장</a:t>
            </a:r>
            <a:r>
              <a:rPr lang="en-US" altLang="ko-KR" sz="1400" dirty="0">
                <a:solidFill>
                  <a:srgbClr val="C0504D"/>
                </a:solidFill>
              </a:rPr>
              <a:t>)</a:t>
            </a:r>
          </a:p>
          <a:p>
            <a:pPr marL="268288" lvl="1" indent="0">
              <a:lnSpc>
                <a:spcPct val="120000"/>
              </a:lnSpc>
              <a:buNone/>
            </a:pPr>
            <a:r>
              <a:rPr lang="en-US" altLang="ko-KR" sz="1200" dirty="0"/>
              <a:t>10</a:t>
            </a:r>
            <a:r>
              <a:rPr lang="ko-KR" altLang="ko-KR" sz="1200" dirty="0"/>
              <a:t>장에서 다양한 </a:t>
            </a:r>
            <a:r>
              <a:rPr lang="ko-KR" altLang="ko-KR" sz="1200" b="1" dirty="0">
                <a:solidFill>
                  <a:srgbClr val="FF0000"/>
                </a:solidFill>
              </a:rPr>
              <a:t>회복</a:t>
            </a:r>
            <a:r>
              <a:rPr lang="ko-KR" altLang="ko-KR" sz="1200" dirty="0"/>
              <a:t> 기법과 병행 수행 시 발생할 수 있는 문제를 해결하는 </a:t>
            </a:r>
            <a:r>
              <a:rPr lang="ko-KR" altLang="ko-KR" sz="1200" b="1" dirty="0">
                <a:solidFill>
                  <a:srgbClr val="FF0000"/>
                </a:solidFill>
              </a:rPr>
              <a:t>병행</a:t>
            </a:r>
            <a:r>
              <a:rPr lang="ko-KR" altLang="ko-KR" sz="1200" dirty="0"/>
              <a:t> 제어 기법에 대해 </a:t>
            </a:r>
            <a:r>
              <a:rPr lang="ko-KR" altLang="ko-KR" sz="1200" dirty="0" smtClean="0"/>
              <a:t>알아봅니다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11</a:t>
            </a:r>
            <a:r>
              <a:rPr lang="ko-KR" altLang="ko-KR" sz="1200" dirty="0"/>
              <a:t>장에서는 데이터베이스 </a:t>
            </a:r>
            <a:r>
              <a:rPr lang="ko-KR" altLang="ko-KR" sz="1200" b="1" dirty="0">
                <a:solidFill>
                  <a:srgbClr val="FF0000"/>
                </a:solidFill>
              </a:rPr>
              <a:t>보안</a:t>
            </a:r>
            <a:r>
              <a:rPr lang="ko-KR" altLang="ko-KR" sz="1200" dirty="0"/>
              <a:t>을 유지하기 위해</a:t>
            </a:r>
            <a:r>
              <a:rPr lang="en-US" altLang="ko-KR" sz="1200" dirty="0"/>
              <a:t> SQL</a:t>
            </a:r>
            <a:r>
              <a:rPr lang="ko-KR" altLang="ko-KR" sz="1200" dirty="0"/>
              <a:t>을 이용해 </a:t>
            </a:r>
            <a:r>
              <a:rPr lang="ko-KR" altLang="ko-KR" sz="1200" b="1" dirty="0">
                <a:solidFill>
                  <a:srgbClr val="FF0000"/>
                </a:solidFill>
              </a:rPr>
              <a:t>권한</a:t>
            </a:r>
            <a:r>
              <a:rPr lang="ko-KR" altLang="ko-KR" sz="1200" dirty="0"/>
              <a:t>을 부여하고 취소하는 방법을 알아봅니다</a:t>
            </a:r>
            <a:r>
              <a:rPr lang="en-US" altLang="ko-KR" sz="1200" dirty="0" smtClean="0"/>
              <a:t>.</a:t>
            </a:r>
            <a:endParaRPr lang="en-US" altLang="ko-KR" sz="800" dirty="0"/>
          </a:p>
          <a:p>
            <a:pPr marL="0" indent="0">
              <a:buNone/>
            </a:pPr>
            <a:r>
              <a:rPr lang="ko-KR" altLang="en-US" sz="2000" b="0" dirty="0" smtClean="0">
                <a:solidFill>
                  <a:srgbClr val="C0504D"/>
                </a:solidFill>
                <a:latin typeface="맑은 고딕"/>
                <a:sym typeface="Wingdings 2" panose="05020102010507070707" pitchFamily="18" charset="2"/>
              </a:rPr>
              <a:t></a:t>
            </a:r>
            <a:r>
              <a:rPr lang="en-US" altLang="ko-KR" sz="1400" dirty="0" smtClean="0">
                <a:solidFill>
                  <a:srgbClr val="E57A74"/>
                </a:solidFill>
              </a:rPr>
              <a:t> </a:t>
            </a:r>
            <a:r>
              <a:rPr lang="ko-KR" altLang="en-US" sz="1400" dirty="0">
                <a:solidFill>
                  <a:srgbClr val="C0504D"/>
                </a:solidFill>
              </a:rPr>
              <a:t>데이터베이스 응용 기술</a:t>
            </a:r>
            <a:r>
              <a:rPr lang="en-US" altLang="ko-KR" sz="1400" dirty="0">
                <a:solidFill>
                  <a:srgbClr val="C0504D"/>
                </a:solidFill>
              </a:rPr>
              <a:t>(12</a:t>
            </a:r>
            <a:r>
              <a:rPr lang="ko-KR" altLang="en-US" sz="1400" dirty="0">
                <a:solidFill>
                  <a:srgbClr val="C0504D"/>
                </a:solidFill>
              </a:rPr>
              <a:t>장</a:t>
            </a:r>
            <a:r>
              <a:rPr lang="en-US" altLang="ko-KR" sz="1400" dirty="0">
                <a:solidFill>
                  <a:srgbClr val="C0504D"/>
                </a:solidFill>
              </a:rPr>
              <a:t>)</a:t>
            </a:r>
          </a:p>
          <a:p>
            <a:pPr marL="268288" lvl="1" indent="0">
              <a:lnSpc>
                <a:spcPct val="120000"/>
              </a:lnSpc>
              <a:buNone/>
            </a:pPr>
            <a:r>
              <a:rPr lang="en-US" altLang="ko-KR" sz="1200" dirty="0" smtClean="0"/>
              <a:t>12</a:t>
            </a:r>
            <a:r>
              <a:rPr lang="ko-KR" altLang="en-US" sz="1200" dirty="0"/>
              <a:t>장에서 관계 데이터베이스와 다른 특성을 가진 객체지향</a:t>
            </a:r>
            <a:r>
              <a:rPr lang="en-US" altLang="ko-KR" sz="1200" dirty="0"/>
              <a:t>·</a:t>
            </a:r>
            <a:r>
              <a:rPr lang="ko-KR" altLang="en-US" sz="1200" dirty="0"/>
              <a:t>객체관계</a:t>
            </a:r>
            <a:r>
              <a:rPr lang="en-US" altLang="ko-KR" sz="1200" dirty="0"/>
              <a:t>·</a:t>
            </a:r>
            <a:r>
              <a:rPr lang="ko-KR" altLang="en-US" sz="1200" b="1" dirty="0">
                <a:solidFill>
                  <a:srgbClr val="FF0000"/>
                </a:solidFill>
              </a:rPr>
              <a:t>분산</a:t>
            </a:r>
            <a:r>
              <a:rPr lang="en-US" altLang="ko-KR" sz="1200" dirty="0"/>
              <a:t>·</a:t>
            </a:r>
            <a:r>
              <a:rPr lang="ko-KR" altLang="en-US" sz="1200" dirty="0"/>
              <a:t>멀티미디어 데이터베이스를 소개합니다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13</a:t>
            </a:r>
            <a:r>
              <a:rPr lang="ko-KR" altLang="en-US" sz="1200" dirty="0"/>
              <a:t>장에서는 데이터 과학과 </a:t>
            </a:r>
            <a:r>
              <a:rPr lang="ko-KR" altLang="en-US" sz="1200" dirty="0" err="1"/>
              <a:t>빅데이터의</a:t>
            </a:r>
            <a:r>
              <a:rPr lang="ko-KR" altLang="en-US" sz="1200" dirty="0"/>
              <a:t> 관련성을 알아보고 </a:t>
            </a:r>
            <a:r>
              <a:rPr lang="ko-KR" altLang="en-US" sz="1200" dirty="0" err="1"/>
              <a:t>빅데이터</a:t>
            </a:r>
            <a:r>
              <a:rPr lang="ko-KR" altLang="en-US" sz="1200" dirty="0"/>
              <a:t> 관련 기술을 소개합니다</a:t>
            </a:r>
            <a:r>
              <a:rPr lang="en-US" altLang="ko-KR" sz="1200" dirty="0" smtClean="0"/>
              <a:t>.</a:t>
            </a:r>
            <a:endParaRPr lang="en-US" altLang="ko-KR" sz="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b="0" dirty="0" smtClean="0">
                <a:solidFill>
                  <a:srgbClr val="C0504D"/>
                </a:solidFill>
                <a:latin typeface="맑은 고딕"/>
                <a:sym typeface="Wingdings 2" panose="05020102010507070707" pitchFamily="18" charset="2"/>
              </a:rPr>
              <a:t></a:t>
            </a:r>
            <a:r>
              <a:rPr lang="en-US" altLang="ko-KR" sz="1400" dirty="0" smtClean="0">
                <a:solidFill>
                  <a:srgbClr val="E57A74"/>
                </a:solidFill>
              </a:rPr>
              <a:t> </a:t>
            </a:r>
            <a:r>
              <a:rPr lang="ko-KR" altLang="en-US" sz="1400" dirty="0">
                <a:solidFill>
                  <a:srgbClr val="C0504D"/>
                </a:solidFill>
              </a:rPr>
              <a:t>데이터베이스 구축 실습</a:t>
            </a:r>
            <a:r>
              <a:rPr lang="en-US" altLang="ko-KR" sz="1400" dirty="0">
                <a:solidFill>
                  <a:srgbClr val="C0504D"/>
                </a:solidFill>
              </a:rPr>
              <a:t>(</a:t>
            </a:r>
            <a:r>
              <a:rPr lang="ko-KR" altLang="en-US" sz="1400" dirty="0">
                <a:solidFill>
                  <a:srgbClr val="C0504D"/>
                </a:solidFill>
              </a:rPr>
              <a:t>부록</a:t>
            </a:r>
            <a:r>
              <a:rPr lang="en-US" altLang="ko-KR" sz="1400" dirty="0">
                <a:solidFill>
                  <a:srgbClr val="C0504D"/>
                </a:solidFill>
              </a:rPr>
              <a:t>)</a:t>
            </a:r>
          </a:p>
          <a:p>
            <a:pPr marL="268288" lvl="1" indent="0">
              <a:lnSpc>
                <a:spcPct val="120000"/>
              </a:lnSpc>
              <a:buNone/>
            </a:pPr>
            <a:r>
              <a:rPr lang="ko-KR" altLang="ko-KR" sz="1200" dirty="0"/>
              <a:t>부록에서 </a:t>
            </a:r>
            <a:r>
              <a:rPr lang="ko-KR" altLang="ko-KR" sz="1200" dirty="0" err="1"/>
              <a:t>오라클을</a:t>
            </a:r>
            <a:r>
              <a:rPr lang="ko-KR" altLang="ko-KR" sz="1200" dirty="0"/>
              <a:t> 이용해 데이터베이스를 실제로 구축하는 방법을 알아봅니다</a:t>
            </a:r>
            <a:r>
              <a:rPr lang="en-US" altLang="ko-KR" sz="1200" dirty="0"/>
              <a:t>. </a:t>
            </a:r>
            <a:r>
              <a:rPr lang="ko-KR" altLang="ko-KR" sz="1200" dirty="0"/>
              <a:t>그리고 책 전반의 이론을 적용할 수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ko-KR" sz="1200" dirty="0" smtClean="0"/>
              <a:t>있는 </a:t>
            </a:r>
            <a:r>
              <a:rPr lang="ko-KR" altLang="ko-KR" sz="1200" dirty="0"/>
              <a:t>간단한 프로젝트를 </a:t>
            </a:r>
            <a:r>
              <a:rPr lang="ko-KR" altLang="ko-KR" sz="1200" dirty="0" smtClean="0"/>
              <a:t>소개합니다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36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97475" y="98630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강의 계획표</a:t>
            </a:r>
            <a:endParaRPr lang="ko-KR" altLang="en-US" dirty="0"/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31795131"/>
              </p:ext>
            </p:extLst>
          </p:nvPr>
        </p:nvGraphicFramePr>
        <p:xfrm>
          <a:off x="341530" y="818710"/>
          <a:ext cx="7785865" cy="58612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2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해당 장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강좌 개요 및 데이터베이스 소개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2</a:t>
                      </a:r>
                      <a:r>
                        <a:rPr lang="ko-KR" altLang="en-US" sz="1400" baseline="0" dirty="0" smtClean="0"/>
                        <a:t>장</a:t>
                      </a:r>
                      <a:r>
                        <a:rPr lang="en-US" altLang="ko-KR" sz="1400" baseline="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데이터베이스와 데이터베이스 관리 시스템의 개념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단계 데이터베이스 구조와 데이터베이스 시스템의 구성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 모델링의 개념과 개체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관계 모델을 이용한 모델링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관계 데이터 모델의 개념과 </a:t>
                      </a:r>
                      <a:r>
                        <a:rPr lang="ko-KR" altLang="en-US" sz="1400" dirty="0" err="1" smtClean="0"/>
                        <a:t>릴레이션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키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무결성</a:t>
                      </a:r>
                      <a:r>
                        <a:rPr lang="ko-KR" altLang="en-US" sz="1400" dirty="0" smtClean="0"/>
                        <a:t> 제약조건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(6)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관계 대수의 기본 연산자를 이용한 질의 표현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</a:t>
                      </a:r>
                      <a:r>
                        <a:rPr lang="ko-KR" altLang="en-US" sz="1400" dirty="0" smtClean="0"/>
                        <a:t>의 데이터 정의 기능을 이용한 </a:t>
                      </a:r>
                      <a:r>
                        <a:rPr lang="ko-KR" altLang="en-US" sz="1400" dirty="0" err="1" smtClean="0"/>
                        <a:t>질의문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 </a:t>
                      </a:r>
                      <a:r>
                        <a:rPr lang="ko-KR" altLang="en-US" sz="1400" dirty="0" smtClean="0"/>
                        <a:t>운영 및 단순 실습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(9)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뷰의</a:t>
                      </a:r>
                      <a:r>
                        <a:rPr lang="ko-KR" altLang="en-US" sz="1400" dirty="0" smtClean="0"/>
                        <a:t> 개념과 필요성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삽입 </a:t>
                      </a:r>
                      <a:r>
                        <a:rPr lang="en-US" altLang="ko-KR" sz="1400" dirty="0" smtClean="0"/>
                        <a:t>SQL</a:t>
                      </a:r>
                      <a:r>
                        <a:rPr lang="ko-KR" altLang="en-US" sz="1400" dirty="0" smtClean="0"/>
                        <a:t>의 특성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데이터베이스 설계의 각 단계별 설명과 설계 방법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ER-WIN</a:t>
                      </a:r>
                      <a:r>
                        <a:rPr lang="ko-KR" altLang="en-US" sz="1400" dirty="0" smtClean="0"/>
                        <a:t>을 통한 데이터베이스 설계 및 구축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(12)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정규화의 필요성과 정규화 방법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(13)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트랜잭션의 개념과 특성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장애의 유형과 회복 기법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트랜잭션 스케줄의 개념과 병행 제어 기법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</a:t>
                      </a:r>
                      <a:r>
                        <a:rPr lang="ko-KR" altLang="en-US" sz="1400" dirty="0" smtClean="0"/>
                        <a:t>을 이용한 권한과 역할의 부여와 취소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데이터베이스의 유형과 최신 기술 소개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0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책의 내용 흐름도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8" y="1313187"/>
            <a:ext cx="8964000" cy="50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4012" y="1382573"/>
            <a:ext cx="8987401" cy="4483389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tabLst>
                <a:tab pos="2400300" algn="l"/>
              </a:tabLst>
            </a:pPr>
            <a:r>
              <a:rPr lang="ko-KR" altLang="en-US" sz="2000" b="1" dirty="0" err="1" smtClean="0"/>
              <a:t>강의방식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대면 혹은 </a:t>
            </a:r>
            <a:r>
              <a:rPr lang="ko-KR" altLang="en-US" sz="2000" b="1" dirty="0" err="1" smtClean="0"/>
              <a:t>비대면</a:t>
            </a:r>
            <a:r>
              <a:rPr lang="ko-KR" altLang="en-US" sz="2000" dirty="0" err="1" smtClean="0"/>
              <a:t>강의</a:t>
            </a:r>
            <a:endParaRPr lang="en-US" altLang="ko-KR" sz="2000" dirty="0" smtClean="0"/>
          </a:p>
          <a:p>
            <a:pPr marL="0" indent="0">
              <a:buNone/>
              <a:tabLst>
                <a:tab pos="2400300" algn="l"/>
              </a:tabLst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(</a:t>
            </a:r>
            <a:r>
              <a:rPr lang="ko-KR" altLang="en-US" sz="2000" dirty="0" err="1" smtClean="0"/>
              <a:t>비대면강의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en-US" altLang="ko-KR" sz="2000" dirty="0" err="1" smtClean="0"/>
              <a:t>ecampus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접속</a:t>
            </a:r>
            <a:r>
              <a:rPr lang="en-US" altLang="ko-KR" sz="2000" dirty="0" smtClean="0"/>
              <a:t>: </a:t>
            </a:r>
            <a:r>
              <a:rPr lang="en-US" altLang="ko-KR" sz="2000" dirty="0" err="1"/>
              <a:t>Panopto</a:t>
            </a:r>
            <a:r>
              <a:rPr lang="en-US" altLang="ko-KR" sz="2000" dirty="0" smtClean="0"/>
              <a:t>, Zoom, Skype</a:t>
            </a:r>
            <a:r>
              <a:rPr lang="ko-KR" altLang="en-US" sz="2000" dirty="0" smtClean="0"/>
              <a:t>과 로 </a:t>
            </a:r>
            <a:r>
              <a:rPr lang="ko-KR" altLang="en-US" sz="2000" dirty="0"/>
              <a:t>연결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  <a:tabLst>
                <a:tab pos="2400300" algn="l"/>
              </a:tabLst>
            </a:pPr>
            <a:endParaRPr lang="en-US" altLang="ko-KR" sz="2000" b="1" dirty="0"/>
          </a:p>
          <a:p>
            <a:pPr marL="342900" indent="-342900">
              <a:tabLst>
                <a:tab pos="2400300" algn="l"/>
              </a:tabLst>
            </a:pPr>
            <a:r>
              <a:rPr lang="ko-KR" altLang="en-US" sz="2000" b="1" dirty="0" smtClean="0"/>
              <a:t>강의시간</a:t>
            </a:r>
            <a:r>
              <a:rPr lang="en-US" altLang="ko-KR" sz="2000" b="1" dirty="0" smtClean="0"/>
              <a:t> </a:t>
            </a:r>
          </a:p>
          <a:p>
            <a:pPr marL="0" indent="0">
              <a:buNone/>
              <a:tabLst>
                <a:tab pos="2400300" algn="l"/>
              </a:tabLst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-</a:t>
            </a:r>
            <a:r>
              <a:rPr lang="ko-KR" altLang="en-US" sz="2000" b="1" dirty="0" err="1" smtClean="0"/>
              <a:t>대면수업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 월 </a:t>
            </a:r>
            <a:r>
              <a:rPr lang="en-US" altLang="ko-KR" sz="2000" b="1" dirty="0" smtClean="0"/>
              <a:t>13:00~14:15(75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목 </a:t>
            </a:r>
            <a:r>
              <a:rPr lang="en-US" altLang="ko-KR" sz="2000" b="1" dirty="0" smtClean="0"/>
              <a:t>10:30~11:45(75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이론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시간</a:t>
            </a:r>
            <a:endParaRPr lang="en-US" altLang="ko-KR" sz="2000" b="1" dirty="0" smtClean="0"/>
          </a:p>
          <a:p>
            <a:pPr marL="0" indent="0">
              <a:buNone/>
              <a:tabLst>
                <a:tab pos="2400300" algn="l"/>
              </a:tabLst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-</a:t>
            </a:r>
            <a:r>
              <a:rPr lang="ko-KR" altLang="en-US" sz="2000" b="1" dirty="0" err="1" smtClean="0"/>
              <a:t>비대면수업</a:t>
            </a:r>
            <a:r>
              <a:rPr lang="en-US" altLang="ko-KR" sz="2000" b="1" dirty="0" smtClean="0"/>
              <a:t>: 2021.1</a:t>
            </a:r>
            <a:r>
              <a:rPr lang="ko-KR" altLang="en-US" sz="2000" b="1" dirty="0" smtClean="0"/>
              <a:t>학기 </a:t>
            </a:r>
            <a:r>
              <a:rPr lang="en-US" altLang="ko-KR" sz="2000" b="1" dirty="0" smtClean="0"/>
              <a:t>1~7</a:t>
            </a:r>
            <a:r>
              <a:rPr lang="ko-KR" altLang="en-US" sz="2000" b="1" dirty="0" smtClean="0"/>
              <a:t>주차까지 실시간</a:t>
            </a:r>
            <a:r>
              <a:rPr lang="en-US" altLang="ko-KR" sz="2000" b="1" dirty="0" smtClean="0"/>
              <a:t>,</a:t>
            </a:r>
            <a:endParaRPr lang="en-US" altLang="ko-KR" sz="2000" b="1" dirty="0"/>
          </a:p>
          <a:p>
            <a:pPr marL="0" indent="0">
              <a:buNone/>
              <a:tabLst>
                <a:tab pos="2400300" algn="l"/>
              </a:tabLst>
            </a:pPr>
            <a:r>
              <a:rPr lang="ko-KR" altLang="en-US" sz="2000" b="1" dirty="0" smtClean="0"/>
              <a:t>      </a:t>
            </a:r>
            <a:r>
              <a:rPr lang="en-US" altLang="ko-KR" sz="2000" b="1" dirty="0" smtClean="0"/>
              <a:t>-1</a:t>
            </a:r>
            <a:r>
              <a:rPr lang="ko-KR" altLang="en-US" sz="2000" b="1" dirty="0" smtClean="0"/>
              <a:t>차시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목 </a:t>
            </a:r>
            <a:r>
              <a:rPr lang="en-US" altLang="ko-KR" sz="2000" b="1" dirty="0" smtClean="0"/>
              <a:t>10:30~11:25(45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이론</a:t>
            </a:r>
            <a:endParaRPr lang="en-US" altLang="ko-KR" sz="2000" b="1" dirty="0" smtClean="0"/>
          </a:p>
          <a:p>
            <a:pPr marL="0" indent="0">
              <a:buNone/>
              <a:tabLst>
                <a:tab pos="2400300" algn="l"/>
              </a:tabLst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-2</a:t>
            </a:r>
            <a:r>
              <a:rPr lang="ko-KR" altLang="en-US" sz="2000" b="1" dirty="0" smtClean="0"/>
              <a:t>차시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13:00~13:55(45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이론</a:t>
            </a:r>
            <a:endParaRPr lang="en-US" altLang="ko-KR" sz="2000" b="1" dirty="0" smtClean="0"/>
          </a:p>
          <a:p>
            <a:pPr marL="0" indent="0">
              <a:buNone/>
              <a:tabLst>
                <a:tab pos="2400300" algn="l"/>
              </a:tabLst>
            </a:pPr>
            <a:r>
              <a:rPr lang="en-US" altLang="ko-KR" sz="2000" b="1" dirty="0" smtClean="0"/>
              <a:t> </a:t>
            </a:r>
          </a:p>
          <a:p>
            <a:pPr marL="342900" indent="-342900">
              <a:tabLst>
                <a:tab pos="2400300" algn="l"/>
              </a:tabLst>
            </a:pPr>
            <a:r>
              <a:rPr lang="ko-KR" altLang="en-US" sz="2000" dirty="0" smtClean="0"/>
              <a:t>강의자료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ecampus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주차별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차시별로</a:t>
            </a:r>
            <a:r>
              <a:rPr lang="ko-KR" altLang="en-US" sz="2000" dirty="0" smtClean="0"/>
              <a:t> 강의자료 업로드</a:t>
            </a:r>
            <a:endParaRPr lang="en-US" altLang="ko-KR" sz="2000" dirty="0" smtClean="0"/>
          </a:p>
          <a:p>
            <a:pPr marL="342900" indent="-342900">
              <a:tabLst>
                <a:tab pos="2400300" algn="l"/>
              </a:tabLst>
            </a:pPr>
            <a:r>
              <a:rPr lang="ko-KR" altLang="en-US" sz="2000" b="1" dirty="0" smtClean="0"/>
              <a:t>과제물 제출</a:t>
            </a:r>
            <a:r>
              <a:rPr lang="en-US" altLang="ko-KR" sz="2000" b="1" dirty="0" smtClean="0"/>
              <a:t>: </a:t>
            </a:r>
            <a:r>
              <a:rPr lang="en-US" altLang="ko-KR" sz="2000" dirty="0" err="1" smtClean="0"/>
              <a:t>ecampus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결과제출</a:t>
            </a:r>
            <a:endParaRPr lang="en-US" altLang="ko-KR" sz="2000" b="1" dirty="0" smtClean="0"/>
          </a:p>
          <a:p>
            <a:pPr marL="0" indent="0">
              <a:buNone/>
              <a:tabLst>
                <a:tab pos="2400300" algn="l"/>
              </a:tabLst>
            </a:pPr>
            <a:r>
              <a:rPr lang="en-US" altLang="ko-KR" sz="2000" dirty="0" smtClean="0"/>
              <a:t>    -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아래한글</a:t>
            </a:r>
            <a:r>
              <a:rPr lang="en-US" altLang="ko-KR" sz="2000" dirty="0" smtClean="0"/>
              <a:t>):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본인의학번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_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_0317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해당 날짜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파일을 올릴 것</a:t>
            </a:r>
            <a:r>
              <a:rPr lang="en-US" altLang="ko-KR" sz="2000" dirty="0" smtClean="0"/>
              <a:t> </a:t>
            </a:r>
            <a:endParaRPr lang="en-US" altLang="ko-KR" sz="20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25306"/>
            <a:ext cx="8756650" cy="742950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ko-KR" altLang="en-US" sz="4200" dirty="0" smtClean="0"/>
              <a:t>데이터베이스</a:t>
            </a:r>
            <a:endParaRPr lang="en-US" altLang="ko-KR" sz="4200" dirty="0"/>
          </a:p>
        </p:txBody>
      </p:sp>
    </p:spTree>
    <p:extLst>
      <p:ext uri="{BB962C8B-B14F-4D97-AF65-F5344CB8AC3E}">
        <p14:creationId xmlns:p14="http://schemas.microsoft.com/office/powerpoint/2010/main" val="2723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>
          <a:xfrm>
            <a:off x="3851920" y="593685"/>
            <a:ext cx="5130570" cy="5482800"/>
          </a:xfrm>
        </p:spPr>
        <p:txBody>
          <a:bodyPr/>
          <a:lstStyle/>
          <a:p>
            <a:pPr marL="179388" lvl="1" indent="-179388"/>
            <a:endParaRPr lang="en-US" altLang="ko-KR" dirty="0"/>
          </a:p>
          <a:p>
            <a:pPr marL="179388" lvl="1" indent="-179388"/>
            <a:endParaRPr lang="en-US" altLang="ko-KR" dirty="0"/>
          </a:p>
          <a:p>
            <a:pPr marL="179388" lvl="1" indent="-179388"/>
            <a:endParaRPr lang="en-US" altLang="ko-KR" dirty="0"/>
          </a:p>
          <a:p>
            <a:pPr marL="179388" lvl="1" indent="-179388"/>
            <a:r>
              <a:rPr lang="ko-KR" altLang="en-US" sz="1800" dirty="0"/>
              <a:t>도서명 </a:t>
            </a:r>
            <a:r>
              <a:rPr lang="en-US" altLang="ko-KR" sz="1800" dirty="0"/>
              <a:t>: IT </a:t>
            </a:r>
            <a:r>
              <a:rPr lang="en-US" altLang="ko-KR" sz="1800" dirty="0" err="1"/>
              <a:t>CookBook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데이터베이스 개론</a:t>
            </a:r>
            <a:r>
              <a:rPr lang="en-US" altLang="ko-KR" sz="1800" dirty="0"/>
              <a:t>(2</a:t>
            </a:r>
            <a:r>
              <a:rPr lang="ko-KR" altLang="en-US" sz="1800" dirty="0"/>
              <a:t>판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marL="179388" lvl="1" indent="-179388"/>
            <a:r>
              <a:rPr lang="en-US" altLang="ko-KR" sz="1800" dirty="0"/>
              <a:t>ISBN : 979–11–5664–431–6 93000</a:t>
            </a:r>
          </a:p>
          <a:p>
            <a:pPr marL="179388" lvl="1" indent="-179388"/>
            <a:r>
              <a:rPr lang="ko-KR" altLang="en-US" sz="1800" dirty="0"/>
              <a:t>저자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김연희 </a:t>
            </a:r>
            <a:r>
              <a:rPr lang="en-US" altLang="ko-KR" sz="1800" dirty="0" smtClean="0"/>
              <a:t>/ 2019</a:t>
            </a:r>
            <a:r>
              <a:rPr lang="ko-KR" altLang="en-US" sz="1800" dirty="0" smtClean="0"/>
              <a:t>년</a:t>
            </a:r>
            <a:endParaRPr lang="ko-KR" altLang="en-US" sz="1800" dirty="0"/>
          </a:p>
          <a:p>
            <a:pPr marL="179388" lvl="1" indent="-179388"/>
            <a:r>
              <a:rPr lang="ko-KR" altLang="en-US" sz="1800" dirty="0"/>
              <a:t>출판사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한빛아카데미</a:t>
            </a:r>
            <a:r>
              <a:rPr lang="en-US" altLang="ko-KR" sz="1800" dirty="0"/>
              <a:t>(</a:t>
            </a:r>
            <a:r>
              <a:rPr lang="ko-KR" altLang="en-US" sz="1800" dirty="0"/>
              <a:t>주</a:t>
            </a:r>
            <a:r>
              <a:rPr lang="en-US" altLang="ko-KR" sz="1800" dirty="0"/>
              <a:t>)</a:t>
            </a:r>
          </a:p>
          <a:p>
            <a:pPr marL="179388" lvl="1" indent="-179388"/>
            <a:r>
              <a:rPr lang="ko-KR" altLang="en-US" sz="1800" dirty="0"/>
              <a:t>페이지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592p </a:t>
            </a:r>
            <a:endParaRPr lang="en-US" altLang="ko-KR" dirty="0"/>
          </a:p>
          <a:p>
            <a:pPr marL="179388" lvl="1" indent="-179388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정보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763815"/>
            <a:ext cx="3166859" cy="396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392480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u="sng" dirty="0">
                <a:solidFill>
                  <a:srgbClr val="C00000"/>
                </a:solidFill>
              </a:rPr>
              <a:t>Other useful references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altLang="ko-KR" dirty="0" smtClean="0"/>
              <a:t>: Database </a:t>
            </a:r>
            <a:r>
              <a:rPr lang="ko-KR" altLang="en-US" dirty="0"/>
              <a:t>관련 </a:t>
            </a:r>
            <a:r>
              <a:rPr lang="en-US" altLang="ko-KR" dirty="0"/>
              <a:t>Web Site </a:t>
            </a:r>
          </a:p>
          <a:p>
            <a:pPr lvl="1"/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u="sng" dirty="0">
                <a:solidFill>
                  <a:srgbClr val="C00000"/>
                </a:solidFill>
              </a:rPr>
              <a:t>적용 </a:t>
            </a:r>
            <a:r>
              <a:rPr lang="en-US" altLang="ko-KR" u="sng" dirty="0">
                <a:solidFill>
                  <a:srgbClr val="C00000"/>
                </a:solidFill>
              </a:rPr>
              <a:t>Tools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altLang="ko-KR" dirty="0" smtClean="0"/>
              <a:t>: Oracle </a:t>
            </a:r>
            <a:r>
              <a:rPr lang="en-US" altLang="ko-KR" dirty="0"/>
              <a:t>11(</a:t>
            </a:r>
            <a:r>
              <a:rPr lang="ko-KR" altLang="en-US" dirty="0"/>
              <a:t>일부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: ER-Wins(</a:t>
            </a:r>
            <a:r>
              <a:rPr lang="ko-KR" altLang="en-US" dirty="0" smtClean="0"/>
              <a:t>일부 기능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9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15925"/>
            <a:ext cx="8001000" cy="901700"/>
          </a:xfrm>
        </p:spPr>
        <p:txBody>
          <a:bodyPr/>
          <a:lstStyle/>
          <a:p>
            <a:pPr algn="ctr"/>
            <a:r>
              <a:rPr lang="en-US" altLang="ko-KR" sz="4200" dirty="0"/>
              <a:t>Course Work and Grading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706438" y="1812925"/>
            <a:ext cx="7745412" cy="3992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Exam </a:t>
            </a:r>
            <a:r>
              <a:rPr lang="en-US" altLang="ko-KR" sz="2000" dirty="0">
                <a:latin typeface="Times New Roman"/>
              </a:rPr>
              <a:t>–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990000"/>
                </a:solidFill>
              </a:rPr>
              <a:t>70%</a:t>
            </a:r>
            <a:r>
              <a:rPr lang="en-US" altLang="ko-KR" sz="2000" dirty="0"/>
              <a:t> of grade</a:t>
            </a:r>
          </a:p>
          <a:p>
            <a:pPr lvl="1"/>
            <a:r>
              <a:rPr lang="en-US" altLang="ko-KR" sz="2000" i="1" dirty="0"/>
              <a:t>mid-term</a:t>
            </a:r>
            <a:r>
              <a:rPr lang="en-US" altLang="ko-KR" sz="2000" dirty="0"/>
              <a:t> 35%,  </a:t>
            </a:r>
            <a:r>
              <a:rPr lang="en-US" altLang="ko-KR" sz="2000" i="1" dirty="0"/>
              <a:t>final</a:t>
            </a:r>
            <a:r>
              <a:rPr lang="en-US" altLang="ko-KR" sz="2000" dirty="0"/>
              <a:t> 35%</a:t>
            </a:r>
          </a:p>
          <a:p>
            <a:pPr lvl="1"/>
            <a:r>
              <a:rPr lang="en-US" altLang="ko-KR" sz="2000" dirty="0"/>
              <a:t>Final is comprehensive</a:t>
            </a:r>
          </a:p>
          <a:p>
            <a:pPr lvl="1"/>
            <a:endParaRPr lang="en-US" altLang="ko-KR" sz="2000" dirty="0"/>
          </a:p>
          <a:p>
            <a:r>
              <a:rPr lang="en-US" altLang="ko-KR" sz="2000" dirty="0"/>
              <a:t>Homework and </a:t>
            </a:r>
            <a:r>
              <a:rPr lang="en-US" altLang="ko-KR" sz="2000" dirty="0" smtClean="0"/>
              <a:t>Quiz, Report </a:t>
            </a:r>
            <a:r>
              <a:rPr lang="en-US" altLang="ko-KR" sz="2000" dirty="0">
                <a:latin typeface="Times New Roman"/>
              </a:rPr>
              <a:t>–</a:t>
            </a:r>
            <a:r>
              <a:rPr lang="en-US" altLang="ko-KR" sz="2000" b="1" dirty="0">
                <a:solidFill>
                  <a:srgbClr val="990000"/>
                </a:solidFill>
              </a:rPr>
              <a:t> 20%</a:t>
            </a:r>
            <a:r>
              <a:rPr lang="en-US" altLang="ko-KR" sz="2000" dirty="0">
                <a:solidFill>
                  <a:srgbClr val="990000"/>
                </a:solidFill>
              </a:rPr>
              <a:t> </a:t>
            </a:r>
            <a:r>
              <a:rPr lang="en-US" altLang="ko-KR" sz="2000" dirty="0"/>
              <a:t>of grade</a:t>
            </a:r>
          </a:p>
          <a:p>
            <a:pPr lvl="1"/>
            <a:r>
              <a:rPr lang="en-US" altLang="ko-KR" sz="2000" dirty="0"/>
              <a:t>Homework problems or minor </a:t>
            </a:r>
            <a:r>
              <a:rPr lang="en-US" altLang="ko-KR" sz="2000" dirty="0" smtClean="0"/>
              <a:t>program </a:t>
            </a:r>
            <a:r>
              <a:rPr lang="en-US" altLang="ko-KR" sz="2000" dirty="0"/>
              <a:t>assignments.</a:t>
            </a:r>
          </a:p>
          <a:p>
            <a:pPr lvl="1"/>
            <a:r>
              <a:rPr lang="en-US" altLang="ko-KR" sz="2000" dirty="0"/>
              <a:t>Quizzes announced or unannounced</a:t>
            </a:r>
          </a:p>
          <a:p>
            <a:pPr lvl="1"/>
            <a:endParaRPr lang="en-US" altLang="ko-KR" sz="2000" dirty="0"/>
          </a:p>
          <a:p>
            <a:r>
              <a:rPr lang="ko-KR" altLang="en-US" sz="2000" dirty="0" smtClean="0"/>
              <a:t>출결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latin typeface="Times New Roman"/>
              </a:rPr>
              <a:t>–</a:t>
            </a:r>
            <a:r>
              <a:rPr lang="en-US" altLang="ko-KR" sz="2000" dirty="0" smtClean="0"/>
              <a:t> </a:t>
            </a:r>
            <a:r>
              <a:rPr lang="en-US" altLang="ko-KR" sz="2000" b="1" dirty="0">
                <a:solidFill>
                  <a:srgbClr val="990000"/>
                </a:solidFill>
              </a:rPr>
              <a:t>10% </a:t>
            </a:r>
            <a:r>
              <a:rPr lang="en-US" altLang="ko-KR" sz="2000" dirty="0"/>
              <a:t>of </a:t>
            </a:r>
            <a:r>
              <a:rPr lang="en-US" altLang="ko-KR" sz="2000" dirty="0" smtClean="0"/>
              <a:t>grade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250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918648" cy="1143000"/>
          </a:xfrm>
        </p:spPr>
        <p:txBody>
          <a:bodyPr/>
          <a:lstStyle/>
          <a:p>
            <a:pPr algn="ctr"/>
            <a:r>
              <a:rPr lang="en-GB" dirty="0"/>
              <a:t>What is a database?</a:t>
            </a:r>
            <a:r>
              <a:rPr lang="en-GB" i="1" dirty="0"/>
              <a:t>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524000"/>
            <a:ext cx="8458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kumimoji="0" lang="ko-KR" altLang="en-US" dirty="0" smtClean="0">
                <a:latin typeface="Arial" charset="0"/>
              </a:rPr>
              <a:t> </a:t>
            </a:r>
            <a:endParaRPr kumimoji="0" lang="en-US" altLang="ko-KR" dirty="0" smtClean="0">
              <a:latin typeface="Arial" charset="0"/>
            </a:endParaRP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altLang="ko-KR" dirty="0" smtClean="0">
                <a:latin typeface="Arial" charset="0"/>
              </a:rPr>
              <a:t>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kumimoji="0" lang="en-US" altLang="ko-KR" dirty="0" smtClean="0">
                <a:latin typeface="Arial" charset="0"/>
              </a:rPr>
              <a:t>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altLang="ko-KR" dirty="0" smtClean="0">
                <a:latin typeface="Arial" charset="0"/>
              </a:rPr>
              <a:t>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kumimoji="0" lang="en-US" altLang="ko-KR" dirty="0" smtClean="0">
                <a:latin typeface="Arial" charset="0"/>
              </a:rPr>
              <a:t>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altLang="ko-KR" dirty="0" smtClean="0">
                <a:latin typeface="Arial" charset="0"/>
              </a:rPr>
              <a:t>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kumimoji="0" lang="en-US" altLang="ko-KR" dirty="0" smtClean="0">
                <a:latin typeface="Arial" charset="0"/>
              </a:rPr>
              <a:t>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altLang="ko-KR" dirty="0" smtClean="0">
                <a:latin typeface="Arial" charset="0"/>
              </a:rPr>
              <a:t>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kumimoji="0" lang="en-US" altLang="ko-KR" dirty="0" smtClean="0">
                <a:latin typeface="Arial" charset="0"/>
              </a:rPr>
              <a:t>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altLang="ko-KR" dirty="0" smtClean="0">
                <a:latin typeface="Arial" charset="0"/>
              </a:rPr>
              <a:t> </a:t>
            </a:r>
          </a:p>
          <a:p>
            <a:pPr marL="742950" lvl="1" indent="-285750" eaLnBrk="0" latinLnBrk="0" hangingPunct="0">
              <a:spcBef>
                <a:spcPct val="40000"/>
              </a:spcBef>
              <a:buClr>
                <a:schemeClr val="tx1"/>
              </a:buClr>
              <a:buSzPct val="75000"/>
              <a:buFontTx/>
              <a:buChar char="-"/>
            </a:pPr>
            <a:endParaRPr kumimoji="0" lang="en-US" altLang="ko-KR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457200" y="1524000"/>
            <a:ext cx="8458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kumimoji="0" lang="ko-KR" altLang="en-US" dirty="0">
                <a:latin typeface="Arial" charset="0"/>
              </a:rPr>
              <a:t>아래의 어떤 것도 데이터베이스라고 할 수 있으며</a:t>
            </a:r>
            <a:r>
              <a:rPr kumimoji="0" lang="en-US" altLang="ko-KR" dirty="0">
                <a:latin typeface="Arial" charset="0"/>
              </a:rPr>
              <a:t>, </a:t>
            </a:r>
            <a:r>
              <a:rPr kumimoji="0" lang="ko-KR" altLang="en-US" dirty="0">
                <a:latin typeface="Arial" charset="0"/>
              </a:rPr>
              <a:t>따라서 데이터베이스는 매우 일반적으로 사용되는 개념이다</a:t>
            </a:r>
            <a:r>
              <a:rPr kumimoji="0" lang="en-US" altLang="ko-KR" dirty="0">
                <a:latin typeface="Arial" charset="0"/>
              </a:rPr>
              <a:t>.</a:t>
            </a:r>
          </a:p>
          <a:p>
            <a:pPr marL="742950" lvl="1" indent="-285750" eaLnBrk="0" latinLnBrk="0" hangingPunct="0">
              <a:spcBef>
                <a:spcPct val="40000"/>
              </a:spcBef>
              <a:buClr>
                <a:schemeClr val="tx1"/>
              </a:buClr>
              <a:buSzPct val="75000"/>
              <a:buFontTx/>
              <a:buChar char="-"/>
            </a:pPr>
            <a:r>
              <a:rPr kumimoji="0" lang="ko-KR" altLang="en-US" sz="2000" dirty="0" smtClean="0">
                <a:latin typeface="Arial" charset="0"/>
              </a:rPr>
              <a:t>수업용 </a:t>
            </a:r>
            <a:r>
              <a:rPr kumimoji="0" lang="ko-KR" altLang="en-US" sz="2000" dirty="0">
                <a:latin typeface="Arial" charset="0"/>
              </a:rPr>
              <a:t>게시판의 </a:t>
            </a:r>
            <a:r>
              <a:rPr kumimoji="0" lang="ko-KR" altLang="en-US" sz="2000" dirty="0" smtClean="0">
                <a:latin typeface="Arial" charset="0"/>
              </a:rPr>
              <a:t>강의자료 </a:t>
            </a:r>
            <a:r>
              <a:rPr kumimoji="0" lang="ko-KR" altLang="en-US" sz="2000" dirty="0">
                <a:latin typeface="Arial" charset="0"/>
              </a:rPr>
              <a:t>모음</a:t>
            </a:r>
          </a:p>
          <a:p>
            <a:pPr marL="742950" lvl="1" indent="-285750" eaLnBrk="0" latinLnBrk="0" hangingPunct="0">
              <a:spcBef>
                <a:spcPct val="40000"/>
              </a:spcBef>
              <a:buClr>
                <a:schemeClr val="tx1"/>
              </a:buClr>
              <a:buSzPct val="75000"/>
              <a:buFontTx/>
              <a:buChar char="-"/>
            </a:pPr>
            <a:r>
              <a:rPr kumimoji="0" lang="ko-KR" altLang="en-US" sz="2000" dirty="0">
                <a:latin typeface="Arial" charset="0"/>
              </a:rPr>
              <a:t>엑셀로 작성한 </a:t>
            </a:r>
            <a:r>
              <a:rPr kumimoji="0" lang="ko-KR" altLang="en-US" sz="2000" dirty="0" smtClean="0">
                <a:latin typeface="Arial" charset="0"/>
              </a:rPr>
              <a:t>수강생 </a:t>
            </a:r>
            <a:r>
              <a:rPr kumimoji="0" lang="ko-KR" altLang="en-US" sz="2000" dirty="0">
                <a:latin typeface="Arial" charset="0"/>
              </a:rPr>
              <a:t>리스트</a:t>
            </a:r>
          </a:p>
          <a:p>
            <a:pPr marL="742950" lvl="1" indent="-285750" eaLnBrk="0" latinLnBrk="0" hangingPunct="0">
              <a:spcBef>
                <a:spcPct val="40000"/>
              </a:spcBef>
              <a:buClr>
                <a:schemeClr val="tx1"/>
              </a:buClr>
              <a:buSzPct val="75000"/>
              <a:buFontTx/>
              <a:buChar char="-"/>
            </a:pPr>
            <a:r>
              <a:rPr kumimoji="0" lang="ko-KR" altLang="en-US" sz="2000" dirty="0" smtClean="0">
                <a:latin typeface="Arial" charset="0"/>
              </a:rPr>
              <a:t>아래 </a:t>
            </a:r>
            <a:r>
              <a:rPr kumimoji="0" lang="ko-KR" altLang="en-US" sz="2000" dirty="0">
                <a:latin typeface="Arial" charset="0"/>
              </a:rPr>
              <a:t>한글로 작성한 주소록</a:t>
            </a:r>
          </a:p>
          <a:p>
            <a:pPr marL="742950" lvl="1" indent="-285750" eaLnBrk="0" latinLnBrk="0" hangingPunct="0">
              <a:spcBef>
                <a:spcPct val="40000"/>
              </a:spcBef>
              <a:buClr>
                <a:schemeClr val="tx1"/>
              </a:buClr>
              <a:buSzPct val="75000"/>
              <a:buFontTx/>
              <a:buChar char="-"/>
            </a:pPr>
            <a:r>
              <a:rPr kumimoji="0" lang="ko-KR" altLang="en-US" sz="2000" dirty="0">
                <a:latin typeface="Arial" charset="0"/>
              </a:rPr>
              <a:t>통계분석을 위해 작성한 실험데이터 파일</a:t>
            </a:r>
          </a:p>
          <a:p>
            <a:pPr marL="742950" lvl="1" indent="-285750" eaLnBrk="0" latinLnBrk="0" hangingPunct="0">
              <a:spcBef>
                <a:spcPct val="40000"/>
              </a:spcBef>
              <a:buClr>
                <a:schemeClr val="tx1"/>
              </a:buClr>
              <a:buSzPct val="75000"/>
              <a:buFontTx/>
              <a:buChar char="-"/>
            </a:pPr>
            <a:r>
              <a:rPr kumimoji="0" lang="ko-KR" altLang="en-US" sz="2000" dirty="0">
                <a:latin typeface="Arial" charset="0"/>
              </a:rPr>
              <a:t>차트에 기록된 환자 기본 정보와 상태 데이터</a:t>
            </a:r>
          </a:p>
          <a:p>
            <a:pPr marL="742950" lvl="1" indent="-285750" eaLnBrk="0" latinLnBrk="0" hangingPunct="0">
              <a:spcBef>
                <a:spcPct val="40000"/>
              </a:spcBef>
              <a:buClr>
                <a:schemeClr val="tx1"/>
              </a:buClr>
              <a:buSzPct val="75000"/>
              <a:buFontTx/>
              <a:buChar char="-"/>
            </a:pPr>
            <a:r>
              <a:rPr kumimoji="0" lang="ko-KR" altLang="en-US" sz="2000" dirty="0">
                <a:latin typeface="Arial" charset="0"/>
              </a:rPr>
              <a:t>항공회사에서 좌석예약을 위해 수집하고</a:t>
            </a:r>
            <a:r>
              <a:rPr kumimoji="0" lang="en-US" altLang="ko-KR" sz="2000" dirty="0">
                <a:latin typeface="Arial" charset="0"/>
              </a:rPr>
              <a:t>, </a:t>
            </a:r>
            <a:r>
              <a:rPr kumimoji="0" lang="ko-KR" altLang="en-US" sz="2000" dirty="0">
                <a:latin typeface="Arial" charset="0"/>
              </a:rPr>
              <a:t>유지하며</a:t>
            </a:r>
            <a:r>
              <a:rPr kumimoji="0" lang="en-US" altLang="ko-KR" sz="2000" dirty="0">
                <a:latin typeface="Arial" charset="0"/>
              </a:rPr>
              <a:t>, </a:t>
            </a:r>
            <a:r>
              <a:rPr kumimoji="0" lang="ko-KR" altLang="en-US" sz="2000" dirty="0">
                <a:latin typeface="Arial" charset="0"/>
              </a:rPr>
              <a:t>사용하는 데이터</a:t>
            </a:r>
          </a:p>
          <a:p>
            <a:pPr marL="742950" lvl="1" indent="-285750" eaLnBrk="0" latinLnBrk="0" hangingPunct="0">
              <a:spcBef>
                <a:spcPct val="40000"/>
              </a:spcBef>
              <a:buClr>
                <a:schemeClr val="tx1"/>
              </a:buClr>
              <a:buSzPct val="75000"/>
              <a:buFontTx/>
              <a:buChar char="-"/>
            </a:pPr>
            <a:r>
              <a:rPr kumimoji="0" lang="ko-KR" altLang="en-US" sz="2000" dirty="0" smtClean="0">
                <a:latin typeface="Arial" charset="0"/>
              </a:rPr>
              <a:t>수강신청 </a:t>
            </a:r>
            <a:r>
              <a:rPr kumimoji="0" lang="ko-KR" altLang="en-US" sz="2000" dirty="0">
                <a:latin typeface="Arial" charset="0"/>
              </a:rPr>
              <a:t>하위시스템에서 학생들이 입력한 수강신청 데이터 집합</a:t>
            </a:r>
          </a:p>
          <a:p>
            <a:pPr marL="742950" lvl="1" indent="-285750" eaLnBrk="0" latinLnBrk="0" hangingPunct="0">
              <a:spcBef>
                <a:spcPct val="40000"/>
              </a:spcBef>
              <a:buClr>
                <a:schemeClr val="tx1"/>
              </a:buClr>
              <a:buSzPct val="75000"/>
              <a:buFontTx/>
              <a:buChar char="-"/>
            </a:pPr>
            <a:r>
              <a:rPr kumimoji="0" lang="en-US" altLang="ko-KR" sz="2000" dirty="0">
                <a:latin typeface="Arial" charset="0"/>
              </a:rPr>
              <a:t>Etc.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008"/>
            <a:ext cx="7239000" cy="1143000"/>
          </a:xfrm>
        </p:spPr>
        <p:txBody>
          <a:bodyPr/>
          <a:lstStyle/>
          <a:p>
            <a:pPr algn="ctr"/>
            <a:r>
              <a:rPr lang="en-GB" dirty="0"/>
              <a:t>Databases everywhere!</a:t>
            </a:r>
          </a:p>
        </p:txBody>
      </p:sp>
    </p:spTree>
    <p:extLst>
      <p:ext uri="{BB962C8B-B14F-4D97-AF65-F5344CB8AC3E}">
        <p14:creationId xmlns:p14="http://schemas.microsoft.com/office/powerpoint/2010/main" val="2771205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4313" y="1066800"/>
            <a:ext cx="4148137" cy="5391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683568" y="-4132"/>
            <a:ext cx="7846640" cy="1143000"/>
          </a:xfrm>
        </p:spPr>
        <p:txBody>
          <a:bodyPr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What</a:t>
            </a:r>
            <a:r>
              <a:rPr lang="en-US" altLang="ko-KR" sz="3600" dirty="0"/>
              <a:t>: Database </a:t>
            </a:r>
            <a:r>
              <a:rPr lang="en-US" altLang="ko-KR" sz="3600" dirty="0" smtClean="0"/>
              <a:t>Systems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68714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7" name="Picture 13" descr="Match"/>
          <p:cNvPicPr>
            <a:picLocks noChangeAspect="1" noChangeArrowheads="1"/>
          </p:cNvPicPr>
          <p:nvPr/>
        </p:nvPicPr>
        <p:blipFill>
          <a:blip r:embed="rId3" cstate="print"/>
          <a:srcRect t="5170" b="45712"/>
          <a:stretch>
            <a:fillRect/>
          </a:stretch>
        </p:blipFill>
        <p:spPr bwMode="auto">
          <a:xfrm>
            <a:off x="76200" y="1066800"/>
            <a:ext cx="9112250" cy="5791200"/>
          </a:xfrm>
          <a:prstGeom prst="rect">
            <a:avLst/>
          </a:prstGeom>
          <a:noFill/>
        </p:spPr>
      </p:pic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219996" y="-28724"/>
            <a:ext cx="8566720" cy="1143000"/>
          </a:xfrm>
        </p:spPr>
        <p:txBody>
          <a:bodyPr/>
          <a:lstStyle/>
          <a:p>
            <a:r>
              <a:rPr lang="en-US" altLang="ko-KR" sz="3600" dirty="0">
                <a:solidFill>
                  <a:srgbClr val="C00000"/>
                </a:solidFill>
              </a:rPr>
              <a:t>What</a:t>
            </a:r>
            <a:r>
              <a:rPr lang="en-US" altLang="ko-KR" sz="3600" dirty="0"/>
              <a:t>: Database Systems Today</a:t>
            </a:r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7102475" y="5005388"/>
            <a:ext cx="1433513" cy="1049337"/>
          </a:xfrm>
          <a:custGeom>
            <a:avLst/>
            <a:gdLst/>
            <a:ahLst/>
            <a:cxnLst>
              <a:cxn ang="0">
                <a:pos x="492" y="34"/>
              </a:cxn>
              <a:cxn ang="0">
                <a:pos x="454" y="2"/>
              </a:cxn>
              <a:cxn ang="0">
                <a:pos x="288" y="15"/>
              </a:cxn>
              <a:cxn ang="0">
                <a:pos x="12" y="348"/>
              </a:cxn>
              <a:cxn ang="0">
                <a:pos x="44" y="501"/>
              </a:cxn>
              <a:cxn ang="0">
                <a:pos x="288" y="661"/>
              </a:cxn>
              <a:cxn ang="0">
                <a:pos x="550" y="642"/>
              </a:cxn>
              <a:cxn ang="0">
                <a:pos x="723" y="565"/>
              </a:cxn>
              <a:cxn ang="0">
                <a:pos x="864" y="380"/>
              </a:cxn>
              <a:cxn ang="0">
                <a:pos x="588" y="21"/>
              </a:cxn>
              <a:cxn ang="0">
                <a:pos x="281" y="137"/>
              </a:cxn>
              <a:cxn ang="0">
                <a:pos x="275" y="162"/>
              </a:cxn>
              <a:cxn ang="0">
                <a:pos x="281" y="188"/>
              </a:cxn>
            </a:cxnLst>
            <a:rect l="0" t="0" r="r" b="b"/>
            <a:pathLst>
              <a:path w="903" h="661">
                <a:moveTo>
                  <a:pt x="492" y="34"/>
                </a:moveTo>
                <a:cubicBezTo>
                  <a:pt x="504" y="0"/>
                  <a:pt x="484" y="10"/>
                  <a:pt x="454" y="2"/>
                </a:cubicBezTo>
                <a:cubicBezTo>
                  <a:pt x="422" y="3"/>
                  <a:pt x="335" y="4"/>
                  <a:pt x="288" y="15"/>
                </a:cubicBezTo>
                <a:cubicBezTo>
                  <a:pt x="98" y="58"/>
                  <a:pt x="76" y="189"/>
                  <a:pt x="12" y="348"/>
                </a:cubicBezTo>
                <a:cubicBezTo>
                  <a:pt x="0" y="411"/>
                  <a:pt x="14" y="448"/>
                  <a:pt x="44" y="501"/>
                </a:cubicBezTo>
                <a:cubicBezTo>
                  <a:pt x="101" y="603"/>
                  <a:pt x="174" y="645"/>
                  <a:pt x="288" y="661"/>
                </a:cubicBezTo>
                <a:cubicBezTo>
                  <a:pt x="377" y="657"/>
                  <a:pt x="461" y="649"/>
                  <a:pt x="550" y="642"/>
                </a:cubicBezTo>
                <a:cubicBezTo>
                  <a:pt x="609" y="621"/>
                  <a:pt x="672" y="606"/>
                  <a:pt x="723" y="565"/>
                </a:cubicBezTo>
                <a:cubicBezTo>
                  <a:pt x="783" y="515"/>
                  <a:pt x="828" y="448"/>
                  <a:pt x="864" y="380"/>
                </a:cubicBezTo>
                <a:cubicBezTo>
                  <a:pt x="903" y="171"/>
                  <a:pt x="776" y="59"/>
                  <a:pt x="588" y="21"/>
                </a:cubicBezTo>
                <a:cubicBezTo>
                  <a:pt x="455" y="30"/>
                  <a:pt x="351" y="18"/>
                  <a:pt x="281" y="137"/>
                </a:cubicBezTo>
                <a:cubicBezTo>
                  <a:pt x="279" y="145"/>
                  <a:pt x="275" y="153"/>
                  <a:pt x="275" y="162"/>
                </a:cubicBezTo>
                <a:cubicBezTo>
                  <a:pt x="275" y="170"/>
                  <a:pt x="281" y="188"/>
                  <a:pt x="281" y="188"/>
                </a:cubicBezTo>
              </a:path>
            </a:pathLst>
          </a:custGeom>
          <a:noFill/>
          <a:ln w="38100" cmpd="sng">
            <a:solidFill>
              <a:srgbClr val="E81F1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7" name="Freeform 23"/>
          <p:cNvSpPr>
            <a:spLocks/>
          </p:cNvSpPr>
          <p:nvPr/>
        </p:nvSpPr>
        <p:spPr bwMode="auto">
          <a:xfrm>
            <a:off x="8636000" y="5257800"/>
            <a:ext cx="246063" cy="409575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58" y="2"/>
              </a:cxn>
              <a:cxn ang="0">
                <a:pos x="109" y="8"/>
              </a:cxn>
              <a:cxn ang="0">
                <a:pos x="70" y="117"/>
              </a:cxn>
              <a:cxn ang="0">
                <a:pos x="13" y="206"/>
              </a:cxn>
              <a:cxn ang="0">
                <a:pos x="13" y="258"/>
              </a:cxn>
            </a:cxnLst>
            <a:rect l="0" t="0" r="r" b="b"/>
            <a:pathLst>
              <a:path w="155" h="258">
                <a:moveTo>
                  <a:pt x="0" y="46"/>
                </a:moveTo>
                <a:cubicBezTo>
                  <a:pt x="9" y="6"/>
                  <a:pt x="20" y="10"/>
                  <a:pt x="58" y="2"/>
                </a:cubicBezTo>
                <a:cubicBezTo>
                  <a:pt x="75" y="4"/>
                  <a:pt x="93" y="0"/>
                  <a:pt x="109" y="8"/>
                </a:cubicBezTo>
                <a:cubicBezTo>
                  <a:pt x="155" y="31"/>
                  <a:pt x="92" y="102"/>
                  <a:pt x="70" y="117"/>
                </a:cubicBezTo>
                <a:cubicBezTo>
                  <a:pt x="51" y="147"/>
                  <a:pt x="18" y="167"/>
                  <a:pt x="13" y="206"/>
                </a:cubicBezTo>
                <a:cubicBezTo>
                  <a:pt x="10" y="223"/>
                  <a:pt x="13" y="240"/>
                  <a:pt x="13" y="258"/>
                </a:cubicBezTo>
              </a:path>
            </a:pathLst>
          </a:custGeom>
          <a:noFill/>
          <a:ln w="38100" cmpd="sng">
            <a:solidFill>
              <a:srgbClr val="E81F1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8" name="Freeform 24"/>
          <p:cNvSpPr>
            <a:spLocks/>
          </p:cNvSpPr>
          <p:nvPr/>
        </p:nvSpPr>
        <p:spPr bwMode="auto">
          <a:xfrm>
            <a:off x="8551863" y="5802313"/>
            <a:ext cx="233362" cy="128587"/>
          </a:xfrm>
          <a:custGeom>
            <a:avLst/>
            <a:gdLst/>
            <a:ahLst/>
            <a:cxnLst>
              <a:cxn ang="0">
                <a:pos x="76" y="12"/>
              </a:cxn>
              <a:cxn ang="0">
                <a:pos x="25" y="44"/>
              </a:cxn>
              <a:cxn ang="0">
                <a:pos x="76" y="44"/>
              </a:cxn>
              <a:cxn ang="0">
                <a:pos x="31" y="19"/>
              </a:cxn>
              <a:cxn ang="0">
                <a:pos x="37" y="44"/>
              </a:cxn>
              <a:cxn ang="0">
                <a:pos x="57" y="25"/>
              </a:cxn>
              <a:cxn ang="0">
                <a:pos x="89" y="44"/>
              </a:cxn>
              <a:cxn ang="0">
                <a:pos x="57" y="19"/>
              </a:cxn>
              <a:cxn ang="0">
                <a:pos x="37" y="31"/>
              </a:cxn>
              <a:cxn ang="0">
                <a:pos x="63" y="44"/>
              </a:cxn>
              <a:cxn ang="0">
                <a:pos x="76" y="12"/>
              </a:cxn>
            </a:cxnLst>
            <a:rect l="0" t="0" r="r" b="b"/>
            <a:pathLst>
              <a:path w="147" h="81">
                <a:moveTo>
                  <a:pt x="76" y="12"/>
                </a:moveTo>
                <a:cubicBezTo>
                  <a:pt x="44" y="2"/>
                  <a:pt x="38" y="16"/>
                  <a:pt x="25" y="44"/>
                </a:cubicBezTo>
                <a:cubicBezTo>
                  <a:pt x="36" y="81"/>
                  <a:pt x="52" y="60"/>
                  <a:pt x="76" y="44"/>
                </a:cubicBezTo>
                <a:cubicBezTo>
                  <a:pt x="89" y="0"/>
                  <a:pt x="60" y="12"/>
                  <a:pt x="31" y="19"/>
                </a:cubicBezTo>
                <a:cubicBezTo>
                  <a:pt x="33" y="27"/>
                  <a:pt x="28" y="41"/>
                  <a:pt x="37" y="44"/>
                </a:cubicBezTo>
                <a:cubicBezTo>
                  <a:pt x="59" y="52"/>
                  <a:pt x="147" y="10"/>
                  <a:pt x="57" y="25"/>
                </a:cubicBezTo>
                <a:cubicBezTo>
                  <a:pt x="0" y="61"/>
                  <a:pt x="73" y="48"/>
                  <a:pt x="89" y="44"/>
                </a:cubicBezTo>
                <a:cubicBezTo>
                  <a:pt x="114" y="3"/>
                  <a:pt x="85" y="11"/>
                  <a:pt x="57" y="19"/>
                </a:cubicBezTo>
                <a:cubicBezTo>
                  <a:pt x="50" y="23"/>
                  <a:pt x="35" y="23"/>
                  <a:pt x="37" y="31"/>
                </a:cubicBezTo>
                <a:cubicBezTo>
                  <a:pt x="39" y="40"/>
                  <a:pt x="54" y="48"/>
                  <a:pt x="63" y="44"/>
                </a:cubicBezTo>
                <a:cubicBezTo>
                  <a:pt x="73" y="38"/>
                  <a:pt x="71" y="22"/>
                  <a:pt x="76" y="12"/>
                </a:cubicBezTo>
                <a:close/>
              </a:path>
            </a:pathLst>
          </a:custGeom>
          <a:solidFill>
            <a:srgbClr val="3366FF"/>
          </a:solidFill>
          <a:ln w="38100" cmpd="sng">
            <a:solidFill>
              <a:srgbClr val="E81F1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0" name="Freeform 26"/>
          <p:cNvSpPr>
            <a:spLocks/>
          </p:cNvSpPr>
          <p:nvPr/>
        </p:nvSpPr>
        <p:spPr bwMode="auto">
          <a:xfrm>
            <a:off x="2517775" y="3305175"/>
            <a:ext cx="6535738" cy="1584325"/>
          </a:xfrm>
          <a:custGeom>
            <a:avLst/>
            <a:gdLst/>
            <a:ahLst/>
            <a:cxnLst>
              <a:cxn ang="0">
                <a:pos x="3547" y="107"/>
              </a:cxn>
              <a:cxn ang="0">
                <a:pos x="3118" y="120"/>
              </a:cxn>
              <a:cxn ang="0">
                <a:pos x="2644" y="88"/>
              </a:cxn>
              <a:cxn ang="0">
                <a:pos x="1678" y="62"/>
              </a:cxn>
              <a:cxn ang="0">
                <a:pos x="1192" y="43"/>
              </a:cxn>
              <a:cxn ang="0">
                <a:pos x="756" y="11"/>
              </a:cxn>
              <a:cxn ang="0">
                <a:pos x="545" y="11"/>
              </a:cxn>
              <a:cxn ang="0">
                <a:pos x="353" y="68"/>
              </a:cxn>
              <a:cxn ang="0">
                <a:pos x="206" y="158"/>
              </a:cxn>
              <a:cxn ang="0">
                <a:pos x="59" y="324"/>
              </a:cxn>
              <a:cxn ang="0">
                <a:pos x="27" y="395"/>
              </a:cxn>
              <a:cxn ang="0">
                <a:pos x="40" y="600"/>
              </a:cxn>
              <a:cxn ang="0">
                <a:pos x="142" y="740"/>
              </a:cxn>
              <a:cxn ang="0">
                <a:pos x="283" y="849"/>
              </a:cxn>
              <a:cxn ang="0">
                <a:pos x="756" y="945"/>
              </a:cxn>
              <a:cxn ang="0">
                <a:pos x="1352" y="977"/>
              </a:cxn>
              <a:cxn ang="0">
                <a:pos x="2459" y="996"/>
              </a:cxn>
              <a:cxn ang="0">
                <a:pos x="3284" y="977"/>
              </a:cxn>
              <a:cxn ang="0">
                <a:pos x="3393" y="964"/>
              </a:cxn>
              <a:cxn ang="0">
                <a:pos x="3534" y="952"/>
              </a:cxn>
              <a:cxn ang="0">
                <a:pos x="3681" y="926"/>
              </a:cxn>
              <a:cxn ang="0">
                <a:pos x="3803" y="894"/>
              </a:cxn>
              <a:cxn ang="0">
                <a:pos x="4091" y="689"/>
              </a:cxn>
              <a:cxn ang="0">
                <a:pos x="3950" y="459"/>
              </a:cxn>
              <a:cxn ang="0">
                <a:pos x="3502" y="260"/>
              </a:cxn>
              <a:cxn ang="0">
                <a:pos x="3297" y="196"/>
              </a:cxn>
              <a:cxn ang="0">
                <a:pos x="3201" y="171"/>
              </a:cxn>
              <a:cxn ang="0">
                <a:pos x="3169" y="152"/>
              </a:cxn>
            </a:cxnLst>
            <a:rect l="0" t="0" r="r" b="b"/>
            <a:pathLst>
              <a:path w="4117" h="998">
                <a:moveTo>
                  <a:pt x="3547" y="107"/>
                </a:moveTo>
                <a:cubicBezTo>
                  <a:pt x="3482" y="151"/>
                  <a:pt x="3160" y="121"/>
                  <a:pt x="3118" y="120"/>
                </a:cubicBezTo>
                <a:cubicBezTo>
                  <a:pt x="2960" y="107"/>
                  <a:pt x="2801" y="97"/>
                  <a:pt x="2644" y="88"/>
                </a:cubicBezTo>
                <a:cubicBezTo>
                  <a:pt x="2334" y="38"/>
                  <a:pt x="1987" y="65"/>
                  <a:pt x="1678" y="62"/>
                </a:cubicBezTo>
                <a:cubicBezTo>
                  <a:pt x="1516" y="51"/>
                  <a:pt x="1353" y="53"/>
                  <a:pt x="1192" y="43"/>
                </a:cubicBezTo>
                <a:cubicBezTo>
                  <a:pt x="1049" y="20"/>
                  <a:pt x="899" y="16"/>
                  <a:pt x="756" y="11"/>
                </a:cubicBezTo>
                <a:cubicBezTo>
                  <a:pt x="650" y="1"/>
                  <a:pt x="678" y="0"/>
                  <a:pt x="545" y="11"/>
                </a:cubicBezTo>
                <a:cubicBezTo>
                  <a:pt x="478" y="16"/>
                  <a:pt x="416" y="53"/>
                  <a:pt x="353" y="68"/>
                </a:cubicBezTo>
                <a:cubicBezTo>
                  <a:pt x="305" y="100"/>
                  <a:pt x="250" y="120"/>
                  <a:pt x="206" y="158"/>
                </a:cubicBezTo>
                <a:cubicBezTo>
                  <a:pt x="150" y="204"/>
                  <a:pt x="95" y="260"/>
                  <a:pt x="59" y="324"/>
                </a:cubicBezTo>
                <a:cubicBezTo>
                  <a:pt x="45" y="346"/>
                  <a:pt x="38" y="371"/>
                  <a:pt x="27" y="395"/>
                </a:cubicBezTo>
                <a:cubicBezTo>
                  <a:pt x="14" y="462"/>
                  <a:pt x="0" y="539"/>
                  <a:pt x="40" y="600"/>
                </a:cubicBezTo>
                <a:cubicBezTo>
                  <a:pt x="53" y="658"/>
                  <a:pt x="100" y="701"/>
                  <a:pt x="142" y="740"/>
                </a:cubicBezTo>
                <a:cubicBezTo>
                  <a:pt x="187" y="781"/>
                  <a:pt x="225" y="822"/>
                  <a:pt x="283" y="849"/>
                </a:cubicBezTo>
                <a:cubicBezTo>
                  <a:pt x="433" y="919"/>
                  <a:pt x="592" y="935"/>
                  <a:pt x="756" y="945"/>
                </a:cubicBezTo>
                <a:cubicBezTo>
                  <a:pt x="953" y="971"/>
                  <a:pt x="1152" y="972"/>
                  <a:pt x="1352" y="977"/>
                </a:cubicBezTo>
                <a:cubicBezTo>
                  <a:pt x="1720" y="998"/>
                  <a:pt x="2090" y="990"/>
                  <a:pt x="2459" y="996"/>
                </a:cubicBezTo>
                <a:cubicBezTo>
                  <a:pt x="2734" y="992"/>
                  <a:pt x="3009" y="992"/>
                  <a:pt x="3284" y="977"/>
                </a:cubicBezTo>
                <a:cubicBezTo>
                  <a:pt x="3338" y="968"/>
                  <a:pt x="3322" y="970"/>
                  <a:pt x="3393" y="964"/>
                </a:cubicBezTo>
                <a:cubicBezTo>
                  <a:pt x="3439" y="959"/>
                  <a:pt x="3534" y="952"/>
                  <a:pt x="3534" y="952"/>
                </a:cubicBezTo>
                <a:cubicBezTo>
                  <a:pt x="3582" y="941"/>
                  <a:pt x="3631" y="933"/>
                  <a:pt x="3681" y="926"/>
                </a:cubicBezTo>
                <a:cubicBezTo>
                  <a:pt x="3772" y="895"/>
                  <a:pt x="3731" y="903"/>
                  <a:pt x="3803" y="894"/>
                </a:cubicBezTo>
                <a:cubicBezTo>
                  <a:pt x="3922" y="853"/>
                  <a:pt x="4031" y="808"/>
                  <a:pt x="4091" y="689"/>
                </a:cubicBezTo>
                <a:cubicBezTo>
                  <a:pt x="4117" y="578"/>
                  <a:pt x="4031" y="511"/>
                  <a:pt x="3950" y="459"/>
                </a:cubicBezTo>
                <a:cubicBezTo>
                  <a:pt x="3810" y="369"/>
                  <a:pt x="3657" y="315"/>
                  <a:pt x="3502" y="260"/>
                </a:cubicBezTo>
                <a:cubicBezTo>
                  <a:pt x="3434" y="235"/>
                  <a:pt x="3367" y="208"/>
                  <a:pt x="3297" y="196"/>
                </a:cubicBezTo>
                <a:cubicBezTo>
                  <a:pt x="3265" y="184"/>
                  <a:pt x="3233" y="180"/>
                  <a:pt x="3201" y="171"/>
                </a:cubicBezTo>
                <a:cubicBezTo>
                  <a:pt x="3189" y="167"/>
                  <a:pt x="3156" y="152"/>
                  <a:pt x="3169" y="152"/>
                </a:cubicBezTo>
              </a:path>
            </a:pathLst>
          </a:custGeom>
          <a:noFill/>
          <a:ln w="38100" cmpd="sng">
            <a:solidFill>
              <a:srgbClr val="E81F1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1" name="Freeform 27"/>
          <p:cNvSpPr>
            <a:spLocks/>
          </p:cNvSpPr>
          <p:nvPr/>
        </p:nvSpPr>
        <p:spPr bwMode="auto">
          <a:xfrm>
            <a:off x="2214563" y="1706563"/>
            <a:ext cx="6970712" cy="1585912"/>
          </a:xfrm>
          <a:custGeom>
            <a:avLst/>
            <a:gdLst/>
            <a:ahLst/>
            <a:cxnLst>
              <a:cxn ang="0">
                <a:pos x="3949" y="71"/>
              </a:cxn>
              <a:cxn ang="0">
                <a:pos x="3859" y="71"/>
              </a:cxn>
              <a:cxn ang="0">
                <a:pos x="3591" y="64"/>
              </a:cxn>
              <a:cxn ang="0">
                <a:pos x="2784" y="0"/>
              </a:cxn>
              <a:cxn ang="0">
                <a:pos x="2087" y="32"/>
              </a:cxn>
              <a:cxn ang="0">
                <a:pos x="896" y="96"/>
              </a:cxn>
              <a:cxn ang="0">
                <a:pos x="762" y="109"/>
              </a:cxn>
              <a:cxn ang="0">
                <a:pos x="679" y="122"/>
              </a:cxn>
              <a:cxn ang="0">
                <a:pos x="218" y="295"/>
              </a:cxn>
              <a:cxn ang="0">
                <a:pos x="0" y="499"/>
              </a:cxn>
              <a:cxn ang="0">
                <a:pos x="250" y="685"/>
              </a:cxn>
              <a:cxn ang="0">
                <a:pos x="410" y="717"/>
              </a:cxn>
              <a:cxn ang="0">
                <a:pos x="1056" y="826"/>
              </a:cxn>
              <a:cxn ang="0">
                <a:pos x="1223" y="851"/>
              </a:cxn>
              <a:cxn ang="0">
                <a:pos x="1639" y="896"/>
              </a:cxn>
              <a:cxn ang="0">
                <a:pos x="2042" y="928"/>
              </a:cxn>
              <a:cxn ang="0">
                <a:pos x="2285" y="947"/>
              </a:cxn>
              <a:cxn ang="0">
                <a:pos x="3053" y="999"/>
              </a:cxn>
              <a:cxn ang="0">
                <a:pos x="3578" y="992"/>
              </a:cxn>
              <a:cxn ang="0">
                <a:pos x="4039" y="935"/>
              </a:cxn>
              <a:cxn ang="0">
                <a:pos x="4192" y="890"/>
              </a:cxn>
              <a:cxn ang="0">
                <a:pos x="4346" y="800"/>
              </a:cxn>
              <a:cxn ang="0">
                <a:pos x="4391" y="730"/>
              </a:cxn>
              <a:cxn ang="0">
                <a:pos x="4378" y="653"/>
              </a:cxn>
              <a:cxn ang="0">
                <a:pos x="4263" y="499"/>
              </a:cxn>
              <a:cxn ang="0">
                <a:pos x="3968" y="237"/>
              </a:cxn>
              <a:cxn ang="0">
                <a:pos x="3795" y="154"/>
              </a:cxn>
              <a:cxn ang="0">
                <a:pos x="3751" y="128"/>
              </a:cxn>
              <a:cxn ang="0">
                <a:pos x="3712" y="115"/>
              </a:cxn>
              <a:cxn ang="0">
                <a:pos x="3520" y="39"/>
              </a:cxn>
            </a:cxnLst>
            <a:rect l="0" t="0" r="r" b="b"/>
            <a:pathLst>
              <a:path w="4391" h="999">
                <a:moveTo>
                  <a:pt x="3949" y="71"/>
                </a:moveTo>
                <a:cubicBezTo>
                  <a:pt x="3904" y="85"/>
                  <a:pt x="3946" y="74"/>
                  <a:pt x="3859" y="71"/>
                </a:cubicBezTo>
                <a:cubicBezTo>
                  <a:pt x="3769" y="67"/>
                  <a:pt x="3680" y="66"/>
                  <a:pt x="3591" y="64"/>
                </a:cubicBezTo>
                <a:cubicBezTo>
                  <a:pt x="3323" y="27"/>
                  <a:pt x="3053" y="10"/>
                  <a:pt x="2784" y="0"/>
                </a:cubicBezTo>
                <a:cubicBezTo>
                  <a:pt x="2551" y="6"/>
                  <a:pt x="2319" y="21"/>
                  <a:pt x="2087" y="32"/>
                </a:cubicBezTo>
                <a:cubicBezTo>
                  <a:pt x="1692" y="75"/>
                  <a:pt x="1293" y="85"/>
                  <a:pt x="896" y="96"/>
                </a:cubicBezTo>
                <a:cubicBezTo>
                  <a:pt x="770" y="115"/>
                  <a:pt x="965" y="86"/>
                  <a:pt x="762" y="109"/>
                </a:cubicBezTo>
                <a:cubicBezTo>
                  <a:pt x="734" y="112"/>
                  <a:pt x="679" y="122"/>
                  <a:pt x="679" y="122"/>
                </a:cubicBezTo>
                <a:cubicBezTo>
                  <a:pt x="521" y="174"/>
                  <a:pt x="364" y="214"/>
                  <a:pt x="218" y="295"/>
                </a:cubicBezTo>
                <a:cubicBezTo>
                  <a:pt x="128" y="344"/>
                  <a:pt x="37" y="398"/>
                  <a:pt x="0" y="499"/>
                </a:cubicBezTo>
                <a:cubicBezTo>
                  <a:pt x="21" y="616"/>
                  <a:pt x="146" y="657"/>
                  <a:pt x="250" y="685"/>
                </a:cubicBezTo>
                <a:cubicBezTo>
                  <a:pt x="303" y="699"/>
                  <a:pt x="356" y="703"/>
                  <a:pt x="410" y="717"/>
                </a:cubicBezTo>
                <a:cubicBezTo>
                  <a:pt x="623" y="769"/>
                  <a:pt x="837" y="802"/>
                  <a:pt x="1056" y="826"/>
                </a:cubicBezTo>
                <a:cubicBezTo>
                  <a:pt x="1112" y="838"/>
                  <a:pt x="1165" y="845"/>
                  <a:pt x="1223" y="851"/>
                </a:cubicBezTo>
                <a:cubicBezTo>
                  <a:pt x="1357" y="885"/>
                  <a:pt x="1500" y="889"/>
                  <a:pt x="1639" y="896"/>
                </a:cubicBezTo>
                <a:cubicBezTo>
                  <a:pt x="1773" y="912"/>
                  <a:pt x="1906" y="921"/>
                  <a:pt x="2042" y="928"/>
                </a:cubicBezTo>
                <a:cubicBezTo>
                  <a:pt x="2123" y="936"/>
                  <a:pt x="2203" y="942"/>
                  <a:pt x="2285" y="947"/>
                </a:cubicBezTo>
                <a:cubicBezTo>
                  <a:pt x="2539" y="977"/>
                  <a:pt x="2797" y="980"/>
                  <a:pt x="3053" y="999"/>
                </a:cubicBezTo>
                <a:cubicBezTo>
                  <a:pt x="3228" y="996"/>
                  <a:pt x="3403" y="996"/>
                  <a:pt x="3578" y="992"/>
                </a:cubicBezTo>
                <a:cubicBezTo>
                  <a:pt x="3729" y="988"/>
                  <a:pt x="3887" y="955"/>
                  <a:pt x="4039" y="935"/>
                </a:cubicBezTo>
                <a:cubicBezTo>
                  <a:pt x="4091" y="917"/>
                  <a:pt x="4138" y="898"/>
                  <a:pt x="4192" y="890"/>
                </a:cubicBezTo>
                <a:cubicBezTo>
                  <a:pt x="4244" y="859"/>
                  <a:pt x="4298" y="840"/>
                  <a:pt x="4346" y="800"/>
                </a:cubicBezTo>
                <a:cubicBezTo>
                  <a:pt x="4367" y="782"/>
                  <a:pt x="4391" y="730"/>
                  <a:pt x="4391" y="730"/>
                </a:cubicBezTo>
                <a:cubicBezTo>
                  <a:pt x="4386" y="704"/>
                  <a:pt x="4385" y="677"/>
                  <a:pt x="4378" y="653"/>
                </a:cubicBezTo>
                <a:cubicBezTo>
                  <a:pt x="4360" y="592"/>
                  <a:pt x="4301" y="545"/>
                  <a:pt x="4263" y="499"/>
                </a:cubicBezTo>
                <a:cubicBezTo>
                  <a:pt x="4178" y="395"/>
                  <a:pt x="4084" y="305"/>
                  <a:pt x="3968" y="237"/>
                </a:cubicBezTo>
                <a:cubicBezTo>
                  <a:pt x="3913" y="205"/>
                  <a:pt x="3849" y="185"/>
                  <a:pt x="3795" y="154"/>
                </a:cubicBezTo>
                <a:cubicBezTo>
                  <a:pt x="3780" y="145"/>
                  <a:pt x="3766" y="135"/>
                  <a:pt x="3751" y="128"/>
                </a:cubicBezTo>
                <a:cubicBezTo>
                  <a:pt x="3738" y="122"/>
                  <a:pt x="3724" y="121"/>
                  <a:pt x="3712" y="115"/>
                </a:cubicBezTo>
                <a:cubicBezTo>
                  <a:pt x="3648" y="83"/>
                  <a:pt x="3594" y="39"/>
                  <a:pt x="3520" y="39"/>
                </a:cubicBezTo>
              </a:path>
            </a:pathLst>
          </a:custGeom>
          <a:noFill/>
          <a:ln w="38100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2" name="Freeform 28"/>
          <p:cNvSpPr>
            <a:spLocks/>
          </p:cNvSpPr>
          <p:nvPr/>
        </p:nvSpPr>
        <p:spPr bwMode="auto">
          <a:xfrm>
            <a:off x="284163" y="914400"/>
            <a:ext cx="8769350" cy="3568700"/>
          </a:xfrm>
          <a:custGeom>
            <a:avLst/>
            <a:gdLst/>
            <a:ahLst/>
            <a:cxnLst>
              <a:cxn ang="0">
                <a:pos x="506" y="1838"/>
              </a:cxn>
              <a:cxn ang="0">
                <a:pos x="467" y="1736"/>
              </a:cxn>
              <a:cxn ang="0">
                <a:pos x="192" y="1813"/>
              </a:cxn>
              <a:cxn ang="0">
                <a:pos x="141" y="1845"/>
              </a:cxn>
              <a:cxn ang="0">
                <a:pos x="51" y="1909"/>
              </a:cxn>
              <a:cxn ang="0">
                <a:pos x="0" y="2030"/>
              </a:cxn>
              <a:cxn ang="0">
                <a:pos x="263" y="2248"/>
              </a:cxn>
              <a:cxn ang="0">
                <a:pos x="442" y="2216"/>
              </a:cxn>
              <a:cxn ang="0">
                <a:pos x="736" y="1960"/>
              </a:cxn>
              <a:cxn ang="0">
                <a:pos x="551" y="1723"/>
              </a:cxn>
              <a:cxn ang="0">
                <a:pos x="493" y="1761"/>
              </a:cxn>
              <a:cxn ang="0">
                <a:pos x="544" y="1781"/>
              </a:cxn>
              <a:cxn ang="0">
                <a:pos x="723" y="1685"/>
              </a:cxn>
              <a:cxn ang="0">
                <a:pos x="1440" y="1409"/>
              </a:cxn>
              <a:cxn ang="0">
                <a:pos x="2279" y="1083"/>
              </a:cxn>
              <a:cxn ang="0">
                <a:pos x="3002" y="853"/>
              </a:cxn>
              <a:cxn ang="0">
                <a:pos x="3322" y="680"/>
              </a:cxn>
              <a:cxn ang="0">
                <a:pos x="3930" y="449"/>
              </a:cxn>
              <a:cxn ang="0">
                <a:pos x="4167" y="360"/>
              </a:cxn>
              <a:cxn ang="0">
                <a:pos x="4295" y="309"/>
              </a:cxn>
              <a:cxn ang="0">
                <a:pos x="4474" y="251"/>
              </a:cxn>
              <a:cxn ang="0">
                <a:pos x="4531" y="238"/>
              </a:cxn>
              <a:cxn ang="0">
                <a:pos x="4640" y="405"/>
              </a:cxn>
              <a:cxn ang="0">
                <a:pos x="5031" y="488"/>
              </a:cxn>
              <a:cxn ang="0">
                <a:pos x="5415" y="424"/>
              </a:cxn>
              <a:cxn ang="0">
                <a:pos x="5312" y="168"/>
              </a:cxn>
              <a:cxn ang="0">
                <a:pos x="4717" y="21"/>
              </a:cxn>
              <a:cxn ang="0">
                <a:pos x="4429" y="97"/>
              </a:cxn>
              <a:cxn ang="0">
                <a:pos x="4455" y="200"/>
              </a:cxn>
              <a:cxn ang="0">
                <a:pos x="4608" y="277"/>
              </a:cxn>
              <a:cxn ang="0">
                <a:pos x="4717" y="296"/>
              </a:cxn>
            </a:cxnLst>
            <a:rect l="0" t="0" r="r" b="b"/>
            <a:pathLst>
              <a:path w="5524" h="2248">
                <a:moveTo>
                  <a:pt x="506" y="1838"/>
                </a:moveTo>
                <a:cubicBezTo>
                  <a:pt x="536" y="1779"/>
                  <a:pt x="525" y="1755"/>
                  <a:pt x="467" y="1736"/>
                </a:cubicBezTo>
                <a:cubicBezTo>
                  <a:pt x="372" y="1744"/>
                  <a:pt x="275" y="1765"/>
                  <a:pt x="192" y="1813"/>
                </a:cubicBezTo>
                <a:cubicBezTo>
                  <a:pt x="174" y="1822"/>
                  <a:pt x="157" y="1833"/>
                  <a:pt x="141" y="1845"/>
                </a:cubicBezTo>
                <a:cubicBezTo>
                  <a:pt x="110" y="1865"/>
                  <a:pt x="51" y="1909"/>
                  <a:pt x="51" y="1909"/>
                </a:cubicBezTo>
                <a:cubicBezTo>
                  <a:pt x="27" y="1950"/>
                  <a:pt x="8" y="1982"/>
                  <a:pt x="0" y="2030"/>
                </a:cubicBezTo>
                <a:cubicBezTo>
                  <a:pt x="24" y="2169"/>
                  <a:pt x="142" y="2213"/>
                  <a:pt x="263" y="2248"/>
                </a:cubicBezTo>
                <a:cubicBezTo>
                  <a:pt x="308" y="2242"/>
                  <a:pt x="394" y="2239"/>
                  <a:pt x="442" y="2216"/>
                </a:cubicBezTo>
                <a:cubicBezTo>
                  <a:pt x="551" y="2161"/>
                  <a:pt x="687" y="2078"/>
                  <a:pt x="736" y="1960"/>
                </a:cubicBezTo>
                <a:cubicBezTo>
                  <a:pt x="707" y="1864"/>
                  <a:pt x="658" y="1748"/>
                  <a:pt x="551" y="1723"/>
                </a:cubicBezTo>
                <a:cubicBezTo>
                  <a:pt x="520" y="1729"/>
                  <a:pt x="510" y="1735"/>
                  <a:pt x="493" y="1761"/>
                </a:cubicBezTo>
                <a:cubicBezTo>
                  <a:pt x="500" y="1786"/>
                  <a:pt x="518" y="1795"/>
                  <a:pt x="544" y="1781"/>
                </a:cubicBezTo>
                <a:cubicBezTo>
                  <a:pt x="603" y="1748"/>
                  <a:pt x="662" y="1715"/>
                  <a:pt x="723" y="1685"/>
                </a:cubicBezTo>
                <a:cubicBezTo>
                  <a:pt x="949" y="1571"/>
                  <a:pt x="1201" y="1494"/>
                  <a:pt x="1440" y="1409"/>
                </a:cubicBezTo>
                <a:cubicBezTo>
                  <a:pt x="1722" y="1307"/>
                  <a:pt x="1991" y="1168"/>
                  <a:pt x="2279" y="1083"/>
                </a:cubicBezTo>
                <a:cubicBezTo>
                  <a:pt x="2520" y="1011"/>
                  <a:pt x="2767" y="943"/>
                  <a:pt x="3002" y="853"/>
                </a:cubicBezTo>
                <a:cubicBezTo>
                  <a:pt x="3116" y="808"/>
                  <a:pt x="3209" y="725"/>
                  <a:pt x="3322" y="680"/>
                </a:cubicBezTo>
                <a:cubicBezTo>
                  <a:pt x="3522" y="598"/>
                  <a:pt x="3724" y="517"/>
                  <a:pt x="3930" y="449"/>
                </a:cubicBezTo>
                <a:cubicBezTo>
                  <a:pt x="4010" y="422"/>
                  <a:pt x="4085" y="383"/>
                  <a:pt x="4167" y="360"/>
                </a:cubicBezTo>
                <a:cubicBezTo>
                  <a:pt x="4209" y="334"/>
                  <a:pt x="4251" y="328"/>
                  <a:pt x="4295" y="309"/>
                </a:cubicBezTo>
                <a:cubicBezTo>
                  <a:pt x="4353" y="283"/>
                  <a:pt x="4411" y="260"/>
                  <a:pt x="4474" y="251"/>
                </a:cubicBezTo>
                <a:cubicBezTo>
                  <a:pt x="4479" y="248"/>
                  <a:pt x="4590" y="199"/>
                  <a:pt x="4531" y="238"/>
                </a:cubicBezTo>
                <a:cubicBezTo>
                  <a:pt x="4479" y="320"/>
                  <a:pt x="4573" y="375"/>
                  <a:pt x="4640" y="405"/>
                </a:cubicBezTo>
                <a:cubicBezTo>
                  <a:pt x="4764" y="460"/>
                  <a:pt x="4896" y="477"/>
                  <a:pt x="5031" y="488"/>
                </a:cubicBezTo>
                <a:cubicBezTo>
                  <a:pt x="5172" y="482"/>
                  <a:pt x="5288" y="484"/>
                  <a:pt x="5415" y="424"/>
                </a:cubicBezTo>
                <a:cubicBezTo>
                  <a:pt x="5524" y="314"/>
                  <a:pt x="5418" y="225"/>
                  <a:pt x="5312" y="168"/>
                </a:cubicBezTo>
                <a:cubicBezTo>
                  <a:pt x="5129" y="70"/>
                  <a:pt x="4919" y="40"/>
                  <a:pt x="4717" y="21"/>
                </a:cubicBezTo>
                <a:cubicBezTo>
                  <a:pt x="4606" y="27"/>
                  <a:pt x="4495" y="0"/>
                  <a:pt x="4429" y="97"/>
                </a:cubicBezTo>
                <a:cubicBezTo>
                  <a:pt x="4437" y="131"/>
                  <a:pt x="4436" y="169"/>
                  <a:pt x="4455" y="200"/>
                </a:cubicBezTo>
                <a:cubicBezTo>
                  <a:pt x="4476" y="236"/>
                  <a:pt x="4576" y="268"/>
                  <a:pt x="4608" y="277"/>
                </a:cubicBezTo>
                <a:cubicBezTo>
                  <a:pt x="4643" y="286"/>
                  <a:pt x="4717" y="296"/>
                  <a:pt x="4717" y="296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3" name="Freeform 29"/>
          <p:cNvSpPr>
            <a:spLocks/>
          </p:cNvSpPr>
          <p:nvPr/>
        </p:nvSpPr>
        <p:spPr bwMode="auto">
          <a:xfrm>
            <a:off x="192088" y="5132388"/>
            <a:ext cx="1476375" cy="1087437"/>
          </a:xfrm>
          <a:custGeom>
            <a:avLst/>
            <a:gdLst/>
            <a:ahLst/>
            <a:cxnLst>
              <a:cxn ang="0">
                <a:pos x="737" y="160"/>
              </a:cxn>
              <a:cxn ang="0">
                <a:pos x="724" y="109"/>
              </a:cxn>
              <a:cxn ang="0">
                <a:pos x="577" y="20"/>
              </a:cxn>
              <a:cxn ang="0">
                <a:pos x="109" y="160"/>
              </a:cxn>
              <a:cxn ang="0">
                <a:pos x="13" y="327"/>
              </a:cxn>
              <a:cxn ang="0">
                <a:pos x="20" y="468"/>
              </a:cxn>
              <a:cxn ang="0">
                <a:pos x="372" y="685"/>
              </a:cxn>
              <a:cxn ang="0">
                <a:pos x="500" y="679"/>
              </a:cxn>
              <a:cxn ang="0">
                <a:pos x="897" y="352"/>
              </a:cxn>
              <a:cxn ang="0">
                <a:pos x="909" y="192"/>
              </a:cxn>
              <a:cxn ang="0">
                <a:pos x="877" y="148"/>
              </a:cxn>
              <a:cxn ang="0">
                <a:pos x="481" y="0"/>
              </a:cxn>
            </a:cxnLst>
            <a:rect l="0" t="0" r="r" b="b"/>
            <a:pathLst>
              <a:path w="930" h="685">
                <a:moveTo>
                  <a:pt x="737" y="160"/>
                </a:moveTo>
                <a:cubicBezTo>
                  <a:pt x="732" y="143"/>
                  <a:pt x="730" y="125"/>
                  <a:pt x="724" y="109"/>
                </a:cubicBezTo>
                <a:cubicBezTo>
                  <a:pt x="697" y="47"/>
                  <a:pt x="636" y="34"/>
                  <a:pt x="577" y="20"/>
                </a:cubicBezTo>
                <a:cubicBezTo>
                  <a:pt x="410" y="30"/>
                  <a:pt x="235" y="33"/>
                  <a:pt x="109" y="160"/>
                </a:cubicBezTo>
                <a:cubicBezTo>
                  <a:pt x="62" y="206"/>
                  <a:pt x="39" y="268"/>
                  <a:pt x="13" y="327"/>
                </a:cubicBezTo>
                <a:cubicBezTo>
                  <a:pt x="5" y="387"/>
                  <a:pt x="0" y="398"/>
                  <a:pt x="20" y="468"/>
                </a:cubicBezTo>
                <a:cubicBezTo>
                  <a:pt x="58" y="604"/>
                  <a:pt x="253" y="660"/>
                  <a:pt x="372" y="685"/>
                </a:cubicBezTo>
                <a:cubicBezTo>
                  <a:pt x="414" y="683"/>
                  <a:pt x="457" y="684"/>
                  <a:pt x="500" y="679"/>
                </a:cubicBezTo>
                <a:cubicBezTo>
                  <a:pt x="648" y="658"/>
                  <a:pt x="816" y="471"/>
                  <a:pt x="897" y="352"/>
                </a:cubicBezTo>
                <a:cubicBezTo>
                  <a:pt x="919" y="285"/>
                  <a:pt x="930" y="274"/>
                  <a:pt x="909" y="192"/>
                </a:cubicBezTo>
                <a:cubicBezTo>
                  <a:pt x="904" y="174"/>
                  <a:pt x="888" y="162"/>
                  <a:pt x="877" y="148"/>
                </a:cubicBezTo>
                <a:cubicBezTo>
                  <a:pt x="781" y="26"/>
                  <a:pt x="628" y="0"/>
                  <a:pt x="481" y="0"/>
                </a:cubicBezTo>
              </a:path>
            </a:pathLst>
          </a:custGeom>
          <a:noFill/>
          <a:ln w="38100" cmpd="sng">
            <a:solidFill>
              <a:srgbClr val="82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36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3" grpId="0" animBg="1"/>
      <p:bldP spid="6167" grpId="0" animBg="1"/>
      <p:bldP spid="6168" grpId="0" animBg="1"/>
      <p:bldP spid="6170" grpId="0" animBg="1"/>
      <p:bldP spid="6171" grpId="0" animBg="1"/>
      <p:bldP spid="6172" grpId="0" animBg="1"/>
      <p:bldP spid="617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유닉스</Template>
  <TotalTime>1441</TotalTime>
  <Words>1047</Words>
  <Application>Microsoft Office PowerPoint</Application>
  <PresentationFormat>화면 슬라이드 쇼(4:3)</PresentationFormat>
  <Paragraphs>264</Paragraphs>
  <Slides>27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HY견고딕</vt:lpstr>
      <vt:lpstr>HY견명조</vt:lpstr>
      <vt:lpstr>HY헤드라인M</vt:lpstr>
      <vt:lpstr>굴림</vt:lpstr>
      <vt:lpstr>맑은 고딕</vt:lpstr>
      <vt:lpstr>Arial</vt:lpstr>
      <vt:lpstr>Book Antiqua</vt:lpstr>
      <vt:lpstr>Tahoma</vt:lpstr>
      <vt:lpstr>Times New Roman</vt:lpstr>
      <vt:lpstr>Verdana</vt:lpstr>
      <vt:lpstr>Wingdings</vt:lpstr>
      <vt:lpstr>Wingdings 2</vt:lpstr>
      <vt:lpstr>유닉스</vt:lpstr>
      <vt:lpstr>ClipArt</vt:lpstr>
      <vt:lpstr>Introduction  to databases</vt:lpstr>
      <vt:lpstr>DATABASE</vt:lpstr>
      <vt:lpstr>데이터베이스</vt:lpstr>
      <vt:lpstr>교재 정보</vt:lpstr>
      <vt:lpstr>Course Work and Grading</vt:lpstr>
      <vt:lpstr>What is a database? </vt:lpstr>
      <vt:lpstr>Databases everywhere!</vt:lpstr>
      <vt:lpstr>What: Database Systems</vt:lpstr>
      <vt:lpstr>What: Database Systems Today</vt:lpstr>
      <vt:lpstr>What: Database Systems Today</vt:lpstr>
      <vt:lpstr>What: Database Systems Today</vt:lpstr>
      <vt:lpstr>What: Database Systems Today</vt:lpstr>
      <vt:lpstr>What is a Database Management System?</vt:lpstr>
      <vt:lpstr>Introduction</vt:lpstr>
      <vt:lpstr>File Processing vs. Database Systems</vt:lpstr>
      <vt:lpstr>DBMS의 유형</vt:lpstr>
      <vt:lpstr>Database의 종류</vt:lpstr>
      <vt:lpstr>Database의 종류</vt:lpstr>
      <vt:lpstr>Database의 종류</vt:lpstr>
      <vt:lpstr>Database의 종류 SQL/RDBMS의 이해(1/2)</vt:lpstr>
      <vt:lpstr>Database의 종류 SQL/RDBMS의 이해(2/2)</vt:lpstr>
      <vt:lpstr>Database의 종류</vt:lpstr>
      <vt:lpstr>Database Management System 구조</vt:lpstr>
      <vt:lpstr>강의내용</vt:lpstr>
      <vt:lpstr>강의 계획표</vt:lpstr>
      <vt:lpstr>이 책의 내용 흐름도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Ryumduck Oh</cp:lastModifiedBy>
  <cp:revision>170</cp:revision>
  <dcterms:created xsi:type="dcterms:W3CDTF">2012-07-23T02:34:37Z</dcterms:created>
  <dcterms:modified xsi:type="dcterms:W3CDTF">2021-03-03T15:52:34Z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