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71" r:id="rId5"/>
    <p:sldId id="272" r:id="rId6"/>
    <p:sldId id="273" r:id="rId7"/>
    <p:sldId id="274" r:id="rId8"/>
    <p:sldId id="260" r:id="rId9"/>
    <p:sldId id="275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5486F-F123-4A4D-9013-0027AAA01C67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DDB4A-C966-4220-AA04-F67CD4418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0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42913" y="728663"/>
            <a:ext cx="5929312" cy="3335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mtClean="0"/>
          </a:p>
          <a:p>
            <a:r>
              <a:rPr lang="en-US" altLang="ko-KR" smtClean="0"/>
              <a:t> . </a:t>
            </a:r>
            <a:r>
              <a:rPr lang="ko-KR" altLang="en-US" smtClean="0"/>
              <a:t>사용자 계정</a:t>
            </a:r>
          </a:p>
          <a:p>
            <a:endParaRPr lang="ko-KR" altLang="en-US" smtClean="0"/>
          </a:p>
          <a:p>
            <a:r>
              <a:rPr lang="ko-KR" altLang="en-US" smtClean="0"/>
              <a:t>   최초 운영체계</a:t>
            </a:r>
            <a:r>
              <a:rPr lang="en-US" altLang="ko-KR" smtClean="0"/>
              <a:t>(</a:t>
            </a:r>
            <a:r>
              <a:rPr lang="ko-KR" altLang="en-US" smtClean="0"/>
              <a:t>윈도우</a:t>
            </a:r>
            <a:r>
              <a:rPr lang="en-US" altLang="ko-KR" smtClean="0"/>
              <a:t>, UNIX, LINUX </a:t>
            </a:r>
            <a:r>
              <a:rPr lang="ko-KR" altLang="en-US" smtClean="0"/>
              <a:t>등</a:t>
            </a:r>
            <a:r>
              <a:rPr lang="en-US" altLang="ko-KR" smtClean="0"/>
              <a:t>)</a:t>
            </a:r>
            <a:r>
              <a:rPr lang="ko-KR" altLang="en-US" smtClean="0"/>
              <a:t>를 설치한 후 운영체계에 접속하기 위해서는 해당 사용자가 </a:t>
            </a:r>
          </a:p>
          <a:p>
            <a:r>
              <a:rPr lang="ko-KR" altLang="en-US" smtClean="0"/>
              <a:t>   그 운영체계를 사용할 수 있는 인증된 사용자인지를 구분하기 위해 사용자 계정과 암호를 입력하게 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  </a:t>
            </a:r>
            <a:r>
              <a:rPr lang="ko-KR" altLang="en-US" smtClean="0"/>
              <a:t>오라클 데이터베이스를 사용하기 위해서는 운영체계에서 처럼 사용자 계정과 암호를 입력해야 하는데</a:t>
            </a:r>
          </a:p>
          <a:p>
            <a:r>
              <a:rPr lang="ko-KR" altLang="en-US" smtClean="0"/>
              <a:t>   기본적으로 오라클 데이터베이스를 설치하게 되면 설치과정에서 다음과 같은 사용자 계정이 생성됩니다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  </a:t>
            </a:r>
            <a:r>
              <a:rPr lang="ko-KR" altLang="en-US" smtClean="0"/>
              <a:t>처음 데이터베이스를 사용하는 사용자들을 위해 기본적으로 제공됩니다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   </a:t>
            </a:r>
            <a:r>
              <a:rPr lang="ko-KR" altLang="en-US" smtClean="0"/>
              <a:t>설치 시 옵션에 따라 여러 개의 사용자 계정이 추가로 설치될 수 도 있지만 다음 사용자 계정은 기본적으로 </a:t>
            </a:r>
          </a:p>
          <a:p>
            <a:r>
              <a:rPr lang="ko-KR" altLang="en-US" smtClean="0"/>
              <a:t>   생성됩니다</a:t>
            </a:r>
            <a:r>
              <a:rPr lang="en-US" altLang="ko-KR" smtClean="0"/>
              <a:t>. </a:t>
            </a:r>
            <a:r>
              <a:rPr lang="ko-KR" altLang="en-US" smtClean="0"/>
              <a:t>사용자를 생성하고 관리하는 방법은 추후 소개될 것 입니다</a:t>
            </a:r>
            <a:r>
              <a:rPr lang="en-US" altLang="ko-KR" smtClean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96628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4A575-A648-4B2E-BEC8-2C2AC67C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353A9-692A-4076-A01E-BA75CD87C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26D5B-7EF3-4636-B597-238B1359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AC2EF-5EB1-43AF-A0AA-A347281B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7763E-9E46-4C89-85DF-2188BE4F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1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BAB4F-F13B-4282-A1C2-1AB4EB60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CB3759-6D9A-4A57-A0CA-EB158EDDD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86EBE-91F5-4A0E-BE05-391FA266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2477A-0408-480D-9192-B3574B49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CF685-EE69-4F73-8DAC-E2719EE2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4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6F0F1D-B86E-4835-94F1-5619A5A40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1E8609-85DD-4D2C-9DB7-4F3AD1C73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079DA-7F7C-48A7-A350-2B105A2A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A3EDD-E12F-49A0-A2A7-03BA153E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655DE-6B8D-41E0-832C-00A6DE7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2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0F1C-B483-49DA-818F-3CC104E1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7BAD1-7255-43F2-83EC-D95B5396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B640E-DA23-47C9-AAAA-467D04C3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28996-8DC5-4643-B7C7-B9819DCB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F3DC3-DF77-4B29-9F2B-21B35AA5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75F27-99EE-437D-BCD2-F61022EF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764A4-C66F-4999-8C58-F7DABA89E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DAC21-3E7D-4540-A059-46CACD4C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D9AF2-DCE1-4C41-8237-C6CD09BE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D2F87-DED0-453E-9A77-630FCC45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764AD-3CBD-42FD-9F66-3606F86B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2620A-A210-4651-8930-129C27BA9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9851A-4080-489E-BA68-8C92A6EAC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B1433-B0B5-4B16-9392-83E77327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4124E-132D-4718-B0A6-DB6CC7E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2B1EC-C580-4527-8EF4-506CE728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2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8FEAD-FD9A-4B72-91F7-2A80DC58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915CA-8557-4393-9545-3C438B93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E5B34-788E-4DDD-8BB7-7F7C0AAA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A858F-ACEB-4C8C-813E-9619A2CBD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D9F922-708B-434D-AD55-71DB47AFD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953D1-652A-4814-BBA0-C402F1D2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CACE59-2CF2-43F7-82F0-D92DB269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EB3DAA-2472-4176-996B-58F9FD0B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6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9D741-83CA-451E-9E21-33A25550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FEBB74-C63C-4B72-ACB7-71395EF9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5492F8-B2A4-47A7-84F6-E0AC994C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369000-13F1-4254-A16E-C8FEA4FD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1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2C315C-5547-44DC-ADAF-38E9A8AF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C638C-3C3D-44F6-8EA9-71FF09B4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DC551B-8C7E-4222-BF45-48D8A642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1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10B1-175F-44D1-B64A-66166953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87F58-872B-4995-B5DF-5FBEF9862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69910E-71D9-4277-9B80-C30DC1FA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FCDF68-D6B0-4278-895A-50DD84A6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432E2-EB4B-487D-8B53-1BD1AECA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3236E-78B6-489E-B7F2-6C346754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39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30C58-708D-4A80-AA7F-9C28D1BE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D55CB0-F613-4E27-861F-78BC9D6E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50888-9645-471F-8B81-D7E7EC6C0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52235-F1E1-49ED-B897-FC5C5D3A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58B9D-805D-480B-9282-C4971C90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0696D-BD83-410B-AA93-33304332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2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881A56-155F-467C-8A7A-4F2F0DE3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F19C5-EC71-48C7-814D-26E2A1F4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9BF1-BFEA-4C3C-ADCE-ECE50C3B2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CFA9-4FB1-467B-820C-56FAA8D6269A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91555-E61B-479E-A60D-B42DD2341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B68EE-F1DD-403E-B045-432726142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054BE-65FF-42E5-BE6D-63A0D7037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7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kr/database/technologies/instant-client/download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2977003/the-latest-supported-visual-c-downloa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cott/tiger@210.119.146.56:80/orc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625DE-B0EB-4BBA-AD51-336483ED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0081"/>
            <a:ext cx="9144000" cy="2387600"/>
          </a:xfrm>
        </p:spPr>
        <p:txBody>
          <a:bodyPr anchor="ctr"/>
          <a:lstStyle/>
          <a:p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Database</a:t>
            </a:r>
            <a:r>
              <a:rPr lang="ko-KR" altLang="en-US" dirty="0"/>
              <a:t> </a:t>
            </a:r>
            <a:r>
              <a:rPr lang="en-US" altLang="ko-KR" dirty="0"/>
              <a:t>12c R2 Remote Connection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204EFB-1E6F-400E-B2A5-83C124E3B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7447"/>
            <a:ext cx="9144000" cy="1655762"/>
          </a:xfrm>
        </p:spPr>
        <p:txBody>
          <a:bodyPr anchor="ctr">
            <a:normAutofit lnSpcReduction="10000"/>
          </a:bodyPr>
          <a:lstStyle/>
          <a:p>
            <a:r>
              <a:rPr lang="en-US" altLang="ko-KR" dirty="0"/>
              <a:t>Korea National University of Transportation</a:t>
            </a:r>
          </a:p>
          <a:p>
            <a:r>
              <a:rPr lang="en-US" altLang="ko-KR" dirty="0"/>
              <a:t>Dept. of Software</a:t>
            </a:r>
          </a:p>
          <a:p>
            <a:endParaRPr lang="en-US" altLang="ko-KR" dirty="0"/>
          </a:p>
          <a:p>
            <a:r>
              <a:rPr lang="en-US" altLang="ko-KR" dirty="0" smtClean="0"/>
              <a:t>2021-04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6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88FFD-E22B-4A97-AF67-5F0C2945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en-US" altLang="ko-KR" dirty="0" err="1"/>
              <a:t>InstantClient</a:t>
            </a:r>
            <a:endParaRPr lang="ko-KR" altLang="en-US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B49165E1-2D04-42C6-A908-E9572D62D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439" y="2278499"/>
            <a:ext cx="10274583" cy="28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1"/>
          <p:cNvSpPr txBox="1">
            <a:spLocks noChangeArrowheads="1"/>
          </p:cNvSpPr>
          <p:nvPr/>
        </p:nvSpPr>
        <p:spPr bwMode="auto">
          <a:xfrm>
            <a:off x="4645026" y="93087"/>
            <a:ext cx="30210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rgbClr val="E9E417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rgbClr val="E9E417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rgbClr val="E9E417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rgbClr val="E9E417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rgbClr val="E9E417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E9E417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E9E417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E9E417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E9E417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3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 관리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6007" y="831677"/>
            <a:ext cx="85871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  <a:defRPr/>
            </a:pPr>
            <a:r>
              <a:rPr lang="ko-KR" altLang="en-US" sz="2400" dirty="0" smtClean="0">
                <a:latin typeface="Arial" charset="0"/>
              </a:rPr>
              <a:t>환경 </a:t>
            </a:r>
            <a:r>
              <a:rPr lang="ko-KR" altLang="en-US" sz="2400" dirty="0">
                <a:latin typeface="Arial" charset="0"/>
              </a:rPr>
              <a:t>설정</a:t>
            </a:r>
            <a:endParaRPr lang="en-US" altLang="ko-KR" sz="2400" dirty="0">
              <a:latin typeface="Arial" charset="0"/>
            </a:endParaRPr>
          </a:p>
          <a:p>
            <a:pPr>
              <a:defRPr/>
            </a:pPr>
            <a:r>
              <a:rPr lang="en-US" altLang="ko-KR" sz="2400" dirty="0">
                <a:latin typeface="Arial" charset="0"/>
              </a:rPr>
              <a:t>     SQL&gt; set line 120</a:t>
            </a:r>
          </a:p>
          <a:p>
            <a:pPr>
              <a:defRPr/>
            </a:pPr>
            <a:r>
              <a:rPr lang="en-US" altLang="ko-KR" sz="2400" dirty="0">
                <a:latin typeface="Arial" charset="0"/>
              </a:rPr>
              <a:t>     SQL&gt; spool </a:t>
            </a:r>
            <a:r>
              <a:rPr lang="en-US" altLang="ko-KR" sz="2400" dirty="0" smtClean="0">
                <a:latin typeface="Arial" charset="0"/>
              </a:rPr>
              <a:t>d:/</a:t>
            </a:r>
            <a:r>
              <a:rPr lang="en-US" altLang="ko-KR" sz="2400" dirty="0" smtClean="0">
                <a:latin typeface="Arial" charset="0"/>
              </a:rPr>
              <a:t>kim_330_0412_01</a:t>
            </a:r>
            <a:endParaRPr lang="en-US" altLang="ko-KR" sz="2400" dirty="0">
              <a:latin typeface="Arial" charset="0"/>
            </a:endParaRPr>
          </a:p>
          <a:p>
            <a:pPr>
              <a:defRPr/>
            </a:pPr>
            <a:r>
              <a:rPr lang="en-US" altLang="ko-KR" sz="2400" dirty="0">
                <a:latin typeface="Arial" charset="0"/>
              </a:rPr>
              <a:t>                   </a:t>
            </a:r>
            <a:r>
              <a:rPr lang="en-US" altLang="ko-KR" sz="2400" dirty="0" smtClean="0">
                <a:latin typeface="Arial" charset="0"/>
              </a:rPr>
              <a:t>-----</a:t>
            </a:r>
            <a:r>
              <a:rPr lang="ko-KR" altLang="en-US" sz="2400" dirty="0" smtClean="0">
                <a:latin typeface="Arial" charset="0"/>
              </a:rPr>
              <a:t>실습</a:t>
            </a:r>
            <a:r>
              <a:rPr lang="en-US" altLang="ko-KR" sz="2400" dirty="0" smtClean="0">
                <a:latin typeface="Arial" charset="0"/>
              </a:rPr>
              <a:t>1</a:t>
            </a:r>
          </a:p>
          <a:p>
            <a:pPr>
              <a:defRPr/>
            </a:pPr>
            <a:r>
              <a:rPr lang="en-US" altLang="ko-KR" sz="2400" dirty="0">
                <a:latin typeface="Arial" charset="0"/>
              </a:rPr>
              <a:t> </a:t>
            </a:r>
            <a:r>
              <a:rPr lang="en-US" altLang="ko-KR" sz="2400" dirty="0" smtClean="0">
                <a:latin typeface="Arial" charset="0"/>
              </a:rPr>
              <a:t>                  -----</a:t>
            </a:r>
            <a:r>
              <a:rPr lang="ko-KR" altLang="en-US" sz="2400" dirty="0" smtClean="0">
                <a:latin typeface="Arial" charset="0"/>
              </a:rPr>
              <a:t>실습</a:t>
            </a:r>
            <a:r>
              <a:rPr lang="en-US" altLang="ko-KR" sz="2400" dirty="0" smtClean="0">
                <a:latin typeface="Arial" charset="0"/>
              </a:rPr>
              <a:t>2</a:t>
            </a:r>
            <a:endParaRPr lang="en-US" altLang="ko-KR" sz="2400" dirty="0">
              <a:latin typeface="Arial" charset="0"/>
            </a:endParaRPr>
          </a:p>
          <a:p>
            <a:pPr>
              <a:defRPr/>
            </a:pPr>
            <a:r>
              <a:rPr lang="en-US" altLang="ko-KR" sz="2400" dirty="0">
                <a:latin typeface="Arial" charset="0"/>
              </a:rPr>
              <a:t>     SQL&gt; spool </a:t>
            </a:r>
            <a:r>
              <a:rPr lang="en-US" altLang="ko-KR" sz="2400" dirty="0" smtClean="0">
                <a:latin typeface="Arial" charset="0"/>
              </a:rPr>
              <a:t>off</a:t>
            </a:r>
          </a:p>
          <a:p>
            <a:pPr>
              <a:defRPr/>
            </a:pPr>
            <a:endParaRPr lang="en-US" altLang="ko-KR" sz="2400" dirty="0" smtClean="0">
              <a:latin typeface="Arial" charset="0"/>
            </a:endParaRPr>
          </a:p>
          <a:p>
            <a:pPr>
              <a:defRPr/>
            </a:pPr>
            <a:r>
              <a:rPr lang="en-US" altLang="ko-KR" sz="2400" dirty="0" smtClean="0">
                <a:latin typeface="Arial" charset="0"/>
              </a:rPr>
              <a:t>[</a:t>
            </a:r>
            <a:r>
              <a:rPr lang="ko-KR" altLang="en-US" sz="2400" dirty="0" smtClean="0">
                <a:latin typeface="Arial" charset="0"/>
              </a:rPr>
              <a:t>실습 </a:t>
            </a:r>
            <a:r>
              <a:rPr lang="en-US" altLang="ko-KR" sz="2400" dirty="0" smtClean="0">
                <a:latin typeface="Arial" charset="0"/>
              </a:rPr>
              <a:t>1] </a:t>
            </a:r>
            <a:r>
              <a:rPr lang="ko-KR" altLang="en-US" sz="2400" dirty="0" smtClean="0">
                <a:latin typeface="Arial" charset="0"/>
              </a:rPr>
              <a:t>오라클</a:t>
            </a:r>
            <a:r>
              <a:rPr lang="en-US" altLang="ko-KR" sz="2400" dirty="0" smtClean="0">
                <a:latin typeface="Arial" charset="0"/>
              </a:rPr>
              <a:t> </a:t>
            </a:r>
            <a:r>
              <a:rPr lang="ko-KR" altLang="en-US" sz="2400" dirty="0" err="1" smtClean="0">
                <a:latin typeface="Arial" charset="0"/>
              </a:rPr>
              <a:t>기본테이블</a:t>
            </a:r>
            <a:r>
              <a:rPr lang="ko-KR" altLang="en-US" sz="2400" dirty="0" smtClean="0">
                <a:latin typeface="Arial" charset="0"/>
              </a:rPr>
              <a:t> 구조와 내용을 확인하기</a:t>
            </a:r>
            <a:endParaRPr lang="en-US" altLang="ko-KR" sz="2400" dirty="0" smtClean="0">
              <a:latin typeface="Arial" charset="0"/>
            </a:endParaRPr>
          </a:p>
          <a:p>
            <a:pPr>
              <a:defRPr/>
            </a:pPr>
            <a:endParaRPr lang="en-US" altLang="ko-KR" sz="2400" dirty="0" smtClean="0">
              <a:latin typeface="Arial" charset="0"/>
            </a:endParaRPr>
          </a:p>
          <a:p>
            <a:pPr>
              <a:defRPr/>
            </a:pPr>
            <a:r>
              <a:rPr lang="en-US" altLang="ko-KR" sz="2400" dirty="0" smtClean="0">
                <a:latin typeface="Arial" charset="0"/>
              </a:rPr>
              <a:t>- </a:t>
            </a:r>
            <a:r>
              <a:rPr lang="en-US" altLang="ko-KR" sz="2400" dirty="0">
                <a:latin typeface="Arial" charset="0"/>
              </a:rPr>
              <a:t>2</a:t>
            </a:r>
            <a:r>
              <a:rPr lang="ko-KR" altLang="en-US" sz="2400" dirty="0">
                <a:latin typeface="Arial" charset="0"/>
              </a:rPr>
              <a:t>개 </a:t>
            </a:r>
            <a:r>
              <a:rPr lang="en-US" altLang="ko-KR" sz="2400" dirty="0">
                <a:latin typeface="Arial" charset="0"/>
              </a:rPr>
              <a:t>Table</a:t>
            </a:r>
            <a:r>
              <a:rPr lang="ko-KR" altLang="en-US" sz="2400" dirty="0">
                <a:latin typeface="Arial" charset="0"/>
              </a:rPr>
              <a:t>의 구조 확인</a:t>
            </a:r>
            <a:r>
              <a:rPr lang="en-US" altLang="ko-KR" sz="2400" dirty="0">
                <a:latin typeface="Arial" charset="0"/>
              </a:rPr>
              <a:t>(</a:t>
            </a:r>
            <a:r>
              <a:rPr lang="en-US" altLang="ko-KR" sz="2400" dirty="0" err="1">
                <a:latin typeface="Arial" charset="0"/>
              </a:rPr>
              <a:t>emp</a:t>
            </a:r>
            <a:r>
              <a:rPr lang="en-US" altLang="ko-KR" sz="2400" dirty="0">
                <a:latin typeface="Arial" charset="0"/>
              </a:rPr>
              <a:t>, </a:t>
            </a:r>
            <a:r>
              <a:rPr lang="en-US" altLang="ko-KR" sz="2400" dirty="0" err="1">
                <a:latin typeface="Arial" charset="0"/>
              </a:rPr>
              <a:t>dept</a:t>
            </a:r>
            <a:r>
              <a:rPr lang="en-US" altLang="ko-KR" sz="2400" dirty="0">
                <a:latin typeface="Arial" charset="0"/>
              </a:rPr>
              <a:t>)</a:t>
            </a:r>
          </a:p>
          <a:p>
            <a:pPr>
              <a:defRPr/>
            </a:pPr>
            <a:r>
              <a:rPr lang="en-US" altLang="ko-KR" sz="2400" dirty="0">
                <a:latin typeface="Arial" charset="0"/>
              </a:rPr>
              <a:t>    SQL&gt; describe </a:t>
            </a:r>
            <a:r>
              <a:rPr lang="en-US" altLang="ko-KR" sz="2400" dirty="0" err="1">
                <a:latin typeface="Arial" charset="0"/>
              </a:rPr>
              <a:t>emp</a:t>
            </a:r>
            <a:r>
              <a:rPr lang="en-US" altLang="ko-KR" sz="2400" dirty="0">
                <a:latin typeface="Arial" charset="0"/>
              </a:rPr>
              <a:t>   </a:t>
            </a:r>
          </a:p>
          <a:p>
            <a:pPr>
              <a:buFontTx/>
              <a:buChar char="-"/>
              <a:defRPr/>
            </a:pPr>
            <a:r>
              <a:rPr lang="en-US" altLang="ko-KR" sz="2400" dirty="0" smtClean="0">
                <a:latin typeface="Arial" charset="0"/>
              </a:rPr>
              <a:t> </a:t>
            </a:r>
            <a:r>
              <a:rPr lang="en-US" altLang="ko-KR" sz="2400" dirty="0">
                <a:latin typeface="Arial" charset="0"/>
              </a:rPr>
              <a:t>2</a:t>
            </a:r>
            <a:r>
              <a:rPr lang="ko-KR" altLang="en-US" sz="2400" dirty="0">
                <a:latin typeface="Arial" charset="0"/>
              </a:rPr>
              <a:t>개 </a:t>
            </a:r>
            <a:r>
              <a:rPr lang="en-US" altLang="ko-KR" sz="2400" dirty="0">
                <a:latin typeface="Arial" charset="0"/>
              </a:rPr>
              <a:t>Table</a:t>
            </a:r>
            <a:r>
              <a:rPr lang="ko-KR" altLang="en-US" sz="2400" dirty="0">
                <a:latin typeface="Arial" charset="0"/>
              </a:rPr>
              <a:t>의 내용 확인</a:t>
            </a:r>
            <a:r>
              <a:rPr lang="en-US" altLang="ko-KR" sz="2400" dirty="0">
                <a:latin typeface="Arial" charset="0"/>
              </a:rPr>
              <a:t>(</a:t>
            </a:r>
            <a:r>
              <a:rPr lang="en-US" altLang="ko-KR" sz="2400" dirty="0" err="1">
                <a:latin typeface="Arial" charset="0"/>
              </a:rPr>
              <a:t>emp</a:t>
            </a:r>
            <a:r>
              <a:rPr lang="en-US" altLang="ko-KR" sz="2400" dirty="0">
                <a:latin typeface="Arial" charset="0"/>
              </a:rPr>
              <a:t>, </a:t>
            </a:r>
            <a:r>
              <a:rPr lang="en-US" altLang="ko-KR" sz="2400" dirty="0" err="1">
                <a:latin typeface="Arial" charset="0"/>
              </a:rPr>
              <a:t>dept</a:t>
            </a:r>
            <a:r>
              <a:rPr lang="en-US" altLang="ko-KR" sz="2400" dirty="0">
                <a:latin typeface="Arial" charset="0"/>
              </a:rPr>
              <a:t>)</a:t>
            </a:r>
          </a:p>
          <a:p>
            <a:pPr>
              <a:defRPr/>
            </a:pPr>
            <a:r>
              <a:rPr lang="en-US" altLang="ko-KR" sz="2400" dirty="0">
                <a:latin typeface="Arial" charset="0"/>
              </a:rPr>
              <a:t>     SQL&gt; select *  from </a:t>
            </a:r>
            <a:r>
              <a:rPr lang="en-US" altLang="ko-KR" sz="2400" dirty="0" err="1">
                <a:latin typeface="Arial" charset="0"/>
              </a:rPr>
              <a:t>emp</a:t>
            </a:r>
            <a:r>
              <a:rPr lang="en-US" altLang="ko-KR" sz="2400" dirty="0">
                <a:latin typeface="Arial" charset="0"/>
              </a:rPr>
              <a:t> </a:t>
            </a:r>
            <a:r>
              <a:rPr lang="en-US" altLang="ko-KR" sz="2400" dirty="0" smtClean="0">
                <a:latin typeface="Arial" charset="0"/>
              </a:rPr>
              <a:t>;</a:t>
            </a:r>
          </a:p>
          <a:p>
            <a:pPr>
              <a:defRPr/>
            </a:pPr>
            <a:endParaRPr lang="en-US" altLang="ko-KR" sz="2400" dirty="0">
              <a:latin typeface="Arial" charset="0"/>
            </a:endParaRPr>
          </a:p>
          <a:p>
            <a:pPr>
              <a:defRPr/>
            </a:pPr>
            <a:r>
              <a:rPr lang="en-US" altLang="ko-KR" sz="2400" dirty="0" smtClean="0">
                <a:latin typeface="Arial" charset="0"/>
              </a:rPr>
              <a:t>[</a:t>
            </a:r>
            <a:r>
              <a:rPr lang="ko-KR" altLang="en-US" sz="2400" dirty="0" smtClean="0">
                <a:latin typeface="Arial" charset="0"/>
              </a:rPr>
              <a:t>실습</a:t>
            </a:r>
            <a:r>
              <a:rPr lang="en-US" altLang="ko-KR" sz="2400" dirty="0" smtClean="0">
                <a:latin typeface="Arial" charset="0"/>
              </a:rPr>
              <a:t>2] Chap7 SQL</a:t>
            </a:r>
            <a:endParaRPr lang="en-US" altLang="ko-KR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3BC0B-B84D-425F-88E4-2CB4219E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스펙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D4AF9-4CE8-4373-A64D-0C524687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216</a:t>
            </a:r>
            <a:r>
              <a:rPr lang="ko-KR" altLang="en-US" dirty="0"/>
              <a:t>호 서버 컴퓨터</a:t>
            </a:r>
            <a:endParaRPr lang="en-US" altLang="ko-KR" dirty="0"/>
          </a:p>
          <a:p>
            <a:pPr lvl="2"/>
            <a:r>
              <a:rPr lang="en-US" altLang="ko-KR" dirty="0"/>
              <a:t>Oracle Database 12c for Windows</a:t>
            </a:r>
          </a:p>
          <a:p>
            <a:pPr lvl="2"/>
            <a:r>
              <a:rPr lang="en-US" altLang="ko-KR" dirty="0"/>
              <a:t>IP address: </a:t>
            </a:r>
            <a:r>
              <a:rPr lang="en-US" altLang="ko-KR" dirty="0" smtClean="0"/>
              <a:t>210.119.146.56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Shared</a:t>
            </a:r>
            <a:r>
              <a:rPr lang="ko-KR" altLang="en-US" dirty="0"/>
              <a:t> </a:t>
            </a:r>
            <a:r>
              <a:rPr lang="en-US" altLang="ko-KR" dirty="0"/>
              <a:t>DB:</a:t>
            </a:r>
            <a:r>
              <a:rPr lang="ko-KR" altLang="en-US" dirty="0"/>
              <a:t> </a:t>
            </a:r>
            <a:r>
              <a:rPr lang="en-US" altLang="ko-KR" dirty="0" err="1"/>
              <a:t>orcl</a:t>
            </a:r>
            <a:endParaRPr lang="en-US" altLang="ko-KR" dirty="0"/>
          </a:p>
          <a:p>
            <a:pPr lvl="3"/>
            <a:r>
              <a:rPr lang="en-US" altLang="ko-KR" dirty="0" err="1"/>
              <a:t>orcl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에서 테이블 생성하여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/>
              <a:t>Listening</a:t>
            </a:r>
            <a:r>
              <a:rPr lang="ko-KR" altLang="en-US" dirty="0"/>
              <a:t> </a:t>
            </a:r>
            <a:r>
              <a:rPr lang="en-US" altLang="ko-KR" dirty="0"/>
              <a:t>Port: 80</a:t>
            </a:r>
          </a:p>
          <a:p>
            <a:pPr lvl="3"/>
            <a:r>
              <a:rPr lang="ko-KR" altLang="en-US" dirty="0"/>
              <a:t>학교 방화벽 정책 상 외부 </a:t>
            </a:r>
            <a:r>
              <a:rPr lang="ko-KR" altLang="en-US" dirty="0" err="1"/>
              <a:t>인바운드</a:t>
            </a:r>
            <a:r>
              <a:rPr lang="ko-KR" altLang="en-US" dirty="0"/>
              <a:t> 포트는 </a:t>
            </a:r>
            <a:r>
              <a:rPr lang="en-US" altLang="ko-KR" dirty="0"/>
              <a:t>80, 443 </a:t>
            </a:r>
            <a:r>
              <a:rPr lang="ko-KR" altLang="en-US" dirty="0"/>
              <a:t>두개로 제한됩니다</a:t>
            </a:r>
            <a:r>
              <a:rPr lang="en-US" altLang="ko-KR" dirty="0"/>
              <a:t>. Oracle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TCP</a:t>
            </a:r>
            <a:r>
              <a:rPr lang="ko-KR" altLang="en-US" dirty="0"/>
              <a:t> 기본 포트는 </a:t>
            </a:r>
            <a:r>
              <a:rPr lang="en-US" altLang="ko-KR" dirty="0"/>
              <a:t>1521</a:t>
            </a:r>
            <a:r>
              <a:rPr lang="ko-KR" altLang="en-US" dirty="0"/>
              <a:t>이지만 </a:t>
            </a:r>
            <a:r>
              <a:rPr lang="en-US" altLang="ko-KR" dirty="0"/>
              <a:t>80</a:t>
            </a:r>
            <a:r>
              <a:rPr lang="ko-KR" altLang="en-US" dirty="0"/>
              <a:t> 포트로 변경하였으니</a:t>
            </a:r>
            <a:r>
              <a:rPr lang="en-US" altLang="ko-KR" dirty="0"/>
              <a:t>, </a:t>
            </a:r>
            <a:r>
              <a:rPr lang="ko-KR" altLang="en-US" dirty="0"/>
              <a:t>접속 시 포트번호를 명시해야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25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88A6C-1649-4473-BEC7-3B0504B4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Oracle</a:t>
            </a:r>
            <a:r>
              <a:rPr lang="ko-KR" altLang="en-US" dirty="0"/>
              <a:t> </a:t>
            </a:r>
            <a:r>
              <a:rPr lang="en-US" altLang="ko-KR" dirty="0" err="1"/>
              <a:t>InstantClient</a:t>
            </a:r>
            <a:r>
              <a:rPr lang="ko-KR" altLang="en-US" dirty="0"/>
              <a:t>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BA23E-BD4E-4E26-92BA-75951879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InstantClient</a:t>
            </a:r>
            <a:endParaRPr lang="en-US" altLang="ko-KR" dirty="0"/>
          </a:p>
          <a:p>
            <a:pPr lvl="2"/>
            <a:r>
              <a:rPr lang="en-US" altLang="ko-KR" dirty="0"/>
              <a:t>Oracle</a:t>
            </a:r>
            <a:r>
              <a:rPr lang="ko-KR" altLang="en-US" dirty="0"/>
              <a:t> </a:t>
            </a:r>
            <a:r>
              <a:rPr lang="en-US" altLang="ko-KR" dirty="0"/>
              <a:t>Database </a:t>
            </a:r>
            <a:r>
              <a:rPr lang="ko-KR" altLang="en-US" dirty="0"/>
              <a:t>접속을 위한 포터블 클라이언트입니다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Oracle </a:t>
            </a:r>
            <a:r>
              <a:rPr lang="ko-KR" altLang="en-US" dirty="0"/>
              <a:t>공식 다운로드 페이지</a:t>
            </a:r>
            <a:endParaRPr lang="en-US" altLang="ko-KR" dirty="0"/>
          </a:p>
          <a:p>
            <a:pPr lvl="2"/>
            <a:r>
              <a:rPr lang="ko-KR" altLang="en-US" dirty="0"/>
              <a:t>로그인 필요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www.oracle.com/kr/database/technologies/instant-client/downloads.html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11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88A6C-1649-4473-BEC7-3B0504B4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9" y="123586"/>
            <a:ext cx="10515600" cy="825320"/>
          </a:xfrm>
        </p:spPr>
        <p:txBody>
          <a:bodyPr/>
          <a:lstStyle/>
          <a:p>
            <a:r>
              <a:rPr lang="en-US" altLang="ko-KR" dirty="0"/>
              <a:t>1.1 Oracle</a:t>
            </a:r>
            <a:r>
              <a:rPr lang="ko-KR" altLang="en-US" dirty="0"/>
              <a:t> </a:t>
            </a:r>
            <a:r>
              <a:rPr lang="en-US" altLang="ko-KR" dirty="0" err="1"/>
              <a:t>InstantClient</a:t>
            </a:r>
            <a:r>
              <a:rPr lang="ko-KR" altLang="en-US" dirty="0"/>
              <a:t> 다운로드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0" y="948906"/>
            <a:ext cx="8706529" cy="565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88A6C-1649-4473-BEC7-3B0504B4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9" y="123586"/>
            <a:ext cx="10515600" cy="825320"/>
          </a:xfrm>
        </p:spPr>
        <p:txBody>
          <a:bodyPr/>
          <a:lstStyle/>
          <a:p>
            <a:r>
              <a:rPr lang="en-US" altLang="ko-KR" dirty="0"/>
              <a:t>1.1 Oracle</a:t>
            </a:r>
            <a:r>
              <a:rPr lang="ko-KR" altLang="en-US" dirty="0"/>
              <a:t> </a:t>
            </a:r>
            <a:r>
              <a:rPr lang="en-US" altLang="ko-KR" dirty="0" err="1"/>
              <a:t>InstantClient</a:t>
            </a:r>
            <a:r>
              <a:rPr lang="ko-KR" altLang="en-US" dirty="0"/>
              <a:t> 다운로드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18" y="948905"/>
            <a:ext cx="11201099" cy="567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88A6C-1649-4473-BEC7-3B0504B4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9" y="61240"/>
            <a:ext cx="10515600" cy="825320"/>
          </a:xfrm>
        </p:spPr>
        <p:txBody>
          <a:bodyPr/>
          <a:lstStyle/>
          <a:p>
            <a:r>
              <a:rPr lang="en-US" altLang="ko-KR" dirty="0"/>
              <a:t>1.1 Oracle</a:t>
            </a:r>
            <a:r>
              <a:rPr lang="ko-KR" altLang="en-US" dirty="0"/>
              <a:t> </a:t>
            </a:r>
            <a:r>
              <a:rPr lang="en-US" altLang="ko-KR" dirty="0" err="1"/>
              <a:t>InstantClient</a:t>
            </a:r>
            <a:r>
              <a:rPr lang="ko-KR" altLang="en-US" dirty="0"/>
              <a:t> 다운로드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43" y="928123"/>
            <a:ext cx="9961000" cy="33321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43" y="3964219"/>
            <a:ext cx="10073232" cy="28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88A6C-1649-4473-BEC7-3B0504B4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9" y="61240"/>
            <a:ext cx="10515600" cy="825320"/>
          </a:xfrm>
        </p:spPr>
        <p:txBody>
          <a:bodyPr/>
          <a:lstStyle/>
          <a:p>
            <a:r>
              <a:rPr lang="en-US" altLang="ko-KR" dirty="0"/>
              <a:t>1.1 Oracle</a:t>
            </a:r>
            <a:r>
              <a:rPr lang="ko-KR" altLang="en-US" dirty="0"/>
              <a:t> </a:t>
            </a:r>
            <a:r>
              <a:rPr lang="en-US" altLang="ko-KR" dirty="0" err="1"/>
              <a:t>InstantClient</a:t>
            </a:r>
            <a:r>
              <a:rPr lang="ko-KR" altLang="en-US" dirty="0"/>
              <a:t> 다운로드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46" y="803433"/>
            <a:ext cx="9944099" cy="59193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51618" y="2047010"/>
            <a:ext cx="1901537" cy="11429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12474" y="5870864"/>
            <a:ext cx="1901537" cy="7031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19400" y="2961408"/>
            <a:ext cx="1901537" cy="1489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88A6C-1649-4473-BEC7-3B0504B4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Oracle</a:t>
            </a:r>
            <a:r>
              <a:rPr lang="ko-KR" altLang="en-US" dirty="0"/>
              <a:t> </a:t>
            </a:r>
            <a:r>
              <a:rPr lang="en-US" altLang="ko-KR" dirty="0" err="1"/>
              <a:t>InstantClient</a:t>
            </a:r>
            <a:r>
              <a:rPr lang="ko-KR" altLang="en-US" dirty="0"/>
              <a:t> 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BA23E-BD4E-4E26-92BA-75951879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</a:t>
            </a:r>
            <a:endParaRPr lang="en-US" altLang="ko-KR" dirty="0"/>
          </a:p>
          <a:p>
            <a:pPr lvl="2"/>
            <a:r>
              <a:rPr lang="ko-KR" altLang="en-US" dirty="0"/>
              <a:t>압축 해제 후 </a:t>
            </a:r>
            <a:r>
              <a:rPr lang="en-US" altLang="ko-KR" dirty="0"/>
              <a:t>sqlplus.exe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 클릭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또는 터미널에서 </a:t>
            </a:r>
            <a:r>
              <a:rPr lang="en-US" altLang="ko-KR" dirty="0"/>
              <a:t>sqlplus.exe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재배포</a:t>
            </a:r>
            <a:r>
              <a:rPr lang="ko-KR" altLang="en-US" dirty="0"/>
              <a:t> 패키지 설치</a:t>
            </a:r>
            <a:endParaRPr lang="en-US" altLang="ko-KR" dirty="0"/>
          </a:p>
          <a:p>
            <a:pPr lvl="2"/>
            <a:r>
              <a:rPr lang="en-US" altLang="ko-KR" dirty="0" err="1"/>
              <a:t>Sqlplus</a:t>
            </a:r>
            <a:r>
              <a:rPr lang="ko-KR" altLang="en-US" dirty="0"/>
              <a:t>가 정상 실행되지 않는 경우</a:t>
            </a:r>
            <a:r>
              <a:rPr lang="en-US" altLang="ko-KR" dirty="0"/>
              <a:t>,</a:t>
            </a:r>
            <a:r>
              <a:rPr lang="ko-KR" altLang="en-US" dirty="0"/>
              <a:t> 시스템에 </a:t>
            </a:r>
            <a:r>
              <a:rPr lang="en-US" altLang="ko-KR" dirty="0"/>
              <a:t>VC</a:t>
            </a:r>
            <a:r>
              <a:rPr lang="ko-KR" altLang="en-US" dirty="0"/>
              <a:t> </a:t>
            </a:r>
            <a:r>
              <a:rPr lang="ko-KR" altLang="en-US" dirty="0" err="1"/>
              <a:t>재배포</a:t>
            </a:r>
            <a:r>
              <a:rPr lang="ko-KR" altLang="en-US" dirty="0"/>
              <a:t> 패키지가 설치되어 있지 않기 때문이므로 </a:t>
            </a:r>
            <a:r>
              <a:rPr lang="en-US" altLang="ko-KR" dirty="0"/>
              <a:t>Microsoft </a:t>
            </a:r>
            <a:r>
              <a:rPr lang="ko-KR" altLang="en-US" dirty="0"/>
              <a:t>공식 다운로드 페이지에서 </a:t>
            </a:r>
            <a:r>
              <a:rPr lang="en-US" altLang="ko-KR" dirty="0"/>
              <a:t>VS 2013(VC++12.0) </a:t>
            </a:r>
            <a:r>
              <a:rPr lang="ko-KR" altLang="en-US" dirty="0"/>
              <a:t>버전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(Oracle Instants 19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VC</a:t>
            </a:r>
            <a:r>
              <a:rPr lang="ko-KR" altLang="en-US" dirty="0" smtClean="0"/>
              <a:t>를 포함하고 있음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https://support.microsoft.com/en-us/help/2977003/the-latest-supported-visual-c-downloads</a:t>
            </a:r>
            <a:endParaRPr lang="en-US" altLang="ko-KR" dirty="0"/>
          </a:p>
          <a:p>
            <a:pPr lvl="2"/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다운로드 받은 압축 파일 내 </a:t>
            </a:r>
            <a:r>
              <a:rPr lang="en-US" altLang="ko-KR" dirty="0"/>
              <a:t>vcredist_x86.exe </a:t>
            </a:r>
            <a:r>
              <a:rPr lang="ko-KR" altLang="en-US" dirty="0"/>
              <a:t>또는 </a:t>
            </a:r>
            <a:r>
              <a:rPr lang="en-US" altLang="ko-KR" dirty="0"/>
              <a:t>vcredist_x64.exe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75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88FFD-E22B-4A97-AF67-5F0C2945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</a:t>
            </a:r>
            <a:r>
              <a:rPr lang="ko-KR" altLang="en-US" dirty="0"/>
              <a:t> </a:t>
            </a:r>
            <a:r>
              <a:rPr lang="en-US" altLang="ko-KR" dirty="0"/>
              <a:t>Syntax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A0EB1-2B0A-4590-AF98-0E5647F6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접속</a:t>
            </a:r>
            <a:endParaRPr lang="en-US" altLang="ko-KR" dirty="0"/>
          </a:p>
          <a:p>
            <a:pPr lvl="2"/>
            <a:r>
              <a:rPr lang="en-US" altLang="ko-KR" dirty="0"/>
              <a:t>&lt;ID&gt;/&lt;PW&gt;@&lt;HOST-ADDRESS&gt;:&lt;PORT&gt;/&lt;DB-NAME&gt;</a:t>
            </a:r>
          </a:p>
          <a:p>
            <a:pPr lvl="2"/>
            <a:r>
              <a:rPr lang="en-US" altLang="ko-KR" dirty="0"/>
              <a:t>Ex) </a:t>
            </a:r>
            <a:r>
              <a:rPr lang="en-US" altLang="ko-KR" dirty="0" err="1" smtClean="0">
                <a:hlinkClick r:id="rId2"/>
              </a:rPr>
              <a:t>scott</a:t>
            </a:r>
            <a:r>
              <a:rPr lang="en-US" altLang="ko-KR" dirty="0" smtClean="0">
                <a:hlinkClick r:id="rId2"/>
              </a:rPr>
              <a:t>/tiger@210.119.146.56:80/</a:t>
            </a:r>
            <a:r>
              <a:rPr lang="en-US" altLang="ko-KR" dirty="0" err="1" smtClean="0">
                <a:hlinkClick r:id="rId2"/>
              </a:rPr>
              <a:t>orcl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TLS </a:t>
            </a:r>
            <a:r>
              <a:rPr lang="ko-KR" altLang="en-US" dirty="0"/>
              <a:t>연결은 지원하지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계정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C00000"/>
                </a:solidFill>
                <a:hlinkClick r:id="rId2"/>
              </a:rPr>
              <a:t>scott</a:t>
            </a:r>
            <a:r>
              <a:rPr lang="en-US" altLang="ko-KR" dirty="0">
                <a:solidFill>
                  <a:srgbClr val="C00000"/>
                </a:solidFill>
                <a:hlinkClick r:id="rId2"/>
              </a:rPr>
              <a:t>/tiger@210.119.146.56:80/</a:t>
            </a:r>
            <a:r>
              <a:rPr lang="en-US" altLang="ko-KR" dirty="0" err="1">
                <a:solidFill>
                  <a:srgbClr val="C00000"/>
                </a:solidFill>
                <a:hlinkClick r:id="rId2"/>
              </a:rPr>
              <a:t>orcl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400</Words>
  <Application>Microsoft Office PowerPoint</Application>
  <PresentationFormat>와이드스크린</PresentationFormat>
  <Paragraphs>70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Oracle Database 12c R2 Remote Connection</vt:lpstr>
      <vt:lpstr>서버 스펙</vt:lpstr>
      <vt:lpstr>1.1 Oracle InstantClient 다운로드</vt:lpstr>
      <vt:lpstr>1.1 Oracle InstantClient 다운로드</vt:lpstr>
      <vt:lpstr>1.1 Oracle InstantClient 다운로드</vt:lpstr>
      <vt:lpstr>1.1 Oracle InstantClient 다운로드</vt:lpstr>
      <vt:lpstr>1.1 Oracle InstantClient 다운로드</vt:lpstr>
      <vt:lpstr>1.1 Oracle InstantClient 다운로드</vt:lpstr>
      <vt:lpstr>Connection Syntax</vt:lpstr>
      <vt:lpstr>2.1 InstantClient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Database 11g Remote Connection</dc:title>
  <dc:creator>LIM HYUN SEOK</dc:creator>
  <cp:lastModifiedBy>Ryumduck Oh</cp:lastModifiedBy>
  <cp:revision>38</cp:revision>
  <dcterms:created xsi:type="dcterms:W3CDTF">2020-04-07T03:07:24Z</dcterms:created>
  <dcterms:modified xsi:type="dcterms:W3CDTF">2021-04-11T15:23:33Z</dcterms:modified>
</cp:coreProperties>
</file>