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29" r:id="rId2"/>
    <p:sldId id="411" r:id="rId3"/>
    <p:sldId id="413" r:id="rId4"/>
    <p:sldId id="409" r:id="rId5"/>
    <p:sldId id="438" r:id="rId6"/>
    <p:sldId id="414" r:id="rId7"/>
    <p:sldId id="415" r:id="rId8"/>
    <p:sldId id="410" r:id="rId9"/>
    <p:sldId id="439" r:id="rId10"/>
    <p:sldId id="440" r:id="rId11"/>
    <p:sldId id="441" r:id="rId12"/>
    <p:sldId id="442" r:id="rId13"/>
    <p:sldId id="345" r:id="rId14"/>
    <p:sldId id="416" r:id="rId15"/>
    <p:sldId id="371" r:id="rId16"/>
    <p:sldId id="417" r:id="rId17"/>
    <p:sldId id="347" r:id="rId18"/>
    <p:sldId id="437" r:id="rId19"/>
    <p:sldId id="434" r:id="rId20"/>
    <p:sldId id="435" r:id="rId21"/>
    <p:sldId id="436" r:id="rId22"/>
    <p:sldId id="43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15B"/>
    <a:srgbClr val="993366"/>
    <a:srgbClr val="401254"/>
    <a:srgbClr val="CCFF99"/>
    <a:srgbClr val="210E30"/>
    <a:srgbClr val="653F35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7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120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9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24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81354" y="990600"/>
            <a:ext cx="8862646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4" y="1066800"/>
            <a:ext cx="8721969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6096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261" y="228600"/>
            <a:ext cx="5654895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91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9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94" r:id="rId4"/>
    <p:sldLayoutId id="2147483702" r:id="rId5"/>
    <p:sldLayoutId id="2147483700" r:id="rId6"/>
    <p:sldLayoutId id="2147483701" r:id="rId7"/>
    <p:sldLayoutId id="214748370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773" y="1538790"/>
            <a:ext cx="6863546" cy="36625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기본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개념</a:t>
            </a:r>
            <a:endParaRPr lang="en-US" altLang="ko-KR" sz="4000" b="1" dirty="0" smtClean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데이터베이스의 필요성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데이터베이스의 정의와 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특성</a:t>
            </a:r>
            <a:endParaRPr lang="en-US" altLang="ko-KR" sz="2000" b="1" dirty="0" smtClean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데이터와 데이터베이스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algn="ctr"/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자료 처리 시스템</a:t>
            </a:r>
            <a:r>
              <a:rPr lang="en-US" altLang="ko-KR" dirty="0" smtClean="0">
                <a:solidFill>
                  <a:srgbClr val="C00000"/>
                </a:solidFill>
              </a:rPr>
              <a:t>(Data Processing System)</a:t>
            </a: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정보 시스템이 사용할 </a:t>
            </a:r>
            <a:r>
              <a:rPr lang="ko-KR" altLang="en-US" b="1" dirty="0" smtClean="0">
                <a:solidFill>
                  <a:srgbClr val="C00000"/>
                </a:solidFill>
              </a:rPr>
              <a:t>자료를 처리</a:t>
            </a:r>
            <a:r>
              <a:rPr lang="ko-KR" altLang="en-US" dirty="0" smtClean="0"/>
              <a:t>하는 정보 시스템의 서브 시스템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일괄 처리 시스템</a:t>
            </a:r>
            <a:r>
              <a:rPr lang="en-US" altLang="ko-KR" dirty="0" smtClean="0"/>
              <a:t>(Batch Processing)</a:t>
            </a: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시스템의 효율성을 최대한 높이기 위하여 일정 시간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개월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일정량의 데이터를 모아서 한 번에 처리하는 시스템</a:t>
            </a:r>
            <a:endParaRPr lang="en-US" altLang="ko-KR" dirty="0" smtClean="0"/>
          </a:p>
          <a:p>
            <a:pPr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96525" y="143634"/>
            <a:ext cx="7470830" cy="67507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 smtClean="0"/>
              <a:t>자료처리 시스템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4739" y="3774722"/>
            <a:ext cx="7174523" cy="285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287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온라인 처리 시스템</a:t>
            </a:r>
            <a:r>
              <a:rPr lang="en-US" altLang="ko-KR" dirty="0" smtClean="0"/>
              <a:t>(Online Processing)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온라인상에서 발생된 자료를 즉시 처리하는 시스템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893" y="2027188"/>
            <a:ext cx="5240215" cy="42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5166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81354" y="1066800"/>
            <a:ext cx="8721969" cy="474746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분산 처리 시스템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지리적으로 분산되어 있는 여러 대의 컴퓨터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프로세서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를 통신 회선으로 연결</a:t>
            </a:r>
            <a:r>
              <a:rPr lang="ko-KR" altLang="en-US" dirty="0" smtClean="0"/>
              <a:t>하여 논리적으로 하나의 시스템을 사용하는 것처럼 운영하는 방식</a:t>
            </a:r>
            <a:endParaRPr lang="en-US" altLang="ko-KR" dirty="0" smtClean="0"/>
          </a:p>
        </p:txBody>
      </p:sp>
      <p:pic>
        <p:nvPicPr>
          <p:cNvPr id="30722" name="Picture 2" descr="분산처리 시스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4402" y="2492896"/>
            <a:ext cx="3583808" cy="3240360"/>
          </a:xfrm>
          <a:prstGeom prst="rect">
            <a:avLst/>
          </a:prstGeom>
          <a:noFill/>
        </p:spPr>
      </p:pic>
      <p:sp>
        <p:nvSpPr>
          <p:cNvPr id="15" name="내용 개체 틀 9"/>
          <p:cNvSpPr txBox="1">
            <a:spLocks/>
          </p:cNvSpPr>
          <p:nvPr/>
        </p:nvSpPr>
        <p:spPr>
          <a:xfrm>
            <a:off x="296525" y="5894675"/>
            <a:ext cx="8721969" cy="594665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4515B"/>
              </a:buClr>
              <a:buSzTx/>
              <a:buFont typeface="Wingdings" pitchFamily="2" charset="2"/>
              <a:buChar char="l"/>
              <a:tabLst/>
              <a:defRPr sz="2000" b="1" kern="1200" baseline="0"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4515B"/>
              </a:buClr>
              <a:buSzTx/>
              <a:buFont typeface="맑은 고딕" pitchFamily="50" charset="-127"/>
              <a:buChar char="-"/>
              <a:tabLst/>
              <a:defRPr sz="1600" kern="1200" baseline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Blip>
                <a:blip r:embed="rId3"/>
              </a:buBlip>
              <a:tabLst/>
              <a:defRPr sz="1200" kern="1200" baseline="0">
                <a:solidFill>
                  <a:schemeClr val="accent1">
                    <a:lumMod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000" kern="1200" baseline="0">
                <a:solidFill>
                  <a:schemeClr val="accent1">
                    <a:lumMod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800" kern="1200" baseline="0">
                <a:solidFill>
                  <a:schemeClr val="accent1">
                    <a:lumMod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ko-KR" altLang="en-US" dirty="0" smtClean="0"/>
              <a:t>실시간 처리 시스템</a:t>
            </a:r>
            <a:r>
              <a:rPr lang="en-US" altLang="ko-KR" dirty="0" smtClean="0"/>
              <a:t>(Real Time Processing)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3797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(DB;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조직의 여러 사용자가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하여 사용할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통합</a:t>
            </a:r>
            <a:r>
              <a:rPr lang="ko-KR" altLang="en-US" dirty="0" smtClean="0"/>
              <a:t>해서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dirty="0" smtClean="0"/>
              <a:t>한 </a:t>
            </a:r>
            <a:r>
              <a:rPr lang="ko-KR" altLang="en-US" b="1" dirty="0" smtClean="0">
                <a:solidFill>
                  <a:srgbClr val="FF0000"/>
                </a:solidFill>
              </a:rPr>
              <a:t>운영</a:t>
            </a:r>
            <a:r>
              <a:rPr lang="ko-KR" altLang="en-US" dirty="0" smtClean="0"/>
              <a:t> 데이터의 집합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36585" y="2798930"/>
            <a:ext cx="6003743" cy="3091207"/>
            <a:chOff x="1087863" y="2678901"/>
            <a:chExt cx="6003743" cy="30912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7863" y="2884033"/>
              <a:ext cx="5734050" cy="2886075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106615" y="2678901"/>
              <a:ext cx="5984991" cy="2156129"/>
              <a:chOff x="1106615" y="2678901"/>
              <a:chExt cx="5984991" cy="215612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06615" y="2679722"/>
                <a:ext cx="20361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integrated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06615" y="4496476"/>
                <a:ext cx="1542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shared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42030" y="2678901"/>
                <a:ext cx="1542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stored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932040" y="4478050"/>
                <a:ext cx="21595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operational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6897215" y="2969028"/>
            <a:ext cx="1380111" cy="1044116"/>
            <a:chOff x="2432720" y="3284984"/>
            <a:chExt cx="4464496" cy="3024336"/>
          </a:xfrm>
        </p:grpSpPr>
        <p:sp>
          <p:nvSpPr>
            <p:cNvPr id="18" name="직사각형 17"/>
            <p:cNvSpPr/>
            <p:nvPr/>
          </p:nvSpPr>
          <p:spPr>
            <a:xfrm>
              <a:off x="2432720" y="3717032"/>
              <a:ext cx="15121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12840" y="3933056"/>
              <a:ext cx="2232248" cy="93610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52800" y="4221088"/>
              <a:ext cx="1296144" cy="20882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25008" y="3284984"/>
              <a:ext cx="1872208" cy="10801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공유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(Shared Data)</a:t>
            </a:r>
            <a:endParaRPr lang="ko-KR" altLang="en-US" dirty="0"/>
          </a:p>
          <a:p>
            <a:pPr lvl="1"/>
            <a:r>
              <a:rPr lang="ko-KR" altLang="en-US" dirty="0"/>
              <a:t>특정 조직의 여러 사용자가 함께 소유하고 이용할 수 있는 공용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>
              <a:spcBef>
                <a:spcPts val="1800"/>
              </a:spcBef>
            </a:pPr>
            <a:r>
              <a:rPr lang="ko-KR" altLang="en-US" dirty="0"/>
              <a:t>통합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(Integrated Data)</a:t>
            </a:r>
            <a:endParaRPr lang="ko-KR" altLang="en-US" dirty="0"/>
          </a:p>
          <a:p>
            <a:pPr lvl="1"/>
            <a:r>
              <a:rPr lang="ko-KR" altLang="en-US" dirty="0"/>
              <a:t>최소의 중복과 통제 가능한 중복만 허용하는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산재되어 있지 않고 한곳에 모여있어야 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>
              <a:spcBef>
                <a:spcPts val="1800"/>
              </a:spcBef>
            </a:pPr>
            <a:r>
              <a:rPr lang="ko-KR" altLang="en-US" dirty="0"/>
              <a:t>저장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(Stored Data)</a:t>
            </a:r>
            <a:endParaRPr lang="ko-KR" altLang="en-US" dirty="0"/>
          </a:p>
          <a:p>
            <a:pPr lvl="1"/>
            <a:r>
              <a:rPr lang="ko-KR" altLang="en-US" dirty="0"/>
              <a:t>컴퓨터가 접근할 수 있는 매체에 저장된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>
              <a:spcBef>
                <a:spcPts val="1800"/>
              </a:spcBef>
            </a:pPr>
            <a:r>
              <a:rPr lang="ko-KR" altLang="en-US" dirty="0"/>
              <a:t>운영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Oprational</a:t>
            </a:r>
            <a:r>
              <a:rPr lang="en-US" altLang="ko-KR" dirty="0" smtClean="0"/>
              <a:t> Data)</a:t>
            </a:r>
            <a:endParaRPr lang="ko-KR" altLang="en-US" dirty="0"/>
          </a:p>
          <a:p>
            <a:pPr lvl="1"/>
            <a:r>
              <a:rPr lang="ko-KR" altLang="en-US" dirty="0"/>
              <a:t>조직의 주요 기능을 수행하기 위해 지속적으로 꼭 필요한 데이터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897215" y="2969028"/>
            <a:ext cx="1380111" cy="1044116"/>
            <a:chOff x="2432720" y="3284984"/>
            <a:chExt cx="4464496" cy="3024336"/>
          </a:xfrm>
        </p:grpSpPr>
        <p:sp>
          <p:nvSpPr>
            <p:cNvPr id="5" name="직사각형 4"/>
            <p:cNvSpPr/>
            <p:nvPr/>
          </p:nvSpPr>
          <p:spPr>
            <a:xfrm>
              <a:off x="2432720" y="3717032"/>
              <a:ext cx="15121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12840" y="3933056"/>
              <a:ext cx="2232248" cy="93610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52800" y="4221088"/>
              <a:ext cx="1296144" cy="20882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25008" y="3284984"/>
              <a:ext cx="1872208" cy="10801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28" y="2090636"/>
            <a:ext cx="5734050" cy="291465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46575" y="1898830"/>
            <a:ext cx="6658735" cy="2182843"/>
            <a:chOff x="746575" y="1763815"/>
            <a:chExt cx="6658735" cy="2182843"/>
          </a:xfrm>
        </p:grpSpPr>
        <p:sp>
          <p:nvSpPr>
            <p:cNvPr id="17" name="직사각형 16"/>
            <p:cNvSpPr/>
            <p:nvPr/>
          </p:nvSpPr>
          <p:spPr>
            <a:xfrm>
              <a:off x="746575" y="1763815"/>
              <a:ext cx="3023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real-time accessibility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52020" y="1769460"/>
              <a:ext cx="2653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continuous evolution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3427" y="3608104"/>
              <a:ext cx="22829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content </a:t>
              </a:r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reference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451" y="3608104"/>
              <a:ext cx="2406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concurrent sharing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6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실시간 </a:t>
            </a:r>
            <a:r>
              <a:rPr lang="ko-KR" altLang="en-US" dirty="0" smtClean="0"/>
              <a:t>접근</a:t>
            </a:r>
            <a:r>
              <a:rPr lang="en-US" altLang="ko-KR" dirty="0"/>
              <a:t> (real-time accessibilities) </a:t>
            </a:r>
            <a:endParaRPr lang="ko-KR" altLang="en-US" dirty="0"/>
          </a:p>
          <a:p>
            <a:pPr lvl="1"/>
            <a:r>
              <a:rPr lang="ko-KR" altLang="en-US" dirty="0"/>
              <a:t>사용자의 데이터 요구에 실시간으로 응답</a:t>
            </a:r>
          </a:p>
          <a:p>
            <a:pPr>
              <a:spcBef>
                <a:spcPts val="1200"/>
              </a:spcBef>
            </a:pPr>
            <a:r>
              <a:rPr lang="ko-KR" altLang="en-US" dirty="0" smtClean="0"/>
              <a:t>계속적인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</a:t>
            </a:r>
            <a:r>
              <a:rPr lang="en-US" altLang="ko-KR" dirty="0"/>
              <a:t>(continuous evolution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동시 </a:t>
            </a:r>
            <a:r>
              <a:rPr lang="ko-KR" altLang="en-US" dirty="0" smtClean="0"/>
              <a:t>공유</a:t>
            </a:r>
            <a:r>
              <a:rPr lang="en-US" altLang="ko-KR" dirty="0"/>
              <a:t>(concurrent sharing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여러 사용자</a:t>
            </a:r>
            <a:r>
              <a:rPr lang="en-US" altLang="ko-KR" dirty="0" smtClean="0"/>
              <a:t>(multi user)</a:t>
            </a:r>
            <a:r>
              <a:rPr lang="ko-KR" altLang="en-US" dirty="0" smtClean="0"/>
              <a:t>가 서로 </a:t>
            </a:r>
            <a:r>
              <a:rPr lang="ko-KR" altLang="en-US" dirty="0"/>
              <a:t>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내용 기반 </a:t>
            </a:r>
            <a:r>
              <a:rPr lang="ko-KR" altLang="en-US" dirty="0" smtClean="0"/>
              <a:t>참조</a:t>
            </a:r>
            <a:r>
              <a:rPr lang="en-US" altLang="ko-KR" dirty="0"/>
              <a:t>(content reference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데이터가 저장된 주소나 위치가 아닌 내용으로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, </a:t>
            </a:r>
            <a:r>
              <a:rPr lang="ko-KR" altLang="en-US" dirty="0"/>
              <a:t>즉 데이터가 가지고 있는 값에 따라 참조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재고량이 </a:t>
            </a:r>
            <a:r>
              <a:rPr lang="en-US" altLang="ko-KR" dirty="0"/>
              <a:t>1,000</a:t>
            </a:r>
            <a:r>
              <a:rPr lang="ko-KR" altLang="en-US" dirty="0"/>
              <a:t>개 이상인 제품의 이름을 검색하시오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268760"/>
            <a:ext cx="6192000" cy="49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정형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비정형 </a:t>
            </a:r>
            <a:r>
              <a:rPr lang="ko-KR" altLang="en-US" dirty="0" smtClean="0"/>
              <a:t>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1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정형 데이터</a:t>
            </a:r>
            <a:r>
              <a:rPr lang="en-US" altLang="ko-KR" dirty="0" smtClean="0"/>
              <a:t>(</a:t>
            </a:r>
            <a:r>
              <a:rPr lang="en-US" altLang="ko-KR" dirty="0"/>
              <a:t>structured </a:t>
            </a:r>
            <a:r>
              <a:rPr lang="en-US" altLang="ko-KR" dirty="0" smtClean="0"/>
              <a:t>data)</a:t>
            </a:r>
          </a:p>
          <a:p>
            <a:pPr lvl="1"/>
            <a:r>
              <a:rPr lang="ko-KR" altLang="en-US" dirty="0" smtClean="0"/>
              <a:t>구조화된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즉 미리 정해진 구조에 따라 저장된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/>
              <a:t>엑셀의 스프레드시트</a:t>
            </a:r>
            <a:r>
              <a:rPr lang="en-US" altLang="ko-KR" dirty="0"/>
              <a:t>, </a:t>
            </a:r>
            <a:r>
              <a:rPr lang="ko-KR" altLang="en-US" dirty="0"/>
              <a:t>관계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테이블</a:t>
            </a:r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2483895"/>
            <a:ext cx="5140243" cy="1962150"/>
            <a:chOff x="1241630" y="1965486"/>
            <a:chExt cx="5140243" cy="19621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630" y="1965486"/>
              <a:ext cx="4914900" cy="1962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635" y="1980449"/>
              <a:ext cx="5095238" cy="16285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628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데이터와 </a:t>
            </a:r>
            <a:r>
              <a:rPr lang="ko-KR" altLang="en-US" dirty="0"/>
              <a:t>정보의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</a:t>
            </a:r>
            <a:r>
              <a:rPr lang="ko-KR" altLang="en-US" dirty="0" smtClean="0"/>
              <a:t>이터베이스의 </a:t>
            </a:r>
            <a:r>
              <a:rPr lang="ko-KR" altLang="en-US" dirty="0"/>
              <a:t>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정의에 숨겨진 의미와 </a:t>
            </a:r>
            <a:r>
              <a:rPr lang="ko-KR" altLang="en-US"/>
              <a:t>주요 </a:t>
            </a:r>
            <a:r>
              <a:rPr lang="ko-KR" altLang="en-US" smtClean="0"/>
              <a:t>특징을 </a:t>
            </a:r>
            <a:r>
              <a:rPr lang="ko-KR" altLang="en-US" dirty="0"/>
              <a:t>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08949"/>
            <a:ext cx="7439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955045" cy="5543705"/>
          </a:xfrm>
        </p:spPr>
        <p:txBody>
          <a:bodyPr/>
          <a:lstStyle/>
          <a:p>
            <a:r>
              <a:rPr lang="ko-KR" altLang="en-US" dirty="0" err="1" smtClean="0"/>
              <a:t>반정형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(semi-structured </a:t>
            </a:r>
            <a:r>
              <a:rPr lang="en-US" altLang="ko-KR" dirty="0"/>
              <a:t>data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구조에 따라 저장된 데이터이지만 </a:t>
            </a:r>
            <a:r>
              <a:rPr lang="ko-KR" altLang="en-US" dirty="0" smtClean="0"/>
              <a:t>데이터 </a:t>
            </a:r>
            <a:r>
              <a:rPr lang="ko-KR" altLang="en-US" dirty="0"/>
              <a:t>내용 안에 구조에 대한 설명이 함께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구조를 </a:t>
            </a:r>
            <a:r>
              <a:rPr lang="ko-KR" altLang="en-US" dirty="0"/>
              <a:t>파악하는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(parsing) </a:t>
            </a:r>
            <a:r>
              <a:rPr lang="ko-KR" altLang="en-US" dirty="0"/>
              <a:t>과정이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/>
              <a:t>파일 형태로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/>
              <a:t>웹에서 데이터를 교환하기 위해 작성하는 </a:t>
            </a:r>
            <a:r>
              <a:rPr lang="en-US" altLang="ko-KR" dirty="0"/>
              <a:t>HTML, XML, </a:t>
            </a:r>
            <a:r>
              <a:rPr lang="en-US" altLang="ko-KR" dirty="0" smtClean="0"/>
              <a:t>JSON </a:t>
            </a:r>
            <a:r>
              <a:rPr lang="ko-KR" altLang="en-US" dirty="0"/>
              <a:t>문서나 웹 로그</a:t>
            </a:r>
            <a:r>
              <a:rPr lang="en-US" altLang="ko-KR" dirty="0"/>
              <a:t>, </a:t>
            </a:r>
            <a:r>
              <a:rPr lang="ko-KR" altLang="en-US" dirty="0"/>
              <a:t>센서 데이터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699030"/>
            <a:ext cx="6840000" cy="25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비정형 데이터</a:t>
            </a:r>
            <a:r>
              <a:rPr lang="en-US" altLang="ko-KR" dirty="0"/>
              <a:t>(unstructured </a:t>
            </a:r>
            <a:r>
              <a:rPr lang="en-US" altLang="ko-KR" dirty="0" smtClean="0"/>
              <a:t>data)</a:t>
            </a:r>
          </a:p>
          <a:p>
            <a:pPr lvl="1"/>
            <a:r>
              <a:rPr lang="ko-KR" altLang="en-US" dirty="0"/>
              <a:t>정해진 구조가 </a:t>
            </a:r>
            <a:r>
              <a:rPr lang="ko-KR" altLang="en-US" dirty="0" smtClean="0"/>
              <a:t>없이 저장된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err="1"/>
              <a:t>소셜</a:t>
            </a:r>
            <a:r>
              <a:rPr lang="ko-KR" altLang="en-US" dirty="0"/>
              <a:t> 데이터의 텍스트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워드나 </a:t>
            </a:r>
            <a:r>
              <a:rPr lang="en-US" altLang="ko-KR" dirty="0"/>
              <a:t>PDF </a:t>
            </a:r>
            <a:r>
              <a:rPr lang="ko-KR" altLang="en-US" dirty="0"/>
              <a:t>문서와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멀티미디어 </a:t>
            </a:r>
            <a:r>
              <a:rPr lang="ko-KR" altLang="en-US" dirty="0"/>
              <a:t>데이터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81590" y="2708920"/>
            <a:ext cx="3952875" cy="3352800"/>
            <a:chOff x="1646675" y="2168860"/>
            <a:chExt cx="3952875" cy="3352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675" y="2168860"/>
              <a:ext cx="3952875" cy="33528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23095" r="9969" b="4719"/>
            <a:stretch/>
          </p:blipFill>
          <p:spPr>
            <a:xfrm>
              <a:off x="1736685" y="2308111"/>
              <a:ext cx="2808000" cy="247103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734604" y="5464499"/>
            <a:ext cx="1821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</a:t>
            </a:r>
          </a:p>
        </p:txBody>
      </p:sp>
    </p:spTree>
    <p:extLst>
      <p:ext uri="{BB962C8B-B14F-4D97-AF65-F5344CB8AC3E}">
        <p14:creationId xmlns:p14="http://schemas.microsoft.com/office/powerpoint/2010/main" val="3351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894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데이터와 정보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/>
            <a:r>
              <a:rPr lang="ko-KR" altLang="en-US" dirty="0"/>
              <a:t>현실 세계에서 단순히 관찰하거나 </a:t>
            </a:r>
            <a:r>
              <a:rPr lang="ko-KR" altLang="en-US" dirty="0" smtClean="0"/>
              <a:t>측정하여 </a:t>
            </a:r>
            <a:r>
              <a:rPr lang="ko-KR" altLang="en-US" dirty="0"/>
              <a:t>수집한 사실이나 값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/>
            <a:r>
              <a:rPr lang="ko-KR" altLang="en-US" dirty="0"/>
              <a:t>의사 결정에 유용하게 활용할 수 있도록 데이터를 처리한 결과물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998730"/>
            <a:ext cx="5617920" cy="5715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874" y="3429000"/>
            <a:ext cx="4860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저온살균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병원미생물 완전제거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:75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도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/15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초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고온살균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일반미생물까지 완전제거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150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도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/10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초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01570" y="3248980"/>
            <a:ext cx="76508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dirty="0" smtClean="0"/>
              <a:t>자료</a:t>
            </a:r>
            <a:r>
              <a:rPr lang="en-US" altLang="ko-KR" dirty="0"/>
              <a:t>(Data)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현실 </a:t>
            </a:r>
            <a:r>
              <a:rPr lang="ko-KR" altLang="en-US" dirty="0"/>
              <a:t>세계에서 관찰이나 측정을 통해 수집한 단순한 사실이나 값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의사 </a:t>
            </a:r>
            <a:r>
              <a:rPr lang="ko-KR" altLang="en-US" dirty="0"/>
              <a:t>결정에 도움을 줄 수 있는 유용한 형태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자료를 </a:t>
            </a:r>
            <a:r>
              <a:rPr lang="ko-KR" altLang="en-US" dirty="0"/>
              <a:t>가공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해서 얻을 수 있는 결과를 의미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321750" y="1493785"/>
            <a:ext cx="4119562" cy="1197311"/>
            <a:chOff x="2321750" y="1493785"/>
            <a:chExt cx="4119562" cy="119731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1750" y="1493785"/>
              <a:ext cx="4119562" cy="1197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3761910" y="1673805"/>
              <a:ext cx="405045" cy="27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34320" y="1629557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?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76545" y="1538790"/>
            <a:ext cx="7965885" cy="5133063"/>
            <a:chOff x="521551" y="1358769"/>
            <a:chExt cx="7965885" cy="513306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566" y="1700102"/>
              <a:ext cx="7092000" cy="4791730"/>
            </a:xfrm>
            <a:prstGeom prst="rect">
              <a:avLst/>
            </a:prstGeom>
          </p:spPr>
        </p:pic>
        <p:sp>
          <p:nvSpPr>
            <p:cNvPr id="11" name="모서리가 둥근 사각형 설명선 10"/>
            <p:cNvSpPr/>
            <p:nvPr/>
          </p:nvSpPr>
          <p:spPr>
            <a:xfrm>
              <a:off x="7092281" y="1358769"/>
              <a:ext cx="1395155" cy="495055"/>
            </a:xfrm>
            <a:prstGeom prst="wedgeRoundRectCallout">
              <a:avLst>
                <a:gd name="adj1" fmla="val -41103"/>
                <a:gd name="adj2" fmla="val 138700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521551" y="5634244"/>
              <a:ext cx="1350150" cy="450050"/>
            </a:xfrm>
            <a:prstGeom prst="wedgeRoundRectCallout">
              <a:avLst>
                <a:gd name="adj1" fmla="val -1550"/>
                <a:gd name="adj2" fmla="val -15409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시스템과 데이터베이스</a:t>
            </a:r>
          </a:p>
          <a:p>
            <a:pPr lvl="1"/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/>
            <a:r>
              <a:rPr lang="ko-KR" altLang="en-US" dirty="0"/>
              <a:t>조직 운영에 필요한 데이터를 수집하여 저장해두었다가 필요할 때 유용한 정보를 만들어 주는 수단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/>
            <a:r>
              <a:rPr lang="ko-KR" altLang="en-US" dirty="0"/>
              <a:t>정보 시스템 안에서 데이터를 저장하고 있다가 필요할 때 제공하는 역할을 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85912"/>
            <a:ext cx="7839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1550" y="1476938"/>
            <a:ext cx="810090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1">
              <a:lnSpc>
                <a:spcPct val="125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조직체에 필요한 자료를 수집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저장</a:t>
            </a:r>
            <a:r>
              <a:rPr lang="ko-KR" altLang="en-US" dirty="0"/>
              <a:t>해 두었다가 </a:t>
            </a:r>
            <a:r>
              <a:rPr lang="ko-KR" altLang="en-US" dirty="0" err="1"/>
              <a:t>필요시에</a:t>
            </a:r>
            <a:r>
              <a:rPr lang="ko-KR" altLang="en-US" dirty="0"/>
              <a:t> 처리해서 의사결정에 필요한 정보를 만들어 내고 분배하는 수단으로 사용되는 시스템</a:t>
            </a: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dirty="0" smtClean="0"/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dirty="0" smtClean="0"/>
              <a:t>정보 시스템의 유형</a:t>
            </a: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 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경영 </a:t>
            </a:r>
            <a:r>
              <a:rPr lang="ko-KR" altLang="en-US" dirty="0"/>
              <a:t>정보 시스템</a:t>
            </a:r>
            <a:r>
              <a:rPr lang="en-US" altLang="ko-KR" dirty="0"/>
              <a:t>(MIS: Management Information System</a:t>
            </a:r>
            <a:r>
              <a:rPr lang="en-US" altLang="ko-KR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altLang="ko-KR" dirty="0" smtClean="0"/>
              <a:t>        : </a:t>
            </a:r>
            <a:r>
              <a:rPr lang="ko-KR" altLang="en-US" dirty="0"/>
              <a:t>기업 업무를 기획</a:t>
            </a:r>
            <a:r>
              <a:rPr lang="en-US" altLang="ko-KR" dirty="0"/>
              <a:t>(planning), </a:t>
            </a:r>
            <a:r>
              <a:rPr lang="ko-KR" altLang="en-US" dirty="0"/>
              <a:t>운영</a:t>
            </a:r>
            <a:r>
              <a:rPr lang="en-US" altLang="ko-KR" dirty="0"/>
              <a:t>(operation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통제</a:t>
            </a:r>
            <a:r>
              <a:rPr lang="en-US" altLang="ko-KR" dirty="0"/>
              <a:t>(control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군사 </a:t>
            </a:r>
            <a:r>
              <a:rPr lang="ko-KR" altLang="en-US" dirty="0"/>
              <a:t>정보 시스템</a:t>
            </a:r>
            <a:r>
              <a:rPr lang="en-US" altLang="ko-KR" dirty="0"/>
              <a:t>(MIS  : Military Information System)</a:t>
            </a:r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행정 </a:t>
            </a:r>
            <a:r>
              <a:rPr lang="ko-KR" altLang="en-US" dirty="0"/>
              <a:t>정보 시스템</a:t>
            </a:r>
            <a:r>
              <a:rPr lang="en-US" altLang="ko-KR" dirty="0"/>
              <a:t>(AIS  : Administration Information System)</a:t>
            </a:r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인사 </a:t>
            </a:r>
            <a:r>
              <a:rPr lang="ko-KR" altLang="en-US" dirty="0"/>
              <a:t>정보 시스템</a:t>
            </a:r>
            <a:r>
              <a:rPr lang="en-US" altLang="ko-KR" dirty="0"/>
              <a:t>(PIS : Personnel Information System)</a:t>
            </a:r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의사 </a:t>
            </a:r>
            <a:r>
              <a:rPr lang="ko-KR" altLang="en-US" dirty="0"/>
              <a:t>결정 지원 시스템</a:t>
            </a:r>
            <a:r>
              <a:rPr lang="en-US" altLang="ko-KR" dirty="0"/>
              <a:t>(DSS : Decision Support System)</a:t>
            </a:r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지식 </a:t>
            </a:r>
            <a:r>
              <a:rPr lang="ko-KR" altLang="en-US" dirty="0"/>
              <a:t>관리 시스템</a:t>
            </a:r>
            <a:r>
              <a:rPr lang="en-US" altLang="ko-KR" dirty="0"/>
              <a:t>(KMS : Knowledge Management System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기타등등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10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730</Words>
  <Application>Microsoft Office PowerPoint</Application>
  <PresentationFormat>화면 슬라이드 쇼(4:3)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HY견고딕</vt:lpstr>
      <vt:lpstr>HY견명조</vt:lpstr>
      <vt:lpstr>HY헤드라인M</vt:lpstr>
      <vt:lpstr>맑은 고딕</vt:lpstr>
      <vt:lpstr>Arial</vt:lpstr>
      <vt:lpstr>Arial Black</vt:lpstr>
      <vt:lpstr>Lucida Console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PowerPoint 프레젠테이션</vt:lpstr>
      <vt:lpstr>PowerPoint 프레젠테이션</vt:lpstr>
      <vt:lpstr>PowerPoint 프레젠테이션</vt:lpstr>
      <vt:lpstr>02 데이터베이스의 정의와 특징</vt:lpstr>
      <vt:lpstr>02 데이터베이스의 정의와 특징-정의</vt:lpstr>
      <vt:lpstr>02 데이터베이스의 정의와 특징</vt:lpstr>
      <vt:lpstr>02 데이터베이스의 정의와 특징-특징</vt:lpstr>
      <vt:lpstr>02 데이터베이스의 정의와 특징</vt:lpstr>
      <vt:lpstr>03 데이터와 데이터베이스</vt:lpstr>
      <vt:lpstr>03 데이터와 데이터베이스</vt:lpstr>
      <vt:lpstr>03 데이터와 데이터베이스</vt:lpstr>
      <vt:lpstr>03 데이터와 데이터베이스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204</cp:revision>
  <dcterms:created xsi:type="dcterms:W3CDTF">2012-07-23T02:34:37Z</dcterms:created>
  <dcterms:modified xsi:type="dcterms:W3CDTF">2021-03-07T14:13:01Z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