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330" r:id="rId2"/>
    <p:sldId id="393" r:id="rId3"/>
    <p:sldId id="372" r:id="rId4"/>
    <p:sldId id="373" r:id="rId5"/>
    <p:sldId id="375" r:id="rId6"/>
    <p:sldId id="376" r:id="rId7"/>
    <p:sldId id="374" r:id="rId8"/>
    <p:sldId id="378" r:id="rId9"/>
    <p:sldId id="379" r:id="rId10"/>
    <p:sldId id="352" r:id="rId11"/>
    <p:sldId id="351" r:id="rId12"/>
    <p:sldId id="380" r:id="rId13"/>
    <p:sldId id="398" r:id="rId14"/>
    <p:sldId id="436" r:id="rId15"/>
    <p:sldId id="437" r:id="rId16"/>
    <p:sldId id="43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CCFF99"/>
    <a:srgbClr val="B7F595"/>
    <a:srgbClr val="401254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92" d="100"/>
          <a:sy n="92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21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7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10" y="728700"/>
            <a:ext cx="3852052" cy="4816800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22078" y="-26127"/>
            <a:ext cx="9187200" cy="6894919"/>
            <a:chOff x="-22078" y="-26127"/>
            <a:chExt cx="9187200" cy="6894919"/>
          </a:xfrm>
        </p:grpSpPr>
        <p:pic>
          <p:nvPicPr>
            <p:cNvPr id="25" name="그림 2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" y="-26127"/>
              <a:ext cx="9180000" cy="689110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그룹 32"/>
            <p:cNvGrpSpPr/>
            <p:nvPr userDrawn="1"/>
          </p:nvGrpSpPr>
          <p:grpSpPr>
            <a:xfrm>
              <a:off x="-22078" y="-21608"/>
              <a:ext cx="9187200" cy="6890400"/>
              <a:chOff x="-22078" y="-21608"/>
              <a:chExt cx="9187200" cy="6890400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-22078" y="-17804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 userDrawn="1"/>
            </p:nvCxnSpPr>
            <p:spPr>
              <a:xfrm>
                <a:off x="-22078" y="6858000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 userDrawn="1"/>
            </p:nvCxnSpPr>
            <p:spPr>
              <a:xfrm rot="5400000">
                <a:off x="-3453179" y="3422129"/>
                <a:ext cx="68868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 userDrawn="1"/>
            </p:nvCxnSpPr>
            <p:spPr>
              <a:xfrm rot="5400000">
                <a:off x="5709753" y="3423592"/>
                <a:ext cx="68904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320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4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96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5364215"/>
            <a:ext cx="8550000" cy="1320034"/>
          </a:xfrm>
        </p:spPr>
        <p:txBody>
          <a:bodyPr>
            <a:normAutofit/>
          </a:bodyPr>
          <a:lstStyle>
            <a:lvl1pPr marL="538163" marR="0" indent="-2667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lang="ko-KR" altLang="en-US" sz="1400" b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marL="449263" marR="0" lvl="0" indent="-1778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마스터 텍스트 스타일을 편집합니다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55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386535" y="773705"/>
            <a:ext cx="7668000" cy="0"/>
          </a:xfrm>
          <a:prstGeom prst="line">
            <a:avLst/>
          </a:prstGeom>
          <a:ln w="19050">
            <a:solidFill>
              <a:srgbClr val="996666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85763" y="152712"/>
            <a:ext cx="850671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31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70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 userDrawn="1"/>
        </p:nvGrpSpPr>
        <p:grpSpPr>
          <a:xfrm>
            <a:off x="8046094" y="233645"/>
            <a:ext cx="807681" cy="551288"/>
            <a:chOff x="7803691" y="136426"/>
            <a:chExt cx="1089179" cy="743427"/>
          </a:xfrm>
        </p:grpSpPr>
        <p:sp>
          <p:nvSpPr>
            <p:cNvPr id="46" name="Freeform 171"/>
            <p:cNvSpPr>
              <a:spLocks/>
            </p:cNvSpPr>
            <p:nvPr userDrawn="1">
              <p:custDataLst>
                <p:tags r:id="rId11"/>
              </p:custDataLst>
            </p:nvPr>
          </p:nvSpPr>
          <p:spPr bwMode="gray">
            <a:xfrm>
              <a:off x="8532870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71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8147923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71"/>
            <p:cNvSpPr>
              <a:spLocks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8532870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E57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70"/>
            <p:cNvSpPr>
              <a:spLocks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7803691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3A6B3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539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64515B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72617" y="1538790"/>
            <a:ext cx="766985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2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장</a:t>
            </a:r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. 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데이터베이스 관리 시스템</a:t>
            </a:r>
            <a:endParaRPr lang="en-US" altLang="ko-KR" sz="4000" b="1" dirty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데이터베이스 관리 시스템의 등장 배경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데이터베이스 관리 시스템의 정의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데이터베이스 관리 시스템의 장단점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데이터베이스 관리 시스템의 발전 과정</a:t>
            </a:r>
          </a:p>
        </p:txBody>
      </p:sp>
    </p:spTree>
    <p:extLst>
      <p:ext uri="{BB962C8B-B14F-4D97-AF65-F5344CB8AC3E}">
        <p14:creationId xmlns:p14="http://schemas.microsoft.com/office/powerpoint/2010/main" val="32570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/>
              <a:t>데이터베이스 관리 시스템의 장단점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403775"/>
            <a:ext cx="75723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발전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1</a:t>
            </a:r>
            <a:r>
              <a:rPr lang="ko-KR" altLang="en-US" dirty="0"/>
              <a:t>세대 </a:t>
            </a:r>
            <a:r>
              <a:rPr lang="en-US" altLang="ko-KR" dirty="0"/>
              <a:t>: </a:t>
            </a:r>
            <a:r>
              <a:rPr lang="ko-KR" altLang="en-US" dirty="0"/>
              <a:t>네트워크 </a:t>
            </a:r>
            <a:r>
              <a:rPr lang="en-US" altLang="ko-KR" dirty="0"/>
              <a:t>DBMS, </a:t>
            </a:r>
            <a:r>
              <a:rPr lang="ko-KR" altLang="en-US" dirty="0"/>
              <a:t>계층 </a:t>
            </a:r>
            <a:r>
              <a:rPr lang="en-US" altLang="ko-KR" dirty="0" smtClean="0"/>
              <a:t>DBMS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네트워크 </a:t>
            </a:r>
            <a:r>
              <a:rPr lang="en-US" altLang="ko-KR" dirty="0" smtClean="0"/>
              <a:t>DBMS : </a:t>
            </a:r>
            <a:r>
              <a:rPr lang="ko-KR" altLang="en-US" dirty="0" smtClean="0"/>
              <a:t>데이터베이스를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 형태로 구성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IDS(Integrated Data Store)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계층</a:t>
            </a:r>
            <a:r>
              <a:rPr lang="en-US" altLang="ko-KR" dirty="0" smtClean="0"/>
              <a:t> DBMS : </a:t>
            </a:r>
            <a:r>
              <a:rPr lang="ko-KR" altLang="en-US" dirty="0" smtClean="0"/>
              <a:t>데이터베이스를 트리 형태로 구성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IMS(Information Management System)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00" y="3597826"/>
            <a:ext cx="7560000" cy="28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발전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세대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 </a:t>
            </a:r>
            <a:r>
              <a:rPr lang="en-US" altLang="ko-KR" dirty="0"/>
              <a:t>DBMS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관계 </a:t>
            </a:r>
            <a:r>
              <a:rPr lang="en-US" altLang="ko-KR" dirty="0" smtClean="0"/>
              <a:t>DBMS : </a:t>
            </a:r>
            <a:r>
              <a:rPr lang="ko-KR" altLang="en-US" dirty="0" smtClean="0"/>
              <a:t>데이터베이스를 테이블 형태로 구성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오라클</a:t>
            </a:r>
            <a:r>
              <a:rPr lang="en-US" altLang="ko-KR" dirty="0" smtClean="0"/>
              <a:t>(Oracle), MS SQL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액세스</a:t>
            </a:r>
            <a:r>
              <a:rPr lang="en-US" altLang="ko-KR" dirty="0" smtClean="0"/>
              <a:t>(Access), </a:t>
            </a:r>
            <a:r>
              <a:rPr lang="ko-KR" altLang="en-US" dirty="0" err="1" smtClean="0"/>
              <a:t>인포믹스</a:t>
            </a:r>
            <a:r>
              <a:rPr lang="en-US" altLang="ko-KR" dirty="0" smtClean="0"/>
              <a:t>(Informix), MySQL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88940"/>
            <a:ext cx="83534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발전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세대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객체지향 </a:t>
            </a:r>
            <a:r>
              <a:rPr lang="en-US" altLang="ko-KR" dirty="0"/>
              <a:t>DBMS, </a:t>
            </a:r>
            <a:r>
              <a:rPr lang="ko-KR" altLang="en-US" dirty="0"/>
              <a:t>객체관계 </a:t>
            </a:r>
            <a:r>
              <a:rPr lang="en-US" altLang="ko-KR" dirty="0" smtClean="0"/>
              <a:t>DBMS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객체지향 </a:t>
            </a:r>
            <a:r>
              <a:rPr lang="en-US" altLang="ko-KR" dirty="0" smtClean="0"/>
              <a:t>DBMS : </a:t>
            </a:r>
            <a:r>
              <a:rPr lang="ko-KR" altLang="en-US" dirty="0" smtClean="0"/>
              <a:t>객체를 이용해 데이터베이스를 구성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오투</a:t>
            </a:r>
            <a:r>
              <a:rPr lang="en-US" altLang="ko-KR" dirty="0" smtClean="0"/>
              <a:t>(O2), </a:t>
            </a:r>
            <a:r>
              <a:rPr lang="ko-KR" altLang="en-US" dirty="0" err="1" smtClean="0"/>
              <a:t>온투스</a:t>
            </a:r>
            <a:r>
              <a:rPr lang="en-US" altLang="ko-KR" dirty="0" smtClean="0"/>
              <a:t>(ONTOS), </a:t>
            </a:r>
            <a:r>
              <a:rPr lang="ko-KR" altLang="en-US" dirty="0" err="1" smtClean="0"/>
              <a:t>젬스톤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GemStone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객체관계 </a:t>
            </a:r>
            <a:r>
              <a:rPr lang="en-US" altLang="ko-KR" dirty="0" smtClean="0"/>
              <a:t>DBMS :</a:t>
            </a:r>
            <a:r>
              <a:rPr lang="ko-KR" altLang="en-US" dirty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DBMS + </a:t>
            </a:r>
            <a:r>
              <a:rPr lang="ko-KR" altLang="en-US" dirty="0" smtClean="0"/>
              <a:t>관계 </a:t>
            </a:r>
            <a:r>
              <a:rPr lang="en-US" altLang="ko-KR" dirty="0" smtClean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12953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발전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6525" y="1140544"/>
            <a:ext cx="8775025" cy="55437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4</a:t>
            </a:r>
            <a:r>
              <a:rPr lang="ko-KR" altLang="en-US" dirty="0" smtClean="0"/>
              <a:t>세대</a:t>
            </a:r>
            <a:r>
              <a:rPr lang="en-US" altLang="ko-KR" dirty="0" smtClean="0"/>
              <a:t> : </a:t>
            </a:r>
            <a:r>
              <a:rPr lang="en-US" altLang="ko-KR" dirty="0"/>
              <a:t>NoSQL • </a:t>
            </a:r>
            <a:r>
              <a:rPr lang="en-US" altLang="ko-KR" dirty="0" err="1"/>
              <a:t>NewSQL</a:t>
            </a:r>
            <a:r>
              <a:rPr lang="en-US" altLang="ko-KR" dirty="0"/>
              <a:t> </a:t>
            </a:r>
            <a:r>
              <a:rPr lang="en-US" altLang="ko-KR" dirty="0" smtClean="0"/>
              <a:t>DBMS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NoSQL DBMS : </a:t>
            </a:r>
            <a:r>
              <a:rPr lang="ko-KR" altLang="en-US" dirty="0" smtClean="0"/>
              <a:t>비정형 데이터를 처리하는데 적합하고 </a:t>
            </a:r>
            <a:r>
              <a:rPr lang="ko-KR" altLang="en-US" dirty="0" err="1" smtClean="0"/>
              <a:t>확장성이</a:t>
            </a:r>
            <a:r>
              <a:rPr lang="ko-KR" altLang="en-US" dirty="0" smtClean="0"/>
              <a:t> 뛰어남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안정성과 </a:t>
            </a:r>
            <a:r>
              <a:rPr lang="ko-KR" altLang="en-US" dirty="0"/>
              <a:t>일관성 </a:t>
            </a:r>
            <a:r>
              <a:rPr lang="ko-KR" altLang="en-US" dirty="0" smtClean="0"/>
              <a:t>유지를 </a:t>
            </a:r>
            <a:r>
              <a:rPr lang="ko-KR" altLang="en-US" dirty="0"/>
              <a:t>위한 복잡한 기능을 </a:t>
            </a:r>
            <a:r>
              <a:rPr lang="ko-KR" altLang="en-US" dirty="0" smtClean="0"/>
              <a:t>포기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데이터 </a:t>
            </a:r>
            <a:r>
              <a:rPr lang="ko-KR" altLang="en-US" dirty="0"/>
              <a:t>구조를 </a:t>
            </a:r>
            <a:r>
              <a:rPr lang="ko-KR" altLang="en-US" dirty="0" smtClean="0"/>
              <a:t>미리 </a:t>
            </a:r>
            <a:r>
              <a:rPr lang="ko-KR" altLang="en-US" dirty="0"/>
              <a:t>정해두지 </a:t>
            </a:r>
            <a:r>
              <a:rPr lang="ko-KR" altLang="en-US" dirty="0" smtClean="0"/>
              <a:t>않는 유연성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err="1" smtClean="0"/>
              <a:t>확장성이</a:t>
            </a:r>
            <a:r>
              <a:rPr lang="ko-KR" altLang="en-US" dirty="0" smtClean="0"/>
              <a:t> 뛰어나 </a:t>
            </a:r>
            <a:r>
              <a:rPr lang="ko-KR" altLang="en-US" dirty="0"/>
              <a:t>여러 대의 서버 컴퓨터에 데이터를 분산하여 저장하고 처리하는 환경에서 주로 사용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/>
              <a:t>몽고디비</a:t>
            </a:r>
            <a:r>
              <a:rPr lang="en-US" altLang="ko-KR" dirty="0"/>
              <a:t>(MongoDB), H</a:t>
            </a:r>
            <a:r>
              <a:rPr lang="ko-KR" altLang="en-US" dirty="0"/>
              <a:t>베이스</a:t>
            </a:r>
            <a:r>
              <a:rPr lang="en-US" altLang="ko-KR" dirty="0"/>
              <a:t>(</a:t>
            </a:r>
            <a:r>
              <a:rPr lang="en-US" altLang="ko-KR" dirty="0" err="1"/>
              <a:t>HBase</a:t>
            </a:r>
            <a:r>
              <a:rPr lang="en-US" altLang="ko-KR" dirty="0"/>
              <a:t>), </a:t>
            </a:r>
            <a:r>
              <a:rPr lang="ko-KR" altLang="en-US" dirty="0" err="1"/>
              <a:t>카산드라</a:t>
            </a:r>
            <a:r>
              <a:rPr lang="en-US" altLang="ko-KR" dirty="0"/>
              <a:t>(Cassandra),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레디스</a:t>
            </a:r>
            <a:r>
              <a:rPr lang="en-US" altLang="ko-KR" dirty="0"/>
              <a:t>(</a:t>
            </a:r>
            <a:r>
              <a:rPr lang="en-US" altLang="ko-KR" dirty="0" err="1"/>
              <a:t>Redis</a:t>
            </a:r>
            <a:r>
              <a:rPr lang="en-US" altLang="ko-KR" dirty="0"/>
              <a:t>), </a:t>
            </a:r>
            <a:r>
              <a:rPr lang="ko-KR" altLang="en-US" dirty="0" err="1"/>
              <a:t>네오포제이</a:t>
            </a:r>
            <a:r>
              <a:rPr lang="en-US" altLang="ko-KR" dirty="0"/>
              <a:t>(Neo4j), </a:t>
            </a:r>
            <a:r>
              <a:rPr lang="ko-KR" altLang="en-US" dirty="0"/>
              <a:t>오리엔트</a:t>
            </a:r>
            <a:r>
              <a:rPr lang="en-US" altLang="ko-KR" dirty="0"/>
              <a:t>DB(</a:t>
            </a:r>
            <a:r>
              <a:rPr lang="en-US" altLang="ko-KR" dirty="0" err="1"/>
              <a:t>OrientDB</a:t>
            </a:r>
            <a:r>
              <a:rPr lang="en-US" altLang="ko-KR" dirty="0"/>
              <a:t>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en-US" altLang="ko-KR" dirty="0" err="1"/>
              <a:t>NewSQL</a:t>
            </a:r>
            <a:r>
              <a:rPr lang="en-US" altLang="ko-KR" dirty="0"/>
              <a:t> </a:t>
            </a:r>
            <a:r>
              <a:rPr lang="en-US" altLang="ko-KR" dirty="0" smtClean="0"/>
              <a:t>DBMS:</a:t>
            </a:r>
            <a:r>
              <a:rPr lang="ko-KR" altLang="en-US" dirty="0"/>
              <a:t> 관계 </a:t>
            </a:r>
            <a:r>
              <a:rPr lang="en-US" altLang="ko-KR" dirty="0"/>
              <a:t>DBMS</a:t>
            </a:r>
            <a:r>
              <a:rPr lang="ko-KR" altLang="en-US" dirty="0"/>
              <a:t>의 장점</a:t>
            </a:r>
            <a:r>
              <a:rPr lang="en-US" altLang="ko-KR" dirty="0"/>
              <a:t>+ NoSQL</a:t>
            </a:r>
            <a:r>
              <a:rPr lang="ko-KR" altLang="en-US" dirty="0"/>
              <a:t>의 </a:t>
            </a:r>
            <a:r>
              <a:rPr lang="ko-KR" altLang="en-US" dirty="0" err="1"/>
              <a:t>확장성</a:t>
            </a:r>
            <a:r>
              <a:rPr lang="ko-KR" altLang="en-US" dirty="0"/>
              <a:t> 및 </a:t>
            </a:r>
            <a:r>
              <a:rPr lang="ko-KR" altLang="en-US" dirty="0" smtClean="0"/>
              <a:t>유연성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구글</a:t>
            </a:r>
            <a:r>
              <a:rPr lang="ko-KR" altLang="en-US" dirty="0"/>
              <a:t> 스패너</a:t>
            </a:r>
            <a:r>
              <a:rPr lang="en-US" altLang="ko-KR" dirty="0"/>
              <a:t>(Spanner), </a:t>
            </a:r>
            <a:r>
              <a:rPr lang="ko-KR" altLang="en-US" dirty="0"/>
              <a:t>볼트</a:t>
            </a:r>
            <a:r>
              <a:rPr lang="en-US" altLang="ko-KR" dirty="0"/>
              <a:t>DB(</a:t>
            </a:r>
            <a:r>
              <a:rPr lang="en-US" altLang="ko-KR" dirty="0" err="1"/>
              <a:t>VoltDB</a:t>
            </a:r>
            <a:r>
              <a:rPr lang="en-US" altLang="ko-KR" dirty="0"/>
              <a:t>), </a:t>
            </a:r>
            <a:r>
              <a:rPr lang="ko-KR" altLang="en-US" dirty="0"/>
              <a:t>누오</a:t>
            </a:r>
            <a:r>
              <a:rPr lang="en-US" altLang="ko-KR" dirty="0"/>
              <a:t>DB(</a:t>
            </a:r>
            <a:r>
              <a:rPr lang="en-US" altLang="ko-KR" dirty="0" err="1"/>
              <a:t>NuoDB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378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발전 과정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19839" y="1268760"/>
            <a:ext cx="8550275" cy="523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0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14208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297475" y="5589239"/>
            <a:ext cx="8550000" cy="1095009"/>
          </a:xfrm>
        </p:spPr>
        <p:txBody>
          <a:bodyPr>
            <a:normAutofit/>
          </a:bodyPr>
          <a:lstStyle/>
          <a:p>
            <a:r>
              <a:rPr lang="ko-KR" altLang="en-US" dirty="0"/>
              <a:t>파일 시스템의 문제점과 데이터베이스 관리 시스템의 필요성을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 </a:t>
            </a:r>
            <a:r>
              <a:rPr lang="ko-KR" altLang="en-US" dirty="0"/>
              <a:t>관리 시스템의 필수 기능을 살펴본다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 </a:t>
            </a:r>
            <a:r>
              <a:rPr lang="ko-KR" altLang="en-US" dirty="0"/>
              <a:t>관리 시스템의 장단점을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 </a:t>
            </a:r>
            <a:r>
              <a:rPr lang="ko-KR" altLang="en-US" dirty="0"/>
              <a:t>관리 시스템의 발전 과정을 살펴본다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953727"/>
            <a:ext cx="7056000" cy="445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등장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 smtClean="0"/>
              <a:t>파일 시스템</a:t>
            </a:r>
            <a:r>
              <a:rPr lang="en-US" altLang="ko-KR" dirty="0" smtClean="0"/>
              <a:t>(file system)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데이터를 </a:t>
            </a:r>
            <a:r>
              <a:rPr lang="ko-KR" altLang="en-US" dirty="0"/>
              <a:t>파일로 관리하기 위해 파일을 생성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/>
              <a:t>·</a:t>
            </a:r>
            <a:r>
              <a:rPr lang="ko-KR" altLang="en-US" dirty="0"/>
              <a:t>수정</a:t>
            </a:r>
            <a:r>
              <a:rPr lang="en-US" altLang="ko-KR" dirty="0"/>
              <a:t>·</a:t>
            </a:r>
            <a:r>
              <a:rPr lang="ko-KR" altLang="en-US" dirty="0"/>
              <a:t>검색하는 기능을 제공하는 </a:t>
            </a:r>
            <a:r>
              <a:rPr lang="ko-KR" altLang="en-US" dirty="0" smtClean="0"/>
              <a:t>소프트웨어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응용 </a:t>
            </a:r>
            <a:r>
              <a:rPr lang="ko-KR" altLang="en-US" dirty="0"/>
              <a:t>프로그램마다 필요한 데이터를 별도의 파일로 </a:t>
            </a:r>
            <a:r>
              <a:rPr lang="ko-KR" altLang="en-US" dirty="0" smtClean="0"/>
              <a:t>관리함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75" y="2933945"/>
            <a:ext cx="8640000" cy="345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등장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파일 시스템의 문제점</a:t>
            </a:r>
            <a:endParaRPr lang="ko-KR" altLang="en-US" dirty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같은 </a:t>
            </a:r>
            <a:r>
              <a:rPr lang="ko-KR" altLang="en-US" dirty="0"/>
              <a:t>내용의 데이터가 여러 파일에 중복 저장된다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응용 </a:t>
            </a:r>
            <a:r>
              <a:rPr lang="ko-KR" altLang="en-US" dirty="0"/>
              <a:t>프로그램이 데이터 파일에 </a:t>
            </a:r>
            <a:r>
              <a:rPr lang="ko-KR" altLang="en-US" dirty="0" smtClean="0"/>
              <a:t>종속적이다</a:t>
            </a:r>
            <a:endParaRPr lang="ko-KR" altLang="en-US" dirty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데이터 </a:t>
            </a:r>
            <a:r>
              <a:rPr lang="ko-KR" altLang="en-US" dirty="0"/>
              <a:t>파일에 대한 동시 공유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회복 기능이 부족하다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응용 </a:t>
            </a:r>
            <a:r>
              <a:rPr lang="ko-KR" altLang="en-US" dirty="0"/>
              <a:t>프로그램 개발이 쉽지 </a:t>
            </a:r>
            <a:r>
              <a:rPr lang="ko-KR" altLang="en-US" dirty="0" smtClean="0"/>
              <a:t>않다</a:t>
            </a:r>
            <a:r>
              <a:rPr lang="en-US" altLang="ko-KR" dirty="0" smtClean="0"/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데이터 파일 구조의 변화에 따른 응용프로그램의 구조가 영향을 받음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</a:rPr>
              <a:t>데이터 종속 성질을 가짐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6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등장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30021" cy="5543705"/>
          </a:xfrm>
        </p:spPr>
        <p:txBody>
          <a:bodyPr/>
          <a:lstStyle/>
          <a:p>
            <a:r>
              <a:rPr lang="ko-KR" altLang="en-US" dirty="0" smtClean="0"/>
              <a:t>파일 시스템의 주요 문제점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동일한 </a:t>
            </a:r>
            <a:r>
              <a:rPr lang="ko-KR" altLang="en-US" dirty="0"/>
              <a:t>내용의 데이터가 여러 파일에 중복 </a:t>
            </a:r>
            <a:r>
              <a:rPr lang="ko-KR" altLang="en-US" dirty="0" smtClean="0"/>
              <a:t>저장된다 </a:t>
            </a:r>
            <a:r>
              <a:rPr lang="ko-KR" altLang="en-US" dirty="0">
                <a:solidFill>
                  <a:srgbClr val="0070C0"/>
                </a:solidFill>
                <a:sym typeface="Wingdings"/>
              </a:rPr>
              <a:t></a:t>
            </a: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 데이터 </a:t>
            </a:r>
            <a:r>
              <a:rPr lang="ko-KR" altLang="en-US" dirty="0" err="1" smtClean="0">
                <a:solidFill>
                  <a:srgbClr val="0070C0"/>
                </a:solidFill>
                <a:sym typeface="Wingdings"/>
              </a:rPr>
              <a:t>중복성</a:t>
            </a:r>
            <a:endParaRPr lang="en-US" altLang="ko-KR" dirty="0" smtClean="0">
              <a:solidFill>
                <a:srgbClr val="0070C0"/>
              </a:solidFill>
              <a:sym typeface="Wingdings"/>
            </a:endParaRPr>
          </a:p>
          <a:p>
            <a:pPr lvl="2">
              <a:lnSpc>
                <a:spcPct val="130000"/>
              </a:lnSpc>
            </a:pPr>
            <a:r>
              <a:rPr lang="ko-KR" altLang="en-US" dirty="0"/>
              <a:t>저장 공간의 낭비는 물론</a:t>
            </a:r>
            <a:r>
              <a:rPr lang="en-US" altLang="ko-KR" dirty="0"/>
              <a:t> </a:t>
            </a:r>
            <a:r>
              <a:rPr lang="ko-KR" altLang="en-US" dirty="0"/>
              <a:t>데이터 </a:t>
            </a:r>
            <a:r>
              <a:rPr lang="ko-KR" altLang="en-US" b="1" dirty="0">
                <a:solidFill>
                  <a:srgbClr val="C00000"/>
                </a:solidFill>
              </a:rPr>
              <a:t>일관성</a:t>
            </a:r>
            <a:r>
              <a:rPr lang="ko-KR" altLang="en-US" dirty="0"/>
              <a:t>과 </a:t>
            </a:r>
            <a:r>
              <a:rPr lang="ko-KR" altLang="en-US" b="1" dirty="0">
                <a:solidFill>
                  <a:srgbClr val="C00000"/>
                </a:solidFill>
              </a:rPr>
              <a:t>데이터 </a:t>
            </a:r>
            <a:r>
              <a:rPr lang="ko-KR" altLang="en-US" b="1" dirty="0" err="1">
                <a:solidFill>
                  <a:srgbClr val="C00000"/>
                </a:solidFill>
              </a:rPr>
              <a:t>무결성</a:t>
            </a:r>
            <a:r>
              <a:rPr lang="ko-KR" altLang="en-US" dirty="0" err="1"/>
              <a:t>을</a:t>
            </a:r>
            <a:r>
              <a:rPr lang="ko-KR" altLang="en-US" dirty="0"/>
              <a:t> 유지하기 </a:t>
            </a:r>
            <a:r>
              <a:rPr lang="ko-KR" altLang="en-US" dirty="0" smtClean="0"/>
              <a:t>어려움</a:t>
            </a:r>
            <a:endParaRPr lang="en-US" altLang="ko-KR" dirty="0"/>
          </a:p>
          <a:p>
            <a:pPr lvl="2">
              <a:lnSpc>
                <a:spcPct val="130000"/>
              </a:lnSpc>
            </a:pP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10" y="2605232"/>
            <a:ext cx="4536000" cy="4079017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5449698" y="3927882"/>
            <a:ext cx="1665118" cy="560108"/>
          </a:xfrm>
          <a:prstGeom prst="wedgeRoundRectCallout">
            <a:avLst>
              <a:gd name="adj1" fmla="val -35110"/>
              <a:gd name="adj2" fmla="val 106916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 통합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등장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파일 시스템의 주요 문제점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응용 </a:t>
            </a:r>
            <a:r>
              <a:rPr lang="ko-KR" altLang="en-US" dirty="0"/>
              <a:t>프로그램이 데이터 파일에 </a:t>
            </a:r>
            <a:r>
              <a:rPr lang="ko-KR" altLang="en-US" dirty="0" smtClean="0"/>
              <a:t>종속적이다 </a:t>
            </a:r>
            <a:r>
              <a:rPr lang="ko-KR" altLang="en-US" dirty="0">
                <a:solidFill>
                  <a:srgbClr val="0070C0"/>
                </a:solidFill>
                <a:sym typeface="Wingdings"/>
              </a:rPr>
              <a:t> 데이터 </a:t>
            </a: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종</a:t>
            </a:r>
            <a:r>
              <a:rPr lang="ko-KR" altLang="en-US" dirty="0">
                <a:solidFill>
                  <a:srgbClr val="0070C0"/>
                </a:solidFill>
                <a:sym typeface="Wingdings"/>
              </a:rPr>
              <a:t>속</a:t>
            </a: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성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/>
              <a:t>사용하는 파일의 구조를 변경하면 응용 프로그램도 함께 변경해야 함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2708920"/>
            <a:ext cx="65627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ko-KR" altLang="en-US" dirty="0"/>
              <a:t>관리 </a:t>
            </a:r>
            <a:r>
              <a:rPr lang="ko-KR" altLang="en-US" dirty="0" smtClean="0"/>
              <a:t>시스템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DBMS(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Management System)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파일 </a:t>
            </a:r>
            <a:r>
              <a:rPr lang="ko-KR" altLang="en-US" dirty="0"/>
              <a:t>시스템의 </a:t>
            </a:r>
            <a:r>
              <a:rPr lang="ko-KR" altLang="en-US" dirty="0" smtClean="0"/>
              <a:t>문제를 </a:t>
            </a:r>
            <a:r>
              <a:rPr lang="ko-KR" altLang="en-US" dirty="0"/>
              <a:t>해결하기 위해 제시된 </a:t>
            </a:r>
            <a:r>
              <a:rPr lang="ko-KR" altLang="en-US" dirty="0" smtClean="0"/>
              <a:t>소프트웨어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조직에 </a:t>
            </a:r>
            <a:r>
              <a:rPr lang="ko-KR" altLang="en-US" dirty="0"/>
              <a:t>필요한 데이터를 데이터베이스에 통합하여 </a:t>
            </a:r>
            <a:r>
              <a:rPr lang="ko-KR" altLang="en-US" dirty="0" smtClean="0"/>
              <a:t>저장하고 관리함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05" y="3052754"/>
            <a:ext cx="7560000" cy="366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ko-KR" altLang="en-US" dirty="0"/>
              <a:t>관리 </a:t>
            </a:r>
            <a:r>
              <a:rPr lang="ko-KR" altLang="en-US" dirty="0" smtClean="0"/>
              <a:t>시스템에서의 데이터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1702201"/>
            <a:ext cx="4320000" cy="497559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66655" y="4554125"/>
            <a:ext cx="4635515" cy="11701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62210" y="46441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고객관리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6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 시스템의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 관리 시스템의 주요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63815"/>
            <a:ext cx="78295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1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2094</TotalTime>
  <Words>441</Words>
  <Application>Microsoft Office PowerPoint</Application>
  <PresentationFormat>화면 슬라이드 쇼(4:3)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HY견고딕</vt:lpstr>
      <vt:lpstr>HY견명조</vt:lpstr>
      <vt:lpstr>HY헤드라인M</vt:lpstr>
      <vt:lpstr>맑은 고딕</vt:lpstr>
      <vt:lpstr>Arial</vt:lpstr>
      <vt:lpstr>Times New Roman</vt:lpstr>
      <vt:lpstr>Verdana</vt:lpstr>
      <vt:lpstr>Wingdings</vt:lpstr>
      <vt:lpstr>유닉스</vt:lpstr>
      <vt:lpstr>PowerPoint 프레젠테이션</vt:lpstr>
      <vt:lpstr>학습목표</vt:lpstr>
      <vt:lpstr>01 데이터베이스 관리 시스템의 등장 배경</vt:lpstr>
      <vt:lpstr>01 데이터베이스 관리 시스템의 등장 배경</vt:lpstr>
      <vt:lpstr>01 데이터베이스 관리 시스템의 등장 배경</vt:lpstr>
      <vt:lpstr>01 데이터베이스 관리 시스템의 등장 배경</vt:lpstr>
      <vt:lpstr>02 데이터베이스 관리 시스템의 정의</vt:lpstr>
      <vt:lpstr>02 데이터베이스 관리 시스템의 정의</vt:lpstr>
      <vt:lpstr>02 데이터베이스 관리 시스템의 정의</vt:lpstr>
      <vt:lpstr>03 데이터베이스 관리 시스템의 장단점</vt:lpstr>
      <vt:lpstr>04 데이터베이스 관리 시스템의 발전 과정</vt:lpstr>
      <vt:lpstr>04 데이터베이스 관리 시스템의 발전 과정</vt:lpstr>
      <vt:lpstr>04 데이터베이스 관리 시스템의 발전 과정</vt:lpstr>
      <vt:lpstr>04 데이터베이스 관리 시스템의 발전 과정</vt:lpstr>
      <vt:lpstr>04 데이터베이스 관리 시스템의 발전 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Ryumduck Oh</cp:lastModifiedBy>
  <cp:revision>186</cp:revision>
  <dcterms:created xsi:type="dcterms:W3CDTF">2012-07-23T02:34:37Z</dcterms:created>
  <dcterms:modified xsi:type="dcterms:W3CDTF">2021-03-07T15:19:17Z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