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2.xml" ContentType="application/vnd.openxmlformats-officedocument.theme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331" r:id="rId2"/>
    <p:sldId id="412" r:id="rId3"/>
    <p:sldId id="381" r:id="rId4"/>
    <p:sldId id="382" r:id="rId5"/>
    <p:sldId id="418" r:id="rId6"/>
    <p:sldId id="358" r:id="rId7"/>
    <p:sldId id="359" r:id="rId8"/>
    <p:sldId id="433" r:id="rId9"/>
    <p:sldId id="419" r:id="rId10"/>
    <p:sldId id="420" r:id="rId11"/>
    <p:sldId id="421" r:id="rId12"/>
    <p:sldId id="360" r:id="rId13"/>
    <p:sldId id="423" r:id="rId14"/>
    <p:sldId id="422" r:id="rId15"/>
    <p:sldId id="361" r:id="rId16"/>
    <p:sldId id="424" r:id="rId17"/>
    <p:sldId id="425" r:id="rId18"/>
    <p:sldId id="426" r:id="rId19"/>
    <p:sldId id="427" r:id="rId20"/>
    <p:sldId id="428" r:id="rId21"/>
    <p:sldId id="388" r:id="rId22"/>
    <p:sldId id="429" r:id="rId23"/>
    <p:sldId id="430" r:id="rId24"/>
    <p:sldId id="406" r:id="rId25"/>
    <p:sldId id="431" r:id="rId26"/>
    <p:sldId id="432" r:id="rId27"/>
    <p:sldId id="408" r:id="rId28"/>
    <p:sldId id="392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6D5"/>
    <a:srgbClr val="401254"/>
    <a:srgbClr val="CCFF99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>
      <p:cViewPr varScale="1">
        <p:scale>
          <a:sx n="93" d="100"/>
          <a:sy n="93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.jpe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3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2215021" y="629398"/>
            <a:ext cx="282933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(2</a:t>
            </a: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판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de-DE" altLang="ko-KR" sz="12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 smtClean="0">
                <a:solidFill>
                  <a:prstClr val="black"/>
                </a:solidFill>
              </a:rPr>
              <a:t>㈜</a:t>
            </a:r>
            <a:r>
              <a:rPr lang="ko-KR" altLang="en-US" sz="1000" dirty="0">
                <a:solidFill>
                  <a:prstClr val="black"/>
                </a:solidFill>
              </a:rPr>
              <a:t>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</a:t>
            </a:r>
            <a:r>
              <a:rPr lang="ko-KR" altLang="en-US" sz="1000" u="sng" dirty="0" smtClean="0">
                <a:solidFill>
                  <a:srgbClr val="222222"/>
                </a:solidFill>
              </a:rPr>
              <a:t>징역</a:t>
            </a:r>
            <a:r>
              <a:rPr lang="en-US" altLang="ko-KR" sz="1000" u="sng" dirty="0" smtClean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1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6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7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8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10" y="728700"/>
            <a:ext cx="3852052" cy="4816800"/>
          </a:xfrm>
          <a:prstGeom prst="rect">
            <a:avLst/>
          </a:prstGeom>
        </p:spPr>
      </p:pic>
      <p:grpSp>
        <p:nvGrpSpPr>
          <p:cNvPr id="24" name="그룹 23"/>
          <p:cNvGrpSpPr/>
          <p:nvPr userDrawn="1"/>
        </p:nvGrpSpPr>
        <p:grpSpPr>
          <a:xfrm>
            <a:off x="-22078" y="-26127"/>
            <a:ext cx="9187200" cy="6894919"/>
            <a:chOff x="-22078" y="-26127"/>
            <a:chExt cx="9187200" cy="6894919"/>
          </a:xfrm>
        </p:grpSpPr>
        <p:pic>
          <p:nvPicPr>
            <p:cNvPr id="25" name="그림 24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78" y="-26127"/>
              <a:ext cx="9180000" cy="6891104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3" name="그룹 32"/>
            <p:cNvGrpSpPr/>
            <p:nvPr userDrawn="1"/>
          </p:nvGrpSpPr>
          <p:grpSpPr>
            <a:xfrm>
              <a:off x="-22078" y="-21608"/>
              <a:ext cx="9187200" cy="6890400"/>
              <a:chOff x="-22078" y="-21608"/>
              <a:chExt cx="9187200" cy="6890400"/>
            </a:xfrm>
          </p:grpSpPr>
          <p:cxnSp>
            <p:nvCxnSpPr>
              <p:cNvPr id="34" name="직선 연결선 33"/>
              <p:cNvCxnSpPr/>
              <p:nvPr userDrawn="1"/>
            </p:nvCxnSpPr>
            <p:spPr>
              <a:xfrm>
                <a:off x="-22078" y="-17804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 userDrawn="1"/>
            </p:nvCxnSpPr>
            <p:spPr>
              <a:xfrm>
                <a:off x="-22078" y="6858000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 userDrawn="1"/>
            </p:nvCxnSpPr>
            <p:spPr>
              <a:xfrm rot="5400000">
                <a:off x="-3453179" y="3422129"/>
                <a:ext cx="68868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 userDrawn="1"/>
            </p:nvCxnSpPr>
            <p:spPr>
              <a:xfrm rot="5400000">
                <a:off x="5709753" y="3423592"/>
                <a:ext cx="68904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875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1140544"/>
            <a:ext cx="8550000" cy="5543705"/>
          </a:xfrm>
        </p:spPr>
        <p:txBody>
          <a:bodyPr>
            <a:normAutofit/>
          </a:bodyPr>
          <a:lstStyle>
            <a:lvl1pPr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98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300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5364215"/>
            <a:ext cx="8550000" cy="1320034"/>
          </a:xfrm>
        </p:spPr>
        <p:txBody>
          <a:bodyPr>
            <a:normAutofit/>
          </a:bodyPr>
          <a:lstStyle>
            <a:lvl1pPr marL="534988" marR="0" indent="-2635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lang="ko-KR" altLang="en-US" sz="1400" b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marL="449263" marR="0" lvl="0" indent="-1778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마스터 텍스트 스타일을 편집합니다</a:t>
            </a: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81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386535" y="773705"/>
            <a:ext cx="7668000" cy="0"/>
          </a:xfrm>
          <a:prstGeom prst="line">
            <a:avLst/>
          </a:prstGeom>
          <a:ln w="19050">
            <a:solidFill>
              <a:srgbClr val="996666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85763" y="152712"/>
            <a:ext cx="850671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83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286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296523" y="980727"/>
            <a:ext cx="855095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96523" y="158476"/>
            <a:ext cx="8550952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30" name="그룹 29"/>
          <p:cNvGrpSpPr>
            <a:grpSpLocks noChangeAspect="1"/>
          </p:cNvGrpSpPr>
          <p:nvPr userDrawn="1"/>
        </p:nvGrpSpPr>
        <p:grpSpPr>
          <a:xfrm>
            <a:off x="8046094" y="233645"/>
            <a:ext cx="807681" cy="551288"/>
            <a:chOff x="7803691" y="136426"/>
            <a:chExt cx="1089179" cy="743427"/>
          </a:xfrm>
        </p:grpSpPr>
        <p:sp>
          <p:nvSpPr>
            <p:cNvPr id="46" name="Freeform 171"/>
            <p:cNvSpPr>
              <a:spLocks/>
            </p:cNvSpPr>
            <p:nvPr userDrawn="1">
              <p:custDataLst>
                <p:tags r:id="rId11"/>
              </p:custDataLst>
            </p:nvPr>
          </p:nvSpPr>
          <p:spPr bwMode="gray">
            <a:xfrm>
              <a:off x="8532870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171"/>
            <p:cNvSpPr>
              <a:spLocks/>
            </p:cNvSpPr>
            <p:nvPr userDrawn="1">
              <p:custDataLst>
                <p:tags r:id="rId12"/>
              </p:custDataLst>
            </p:nvPr>
          </p:nvSpPr>
          <p:spPr bwMode="gray">
            <a:xfrm>
              <a:off x="8147923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171"/>
            <p:cNvSpPr>
              <a:spLocks/>
            </p:cNvSpPr>
            <p:nvPr userDrawn="1">
              <p:custDataLst>
                <p:tags r:id="rId13"/>
              </p:custDataLst>
            </p:nvPr>
          </p:nvSpPr>
          <p:spPr bwMode="gray">
            <a:xfrm>
              <a:off x="8532870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E57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70"/>
            <p:cNvSpPr>
              <a:spLocks/>
            </p:cNvSpPr>
            <p:nvPr userDrawn="1">
              <p:custDataLst>
                <p:tags r:id="rId14"/>
              </p:custDataLst>
            </p:nvPr>
          </p:nvSpPr>
          <p:spPr bwMode="gray">
            <a:xfrm>
              <a:off x="7803691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3A6B3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37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rgbClr val="64515B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32450" y="1538790"/>
            <a:ext cx="6550191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3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장</a:t>
            </a:r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. 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데이터베이스 시스템</a:t>
            </a:r>
            <a:endParaRPr lang="en-US" altLang="ko-KR" sz="4000" b="1" dirty="0">
              <a:ln w="12700">
                <a:solidFill>
                  <a:srgbClr val="993366"/>
                </a:solidFill>
                <a:prstDash val="solid"/>
              </a:ln>
              <a:solidFill>
                <a:srgbClr val="993366"/>
              </a:solidFill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데이터베이스 시스템의 정의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데이터베이스의 구조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데이터베이스 사용자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 언어</a:t>
            </a: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데이터베이스 관리 시스템의 구성</a:t>
            </a:r>
          </a:p>
        </p:txBody>
      </p:sp>
    </p:spTree>
    <p:extLst>
      <p:ext uri="{BB962C8B-B14F-4D97-AF65-F5344CB8AC3E}">
        <p14:creationId xmlns:p14="http://schemas.microsoft.com/office/powerpoint/2010/main" val="4115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데이터베이스 구조 </a:t>
            </a:r>
            <a:r>
              <a:rPr lang="en-US" altLang="ko-KR" dirty="0"/>
              <a:t>: </a:t>
            </a:r>
            <a:r>
              <a:rPr lang="ko-KR" altLang="en-US" dirty="0"/>
              <a:t>개념 단계</a:t>
            </a:r>
          </a:p>
          <a:p>
            <a:pPr lvl="1"/>
            <a:r>
              <a:rPr lang="ko-KR" altLang="en-US" dirty="0"/>
              <a:t>데이터베이스를 조직 전체의 관점에서 이해하고 표현하는 단계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데이터베이스 하나에 개념 스키마가 하나만 존재함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개념 스키마</a:t>
            </a:r>
            <a:r>
              <a:rPr lang="en-US" altLang="ko-KR" dirty="0"/>
              <a:t>(conceptual schema)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개념 단계에서 </a:t>
            </a:r>
            <a:r>
              <a:rPr lang="ko-KR" altLang="en-US" b="1" dirty="0">
                <a:solidFill>
                  <a:srgbClr val="C00000"/>
                </a:solidFill>
              </a:rPr>
              <a:t>데이터베이스 전체의 논리적 구조를 정의</a:t>
            </a:r>
            <a:r>
              <a:rPr lang="ko-KR" altLang="en-US" dirty="0"/>
              <a:t>한 것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조직 전체의 관점에서 생각하는 데이터베이스의 모습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전체 데이터베이스에 어떤 데이터가 저장되는지</a:t>
            </a:r>
            <a:r>
              <a:rPr lang="en-US" altLang="ko-KR" dirty="0"/>
              <a:t>, </a:t>
            </a:r>
            <a:r>
              <a:rPr lang="ko-KR" altLang="en-US" dirty="0"/>
              <a:t>데이터들 간에는 어떤 관계가 존재하고 어떤 제약조건이 </a:t>
            </a:r>
            <a:r>
              <a:rPr lang="ko-KR" altLang="en-US" dirty="0" smtClean="0"/>
              <a:t>있는</a:t>
            </a:r>
            <a:r>
              <a:rPr lang="ko-KR" altLang="en-US" dirty="0"/>
              <a:t>지</a:t>
            </a:r>
            <a:r>
              <a:rPr lang="ko-KR" altLang="en-US" dirty="0" smtClean="0"/>
              <a:t>에 </a:t>
            </a:r>
            <a:r>
              <a:rPr lang="ko-KR" altLang="en-US" dirty="0"/>
              <a:t>대한 정의뿐만 아니라</a:t>
            </a:r>
            <a:r>
              <a:rPr lang="en-US" altLang="ko-KR" dirty="0"/>
              <a:t>, </a:t>
            </a:r>
            <a:r>
              <a:rPr lang="ko-KR" altLang="en-US" dirty="0"/>
              <a:t>데이터에 대한 보안 정책이나 접근 권한에 대한 정의도 포함</a:t>
            </a:r>
          </a:p>
          <a:p>
            <a:pPr>
              <a:lnSpc>
                <a:spcPct val="13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60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데이터베이스 구조 </a:t>
            </a:r>
            <a:r>
              <a:rPr lang="en-US" altLang="ko-KR" dirty="0"/>
              <a:t>: </a:t>
            </a:r>
            <a:r>
              <a:rPr lang="ko-KR" altLang="en-US" dirty="0"/>
              <a:t>내부 단계</a:t>
            </a:r>
          </a:p>
          <a:p>
            <a:pPr lvl="1"/>
            <a:r>
              <a:rPr lang="ko-KR" altLang="en-US" dirty="0"/>
              <a:t>데이터베이스를 저장 장치의 관점에서 이해하고 표현하는 단계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데이터베이스 하나에 내부 스키마가 하나만 존재함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내부 스키마</a:t>
            </a:r>
            <a:r>
              <a:rPr lang="en-US" altLang="ko-KR" dirty="0"/>
              <a:t>(internal schema)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전체 데이터베이스가 저장 장치에 실제로 저장되는 방법을 정의한 것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레코드 구조</a:t>
            </a:r>
            <a:r>
              <a:rPr lang="en-US" altLang="ko-KR" dirty="0"/>
              <a:t>, </a:t>
            </a:r>
            <a:r>
              <a:rPr lang="ko-KR" altLang="en-US" dirty="0"/>
              <a:t>필드 크기</a:t>
            </a:r>
            <a:r>
              <a:rPr lang="en-US" altLang="ko-KR" dirty="0"/>
              <a:t>, </a:t>
            </a:r>
            <a:r>
              <a:rPr lang="ko-KR" altLang="en-US" dirty="0"/>
              <a:t>레코드 접근 경로 등 물리적 저장 구조를 정의</a:t>
            </a:r>
          </a:p>
          <a:p>
            <a:pPr>
              <a:lnSpc>
                <a:spcPct val="14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59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1088740"/>
            <a:ext cx="6120000" cy="564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6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데이터베이스 구조의 사상 또는 </a:t>
            </a:r>
            <a:r>
              <a:rPr lang="ko-KR" altLang="en-US" dirty="0" err="1"/>
              <a:t>매핑</a:t>
            </a:r>
            <a:endParaRPr lang="ko-KR" altLang="en-US" dirty="0"/>
          </a:p>
          <a:p>
            <a:pPr lvl="1"/>
            <a:r>
              <a:rPr lang="ko-KR" altLang="en-US" dirty="0"/>
              <a:t>스키마 사이의 대응 관계 </a:t>
            </a:r>
          </a:p>
          <a:p>
            <a:pPr lvl="2"/>
            <a:r>
              <a:rPr lang="ko-KR" altLang="en-US" dirty="0"/>
              <a:t>외부</a:t>
            </a:r>
            <a:r>
              <a:rPr lang="en-US" altLang="ko-KR" dirty="0"/>
              <a:t>/</a:t>
            </a:r>
            <a:r>
              <a:rPr lang="ko-KR" altLang="en-US" dirty="0"/>
              <a:t>개념 사상 </a:t>
            </a:r>
            <a:r>
              <a:rPr lang="en-US" altLang="ko-KR" dirty="0"/>
              <a:t>: </a:t>
            </a:r>
            <a:r>
              <a:rPr lang="ko-KR" altLang="en-US" dirty="0"/>
              <a:t>외부 스키마와 개념 스키마의 대응 관계</a:t>
            </a:r>
          </a:p>
          <a:p>
            <a:pPr lvl="3">
              <a:lnSpc>
                <a:spcPct val="130000"/>
              </a:lnSpc>
            </a:pPr>
            <a:r>
              <a:rPr lang="ko-KR" altLang="en-US" dirty="0"/>
              <a:t>응용 인터페이스</a:t>
            </a:r>
            <a:r>
              <a:rPr lang="en-US" altLang="ko-KR" dirty="0"/>
              <a:t>(application interface)</a:t>
            </a:r>
            <a:r>
              <a:rPr lang="ko-KR" altLang="en-US" dirty="0"/>
              <a:t>라고도 함</a:t>
            </a:r>
          </a:p>
          <a:p>
            <a:pPr lvl="2"/>
            <a:r>
              <a:rPr lang="ko-KR" altLang="en-US" dirty="0"/>
              <a:t>개념</a:t>
            </a:r>
            <a:r>
              <a:rPr lang="en-US" altLang="ko-KR" dirty="0"/>
              <a:t>/</a:t>
            </a:r>
            <a:r>
              <a:rPr lang="ko-KR" altLang="en-US" dirty="0"/>
              <a:t>내부 사상 </a:t>
            </a:r>
            <a:r>
              <a:rPr lang="en-US" altLang="ko-KR" dirty="0"/>
              <a:t>: </a:t>
            </a:r>
            <a:r>
              <a:rPr lang="ko-KR" altLang="en-US" dirty="0"/>
              <a:t>개념 스키마와 내부 스키마의 대응 관계</a:t>
            </a:r>
          </a:p>
          <a:p>
            <a:pPr lvl="3">
              <a:lnSpc>
                <a:spcPct val="130000"/>
              </a:lnSpc>
            </a:pPr>
            <a:r>
              <a:rPr lang="ko-KR" altLang="en-US" dirty="0"/>
              <a:t>저장 인터페이스</a:t>
            </a:r>
            <a:r>
              <a:rPr lang="en-US" altLang="ko-KR" dirty="0"/>
              <a:t>(storage interface)</a:t>
            </a:r>
            <a:r>
              <a:rPr lang="ko-KR" altLang="en-US" dirty="0"/>
              <a:t>라고도 함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ko-KR" altLang="en-US" dirty="0"/>
              <a:t>미리 정의된 사상 정보를 이용하여 사용자가 원하는 데이터에 접근</a:t>
            </a:r>
          </a:p>
          <a:p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6952" y="4419110"/>
            <a:ext cx="8190909" cy="144016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데이터베이스를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단계 구조로 나누고 단계별로 스키마를 유지하며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스키마 </a:t>
            </a:r>
            <a:r>
              <a:rPr lang="ko-KR" altLang="en-US" dirty="0">
                <a:solidFill>
                  <a:schemeClr val="tx1"/>
                </a:solidFill>
              </a:rPr>
              <a:t>사이의 대응 관계를 정의하는 궁극적인 </a:t>
            </a:r>
            <a:r>
              <a:rPr lang="ko-KR" altLang="en-US" dirty="0" smtClean="0">
                <a:solidFill>
                  <a:schemeClr val="tx1"/>
                </a:solidFill>
              </a:rPr>
              <a:t>목적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ko-KR" dirty="0" smtClean="0">
                <a:solidFill>
                  <a:schemeClr val="tx1"/>
                </a:solidFill>
                <a:sym typeface="Wingdings"/>
              </a:rPr>
              <a:t></a:t>
            </a:r>
            <a:r>
              <a:rPr lang="en-US" altLang="ko-KR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 </a:t>
            </a:r>
            <a:r>
              <a:rPr lang="ko-KR" altLang="en-US" b="1" dirty="0">
                <a:solidFill>
                  <a:srgbClr val="FF0000"/>
                </a:solidFill>
              </a:rPr>
              <a:t>독립성의 실현</a:t>
            </a:r>
          </a:p>
        </p:txBody>
      </p:sp>
    </p:spTree>
    <p:extLst>
      <p:ext uri="{BB962C8B-B14F-4D97-AF65-F5344CB8AC3E}">
        <p14:creationId xmlns:p14="http://schemas.microsoft.com/office/powerpoint/2010/main" val="4302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 독립성</a:t>
            </a:r>
            <a:r>
              <a:rPr lang="en-US" altLang="ko-KR" dirty="0"/>
              <a:t>(data independency)</a:t>
            </a:r>
          </a:p>
          <a:p>
            <a:pPr lvl="1"/>
            <a:r>
              <a:rPr lang="ko-KR" altLang="en-US" dirty="0"/>
              <a:t>하위 스키마를 변경하더라도 상위 스키마가 영향을 받지 않는 특성</a:t>
            </a:r>
          </a:p>
          <a:p>
            <a:pPr lvl="1">
              <a:spcBef>
                <a:spcPts val="1200"/>
              </a:spcBef>
            </a:pPr>
            <a:endParaRPr lang="en-US" altLang="ko-KR" dirty="0" smtClean="0"/>
          </a:p>
          <a:p>
            <a:pPr lvl="1">
              <a:spcBef>
                <a:spcPts val="1200"/>
              </a:spcBef>
            </a:pPr>
            <a:r>
              <a:rPr lang="ko-KR" altLang="en-US" dirty="0" smtClean="0"/>
              <a:t>논리적 </a:t>
            </a:r>
            <a:r>
              <a:rPr lang="ko-KR" altLang="en-US" dirty="0"/>
              <a:t>데이터 독립성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개념 스키마가 변경되어도 외부 스키마는 영향을 받지 않음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개념 스키마가 변경되면 관련된 </a:t>
            </a:r>
            <a:r>
              <a:rPr lang="ko-KR" altLang="en-US" b="1" dirty="0">
                <a:solidFill>
                  <a:srgbClr val="C00000"/>
                </a:solidFill>
              </a:rPr>
              <a:t>외부</a:t>
            </a:r>
            <a:r>
              <a:rPr lang="en-US" altLang="ko-KR" b="1" dirty="0">
                <a:solidFill>
                  <a:srgbClr val="C00000"/>
                </a:solidFill>
              </a:rPr>
              <a:t>/</a:t>
            </a:r>
            <a:r>
              <a:rPr lang="ko-KR" altLang="en-US" b="1" dirty="0">
                <a:solidFill>
                  <a:srgbClr val="C00000"/>
                </a:solidFill>
              </a:rPr>
              <a:t>개념 사상</a:t>
            </a:r>
            <a:r>
              <a:rPr lang="ko-KR" altLang="en-US" dirty="0"/>
              <a:t>만 정확하게 수정해주면 됨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물리적 데이터 독립성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내부 스키마가 변경되어도 개념 스키마는 영향을 받지 않음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내부 스키마가 변경되면 관련된 </a:t>
            </a:r>
            <a:r>
              <a:rPr lang="ko-KR" altLang="en-US" b="1" dirty="0">
                <a:solidFill>
                  <a:srgbClr val="C00000"/>
                </a:solidFill>
              </a:rPr>
              <a:t>개념</a:t>
            </a:r>
            <a:r>
              <a:rPr lang="en-US" altLang="ko-KR" b="1" dirty="0">
                <a:solidFill>
                  <a:srgbClr val="C00000"/>
                </a:solidFill>
              </a:rPr>
              <a:t>/</a:t>
            </a:r>
            <a:r>
              <a:rPr lang="ko-KR" altLang="en-US" b="1" dirty="0">
                <a:solidFill>
                  <a:srgbClr val="C00000"/>
                </a:solidFill>
              </a:rPr>
              <a:t>내부 사상</a:t>
            </a:r>
            <a:r>
              <a:rPr lang="ko-KR" altLang="en-US" dirty="0"/>
              <a:t>만 정확하게 수정해주면 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0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5" y="1140544"/>
            <a:ext cx="6753225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17205" y="369907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0070C0"/>
                </a:solidFill>
              </a:rPr>
              <a:t>저장인터페이스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72200" y="221107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응</a:t>
            </a:r>
            <a:r>
              <a:rPr lang="ko-KR" altLang="en-US" sz="1600" b="1" dirty="0">
                <a:solidFill>
                  <a:srgbClr val="0070C0"/>
                </a:solidFill>
              </a:rPr>
              <a:t>용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인터페이스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9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 사전</a:t>
            </a:r>
            <a:r>
              <a:rPr lang="en-US" altLang="ko-KR" dirty="0"/>
              <a:t>(data dictionary)</a:t>
            </a:r>
          </a:p>
          <a:p>
            <a:pPr lvl="1"/>
            <a:r>
              <a:rPr lang="ko-KR" altLang="en-US" dirty="0"/>
              <a:t>시스템 카탈로그</a:t>
            </a:r>
            <a:r>
              <a:rPr lang="en-US" altLang="ko-KR" dirty="0"/>
              <a:t>(system catalog)</a:t>
            </a:r>
            <a:r>
              <a:rPr lang="ko-KR" altLang="en-US" dirty="0"/>
              <a:t>라고도 함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ko-KR" altLang="en-US" dirty="0"/>
              <a:t>데이터베이스에 저장되는 데이터에 관한 정보</a:t>
            </a:r>
            <a:r>
              <a:rPr lang="en-US" altLang="ko-KR" dirty="0"/>
              <a:t>, </a:t>
            </a:r>
            <a:r>
              <a:rPr lang="ko-KR" altLang="en-US" dirty="0"/>
              <a:t>즉 메타 데이터를 유지하는 시스템 데이터베이스</a:t>
            </a:r>
          </a:p>
          <a:p>
            <a:pPr lvl="2"/>
            <a:r>
              <a:rPr lang="ko-KR" altLang="en-US" dirty="0"/>
              <a:t>메타 데이터</a:t>
            </a:r>
            <a:r>
              <a:rPr lang="en-US" altLang="ko-KR" dirty="0"/>
              <a:t>(meta data) : </a:t>
            </a:r>
            <a:r>
              <a:rPr lang="ko-KR" altLang="en-US" dirty="0"/>
              <a:t>데이터에 대한 데이터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스키마</a:t>
            </a:r>
            <a:r>
              <a:rPr lang="en-US" altLang="ko-KR" dirty="0"/>
              <a:t>, </a:t>
            </a:r>
            <a:r>
              <a:rPr lang="ko-KR" altLang="en-US" dirty="0"/>
              <a:t>사상 정보</a:t>
            </a:r>
            <a:r>
              <a:rPr lang="en-US" altLang="ko-KR" dirty="0"/>
              <a:t>, </a:t>
            </a:r>
            <a:r>
              <a:rPr lang="ko-KR" altLang="en-US" dirty="0"/>
              <a:t>다양한 제약조건 등을 저장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데이터베이스 관리 시스템이 스스로 생성하고 유지함 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일반 사용자도 접근이 가능하지만 </a:t>
            </a:r>
            <a:r>
              <a:rPr lang="ko-KR" altLang="en-US" dirty="0" smtClean="0"/>
              <a:t>저장 내용을 검색만 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274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디렉터리</a:t>
            </a:r>
            <a:r>
              <a:rPr lang="en-US" altLang="ko-KR" dirty="0"/>
              <a:t>(data directory)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데이터 사전에 있는 데이터에 실제로 접근하는 데 필요한 </a:t>
            </a:r>
            <a:r>
              <a:rPr lang="ko-KR" altLang="en-US" b="1" dirty="0">
                <a:solidFill>
                  <a:srgbClr val="C00000"/>
                </a:solidFill>
              </a:rPr>
              <a:t>위치 정보</a:t>
            </a:r>
            <a:r>
              <a:rPr lang="ko-KR" altLang="en-US" dirty="0"/>
              <a:t>를 </a:t>
            </a:r>
            <a:br>
              <a:rPr lang="ko-KR" altLang="en-US" dirty="0"/>
            </a:br>
            <a:r>
              <a:rPr lang="ko-KR" altLang="en-US" dirty="0"/>
              <a:t>저장하는 시스템 데이터베이스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일반 사용자의 접근은 허용되지 않음</a:t>
            </a:r>
          </a:p>
          <a:p>
            <a:endParaRPr lang="ko-KR" altLang="en-US" dirty="0"/>
          </a:p>
          <a:p>
            <a:r>
              <a:rPr lang="ko-KR" altLang="en-US" dirty="0"/>
              <a:t>사용자 데이터베이스</a:t>
            </a:r>
            <a:r>
              <a:rPr lang="en-US" altLang="ko-KR" dirty="0"/>
              <a:t>(user database)</a:t>
            </a:r>
          </a:p>
          <a:p>
            <a:pPr lvl="1"/>
            <a:r>
              <a:rPr lang="ko-KR" altLang="en-US" dirty="0"/>
              <a:t>사용자가 실제로 이용하는 데이터가 저장되어 있는 일반 데이터베이스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152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데이터베이스 사용자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 사용자</a:t>
            </a:r>
          </a:p>
          <a:p>
            <a:pPr lvl="1"/>
            <a:r>
              <a:rPr lang="ko-KR" altLang="en-US" dirty="0"/>
              <a:t>데이터베이스를 이용하기 위해 접근하는 모든 사람</a:t>
            </a:r>
          </a:p>
          <a:p>
            <a:pPr lvl="1"/>
            <a:r>
              <a:rPr lang="ko-KR" altLang="en-US" dirty="0"/>
              <a:t>이용 목적에 따라 데이터베이스 관리자</a:t>
            </a:r>
            <a:r>
              <a:rPr lang="en-US" altLang="ko-KR" dirty="0"/>
              <a:t>, </a:t>
            </a:r>
            <a:r>
              <a:rPr lang="ko-KR" altLang="en-US" dirty="0"/>
              <a:t>최종 사용자</a:t>
            </a:r>
            <a:r>
              <a:rPr lang="en-US" altLang="ko-KR" dirty="0"/>
              <a:t>, </a:t>
            </a:r>
            <a:r>
              <a:rPr lang="ko-KR" altLang="en-US" dirty="0"/>
              <a:t>응용 프로그래머로 구분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712" y="2618910"/>
            <a:ext cx="45815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2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데이터베이스 사용자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데이터베이스 관리자</a:t>
            </a:r>
            <a:r>
              <a:rPr lang="en-US" altLang="ko-KR" dirty="0"/>
              <a:t>(DBA; </a:t>
            </a:r>
            <a:r>
              <a:rPr lang="en-US" altLang="ko-KR" dirty="0" err="1"/>
              <a:t>DataBase</a:t>
            </a:r>
            <a:r>
              <a:rPr lang="en-US" altLang="ko-KR" dirty="0"/>
              <a:t> Administrator)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데이터베이스 시스템을 </a:t>
            </a:r>
            <a:r>
              <a:rPr lang="ko-KR" altLang="en-US" dirty="0" smtClean="0"/>
              <a:t>운영 및 관리하는 </a:t>
            </a:r>
            <a:r>
              <a:rPr lang="ko-KR" altLang="en-US" dirty="0"/>
              <a:t>사람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주로 데이터 </a:t>
            </a:r>
            <a:r>
              <a:rPr lang="ko-KR" altLang="en-US" dirty="0" err="1"/>
              <a:t>정의어와</a:t>
            </a:r>
            <a:r>
              <a:rPr lang="ko-KR" altLang="en-US" dirty="0"/>
              <a:t> 데이터 </a:t>
            </a:r>
            <a:r>
              <a:rPr lang="ko-KR" altLang="en-US" dirty="0" err="1"/>
              <a:t>제어어를</a:t>
            </a:r>
            <a:r>
              <a:rPr lang="ko-KR" altLang="en-US" dirty="0"/>
              <a:t> </a:t>
            </a:r>
            <a:r>
              <a:rPr lang="ko-KR" altLang="en-US" dirty="0" smtClean="0"/>
              <a:t>이용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주요 업무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데이터베이스 구성 요소 선정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데이터베이스 스키마 정의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물리적 저장 구조와 접근 방법 결정</a:t>
            </a:r>
          </a:p>
          <a:p>
            <a:pPr lvl="2">
              <a:lnSpc>
                <a:spcPct val="120000"/>
              </a:lnSpc>
            </a:pPr>
            <a:r>
              <a:rPr lang="ko-KR" altLang="en-US" dirty="0" err="1"/>
              <a:t>무결성</a:t>
            </a:r>
            <a:r>
              <a:rPr lang="ko-KR" altLang="en-US" dirty="0"/>
              <a:t> 유지를 위한 제약조건 정의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보안 및 접근 권한 정책 결정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백업 및 회복 기법 정의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시스템 데이터베이스 관리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시스템 성능 감시 및 성능 분석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데이터베이스 재구성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75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, </a:t>
            </a:r>
            <a:r>
              <a:rPr lang="ko-KR" altLang="en-US" dirty="0"/>
              <a:t>데이터베이스 관리 시스템</a:t>
            </a:r>
            <a:r>
              <a:rPr lang="en-US" altLang="ko-KR" dirty="0"/>
              <a:t>, </a:t>
            </a:r>
            <a:r>
              <a:rPr lang="ko-KR" altLang="en-US" dirty="0"/>
              <a:t>데이터베이스 시스템의 차이를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데이터베이스 </a:t>
            </a:r>
            <a:r>
              <a:rPr lang="ko-KR" altLang="en-US" dirty="0"/>
              <a:t>시스템의 구성 요소를 살펴본다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데이터베이스 </a:t>
            </a:r>
            <a:r>
              <a:rPr lang="en-US" altLang="ko-KR" dirty="0"/>
              <a:t>3</a:t>
            </a:r>
            <a:r>
              <a:rPr lang="ko-KR" altLang="en-US" dirty="0"/>
              <a:t>단계 구조에서 데이터 독립성의 개념을 실현하는 방법을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 </a:t>
            </a:r>
            <a:r>
              <a:rPr lang="ko-KR" altLang="en-US" dirty="0"/>
              <a:t>언어별 특징을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데이터베이스 </a:t>
            </a:r>
            <a:r>
              <a:rPr lang="ko-KR" altLang="en-US" dirty="0" err="1"/>
              <a:t>사용자별</a:t>
            </a:r>
            <a:r>
              <a:rPr lang="ko-KR" altLang="en-US" dirty="0"/>
              <a:t> 특징을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데이터베이스 </a:t>
            </a:r>
            <a:r>
              <a:rPr lang="ko-KR" altLang="en-US" dirty="0"/>
              <a:t>관리 시스템의 구성을 알아본다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951082"/>
            <a:ext cx="6480000" cy="42144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2060" y="1489240"/>
            <a:ext cx="990110" cy="246221"/>
          </a:xfrm>
          <a:prstGeom prst="rect">
            <a:avLst/>
          </a:prstGeom>
          <a:solidFill>
            <a:srgbClr val="F5D6D5"/>
          </a:solidFill>
        </p:spPr>
        <p:txBody>
          <a:bodyPr wrap="square" rtlCol="0">
            <a:spAutoFit/>
          </a:bodyPr>
          <a:lstStyle/>
          <a:p>
            <a:r>
              <a:rPr lang="ko-KR" altLang="en-US" sz="950" dirty="0" smtClean="0"/>
              <a:t>데이터 </a:t>
            </a:r>
            <a:r>
              <a:rPr lang="ko-KR" altLang="en-US" sz="950" dirty="0" err="1" smtClean="0"/>
              <a:t>조작어</a:t>
            </a:r>
            <a:endParaRPr lang="ko-KR" altLang="en-US" sz="950" dirty="0"/>
          </a:p>
        </p:txBody>
      </p:sp>
    </p:spTree>
    <p:extLst>
      <p:ext uri="{BB962C8B-B14F-4D97-AF65-F5344CB8AC3E}">
        <p14:creationId xmlns:p14="http://schemas.microsoft.com/office/powerpoint/2010/main" val="29903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데이터베이스 사용자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>
            <a:normAutofit/>
          </a:bodyPr>
          <a:lstStyle/>
          <a:p>
            <a:r>
              <a:rPr lang="ko-KR" altLang="en-US" dirty="0"/>
              <a:t>최종 사용자</a:t>
            </a:r>
            <a:r>
              <a:rPr lang="en-US" altLang="ko-KR" dirty="0"/>
              <a:t>(end user)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데이터베이스에 접근하여 데이터를 조작</a:t>
            </a:r>
            <a:r>
              <a:rPr lang="en-US" altLang="ko-KR" dirty="0"/>
              <a:t>(</a:t>
            </a:r>
            <a:r>
              <a:rPr lang="ko-KR" altLang="en-US" dirty="0"/>
              <a:t>삽입</a:t>
            </a:r>
            <a:r>
              <a:rPr lang="en-US" altLang="ko-KR" dirty="0"/>
              <a:t>·</a:t>
            </a:r>
            <a:r>
              <a:rPr lang="ko-KR" altLang="en-US" dirty="0"/>
              <a:t>삭제</a:t>
            </a:r>
            <a:r>
              <a:rPr lang="en-US" altLang="ko-KR" dirty="0"/>
              <a:t>·</a:t>
            </a:r>
            <a:r>
              <a:rPr lang="ko-KR" altLang="en-US" dirty="0"/>
              <a:t>수정</a:t>
            </a:r>
            <a:r>
              <a:rPr lang="en-US" altLang="ko-KR" dirty="0"/>
              <a:t>·</a:t>
            </a:r>
            <a:r>
              <a:rPr lang="ko-KR" altLang="en-US" dirty="0"/>
              <a:t>검색</a:t>
            </a:r>
            <a:r>
              <a:rPr lang="en-US" altLang="ko-KR" dirty="0"/>
              <a:t>)</a:t>
            </a:r>
            <a:r>
              <a:rPr lang="ko-KR" altLang="en-US" spc="-150" dirty="0"/>
              <a:t>하는 사람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주로 데이터 </a:t>
            </a:r>
            <a:r>
              <a:rPr lang="ko-KR" altLang="en-US" dirty="0" err="1"/>
              <a:t>조작어를</a:t>
            </a:r>
            <a:r>
              <a:rPr lang="ko-KR" altLang="en-US" dirty="0"/>
              <a:t> 사용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캐주얼 </a:t>
            </a:r>
            <a:r>
              <a:rPr lang="ko-KR" altLang="en-US" dirty="0" smtClean="0"/>
              <a:t>사용자</a:t>
            </a:r>
            <a:r>
              <a:rPr lang="en-US" altLang="ko-KR" dirty="0"/>
              <a:t>(casual end user)</a:t>
            </a:r>
            <a:r>
              <a:rPr lang="ko-KR" altLang="en-US" dirty="0"/>
              <a:t>와 초보 사용자</a:t>
            </a:r>
            <a:r>
              <a:rPr lang="en-US" altLang="ko-KR" dirty="0"/>
              <a:t>(naive end user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구분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sz="1700" b="0" dirty="0" smtClean="0"/>
              <a:t>         </a:t>
            </a:r>
            <a:r>
              <a:rPr lang="en-US" altLang="ko-KR" sz="1700" b="0" dirty="0" smtClean="0"/>
              <a:t>- </a:t>
            </a:r>
            <a:r>
              <a:rPr lang="ko-KR" altLang="en-US" sz="1700" dirty="0" smtClean="0">
                <a:solidFill>
                  <a:srgbClr val="0070C0"/>
                </a:solidFill>
              </a:rPr>
              <a:t>캐주얼 사용자 </a:t>
            </a:r>
            <a:r>
              <a:rPr lang="ko-KR" altLang="en-US" sz="1700" b="0" dirty="0" smtClean="0"/>
              <a:t>는 </a:t>
            </a:r>
            <a:r>
              <a:rPr lang="ko-KR" altLang="en-US" sz="1700" b="0" dirty="0"/>
              <a:t>데이터베이스에 대한 이론적 지식이 있으며</a:t>
            </a:r>
            <a:r>
              <a:rPr lang="en-US" altLang="ko-KR" sz="1700" b="0" dirty="0"/>
              <a:t>, </a:t>
            </a:r>
            <a:r>
              <a:rPr lang="ko-KR" altLang="en-US" sz="1700" b="0" dirty="0"/>
              <a:t>주로 데이터 </a:t>
            </a:r>
            <a:endParaRPr lang="en-US" altLang="ko-KR" sz="1700" b="0" dirty="0" smtClean="0"/>
          </a:p>
          <a:p>
            <a:pPr marL="0" indent="0">
              <a:buNone/>
            </a:pPr>
            <a:r>
              <a:rPr lang="en-US" altLang="ko-KR" sz="1700" b="0" dirty="0"/>
              <a:t> </a:t>
            </a:r>
            <a:r>
              <a:rPr lang="en-US" altLang="ko-KR" sz="1700" b="0" dirty="0" smtClean="0"/>
              <a:t>          </a:t>
            </a:r>
            <a:r>
              <a:rPr lang="ko-KR" altLang="en-US" sz="1700" b="0" dirty="0" err="1" smtClean="0"/>
              <a:t>조작어를</a:t>
            </a:r>
            <a:r>
              <a:rPr lang="ko-KR" altLang="en-US" sz="1700" b="0" dirty="0" smtClean="0"/>
              <a:t> </a:t>
            </a:r>
            <a:r>
              <a:rPr lang="ko-KR" altLang="en-US" sz="1700" b="0" dirty="0"/>
              <a:t>이용해 원하는 데이터와 데이터에 대한 </a:t>
            </a:r>
            <a:r>
              <a:rPr lang="ko-KR" altLang="en-US" sz="1700" b="0" dirty="0" smtClean="0"/>
              <a:t>처리</a:t>
            </a:r>
            <a:endParaRPr lang="en-US" altLang="ko-KR" sz="1700" b="0" dirty="0" smtClean="0"/>
          </a:p>
          <a:p>
            <a:pPr marL="0" indent="0">
              <a:buNone/>
            </a:pPr>
            <a:r>
              <a:rPr lang="ko-KR" altLang="en-US" sz="1700" b="0" dirty="0" smtClean="0"/>
              <a:t>         </a:t>
            </a:r>
            <a:r>
              <a:rPr lang="en-US" altLang="ko-KR" sz="1700" b="0" dirty="0" smtClean="0"/>
              <a:t>- </a:t>
            </a:r>
            <a:r>
              <a:rPr lang="ko-KR" altLang="en-US" sz="1700" dirty="0" smtClean="0">
                <a:solidFill>
                  <a:srgbClr val="0070C0"/>
                </a:solidFill>
              </a:rPr>
              <a:t>초보 사용자 </a:t>
            </a:r>
            <a:r>
              <a:rPr lang="ko-KR" altLang="en-US" sz="1700" b="0" dirty="0" smtClean="0"/>
              <a:t>는 </a:t>
            </a:r>
            <a:r>
              <a:rPr lang="ko-KR" altLang="en-US" sz="1700" b="0" dirty="0"/>
              <a:t>데이터베이스를 초보 수준으로 이용할 수 있어 데이터 </a:t>
            </a:r>
            <a:endParaRPr lang="en-US" altLang="ko-KR" sz="1700" b="0" dirty="0" smtClean="0"/>
          </a:p>
          <a:p>
            <a:pPr marL="0" indent="0">
              <a:buNone/>
            </a:pPr>
            <a:r>
              <a:rPr lang="en-US" altLang="ko-KR" sz="1700" b="0" dirty="0"/>
              <a:t> </a:t>
            </a:r>
            <a:r>
              <a:rPr lang="en-US" altLang="ko-KR" sz="1700" b="0" dirty="0" smtClean="0"/>
              <a:t>          </a:t>
            </a:r>
            <a:r>
              <a:rPr lang="ko-KR" altLang="en-US" sz="1700" b="0" dirty="0" smtClean="0"/>
              <a:t>메뉴나 </a:t>
            </a:r>
            <a:r>
              <a:rPr lang="en-US" altLang="ko-KR" sz="1700" b="0" dirty="0"/>
              <a:t>GUI(Graphic User Interface) </a:t>
            </a:r>
            <a:r>
              <a:rPr lang="ko-KR" altLang="en-US" sz="1700" b="0" dirty="0"/>
              <a:t>형태의 </a:t>
            </a:r>
            <a:r>
              <a:rPr lang="ko-KR" altLang="en-US" sz="1700" b="0" dirty="0" smtClean="0"/>
              <a:t>프로그램을 </a:t>
            </a:r>
            <a:r>
              <a:rPr lang="ko-KR" altLang="en-US" sz="1700" b="0" dirty="0"/>
              <a:t>통해 데이터베이스를 사용</a:t>
            </a:r>
          </a:p>
          <a:p>
            <a:endParaRPr lang="ko-KR" altLang="en-US" dirty="0"/>
          </a:p>
          <a:p>
            <a:r>
              <a:rPr lang="ko-KR" altLang="en-US" dirty="0"/>
              <a:t>응용 프로그래머</a:t>
            </a:r>
            <a:r>
              <a:rPr lang="en-US" altLang="ko-KR" dirty="0"/>
              <a:t>(application programmer)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데이터 언어를 삽입하여 응용 프로그램을 작성하는 사람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주로 데이터 </a:t>
            </a:r>
            <a:r>
              <a:rPr lang="ko-KR" altLang="en-US" dirty="0" err="1"/>
              <a:t>조작어를</a:t>
            </a:r>
            <a:r>
              <a:rPr lang="ko-KR" altLang="en-US" dirty="0"/>
              <a:t> 사용 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367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데이터베이스 사용자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90" y="1853825"/>
            <a:ext cx="51244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데이터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30021" cy="5543705"/>
          </a:xfrm>
        </p:spPr>
        <p:txBody>
          <a:bodyPr/>
          <a:lstStyle/>
          <a:p>
            <a:r>
              <a:rPr lang="ko-KR" altLang="en-US" dirty="0"/>
              <a:t>데이터 언어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사용자와 데이터베이스 관리 시스템 간의 통신 수단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사용 목적에 따라 데이터 </a:t>
            </a:r>
            <a:r>
              <a:rPr lang="ko-KR" altLang="en-US" dirty="0" err="1"/>
              <a:t>정의어</a:t>
            </a:r>
            <a:r>
              <a:rPr lang="en-US" altLang="ko-KR" dirty="0"/>
              <a:t>, </a:t>
            </a:r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en-US" altLang="ko-KR" dirty="0"/>
              <a:t>, </a:t>
            </a:r>
            <a:r>
              <a:rPr lang="ko-KR" altLang="en-US" dirty="0"/>
              <a:t>데이터 제어어로 </a:t>
            </a:r>
            <a:r>
              <a:rPr lang="ko-KR" altLang="en-US" dirty="0" smtClean="0"/>
              <a:t>구분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50" y="2888940"/>
            <a:ext cx="5419725" cy="3743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92080" y="5634245"/>
            <a:ext cx="2209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보안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회복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권한부여 등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7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데이터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en-US" altLang="ko-KR" dirty="0"/>
              <a:t>(DDL; Data Definition Language)</a:t>
            </a:r>
          </a:p>
          <a:p>
            <a:pPr lvl="1"/>
            <a:r>
              <a:rPr lang="ko-KR" altLang="en-US" dirty="0"/>
              <a:t>스키마를 정의하거나</a:t>
            </a:r>
            <a:r>
              <a:rPr lang="en-US" altLang="ko-KR" dirty="0"/>
              <a:t>, </a:t>
            </a:r>
            <a:r>
              <a:rPr lang="ko-KR" altLang="en-US" dirty="0"/>
              <a:t>수정 또는 삭제하기 위해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CREATE </a:t>
            </a:r>
            <a:r>
              <a:rPr lang="en-US" altLang="ko-KR" dirty="0"/>
              <a:t>(</a:t>
            </a:r>
            <a:r>
              <a:rPr lang="ko-KR" altLang="en-US" dirty="0" smtClean="0"/>
              <a:t>데이터베이스 또는 테이블 생성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>
              <a:spcBef>
                <a:spcPts val="2400"/>
              </a:spcBef>
            </a:pPr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en-US" altLang="ko-KR" dirty="0"/>
              <a:t>(DML; Data Manipulation Language)</a:t>
            </a:r>
          </a:p>
          <a:p>
            <a:pPr lvl="1">
              <a:lnSpc>
                <a:spcPct val="140000"/>
              </a:lnSpc>
            </a:pPr>
            <a:r>
              <a:rPr lang="ko-KR" altLang="en-US" dirty="0"/>
              <a:t>데이터의 삽입</a:t>
            </a:r>
            <a:r>
              <a:rPr lang="en-US" altLang="ko-KR" dirty="0"/>
              <a:t>·</a:t>
            </a:r>
            <a:r>
              <a:rPr lang="ko-KR" altLang="en-US" dirty="0"/>
              <a:t>삭제</a:t>
            </a:r>
            <a:r>
              <a:rPr lang="en-US" altLang="ko-KR" dirty="0"/>
              <a:t>·</a:t>
            </a:r>
            <a:r>
              <a:rPr lang="ko-KR" altLang="en-US" dirty="0"/>
              <a:t>수정</a:t>
            </a:r>
            <a:r>
              <a:rPr lang="en-US" altLang="ko-KR" dirty="0"/>
              <a:t>·</a:t>
            </a:r>
            <a:r>
              <a:rPr lang="ko-KR" altLang="en-US" dirty="0"/>
              <a:t>검색 등의 처리를 요구하기 위해 사용</a:t>
            </a:r>
          </a:p>
          <a:p>
            <a:pPr lvl="1">
              <a:lnSpc>
                <a:spcPct val="140000"/>
              </a:lnSpc>
            </a:pPr>
            <a:r>
              <a:rPr lang="ko-KR" altLang="en-US" dirty="0"/>
              <a:t>절차적 데이터 </a:t>
            </a:r>
            <a:r>
              <a:rPr lang="ko-KR" altLang="en-US" dirty="0" err="1"/>
              <a:t>조작어와</a:t>
            </a:r>
            <a:r>
              <a:rPr lang="ko-KR" altLang="en-US" dirty="0"/>
              <a:t> 비절차적 데이터 조작어로 구분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절차적 데이터 </a:t>
            </a:r>
            <a:r>
              <a:rPr lang="ko-KR" altLang="en-US" dirty="0" err="1"/>
              <a:t>조작어</a:t>
            </a:r>
            <a:r>
              <a:rPr lang="en-US" altLang="ko-KR" dirty="0"/>
              <a:t>(procedural DML</a:t>
            </a:r>
            <a:r>
              <a:rPr lang="en-US" altLang="ko-KR" dirty="0" smtClean="0"/>
              <a:t>): </a:t>
            </a:r>
            <a:r>
              <a:rPr lang="ko-KR" altLang="en-US" dirty="0" smtClean="0"/>
              <a:t>관계대수언어</a:t>
            </a:r>
            <a:endParaRPr lang="en-US" altLang="ko-KR" dirty="0"/>
          </a:p>
          <a:p>
            <a:pPr lvl="3">
              <a:lnSpc>
                <a:spcPct val="140000"/>
              </a:lnSpc>
            </a:pPr>
            <a:r>
              <a:rPr lang="ko-KR" altLang="en-US" dirty="0"/>
              <a:t>사용자가 </a:t>
            </a:r>
            <a:r>
              <a:rPr lang="ko-KR" altLang="en-US" dirty="0" smtClean="0"/>
              <a:t>어떤</a:t>
            </a:r>
            <a:r>
              <a:rPr lang="en-US" altLang="ko-KR" dirty="0" smtClean="0"/>
              <a:t> </a:t>
            </a:r>
            <a:r>
              <a:rPr lang="ko-KR" altLang="en-US" dirty="0"/>
              <a:t>데이터를 원하고 그 데이터를 얻기 위해 어떻게</a:t>
            </a:r>
            <a:r>
              <a:rPr lang="en-US" altLang="ko-KR" dirty="0"/>
              <a:t>(how) </a:t>
            </a:r>
            <a:r>
              <a:rPr lang="ko-KR" altLang="en-US" dirty="0"/>
              <a:t>처리해야 </a:t>
            </a:r>
            <a:r>
              <a:rPr lang="ko-KR" altLang="en-US" dirty="0" smtClean="0"/>
              <a:t>하는지를 표현한 언어 방식</a:t>
            </a:r>
            <a:endParaRPr lang="ko-KR" altLang="en-US" dirty="0"/>
          </a:p>
          <a:p>
            <a:pPr lvl="2">
              <a:lnSpc>
                <a:spcPct val="140000"/>
              </a:lnSpc>
            </a:pPr>
            <a:r>
              <a:rPr lang="ko-KR" altLang="en-US" dirty="0"/>
              <a:t>비절차적 데이터 </a:t>
            </a:r>
            <a:r>
              <a:rPr lang="ko-KR" altLang="en-US" dirty="0" err="1"/>
              <a:t>조작어</a:t>
            </a:r>
            <a:r>
              <a:rPr lang="en-US" altLang="ko-KR" dirty="0"/>
              <a:t>(nonprocedural DML</a:t>
            </a:r>
            <a:r>
              <a:rPr lang="en-US" altLang="ko-KR" dirty="0" smtClean="0"/>
              <a:t>): </a:t>
            </a:r>
            <a:r>
              <a:rPr lang="ko-KR" altLang="en-US" dirty="0" smtClean="0"/>
              <a:t>관계해석언어</a:t>
            </a:r>
            <a:endParaRPr lang="en-US" altLang="ko-KR" dirty="0"/>
          </a:p>
          <a:p>
            <a:pPr lvl="3">
              <a:lnSpc>
                <a:spcPct val="140000"/>
              </a:lnSpc>
            </a:pPr>
            <a:r>
              <a:rPr lang="ko-KR" altLang="en-US" dirty="0"/>
              <a:t>사용자가 어떤</a:t>
            </a:r>
            <a:r>
              <a:rPr lang="en-US" altLang="ko-KR" dirty="0"/>
              <a:t>(what) </a:t>
            </a:r>
            <a:r>
              <a:rPr lang="ko-KR" altLang="en-US" dirty="0"/>
              <a:t>데이터를 </a:t>
            </a:r>
            <a:r>
              <a:rPr lang="ko-KR" altLang="en-US" dirty="0" smtClean="0"/>
              <a:t>원하는지 만을 표현한 언어방식</a:t>
            </a:r>
            <a:endParaRPr lang="ko-KR" altLang="en-US" dirty="0"/>
          </a:p>
          <a:p>
            <a:pPr lvl="3">
              <a:lnSpc>
                <a:spcPct val="140000"/>
              </a:lnSpc>
            </a:pPr>
            <a:r>
              <a:rPr lang="ko-KR" altLang="en-US" dirty="0"/>
              <a:t>선언적 언어</a:t>
            </a:r>
            <a:r>
              <a:rPr lang="en-US" altLang="ko-KR" dirty="0"/>
              <a:t>(declarative language)</a:t>
            </a:r>
            <a:r>
              <a:rPr lang="ko-KR" altLang="en-US" dirty="0"/>
              <a:t>라고도 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5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데이터 언어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5" y="1203064"/>
            <a:ext cx="6120000" cy="548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1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데이터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/>
              <a:t>데이터 </a:t>
            </a:r>
            <a:r>
              <a:rPr lang="ko-KR" altLang="en-US" dirty="0" err="1"/>
              <a:t>제어어</a:t>
            </a:r>
            <a:r>
              <a:rPr lang="en-US" altLang="ko-KR" dirty="0"/>
              <a:t>(DCL; Data Control Language)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내부적으로 필요한 규칙이나 기법을 정의하기 위해 사용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사용 목적</a:t>
            </a:r>
          </a:p>
          <a:p>
            <a:pPr lvl="3">
              <a:lnSpc>
                <a:spcPct val="140000"/>
              </a:lnSpc>
            </a:pPr>
            <a:r>
              <a:rPr lang="ko-KR" altLang="en-US" dirty="0" err="1"/>
              <a:t>무결성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정확하고 유효한 데이터만 유지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보안 </a:t>
            </a:r>
            <a:r>
              <a:rPr lang="en-US" altLang="ko-KR" dirty="0"/>
              <a:t>: </a:t>
            </a:r>
            <a:r>
              <a:rPr lang="ko-KR" altLang="en-US" dirty="0" err="1"/>
              <a:t>허가받지</a:t>
            </a:r>
            <a:r>
              <a:rPr lang="ko-KR" altLang="en-US" dirty="0"/>
              <a:t> 않은 사용자의 데이터 접근 차단</a:t>
            </a:r>
            <a:r>
              <a:rPr lang="en-US" altLang="ko-KR" dirty="0"/>
              <a:t>, </a:t>
            </a:r>
            <a:r>
              <a:rPr lang="ko-KR" altLang="en-US" dirty="0"/>
              <a:t>허가된 사용자에 권한 부여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회복 </a:t>
            </a:r>
            <a:r>
              <a:rPr lang="en-US" altLang="ko-KR" dirty="0"/>
              <a:t>: </a:t>
            </a:r>
            <a:r>
              <a:rPr lang="ko-KR" altLang="en-US" dirty="0"/>
              <a:t>장애가 발생해도 데이터 일관성 유지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동시성 제어 </a:t>
            </a:r>
            <a:r>
              <a:rPr lang="en-US" altLang="ko-KR" dirty="0"/>
              <a:t>: </a:t>
            </a:r>
            <a:r>
              <a:rPr lang="ko-KR" altLang="en-US" dirty="0"/>
              <a:t>동시 공유 지원</a:t>
            </a:r>
          </a:p>
          <a:p>
            <a:pPr lvl="3">
              <a:lnSpc>
                <a:spcPct val="14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데이터베이스 관리 시스템의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 관리 시스템</a:t>
            </a:r>
          </a:p>
          <a:p>
            <a:pPr lvl="1"/>
            <a:r>
              <a:rPr lang="ko-KR" altLang="en-US" dirty="0"/>
              <a:t>데이터베이스 관리와 사용자의 데이터 처리 요구 수행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주요 구성 요소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질의 처리기</a:t>
            </a:r>
            <a:r>
              <a:rPr lang="en-US" altLang="ko-KR" dirty="0"/>
              <a:t>(query processor)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사용자의 데이터 처리 요구를 해석하여 처리</a:t>
            </a:r>
          </a:p>
          <a:p>
            <a:pPr lvl="3">
              <a:lnSpc>
                <a:spcPct val="140000"/>
              </a:lnSpc>
            </a:pPr>
            <a:r>
              <a:rPr lang="en-US" altLang="ko-KR" dirty="0"/>
              <a:t>DDL </a:t>
            </a:r>
            <a:r>
              <a:rPr lang="ko-KR" altLang="en-US" dirty="0"/>
              <a:t>컴파일러</a:t>
            </a:r>
            <a:r>
              <a:rPr lang="en-US" altLang="ko-KR" dirty="0"/>
              <a:t>, DML </a:t>
            </a:r>
            <a:r>
              <a:rPr lang="ko-KR" altLang="en-US" dirty="0" err="1"/>
              <a:t>프리</a:t>
            </a:r>
            <a:r>
              <a:rPr lang="ko-KR" altLang="en-US" dirty="0"/>
              <a:t> 컴파일러</a:t>
            </a:r>
            <a:r>
              <a:rPr lang="en-US" altLang="ko-KR" dirty="0"/>
              <a:t>, DML </a:t>
            </a:r>
            <a:r>
              <a:rPr lang="ko-KR" altLang="en-US" dirty="0"/>
              <a:t>컴파일러</a:t>
            </a:r>
            <a:r>
              <a:rPr lang="en-US" altLang="ko-KR" dirty="0"/>
              <a:t>, </a:t>
            </a:r>
            <a:r>
              <a:rPr lang="ko-KR" altLang="en-US" dirty="0"/>
              <a:t>런타임 데이터베이스 처리기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트랜잭션 관리자 등을 포함</a:t>
            </a:r>
          </a:p>
          <a:p>
            <a:pPr lvl="2">
              <a:lnSpc>
                <a:spcPct val="140000"/>
              </a:lnSpc>
              <a:spcBef>
                <a:spcPts val="600"/>
              </a:spcBef>
            </a:pPr>
            <a:r>
              <a:rPr lang="ko-KR" altLang="en-US" dirty="0"/>
              <a:t>저장 데이터 관리자</a:t>
            </a:r>
            <a:r>
              <a:rPr lang="en-US" altLang="ko-KR" dirty="0"/>
              <a:t>(stored data manager)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디스크에 저장된 </a:t>
            </a:r>
            <a:r>
              <a:rPr lang="ko-KR" altLang="en-US" dirty="0" smtClean="0"/>
              <a:t>데이터베이스와 </a:t>
            </a:r>
            <a:r>
              <a:rPr lang="ko-KR" altLang="en-US" dirty="0"/>
              <a:t>데이터 사전을 </a:t>
            </a:r>
            <a:r>
              <a:rPr lang="ko-KR" altLang="en-US" smtClean="0"/>
              <a:t>관리하고 접근함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2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/>
              <a:t>데이터베이스 관리 시스템의 구성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842030" y="2978950"/>
            <a:ext cx="5400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1088740"/>
            <a:ext cx="6930770" cy="5445605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6327195" y="3293985"/>
            <a:ext cx="0" cy="7650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8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4146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시스템의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/>
              <a:t>데이터베이스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(DBS; 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System)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데이터베이스에 </a:t>
            </a:r>
            <a:r>
              <a:rPr lang="ko-KR" altLang="en-US" dirty="0"/>
              <a:t>데이터를 저장하고</a:t>
            </a:r>
            <a:r>
              <a:rPr lang="en-US" altLang="ko-KR" dirty="0"/>
              <a:t>, </a:t>
            </a:r>
            <a:r>
              <a:rPr lang="ko-KR" altLang="en-US" dirty="0"/>
              <a:t>이를 관리하여 조직에 필요한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정보를 </a:t>
            </a:r>
            <a:r>
              <a:rPr lang="ko-KR" altLang="en-US" dirty="0"/>
              <a:t>생성해주는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(Database, DBMS, 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데이터언어 등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1660" y="2708920"/>
            <a:ext cx="6120680" cy="373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047275" y="387440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C00000"/>
                </a:solidFill>
              </a:rPr>
              <a:t>데이터언어</a:t>
            </a:r>
            <a:endParaRPr lang="ko-KR" altLang="en-US" sz="1600" b="1">
              <a:solidFill>
                <a:srgbClr val="C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742131" y="3654025"/>
            <a:ext cx="2610290" cy="76508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151620" y="2618910"/>
            <a:ext cx="6930771" cy="117013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076945" y="4424291"/>
            <a:ext cx="990110" cy="3825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166955" y="5769260"/>
            <a:ext cx="990110" cy="3825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32140" y="4576691"/>
            <a:ext cx="990110" cy="3825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39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데이터베이스의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 smtClean="0"/>
              <a:t>스키마와 </a:t>
            </a:r>
            <a:r>
              <a:rPr lang="ko-KR" altLang="en-US" dirty="0" err="1"/>
              <a:t>인스턴스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스키마</a:t>
            </a:r>
            <a:r>
              <a:rPr lang="en-US" altLang="ko-KR" dirty="0" smtClean="0"/>
              <a:t>(schema)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데이터베이스에 </a:t>
            </a:r>
            <a:r>
              <a:rPr lang="ko-KR" altLang="en-US" dirty="0"/>
              <a:t>저장되는 </a:t>
            </a:r>
            <a:r>
              <a:rPr lang="ko-KR" altLang="en-US" b="1" dirty="0">
                <a:solidFill>
                  <a:srgbClr val="C00000"/>
                </a:solidFill>
              </a:rPr>
              <a:t>데이터 구조와 제약조건</a:t>
            </a:r>
            <a:r>
              <a:rPr lang="ko-KR" altLang="en-US" dirty="0"/>
              <a:t>을 정의한 </a:t>
            </a:r>
            <a:r>
              <a:rPr lang="ko-KR" altLang="en-US" dirty="0" smtClean="0"/>
              <a:t>것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인스턴스</a:t>
            </a:r>
            <a:r>
              <a:rPr lang="en-US" altLang="ko-KR" dirty="0" smtClean="0"/>
              <a:t>(instance)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스키마에 </a:t>
            </a:r>
            <a:r>
              <a:rPr lang="ko-KR" altLang="en-US" dirty="0"/>
              <a:t>따라 데이터베이스에 실제로 저장된 </a:t>
            </a:r>
            <a:r>
              <a:rPr lang="ko-KR" altLang="en-US" dirty="0" smtClean="0"/>
              <a:t>값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3789040"/>
            <a:ext cx="60388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846525" cy="5543705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데이터베이스 구조</a:t>
            </a:r>
          </a:p>
          <a:p>
            <a:pPr lvl="1"/>
            <a:r>
              <a:rPr lang="ko-KR" altLang="en-US" dirty="0"/>
              <a:t>미국 표준화 기관인 </a:t>
            </a:r>
            <a:r>
              <a:rPr lang="en-US" altLang="ko-KR" dirty="0"/>
              <a:t>ANSI/SPARC</a:t>
            </a:r>
            <a:r>
              <a:rPr lang="ko-KR" altLang="en-US" dirty="0"/>
              <a:t>에서 제안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데이터베이스를 쉽게 이해하고 이용할 수 있도록 하나의 데이터베이스를 관점에 따라 세 단계로 나눈 것</a:t>
            </a:r>
          </a:p>
          <a:p>
            <a:pPr lvl="2"/>
            <a:r>
              <a:rPr lang="ko-KR" altLang="en-US" dirty="0"/>
              <a:t>외부 단계</a:t>
            </a:r>
            <a:r>
              <a:rPr lang="en-US" altLang="ko-KR" dirty="0"/>
              <a:t>(external level) : </a:t>
            </a:r>
            <a:r>
              <a:rPr lang="ko-KR" altLang="en-US" dirty="0" smtClean="0"/>
              <a:t>데이터를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이용하는 개별 </a:t>
            </a:r>
            <a:r>
              <a:rPr lang="ko-KR" altLang="en-US" dirty="0"/>
              <a:t>사용자 관점</a:t>
            </a:r>
          </a:p>
          <a:p>
            <a:pPr lvl="2"/>
            <a:r>
              <a:rPr lang="ko-KR" altLang="en-US" dirty="0"/>
              <a:t>개념 단계</a:t>
            </a:r>
            <a:r>
              <a:rPr lang="en-US" altLang="ko-KR" dirty="0"/>
              <a:t>(conceptual level) : </a:t>
            </a:r>
            <a:r>
              <a:rPr lang="ko-KR" altLang="en-US" dirty="0" smtClean="0"/>
              <a:t>개인의 모든 관점을 종합한 조직 </a:t>
            </a:r>
            <a:r>
              <a:rPr lang="ko-KR" altLang="en-US" dirty="0"/>
              <a:t>전체의 관점</a:t>
            </a:r>
          </a:p>
          <a:p>
            <a:pPr lvl="2"/>
            <a:r>
              <a:rPr lang="ko-KR" altLang="en-US" dirty="0"/>
              <a:t>내부 단계</a:t>
            </a:r>
            <a:r>
              <a:rPr lang="en-US" altLang="ko-KR" dirty="0"/>
              <a:t>(internal level) : </a:t>
            </a:r>
            <a:r>
              <a:rPr lang="ko-KR" altLang="en-US" dirty="0"/>
              <a:t>물리적인 저장 장치의 </a:t>
            </a:r>
            <a:r>
              <a:rPr lang="ko-KR" altLang="en-US" dirty="0" smtClean="0"/>
              <a:t>관점</a:t>
            </a:r>
            <a:endParaRPr lang="en-US" altLang="ko-KR" dirty="0" smtClean="0"/>
          </a:p>
          <a:p>
            <a:pPr lvl="2"/>
            <a:endParaRPr lang="ko-KR" altLang="en-US" dirty="0"/>
          </a:p>
          <a:p>
            <a:pPr lvl="1">
              <a:spcBef>
                <a:spcPts val="1200"/>
              </a:spcBef>
            </a:pPr>
            <a:r>
              <a:rPr lang="ko-KR" altLang="en-US" dirty="0"/>
              <a:t>각 단계별로 다른 추상화</a:t>
            </a:r>
            <a:r>
              <a:rPr lang="en-US" altLang="ko-KR" dirty="0"/>
              <a:t>(abstraction) </a:t>
            </a:r>
            <a:r>
              <a:rPr lang="ko-KR" altLang="en-US" dirty="0"/>
              <a:t>제공</a:t>
            </a:r>
          </a:p>
          <a:p>
            <a:pPr lvl="2"/>
            <a:r>
              <a:rPr lang="ko-KR" altLang="en-US" dirty="0"/>
              <a:t>내부 단계에서 외부 단계로 갈수록 추상화 레벨이 높아짐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83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475" y="1128877"/>
            <a:ext cx="5040000" cy="540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50" y="1140544"/>
            <a:ext cx="5400000" cy="551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2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데이터베이스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1670" y="1763815"/>
            <a:ext cx="6120680" cy="4860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9086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데이터베이스 구조 </a:t>
            </a:r>
            <a:r>
              <a:rPr lang="en-US" altLang="ko-KR" dirty="0"/>
              <a:t>: </a:t>
            </a:r>
            <a:r>
              <a:rPr lang="ko-KR" altLang="en-US" dirty="0"/>
              <a:t>외부 단계</a:t>
            </a:r>
          </a:p>
          <a:p>
            <a:pPr lvl="1"/>
            <a:r>
              <a:rPr lang="ko-KR" altLang="en-US" dirty="0"/>
              <a:t>데이터베이스를 개별 사용자 관점에서 이해하고 표현하는 단계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데이터베이스 하나에 외부 스키마가 여러 개 존재할 수 있음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외부 스키마</a:t>
            </a:r>
            <a:r>
              <a:rPr lang="en-US" altLang="ko-KR" dirty="0"/>
              <a:t>(external schema)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외부 단계에서 사용자에게 필요한 데이터베이스를 정의한 것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각 사용자가 생각하는 데이터베이스의 모습</a:t>
            </a:r>
            <a:r>
              <a:rPr lang="en-US" altLang="ko-KR" dirty="0"/>
              <a:t>, </a:t>
            </a:r>
            <a:r>
              <a:rPr lang="ko-KR" altLang="en-US" dirty="0"/>
              <a:t>즉 논리적 구조로 사용자마다 다름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서브 스키마</a:t>
            </a:r>
            <a:r>
              <a:rPr lang="en-US" altLang="ko-KR" dirty="0"/>
              <a:t>(sub schema)</a:t>
            </a:r>
            <a:r>
              <a:rPr lang="ko-KR" altLang="en-US" dirty="0"/>
              <a:t>라고도 함</a:t>
            </a:r>
          </a:p>
          <a:p>
            <a:pPr>
              <a:lnSpc>
                <a:spcPct val="14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0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2144</TotalTime>
  <Words>1050</Words>
  <Application>Microsoft Office PowerPoint</Application>
  <PresentationFormat>화면 슬라이드 쇼(4:3)</PresentationFormat>
  <Paragraphs>171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유닉스</vt:lpstr>
      <vt:lpstr>PowerPoint 프레젠테이션</vt:lpstr>
      <vt:lpstr>학습목표</vt:lpstr>
      <vt:lpstr>01 데이터베이스 시스템의 정의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03 데이터베이스 사용자</vt:lpstr>
      <vt:lpstr>03 데이터베이스 사용자</vt:lpstr>
      <vt:lpstr>03 데이터베이스 사용자</vt:lpstr>
      <vt:lpstr>03 데이터베이스 사용자</vt:lpstr>
      <vt:lpstr>04 데이터 언어</vt:lpstr>
      <vt:lpstr>04 데이터 언어</vt:lpstr>
      <vt:lpstr>04 데이터 언어</vt:lpstr>
      <vt:lpstr>04 데이터 언어</vt:lpstr>
      <vt:lpstr>05 데이터베이스 관리 시스템의 구성</vt:lpstr>
      <vt:lpstr>05 데이터베이스 관리 시스템의 구성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user</cp:lastModifiedBy>
  <cp:revision>201</cp:revision>
  <dcterms:created xsi:type="dcterms:W3CDTF">2012-07-23T02:34:37Z</dcterms:created>
  <dcterms:modified xsi:type="dcterms:W3CDTF">2020-03-31T12:55:55Z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